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BCCFEC"/>
    <a:srgbClr val="0B5574"/>
    <a:srgbClr val="ADD1D7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08-08-2024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360885" y="2295760"/>
            <a:ext cx="1797929" cy="588911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86%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75553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 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432181" y="5304702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GB" sz="1200" dirty="0"/>
            </a:br>
            <a:br>
              <a:rPr lang="en-GB" sz="1200" dirty="0"/>
            </a:br>
            <a:endParaRPr lang="en-GB" sz="1200" dirty="0"/>
          </a:p>
          <a:p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E7C4A-A34C-E51E-4564-66B734DF2A25}"/>
              </a:ext>
            </a:extLst>
          </p:cNvPr>
          <p:cNvSpPr txBox="1"/>
          <p:nvPr/>
        </p:nvSpPr>
        <p:spPr>
          <a:xfrm>
            <a:off x="5692878" y="1302206"/>
            <a:ext cx="60173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trained 2 models: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RandomForest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XgBoost Classifier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170B3-7A2B-E704-7EEB-474755345E43}"/>
              </a:ext>
            </a:extLst>
          </p:cNvPr>
          <p:cNvSpPr txBox="1"/>
          <p:nvPr/>
        </p:nvSpPr>
        <p:spPr>
          <a:xfrm>
            <a:off x="5987843" y="2502535"/>
            <a:ext cx="5643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</a:t>
            </a:r>
            <a:r>
              <a:rPr lang="en-US" sz="1800" dirty="0"/>
              <a:t>balanced our dataset using oversampling and under-sampling techniques (SMOTE-RUS) because the initial class distribution was unbalanced (</a:t>
            </a:r>
            <a:r>
              <a:rPr lang="en-US" sz="1800" dirty="0">
                <a:solidFill>
                  <a:srgbClr val="FF0000"/>
                </a:solidFill>
              </a:rPr>
              <a:t>Label 0: 41890 </a:t>
            </a:r>
            <a:r>
              <a:rPr lang="en-US" sz="1800" dirty="0"/>
              <a:t>| </a:t>
            </a:r>
            <a:r>
              <a:rPr lang="en-US" sz="1800" dirty="0">
                <a:solidFill>
                  <a:srgbClr val="FF0000"/>
                </a:solidFill>
              </a:rPr>
              <a:t>Label 1: 7391</a:t>
            </a:r>
            <a:r>
              <a:rPr lang="en-US" sz="1800" dirty="0"/>
              <a:t>)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C504B4-EB0B-8008-6AAA-4202A7B921EB}"/>
              </a:ext>
            </a:extLst>
          </p:cNvPr>
          <p:cNvSpPr/>
          <p:nvPr/>
        </p:nvSpPr>
        <p:spPr>
          <a:xfrm>
            <a:off x="8996516" y="1302206"/>
            <a:ext cx="1681316" cy="75273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Best Model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XGBoost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835B77-A5FC-9BE5-3553-B70422021A52}"/>
              </a:ext>
            </a:extLst>
          </p:cNvPr>
          <p:cNvSpPr/>
          <p:nvPr/>
        </p:nvSpPr>
        <p:spPr>
          <a:xfrm>
            <a:off x="347245" y="1568210"/>
            <a:ext cx="1879413" cy="56302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F1 Score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91%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630AD1-E742-672E-5781-AAC58855EA54}"/>
              </a:ext>
            </a:extLst>
          </p:cNvPr>
          <p:cNvSpPr/>
          <p:nvPr/>
        </p:nvSpPr>
        <p:spPr>
          <a:xfrm>
            <a:off x="2405943" y="1564006"/>
            <a:ext cx="1879413" cy="56302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CA508-879E-B9A4-D515-F5D375944E25}"/>
              </a:ext>
            </a:extLst>
          </p:cNvPr>
          <p:cNvSpPr txBox="1"/>
          <p:nvPr/>
        </p:nvSpPr>
        <p:spPr>
          <a:xfrm rot="10800000" flipV="1">
            <a:off x="4947545" y="5412842"/>
            <a:ext cx="3215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Strong prediction for Completed Bookings, but room for improvement with Uncompleted Bookings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17A2F-88A8-08F6-6F5F-8BC97E24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6" y="2994559"/>
            <a:ext cx="4206318" cy="3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0B2365-D0AB-09BC-B89F-961051C877A3}"/>
              </a:ext>
            </a:extLst>
          </p:cNvPr>
          <p:cNvSpPr/>
          <p:nvPr/>
        </p:nvSpPr>
        <p:spPr>
          <a:xfrm>
            <a:off x="-31826" y="6261894"/>
            <a:ext cx="4875539" cy="2726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features that can drive successful flight bookings 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AFBAC8-AD9C-A103-15FC-779C73BF1CD2}"/>
              </a:ext>
            </a:extLst>
          </p:cNvPr>
          <p:cNvSpPr/>
          <p:nvPr/>
        </p:nvSpPr>
        <p:spPr>
          <a:xfrm>
            <a:off x="2378025" y="2286453"/>
            <a:ext cx="1879412" cy="552528"/>
          </a:xfrm>
          <a:prstGeom prst="roundRect">
            <a:avLst/>
          </a:prstGeom>
          <a:ln>
            <a:solidFill>
              <a:schemeClr val="bg1">
                <a:lumMod val="9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Recall</a:t>
            </a:r>
          </a:p>
          <a:p>
            <a:pPr algn="ctr"/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98%</a:t>
            </a:r>
            <a:endParaRPr lang="en-I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DB0890-29FA-1A46-5D75-DF8870AE0731}"/>
              </a:ext>
            </a:extLst>
          </p:cNvPr>
          <p:cNvSpPr/>
          <p:nvPr/>
        </p:nvSpPr>
        <p:spPr>
          <a:xfrm>
            <a:off x="32270" y="1191030"/>
            <a:ext cx="4549061" cy="1286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metrics for completed bookings</a:t>
            </a: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80233A-7F28-8AC0-247F-56FE3AD0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30" y="4334873"/>
            <a:ext cx="3051933" cy="238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CEC0EC0-84D6-5D62-5C9E-C77B676A500E}"/>
              </a:ext>
            </a:extLst>
          </p:cNvPr>
          <p:cNvSpPr/>
          <p:nvPr/>
        </p:nvSpPr>
        <p:spPr>
          <a:xfrm>
            <a:off x="5987842" y="3702864"/>
            <a:ext cx="5339521" cy="6320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evaluate model performance, we focused on F1-Score rather than just accuracy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6A0A98-CF2D-341E-819B-EBE67FEC1A58}"/>
              </a:ext>
            </a:extLst>
          </p:cNvPr>
          <p:cNvSpPr/>
          <p:nvPr/>
        </p:nvSpPr>
        <p:spPr>
          <a:xfrm>
            <a:off x="4947544" y="4903194"/>
            <a:ext cx="2484388" cy="3256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SUMMARY:</a:t>
            </a:r>
            <a:endParaRPr lang="en-IN" b="1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112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Wingdings</vt:lpstr>
      <vt:lpstr>Section Heading</vt:lpstr>
      <vt:lpstr>Slide Body - Curious Blue (ABBA)</vt:lpstr>
      <vt:lpstr>British Airways</vt:lpstr>
      <vt:lpstr>Predictive modelling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SOUNDARYA B</cp:lastModifiedBy>
  <cp:revision>35</cp:revision>
  <cp:lastPrinted>2022-06-09T07:44:13Z</cp:lastPrinted>
  <dcterms:created xsi:type="dcterms:W3CDTF">2022-02-22T07:39:05Z</dcterms:created>
  <dcterms:modified xsi:type="dcterms:W3CDTF">2024-08-19T17:50:43Z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