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E1B22-2DBE-1B42-9AD7-8EA3C1BAF1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7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18/08/2024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18/08/2024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2000625"/>
            <a:ext cx="6629400" cy="2387600"/>
          </a:xfrm>
        </p:spPr>
        <p:txBody>
          <a:bodyPr/>
          <a:lstStyle/>
          <a:p>
            <a:r>
              <a:rPr lang="en-GB" dirty="0"/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672" y="3649364"/>
            <a:ext cx="9144000" cy="870483"/>
          </a:xfrm>
        </p:spPr>
        <p:txBody>
          <a:bodyPr/>
          <a:lstStyle/>
          <a:p>
            <a:r>
              <a:rPr lang="en-GB" dirty="0"/>
              <a:t>Customer ratings analysis and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540291"/>
            <a:ext cx="9144000" cy="1655448"/>
          </a:xfrm>
        </p:spPr>
        <p:txBody>
          <a:bodyPr/>
          <a:lstStyle/>
          <a:p>
            <a:r>
              <a:rPr lang="en-GB" dirty="0"/>
              <a:t>08-08-2024</a:t>
            </a:r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3638" y="5295696"/>
            <a:ext cx="5256168" cy="1352529"/>
          </a:xfrm>
        </p:spPr>
        <p:txBody>
          <a:bodyPr/>
          <a:lstStyle/>
          <a:p>
            <a:r>
              <a:rPr lang="en-GB" sz="1400" dirty="0"/>
              <a:t>All Customers liked Cabin crew service and staff, general economy seats.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Many</a:t>
            </a:r>
            <a:r>
              <a:rPr lang="en-GB" sz="1400" dirty="0"/>
              <a:t>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travelled</a:t>
            </a:r>
            <a:r>
              <a:rPr lang="en-GB" sz="1400" dirty="0"/>
              <a:t> in </a:t>
            </a:r>
            <a:r>
              <a:rPr lang="en-GB" sz="1400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</a:t>
            </a:r>
            <a:r>
              <a:rPr lang="en-GB" sz="1400" dirty="0"/>
              <a:t> class.</a:t>
            </a:r>
          </a:p>
          <a:p>
            <a:r>
              <a:rPr lang="en-GB" sz="1200" dirty="0">
                <a:solidFill>
                  <a:srgbClr val="C00000"/>
                </a:solidFill>
              </a:rPr>
              <a:t>Focus on </a:t>
            </a:r>
            <a:r>
              <a:rPr lang="en-GB" sz="1200" dirty="0"/>
              <a:t>– Economy class service, seats, enhance inflight entertainment experience and importantly </a:t>
            </a:r>
            <a:r>
              <a:rPr lang="en-GB" sz="1200" dirty="0">
                <a:solidFill>
                  <a:srgbClr val="C00000"/>
                </a:solidFill>
              </a:rPr>
              <a:t>Delays</a:t>
            </a:r>
            <a:r>
              <a:rPr lang="en-GB" sz="1200" dirty="0"/>
              <a:t>. </a:t>
            </a:r>
            <a:r>
              <a:rPr lang="en-GB" sz="1200" dirty="0">
                <a:solidFill>
                  <a:srgbClr val="C00000"/>
                </a:solidFill>
              </a:rPr>
              <a:t>Enhance</a:t>
            </a:r>
            <a:r>
              <a:rPr lang="en-GB" sz="1200" dirty="0"/>
              <a:t> the experience of business class, it seems customers want value for money. </a:t>
            </a:r>
            <a:r>
              <a:rPr lang="en-GB" sz="1200" dirty="0">
                <a:solidFill>
                  <a:srgbClr val="C00000"/>
                </a:solidFill>
              </a:rPr>
              <a:t>Improve</a:t>
            </a:r>
            <a:r>
              <a:rPr lang="en-GB" sz="1200" dirty="0"/>
              <a:t> Customer service on refund requests and process.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0C8E2D-6F16-E76F-C2AD-D6E072057543}"/>
              </a:ext>
            </a:extLst>
          </p:cNvPr>
          <p:cNvGrpSpPr/>
          <p:nvPr/>
        </p:nvGrpSpPr>
        <p:grpSpPr>
          <a:xfrm>
            <a:off x="183637" y="1184916"/>
            <a:ext cx="2262074" cy="991056"/>
            <a:chOff x="558495" y="1385290"/>
            <a:chExt cx="2611789" cy="9910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4F5EF8C-C23B-4148-27C7-A0A1758B0E3D}"/>
                </a:ext>
              </a:extLst>
            </p:cNvPr>
            <p:cNvSpPr/>
            <p:nvPr/>
          </p:nvSpPr>
          <p:spPr>
            <a:xfrm>
              <a:off x="558495" y="1385290"/>
              <a:ext cx="2611789" cy="9910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>
                  <a:solidFill>
                    <a:schemeClr val="tx1">
                      <a:lumMod val="75000"/>
                    </a:schemeClr>
                  </a:solidFill>
                </a:rPr>
                <a:t>Average Overall Rating</a:t>
              </a:r>
            </a:p>
            <a:p>
              <a:pPr algn="ctr"/>
              <a:r>
                <a:rPr lang="en-CA" sz="2400" b="1" dirty="0">
                  <a:solidFill>
                    <a:schemeClr val="tx1">
                      <a:lumMod val="75000"/>
                    </a:schemeClr>
                  </a:solidFill>
                </a:rPr>
                <a:t>4.58 /10</a:t>
              </a:r>
            </a:p>
          </p:txBody>
        </p:sp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3F766539-860C-DBD6-653A-1FB51170E8C6}"/>
                </a:ext>
              </a:extLst>
            </p:cNvPr>
            <p:cNvSpPr/>
            <p:nvPr/>
          </p:nvSpPr>
          <p:spPr>
            <a:xfrm>
              <a:off x="859213" y="2001078"/>
              <a:ext cx="278575" cy="253394"/>
            </a:xfrm>
            <a:prstGeom prst="star5">
              <a:avLst>
                <a:gd name="adj" fmla="val 24599"/>
                <a:gd name="hf" fmla="val 105146"/>
                <a:gd name="vf" fmla="val 110557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62209E-1D98-BAD5-CDD5-77CA946611E7}"/>
              </a:ext>
            </a:extLst>
          </p:cNvPr>
          <p:cNvSpPr/>
          <p:nvPr/>
        </p:nvSpPr>
        <p:spPr>
          <a:xfrm>
            <a:off x="2635638" y="1194562"/>
            <a:ext cx="1887872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Reviews from </a:t>
            </a:r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70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Countries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3A643E-AB0A-33A1-DFEF-A47873E0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2196" y="1044010"/>
            <a:ext cx="2451214" cy="202017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15D2A-6E3D-2844-03C3-578B33D1250E}"/>
              </a:ext>
            </a:extLst>
          </p:cNvPr>
          <p:cNvSpPr/>
          <p:nvPr/>
        </p:nvSpPr>
        <p:spPr>
          <a:xfrm>
            <a:off x="4742391" y="1184916"/>
            <a:ext cx="1887215" cy="991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b="1" dirty="0">
                <a:solidFill>
                  <a:schemeClr val="tx1">
                    <a:lumMod val="75000"/>
                  </a:schemeClr>
                </a:solidFill>
              </a:rPr>
              <a:t>3495</a:t>
            </a:r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 Total reviews</a:t>
            </a:r>
          </a:p>
          <a:p>
            <a:pPr algn="ctr"/>
            <a:r>
              <a:rPr lang="en-CA" dirty="0">
                <a:solidFill>
                  <a:schemeClr val="tx1">
                    <a:lumMod val="75000"/>
                  </a:schemeClr>
                </a:solidFill>
              </a:rPr>
              <a:t>collected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77E000-7E24-DE83-7E07-C415108DA5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3637" y="2558466"/>
            <a:ext cx="5256169" cy="26053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135D80-7132-20D0-7F12-12B21B4CDB9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528204" y="1184916"/>
            <a:ext cx="2501076" cy="25010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CC1F258-59E3-ABBB-FC11-2C674685DF70}"/>
              </a:ext>
            </a:extLst>
          </p:cNvPr>
          <p:cNvSpPr txBox="1">
            <a:spLocks/>
          </p:cNvSpPr>
          <p:nvPr/>
        </p:nvSpPr>
        <p:spPr>
          <a:xfrm>
            <a:off x="6629606" y="5084357"/>
            <a:ext cx="2074924" cy="161784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tabLst/>
              <a:defRPr sz="14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447675" indent="-18891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715963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984250" indent="-233363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100" b="0" i="0" kern="1200">
                <a:solidFill>
                  <a:srgbClr val="0B5574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From cleaning 3495 reviews, we obtain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Positive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Reviews -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1938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Negative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Reviews</a:t>
            </a:r>
            <a:r>
              <a:rPr lang="en-GB" sz="1400" dirty="0"/>
              <a:t> -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1181</a:t>
            </a:r>
          </a:p>
          <a:p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Neutral</a:t>
            </a:r>
            <a:r>
              <a:rPr lang="en-GB" sz="1400" dirty="0"/>
              <a:t>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Reviews</a:t>
            </a:r>
            <a:r>
              <a:rPr lang="en-GB" sz="1400" dirty="0"/>
              <a:t> - </a:t>
            </a:r>
            <a:r>
              <a:rPr lang="en-GB" sz="1400" dirty="0">
                <a:solidFill>
                  <a:schemeClr val="accent3">
                    <a:lumMod val="50000"/>
                  </a:schemeClr>
                </a:solidFill>
              </a:rPr>
              <a:t>376</a:t>
            </a:r>
          </a:p>
          <a:p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636AE7-987C-F43C-F3A0-EBE29985811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822588" y="4012075"/>
            <a:ext cx="3206692" cy="2285087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98F5DD0-9EB3-E2A0-DFE0-85D80252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422" y="3208359"/>
            <a:ext cx="2327954" cy="18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1448</TotalTime>
  <Words>105</Words>
  <Application>Microsoft Office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British Airways</vt:lpstr>
      <vt:lpstr>Key metrics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SOUNDARYA B</cp:lastModifiedBy>
  <cp:revision>26</cp:revision>
  <cp:lastPrinted>2022-06-09T07:44:13Z</cp:lastPrinted>
  <dcterms:created xsi:type="dcterms:W3CDTF">2022-02-22T07:39:05Z</dcterms:created>
  <dcterms:modified xsi:type="dcterms:W3CDTF">2024-08-18T02:58:53Z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