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6440-2698-4673-A63C-065281F06C3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6FF5-118B-4382-8392-7F0B49D69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7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6FF5-118B-4382-8392-7F0B49D697D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AFA5-CC70-2CE8-FCF7-24184D67C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EF84-9D57-6D4F-061D-E4CA23853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F7AD-592D-4A21-3803-ED35058B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BC0D-0534-A4F9-5C0D-74C164B4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CC44-B672-96DD-7223-BDDAF4AA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0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B72C-4B3D-256B-CE1C-B7421F6D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AA3D-D29D-1B3F-D8A8-2A17CA05E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D3D8-F33C-FD58-B235-D2E1DCDF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7B561-35CB-A8B7-E13E-82B0ED94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D103-35BB-AB96-79D4-FCD0DF58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4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F0508-E0CA-35EE-42E1-35AF5720F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40021-733A-CC80-9A82-EF7120436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B4E6-439A-7A31-C132-BAF524BA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1910-057A-B865-4E72-801D6B1B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4692-58CA-6DC5-0877-46DF01CC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1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10DF-00A7-01F2-D5FD-A20A285F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2B93-EC66-FD8F-E7E9-5C9ECF4E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35E45-710A-313B-8869-2205FF5A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6B32-2964-6407-8A59-1D1DDF5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7179-C610-AA9E-EA32-8BCA1095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9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FE91-EA3A-6E8E-2C1F-D9657C3B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6E7A2-E8DE-547C-53F6-F4A37BDB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A4964-CC86-E085-AB34-0813495C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455-AAA6-510E-4B8F-C85AE549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29E9-3E72-5049-3E23-747B2A0F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2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D16-CD8F-A214-CC53-E7AAD34F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C0A3-AFDD-F702-E4A3-E2C09F533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1917-BB75-6354-7C07-D3819BBB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1ED1-5AE3-7D12-AC3F-07128E44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6DDE-1529-D25E-2368-C7CEA57D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6793-2DF9-9633-82EF-9B9DA9C3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B43B-1FD7-26F9-2E62-180F040B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694C-8FDA-22E8-CA0D-E54274DE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AA9F4-B5BC-6639-D286-44685E942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B8851-B158-CCF2-AF6D-6323B360F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E4AF-F095-F441-F3C2-72AE1DD4B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0C7F9-3FDA-E64A-5C1E-DD7C0391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E89F1-50E6-29BA-DFE0-C6091CFC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69387-3C60-1B6A-79F9-6978DFB0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19EE-5339-E951-EAD3-26B94978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B36EA-B181-2397-8496-39E25D22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4D2AC-977E-EB13-90E1-BC4A124C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BD17C-71C3-7909-A2A2-33CB18B3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1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BF48B-F508-418B-03D5-B7FD7A06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E2EA0-7531-91BD-14AA-E3DB077B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BC8C4-62E2-09FE-7712-9550B5A9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3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00D8-84CF-44E2-3432-7043457A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4946-E8AC-E1C0-116A-E2A49FEB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932E1-9B3F-7850-4638-E3C3D338E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8ED8-263F-D7A3-1B19-45299A8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C55D-19EE-9185-F028-B8AF3DF1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FF731-9215-04A7-9E17-57EBC05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6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CCBB-BCAD-3A3F-A55A-61EB25C3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5157A-18E2-7EDC-736F-8C1C87020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E6EFA-31C2-C983-B3C3-F43D30A3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30BD9-6BF9-F518-6898-583AAB5E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72B4B-10EF-EFF5-365E-4AF1F52A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C27C6-02C2-1A5B-3462-AE0FF5E4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9A8EE-452A-82AA-923B-73F28ADB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3903-2C93-E510-7BD9-1274D67F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A0ED-A3A8-5B2E-F212-B21B2C735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6FAC-14F3-41B4-AA60-B68A974F02B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DFF9-2EE4-F771-B15F-2AE55ED2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3BA28-6443-572B-73FE-6B2E03D10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8547-7076-4785-8B93-106B57D5C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1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business/chapter/controlling-the-supply-chai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B3F8-1BD8-DFEC-2239-9C80C7B72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Supply Chain Management Analysis – </a:t>
            </a:r>
            <a:r>
              <a:rPr lang="en-US" dirty="0" err="1"/>
              <a:t>Dataco</a:t>
            </a:r>
            <a:r>
              <a:rPr lang="en-US" dirty="0"/>
              <a:t>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20D7C-36AC-9FF1-DB46-8C0C31E42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7652" y="5375864"/>
            <a:ext cx="3087330" cy="719546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B.Soundarya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803C4-7D7E-1F03-2F0B-CDB80FB6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5077" y="3648075"/>
            <a:ext cx="3810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CEF2-6CD4-7D2B-EFBC-0AA5AE3C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SUSPECTED FRAUD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B7E276-8754-02F5-B614-57C1304D88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6" y="1690688"/>
            <a:ext cx="8279075" cy="42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A17B9-1FF6-5BE7-6440-0FA30F8C9A80}"/>
              </a:ext>
            </a:extLst>
          </p:cNvPr>
          <p:cNvSpPr txBox="1"/>
          <p:nvPr/>
        </p:nvSpPr>
        <p:spPr>
          <a:xfrm>
            <a:off x="7433187" y="1976284"/>
            <a:ext cx="39206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fraud happens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Europe, Central America,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patterns vary across regions—focus on high-risk areas for 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strategies are needed to mitigate fraud in top-affected regions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2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B88A-F66B-48C4-7023-404983F6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8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SUSPECTED FRAUD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6F03E8-F812-999D-2055-1FF735340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51" y="1393007"/>
            <a:ext cx="5348749" cy="30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D07CD7-9C43-836A-9AD5-03965EFCBA2A}"/>
              </a:ext>
            </a:extLst>
          </p:cNvPr>
          <p:cNvSpPr txBox="1"/>
          <p:nvPr/>
        </p:nvSpPr>
        <p:spPr>
          <a:xfrm>
            <a:off x="953728" y="4630993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Fraud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Men’s footwear and cleats are the most targeted items, particularly in Western Europe, suggesting these areas require enhanced fraud detection measures.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Fraud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Mary Smith shows an unusually high number of fraud cases compared to others, indicating a need for closer monitoring.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3B6CB35-869E-C33C-AA0B-EB0685C7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3" y="1393008"/>
            <a:ext cx="5830529" cy="320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0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5D64-6094-ED7A-6F1B-1550E884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DELIVERIES BY PRODUCT CATEGORY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2326F2-B853-493D-8EA2-B194C5B05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46" y="1835458"/>
            <a:ext cx="67230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68DC9-728B-D386-CFDE-2156DF222C93}"/>
              </a:ext>
            </a:extLst>
          </p:cNvPr>
          <p:cNvSpPr txBox="1"/>
          <p:nvPr/>
        </p:nvSpPr>
        <p:spPr>
          <a:xfrm>
            <a:off x="8052619" y="2045110"/>
            <a:ext cx="3805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experienced the highest number of late deliveries, followed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Men’s Footwear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Women’s Apparel.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the fewest late deliveries among the top 10 categories.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5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53B0-6293-7B1C-99DA-25071136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68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DELIVERIES BY SHIPPING METHOD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AC2FE38-2948-883F-DA35-DB7CD8885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9626"/>
            <a:ext cx="10515600" cy="319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24531-5479-C308-8620-516D6F3FC24B}"/>
              </a:ext>
            </a:extLst>
          </p:cNvPr>
          <p:cNvSpPr txBox="1"/>
          <p:nvPr/>
        </p:nvSpPr>
        <p:spPr>
          <a:xfrm>
            <a:off x="973393" y="521601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most late deliveries across all regions, while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Same-Day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had the fewest.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similar late delivery counts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9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751F-00FA-AE95-96ED-81E7E96F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 FOR CUSTOMER SEGMENTATION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DD51-EE8E-91AE-763E-3E27C97D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(Recency, Frequency, Monetary) analysis is a customer segmentation technique used to evaluate customer behavior. It measures: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recently a customer made a purchase.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often they make purchases.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much they spend.</a:t>
            </a:r>
          </a:p>
        </p:txBody>
      </p:sp>
    </p:spTree>
    <p:extLst>
      <p:ext uri="{BB962C8B-B14F-4D97-AF65-F5344CB8AC3E}">
        <p14:creationId xmlns:p14="http://schemas.microsoft.com/office/powerpoint/2010/main" val="395869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AE2F-DC30-795A-BFF5-DC39E80A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D6FCE37-3587-4FBF-343F-AE10FB8ED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3" y="2207050"/>
            <a:ext cx="4864510" cy="359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267E5-EE27-48A1-21D7-C93BDE57BEBE}"/>
              </a:ext>
            </a:extLst>
          </p:cNvPr>
          <p:cNvSpPr txBox="1"/>
          <p:nvPr/>
        </p:nvSpPr>
        <p:spPr>
          <a:xfrm>
            <a:off x="6017342" y="1809135"/>
            <a:ext cx="5801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 Customers (10.5%)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Strengthen relationships with targeted loyalty programs and exclusive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Champions (0.6%)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Reward with VIP treatment and involve them in referral programs.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 (16.9%)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Encourage more purchases through personalized offers and discounts.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Can't Lose Them (12.0%)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Take proactive measures like personalized re-engagement campaigns to retain.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Needing Attention (11.0%)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special deals and personalized messages to re-engage.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Risk (11.4%)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urgent retention strategies, such as discounts or follow-up calls.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Customers (4.4%)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Reactivate with one-time win-back offers or gather feedback to understand reasons for churn.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6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352F-1B7D-9D3B-46C9-11C6BC30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OVERVIEW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28D7-755D-3A74-E1C8-5D73C951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models were trained to achieve two goals: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sales and order quantities.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fraud and identify late deliveries.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Regression, Ridge, Lasso, Random Forest,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Regression, Decision Tree, Random Forest,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KNN, SVM.</a:t>
            </a: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3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27E9-CAE8-CD53-90E8-0E461C14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COMPARISON(REGRESSION)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3240-176C-A42A-3658-07EB63D4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9" y="1825625"/>
            <a:ext cx="10515599" cy="2608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477AD-61C6-B2E8-985F-CCB0C6187C73}"/>
              </a:ext>
            </a:extLst>
          </p:cNvPr>
          <p:cNvSpPr txBox="1"/>
          <p:nvPr/>
        </p:nvSpPr>
        <p:spPr>
          <a:xfrm>
            <a:off x="819149" y="4738549"/>
            <a:ext cx="10438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Prediction: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MAE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RMSE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Prediction: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MAE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RMSE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Quantity.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45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2534-DA18-594B-55BC-F8A0C3D8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COMPARISON(CLASSIFICATION)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5B850C-5CF3-27F2-8803-8864473BB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1627"/>
            <a:ext cx="10515600" cy="28255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AE454C-2C64-9E95-AE63-CAFC45F75DC5}"/>
              </a:ext>
            </a:extLst>
          </p:cNvPr>
          <p:cNvSpPr txBox="1"/>
          <p:nvPr/>
        </p:nvSpPr>
        <p:spPr>
          <a:xfrm>
            <a:off x="838200" y="4935794"/>
            <a:ext cx="8482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provides the best balance with high Recall (98.93%) and Accuracy (98.66%).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Delivery: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is the most effective, achieving the highest Accuracy (99.37%) and F1 Score (99.42%).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3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7077-9B25-0093-330F-EC14757F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 TECHNIQUE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E70B-556D-4A5C-D920-B3950825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to ensure the model generalizes well and is not overfitting.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helps us identify which variables significantly impact the model's predictions.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2E30183-5AEE-D376-DE1C-F014F2C5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7" y="3608848"/>
            <a:ext cx="5269008" cy="288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117428-0AA3-8477-D706-C4748A4CD85C}"/>
              </a:ext>
            </a:extLst>
          </p:cNvPr>
          <p:cNvSpPr txBox="1"/>
          <p:nvPr/>
        </p:nvSpPr>
        <p:spPr>
          <a:xfrm>
            <a:off x="6331974" y="3795252"/>
            <a:ext cx="4827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for Shipping (Real)" has 0.12 importance in 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Name, Shipping Mode, and Payment Type (0.7) help detect repeat fraud.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E6A5-493F-21A3-962C-EB99FE5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A580-A26E-08A0-24EA-CD54AAB8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optimizing product flow from suppliers to customers, ensuring efficiency and customer satisfaction.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analyzes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DataCo’s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supply chain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trends and inefficiencies.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 decisions by understanding product performance and delivery insights.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2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0341-DB1E-432C-E194-DAF5DCA6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 TECHNIQUE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AB72EB-B978-D63C-C7FB-42113DA089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35457"/>
            <a:ext cx="7066936" cy="371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A5C5E-B473-BAFB-51EC-93133B6F9FFE}"/>
              </a:ext>
            </a:extLst>
          </p:cNvPr>
          <p:cNvSpPr txBox="1"/>
          <p:nvPr/>
        </p:nvSpPr>
        <p:spPr>
          <a:xfrm>
            <a:off x="8386916" y="2349910"/>
            <a:ext cx="3038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for Shipping (Real) heavily influences late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Mode and Fraud impact delivery delays.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8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ACA-2C00-1837-CF23-71CEF57D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SELECTION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EE90-C4A0-FF82-B644-8C179E0D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Identified: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outperformed other ML models for classification tasks.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Criteria: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&amp; F1-score (84%)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after feature removal.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&amp; Business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Clearly shows key factors affecting delivery efficiency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Trade-offs Considered: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complex models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tested, Decision Tree was preferred for its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real-world interpretability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5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801A-BD89-DDB0-8050-43FCC5BD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AFTER REMOVING SHIPPING DAYS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E1A8A2-CFF0-D537-1911-D91160F70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2336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22BD7E-3AE4-A836-0FCE-797A031DB397}"/>
              </a:ext>
            </a:extLst>
          </p:cNvPr>
          <p:cNvSpPr txBox="1"/>
          <p:nvPr/>
        </p:nvSpPr>
        <p:spPr>
          <a:xfrm>
            <a:off x="7757652" y="1936955"/>
            <a:ext cx="35961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without shipping days, accuracy remains 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Factors Now: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Shipping Mode, Order City, and Order State gain importance.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optimize faster delivery methods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685B-99BA-FFE4-7A3D-261DA876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B7EC-FDDE-980A-6640-E6D2ECCF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analysis is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2015-2018,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COVID-19 pandemic. However, supply chain dynamics have changed significantly post-COVID, with increased disruptions, demand fluctuations, and digital transformation.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bridge this gap, I am comparing my findings with recent supply chain challenges and suggesting modern strategies to improve efficiency.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7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43DB-D12A-C84F-CACA-FD1444BF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Comparison: 2015-2018 vs. Post-COVID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C8815A-A83D-8F9B-2971-1EBBF6C6B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670855"/>
              </p:ext>
            </p:extLst>
          </p:nvPr>
        </p:nvGraphicFramePr>
        <p:xfrm>
          <a:off x="838200" y="1766631"/>
          <a:ext cx="10675374" cy="483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458">
                  <a:extLst>
                    <a:ext uri="{9D8B030D-6E8A-4147-A177-3AD203B41FA5}">
                      <a16:colId xmlns:a16="http://schemas.microsoft.com/office/drawing/2014/main" val="285759598"/>
                    </a:ext>
                  </a:extLst>
                </a:gridCol>
                <a:gridCol w="3558458">
                  <a:extLst>
                    <a:ext uri="{9D8B030D-6E8A-4147-A177-3AD203B41FA5}">
                      <a16:colId xmlns:a16="http://schemas.microsoft.com/office/drawing/2014/main" val="988084170"/>
                    </a:ext>
                  </a:extLst>
                </a:gridCol>
                <a:gridCol w="3558458">
                  <a:extLst>
                    <a:ext uri="{9D8B030D-6E8A-4147-A177-3AD203B41FA5}">
                      <a16:colId xmlns:a16="http://schemas.microsoft.com/office/drawing/2014/main" val="3855009283"/>
                    </a:ext>
                  </a:extLst>
                </a:gridCol>
              </a:tblGrid>
              <a:tr h="710065">
                <a:tc>
                  <a:txBody>
                    <a:bodyPr/>
                    <a:lstStyle/>
                    <a:p>
                      <a:r>
                        <a:rPr lang="en-US" dirty="0"/>
                        <a:t>2015-2018 Findings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Post-Covid Changes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Improve?(Solutions)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37578"/>
                  </a:ext>
                </a:extLst>
              </a:tr>
              <a:tr h="938445">
                <a:tc>
                  <a:txBody>
                    <a:bodyPr/>
                    <a:lstStyle/>
                    <a:p>
                      <a:r>
                        <a:rPr lang="en-US" dirty="0"/>
                        <a:t>Sales were highest in Europe &amp; Central America. Africa &amp; USCA had lower sales.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Demand changed due to economic instability and supply chain issues.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AI to track demand and adjust inventory based on trends.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58310"/>
                  </a:ext>
                </a:extLst>
              </a:tr>
              <a:tr h="938445">
                <a:tc>
                  <a:txBody>
                    <a:bodyPr/>
                    <a:lstStyle/>
                    <a:p>
                      <a:r>
                        <a:rPr lang="en-US" dirty="0"/>
                        <a:t>Nike &amp; Under </a:t>
                      </a:r>
                      <a:r>
                        <a:rPr lang="en-US" dirty="0" err="1"/>
                        <a:t>Armour</a:t>
                      </a:r>
                      <a:r>
                        <a:rPr lang="en-US" dirty="0"/>
                        <a:t> products made the most profit. Cleats &amp; Footwear had the most losses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COVID, people's shopping habits changed, affecting profits.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better pricing strategies and offer discounts based on demand.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21546"/>
                  </a:ext>
                </a:extLst>
              </a:tr>
              <a:tr h="938445">
                <a:tc>
                  <a:txBody>
                    <a:bodyPr/>
                    <a:lstStyle/>
                    <a:p>
                      <a:r>
                        <a:rPr lang="en-US" dirty="0"/>
                        <a:t>Loyal customers (11%) spent the most, but 15% of customers were lost.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buying behavior changed, making retention harder.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personalized offers, emails, and loyalty programs to keep customers.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23031"/>
                  </a:ext>
                </a:extLst>
              </a:tr>
              <a:tr h="1305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Most fraud cases happened in Western Europe &amp; South America. Men’s footwear was highly targeted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Fraud increased after COVID as more people used online payments.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AI to detect fraud patterns and secure payments with blockchain.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6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016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C0F1-DFA5-B00A-B3CE-6C6107C2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Comparison: 2015-2018 vs. Post-COVID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2D02A9-0ACC-48A3-D6A6-D4AB22CAC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198855"/>
              </p:ext>
            </p:extLst>
          </p:nvPr>
        </p:nvGraphicFramePr>
        <p:xfrm>
          <a:off x="838200" y="1825624"/>
          <a:ext cx="10822857" cy="426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619">
                  <a:extLst>
                    <a:ext uri="{9D8B030D-6E8A-4147-A177-3AD203B41FA5}">
                      <a16:colId xmlns:a16="http://schemas.microsoft.com/office/drawing/2014/main" val="2342512810"/>
                    </a:ext>
                  </a:extLst>
                </a:gridCol>
                <a:gridCol w="3607619">
                  <a:extLst>
                    <a:ext uri="{9D8B030D-6E8A-4147-A177-3AD203B41FA5}">
                      <a16:colId xmlns:a16="http://schemas.microsoft.com/office/drawing/2014/main" val="1165884586"/>
                    </a:ext>
                  </a:extLst>
                </a:gridCol>
                <a:gridCol w="3607619">
                  <a:extLst>
                    <a:ext uri="{9D8B030D-6E8A-4147-A177-3AD203B41FA5}">
                      <a16:colId xmlns:a16="http://schemas.microsoft.com/office/drawing/2014/main" val="4044152652"/>
                    </a:ext>
                  </a:extLst>
                </a:gridCol>
              </a:tblGrid>
              <a:tr h="931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2015-2018 Findings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Post-Covid Changes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 to Improve?(Solutions)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54191"/>
                  </a:ext>
                </a:extLst>
              </a:tr>
              <a:tr h="1109689">
                <a:tc>
                  <a:txBody>
                    <a:bodyPr/>
                    <a:lstStyle/>
                    <a:p>
                      <a:r>
                        <a:rPr lang="en-US" dirty="0"/>
                        <a:t>Late deliveries were common with Standard Class shipping and certain products.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shipping delays became worse due to worker shortages and port congestion.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with multiple suppliers and track shipments in real-time to reduce delays.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73466"/>
                  </a:ext>
                </a:extLst>
              </a:tr>
              <a:tr h="1109689">
                <a:tc>
                  <a:txBody>
                    <a:bodyPr/>
                    <a:lstStyle/>
                    <a:p>
                      <a:r>
                        <a:rPr lang="en-US" dirty="0"/>
                        <a:t>Decision Tree model worked best for predicting fraud and late deliveries.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adoption increased after COVID to automate supply chains.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AI-powered tools to monitor supply chain performance and reduce risks.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41720"/>
                  </a:ext>
                </a:extLst>
              </a:tr>
              <a:tr h="1109689">
                <a:tc>
                  <a:txBody>
                    <a:bodyPr/>
                    <a:lstStyle/>
                    <a:p>
                      <a:r>
                        <a:rPr lang="en-US" dirty="0"/>
                        <a:t>Businesses depended on a few suppliers and centralized warehouses.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 exposed weak points in supply chains, leading to stock shortages.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supply chain resilience by using multiple suppliers, regional warehouses, and flexible sourcing.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16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85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3F88-0111-69FA-6862-8069E0E0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 &amp; FINAL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7AF0-128E-89F4-0352-F72B51AB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demand forecasting helps prevent stock shortages &amp; excess inventory.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models reduce financial risks and improve security.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logistics strategies minimize late deliveries and improve customer satisfaction.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Resilience-building strategies ensure business continuity during disruptions</a:t>
            </a:r>
            <a:r>
              <a:rPr lang="en-US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008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527D-6CA0-E708-85EE-CBF94AAF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 &amp; FINAL 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0F9A-0A61-484F-8714-D9E77B12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Business Strategies: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High-Growth Regions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Increase inventory &amp; marketing in Europe &amp; Central America.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Shipping 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Reduce reliance on Standard Class; promote premium shipping.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Prevention Strategy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Strengthen fraud monitoring in high-risk regions &amp; products.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Programs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Focus on at-risk customers with re-engagement offers.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Decision 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 ML models to forecast demand, detect fraud, and reduce losses.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Supply Chain Resilience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Adopt multi-sourcing, regional warehousing, and AI-driven risk management.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5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5220E-3936-F298-B07F-3E25E23F44D4}"/>
              </a:ext>
            </a:extLst>
          </p:cNvPr>
          <p:cNvSpPr txBox="1"/>
          <p:nvPr/>
        </p:nvSpPr>
        <p:spPr>
          <a:xfrm>
            <a:off x="2930013" y="2792361"/>
            <a:ext cx="5938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9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7D56-ED0A-1AF7-F891-0BF38C6B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1ADC-D2AF-C7A4-B64F-8A414925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faces challenges in managing its supply chain efficiently.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include: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deliveries causing customer dissatisfaction.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transactions affecting profit margins.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sales predictions leading to inventory issues.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challenges negatively impact overall business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supply chain efficiency by identifying key risks and optimizing operations.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93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216A-5C9E-CDB2-512C-E0054169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9517-82D7-CB86-8C4A-357E53F7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demand forecasting to optimize inventory levels.</a:t>
            </a:r>
          </a:p>
          <a:p>
            <a:r>
              <a:rPr lang="en-US" dirty="0"/>
              <a:t>Detect fraudulent transactions and mitigate risks.</a:t>
            </a:r>
          </a:p>
          <a:p>
            <a:r>
              <a:rPr lang="en-US" dirty="0"/>
              <a:t>Identify sales trends to enhance product and regional performance insights.</a:t>
            </a:r>
          </a:p>
          <a:p>
            <a:r>
              <a:rPr lang="en-US" dirty="0"/>
              <a:t>Reduce delivery delays and improve customer satisfaction.</a:t>
            </a:r>
          </a:p>
          <a:p>
            <a:r>
              <a:rPr lang="en-US" dirty="0"/>
              <a:t>Support data-driven decision-making for supply chain management.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6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88C3-1101-1E30-F347-CA3AF1F1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8B04BD-A311-DAAF-B19F-7A791B6F4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525" y="160931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6441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5658-0A59-2946-B7E2-23F2D1D8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SHARE BY REGION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BE6665-725A-C8FC-16BA-4C27B6D7B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0" y="1690687"/>
            <a:ext cx="7471951" cy="428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2AD9B6-1617-C5AC-9320-46D7BA446C76}"/>
              </a:ext>
            </a:extLst>
          </p:cNvPr>
          <p:cNvSpPr txBox="1"/>
          <p:nvPr/>
        </p:nvSpPr>
        <p:spPr>
          <a:xfrm>
            <a:off x="8062452" y="1905506"/>
            <a:ext cx="3903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in sales per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Europe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America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 regional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lower sales, indicating potential for growth.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2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F6AC-516C-2041-2ABE-65C8E898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WITH HIGHEST AND LOWEST PROFIT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3608CB-0A22-222A-687F-AF69E75CB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6" y="1606669"/>
            <a:ext cx="5520268" cy="281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B9EEA72-6809-A5FE-8DAC-9C674CC0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74" y="3429000"/>
            <a:ext cx="5520268" cy="342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BB79F-E2C6-D2A0-27B8-E3A663EF28C6}"/>
              </a:ext>
            </a:extLst>
          </p:cNvPr>
          <p:cNvSpPr txBox="1"/>
          <p:nvPr/>
        </p:nvSpPr>
        <p:spPr>
          <a:xfrm>
            <a:off x="6272981" y="1690688"/>
            <a:ext cx="559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 Products: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Fitness, sports gear, and apparel lead in sales, especially Nike and Under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64624-E447-1EF5-2B40-C6C6597E248A}"/>
              </a:ext>
            </a:extLst>
          </p:cNvPr>
          <p:cNvSpPr txBox="1"/>
          <p:nvPr/>
        </p:nvSpPr>
        <p:spPr>
          <a:xfrm>
            <a:off x="629265" y="4955458"/>
            <a:ext cx="6007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Loss-Making Categories: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Cleats, footwear, and apparel have the highest losses, signaling potential overstock or pricing issues.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6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3C22-9493-618C-ADD5-5FDBD472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BY QUARTER AND TIME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CB972-D675-5864-2BA5-6531A67B9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1690688"/>
            <a:ext cx="6063588" cy="354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ACC4B-7846-25E3-819F-6F4B60C62B67}"/>
              </a:ext>
            </a:extLst>
          </p:cNvPr>
          <p:cNvSpPr txBox="1"/>
          <p:nvPr/>
        </p:nvSpPr>
        <p:spPr>
          <a:xfrm>
            <a:off x="7216877" y="1690688"/>
            <a:ext cx="485713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Trend: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peaked in 2017, followed by a decline in 2018.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Pattern: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Highest sales occur on Fridays, while Tuesdays have the lowest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Trends: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morning and late afternoon show higher sales 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Peaks: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spike in November, indicating holiday or promotional influence.</a:t>
            </a:r>
          </a:p>
          <a:p>
            <a:endParaRPr lang="en-US" sz="2400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049521-EFA5-3836-49B5-805259869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 Pattern: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Highest sales occur on Fridays, while Tuesdays have the lowest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C3BD-6F03-4CEF-8708-6EBCB6410269}"/>
              </a:ext>
            </a:extLst>
          </p:cNvPr>
          <p:cNvSpPr txBox="1"/>
          <p:nvPr/>
        </p:nvSpPr>
        <p:spPr>
          <a:xfrm>
            <a:off x="403123" y="5683045"/>
            <a:ext cx="6200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marketing efforts on Fridays, peak hours, and seasonal months like November.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93FF-48D5-6BFC-90AF-CBCC87A5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EE33F3-EF7C-A391-03DB-724416731C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" y="1514166"/>
            <a:ext cx="11245646" cy="320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B68A0B-AE29-352B-6B59-F6B2310C7E7E}"/>
              </a:ext>
            </a:extLst>
          </p:cNvPr>
          <p:cNvSpPr txBox="1"/>
          <p:nvPr/>
        </p:nvSpPr>
        <p:spPr>
          <a:xfrm>
            <a:off x="838200" y="4923215"/>
            <a:ext cx="8917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top payment mode across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widely used in Central and Western Europe.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least used overall, except in South Asia and Africa.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diversity indicates a need for tailored payment options.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8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1598</Words>
  <Application>Microsoft Office PowerPoint</Application>
  <PresentationFormat>Widescreen</PresentationFormat>
  <Paragraphs>153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Supply Chain Management Analysis – Dataco Dataset</vt:lpstr>
      <vt:lpstr>INTRODUCTION</vt:lpstr>
      <vt:lpstr>PROBLEM STATEMENT</vt:lpstr>
      <vt:lpstr>PROJECT OBJECTIVE</vt:lpstr>
      <vt:lpstr>DATASET OVERVIEW</vt:lpstr>
      <vt:lpstr>MARKET SHARE BY REGION</vt:lpstr>
      <vt:lpstr>PRODUCTS WITH HIGHEST AND LOWEST PROFIT</vt:lpstr>
      <vt:lpstr>SALES TREND BY QUARTER AND TIME</vt:lpstr>
      <vt:lpstr>PAYMENT MODE</vt:lpstr>
      <vt:lpstr>SUSPECTED FRAUD ANALYSIS</vt:lpstr>
      <vt:lpstr>SUSPECTED FRAUD ANALYSIS</vt:lpstr>
      <vt:lpstr>LATE DELIVERIES BY PRODUCT CATEGORY</vt:lpstr>
      <vt:lpstr>LATE DELIVERIES BY SHIPPING METHOD</vt:lpstr>
      <vt:lpstr>RFM ANALYSIS FOR CUSTOMER SEGMENTATION</vt:lpstr>
      <vt:lpstr>CUSTOMER SEGMENTATION</vt:lpstr>
      <vt:lpstr>MODEL TRAINING OVERVIEW</vt:lpstr>
      <vt:lpstr>MODEL PERFORMANCE COMPARISON(REGRESSION)</vt:lpstr>
      <vt:lpstr>MODEL PERFORMANCE COMPARISON(CLASSIFICATION)</vt:lpstr>
      <vt:lpstr>MODEL IMPROVEMENT TECHNIQUE</vt:lpstr>
      <vt:lpstr>MODEL IMPROVEMENT TECHNIQUE</vt:lpstr>
      <vt:lpstr>FINAL MODEL SELECTION</vt:lpstr>
      <vt:lpstr>FEATURE IMPORTANCE AFTER REMOVING SHIPPING DAYS</vt:lpstr>
      <vt:lpstr>CONCLUSION</vt:lpstr>
      <vt:lpstr>Supply Chain Comparison: 2015-2018 vs. Post-COVID</vt:lpstr>
      <vt:lpstr>Supply Chain Comparison: 2015-2018 vs. Post-COVID</vt:lpstr>
      <vt:lpstr>BUSINESS RECOMMENDATIONS &amp; FINAL CONCLUSION</vt:lpstr>
      <vt:lpstr>BUSINESS RECOMMENDATIONS &amp; FINAL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SOUNDARYA B</dc:creator>
  <cp:lastModifiedBy>SOUNDARYA B</cp:lastModifiedBy>
  <cp:revision>15</cp:revision>
  <dcterms:created xsi:type="dcterms:W3CDTF">2025-02-19T05:39:04Z</dcterms:created>
  <dcterms:modified xsi:type="dcterms:W3CDTF">2025-03-20T09:53:44Z</dcterms:modified>
</cp:coreProperties>
</file>