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89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9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6D26-7300-EC4C-9279-1D791CBA1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6298F-A8E4-1346-9F68-1782B8D88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C0DBC-DDC8-E344-963E-D16B4C12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A7B-06C5-3544-B880-E1066C69CC6B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989D-8077-1547-8CDA-7DA28A3E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44A9-0E61-4444-B1A7-2E3B2918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066A-E76D-8D4E-AEFC-AEE55808D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5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5DF2-F990-B442-8FC3-8D31A3CB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64FAB-4780-6248-87F4-7F0F66E4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8A9C-B29B-0244-85B1-802B9991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A7B-06C5-3544-B880-E1066C69CC6B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8E2D-EE22-8B4D-B419-968CB58C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CB9F-259C-B24D-8654-259BB58A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066A-E76D-8D4E-AEFC-AEE55808D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52042-35CB-594F-AE16-68E2AA0D1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78D5E-E57D-0142-A408-E53B1165A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93B97-231A-EE41-A3EE-C26C2031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A7B-06C5-3544-B880-E1066C69CC6B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82A12-32D2-E74A-BAFD-1F73AF1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9DDC5-0C30-5B4A-AB16-5164CEF5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066A-E76D-8D4E-AEFC-AEE55808D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7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8678-9B47-F94A-824C-B0E86D8A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792F-8C48-8C45-A617-E599D8CE7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64E15-FEDD-A940-8B4B-9F69B7CD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A7B-06C5-3544-B880-E1066C69CC6B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DEE8-4C23-2543-A00D-DA054EB6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D351E-C244-4A4E-8029-EEE5E062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066A-E76D-8D4E-AEFC-AEE55808D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0EB2-6F2C-EA48-A891-CA9DB3E1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E2A82-E7F4-674A-8827-9EEA22E1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15165-5908-894C-A6CE-A430B4FF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A7B-06C5-3544-B880-E1066C69CC6B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85D80-D35C-8240-8E12-848AC438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815DA-8661-C44F-B284-0C65ED8B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066A-E76D-8D4E-AEFC-AEE55808D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C74E-931C-424A-855F-6F61C035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3A69C-72A3-7E4D-8CAC-F85BDBA5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4C51A-BA0D-B94F-B70F-5EC74F9C2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4A2D1-4A27-0F48-B215-5130B0A4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A7B-06C5-3544-B880-E1066C69CC6B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703DB-8F30-214A-96E5-DAA3F94A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D7AC-457F-294E-AC17-639C7118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066A-E76D-8D4E-AEFC-AEE55808D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1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4B4A-9394-AA42-80F3-75909860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530C0-5972-D44E-AD75-A01C9B75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B6B5B-A313-054E-9382-7ACBC3D00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2EC81-6965-3045-BDFE-CC52AACEE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3EEA1-4DB9-0A4D-86F4-0CDCFB207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74D1E-DA3B-044E-82AD-52B37A89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A7B-06C5-3544-B880-E1066C69CC6B}" type="datetimeFigureOut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C2DBB-A60E-3748-924B-340C1F86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D17F5-4CDE-9041-BED7-4991F9FF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066A-E76D-8D4E-AEFC-AEE55808D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FB27-A8F4-0B4E-81AF-1FA51563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EC17A-2A1C-F343-9519-E5E2F1CA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A7B-06C5-3544-B880-E1066C69CC6B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88394-7A89-B04E-9925-97E81471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0F235-816F-FD46-9996-A13458B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066A-E76D-8D4E-AEFC-AEE55808D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CAC1C-663C-6744-8697-6365B847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A7B-06C5-3544-B880-E1066C69CC6B}" type="datetimeFigureOut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0A952-071C-784A-B5FB-915B7A0A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B6608-A078-494C-ABBF-5F4A83A1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066A-E76D-8D4E-AEFC-AEE55808D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6A28-920A-7B49-B4C9-884EF503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58F7-E651-B144-BD8C-279B4EC2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CE76C-5573-3F44-B2A5-0CA25092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557AC-81DD-D140-BDFC-20A2F78E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A7B-06C5-3544-B880-E1066C69CC6B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DE7E3-4AF2-2042-96D3-83B784CC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0BA1-1B6D-FE40-B297-C34220F5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066A-E76D-8D4E-AEFC-AEE55808D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C415-44FB-8740-ACC4-92FD756E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B4933-F6AC-A743-9AEC-EC2E285CB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D37C2-D9D0-7C40-A161-8E0FDDE84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51A20-C5D4-5C47-9101-7ACDA534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A7B-06C5-3544-B880-E1066C69CC6B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01906-7385-F044-871C-BE251A55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81C56-99A5-7843-B924-35F17C78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066A-E76D-8D4E-AEFC-AEE55808D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CD28-5F98-DA48-B30E-B296AFB5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D0189-17F1-3049-A78C-CE414BEE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A255-9D11-7D40-A31B-09564DBEB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DAA7B-06C5-3544-B880-E1066C69CC6B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6BBD-FC56-E744-A905-E0FA1B659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B20F-8B0F-7749-AAEF-7136D2FB0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066A-E76D-8D4E-AEFC-AEE55808D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BBB55-024B-AE42-AA87-FBA7A2862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069" y="636904"/>
                <a:ext cx="10515600" cy="5515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latin typeface="Cambria" panose="02040503050406030204" pitchFamily="18" charset="0"/>
                  </a:rPr>
                  <a:t>Conditional Posterior Distribution on unknown group means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+mj-lt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000" b="1" i="1">
                        <a:latin typeface="+mj-lt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>
                        <a:latin typeface="+mj-lt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+mj-lt"/>
                        <a:ea typeface="Cambria Math" panose="02040503050406030204" pitchFamily="18" charset="0"/>
                      </a:rPr>
                      <m:t>𝒈𝒊𝒗𝒆𝒏</m:t>
                    </m:r>
                    <m:r>
                      <a:rPr lang="en-US" sz="2000" b="1" i="1">
                        <a:latin typeface="+mj-lt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+mj-lt"/>
                        <a:ea typeface="Cambria Math" panose="02040503050406030204" pitchFamily="18" charset="0"/>
                      </a:rPr>
                      <m:t>𝒉𝒚𝒑𝒆𝒓</m:t>
                    </m:r>
                    <m:r>
                      <a:rPr lang="en-US" sz="2000" b="1" i="1">
                        <a:latin typeface="+mj-lt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+mj-lt"/>
                        <a:ea typeface="Cambria Math" panose="02040503050406030204" pitchFamily="18" charset="0"/>
                      </a:rPr>
                      <m:t>𝒑𝒂𝒓𝒂𝒎𝒆𝒕𝒆𝒓𝒔</m:t>
                    </m:r>
                    <m:r>
                      <a:rPr lang="en-US" sz="2000" b="1" i="1">
                        <a:latin typeface="+mj-lt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b="1" i="1">
                        <a:latin typeface="+mj-lt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000" b="1" i="1">
                        <a:latin typeface="+mj-lt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latin typeface="+mj-lt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sz="2000" b="1" i="1">
                        <a:latin typeface="+mj-lt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+mj-lt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+mj-lt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+mj-lt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sz="2000" i="1">
                              <a:latin typeface="+mj-lt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i="1">
                              <a:latin typeface="+mj-lt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+mj-lt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000" i="1">
                              <a:latin typeface="+mj-lt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+mj-lt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+mj-lt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+mj-lt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+mj-lt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+mj-lt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+mj-lt"/>
                                  <a:ea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+mj-lt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+mj-lt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+mj-lt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+mj-lt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latin typeface="+mj-lt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000" i="1">
                                          <a:latin typeface="+mj-lt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+mj-lt"/>
                                      <a:ea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+mj-lt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+mj-lt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+mj-lt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+mj-lt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+mj-lt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+mj-lt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+mj-lt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000">
                          <a:latin typeface="+mj-lt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+mj-lt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sz="2000">
                          <a:latin typeface="+mj-lt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+mj-lt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+mj-lt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>
                          <a:latin typeface="+mj-lt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+mj-lt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are independent in prior distribution(given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+mj-lt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+mj-lt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+mj-lt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We have J independent unknown normal means for given normal prior distribution.</a:t>
                </a:r>
              </a:p>
              <a:p>
                <a:pPr marL="0" indent="0">
                  <a:buNone/>
                </a:pPr>
                <a:endParaRPr lang="en-US" sz="2000" dirty="0">
                  <a:latin typeface="Cambria" panose="02040503050406030204" pitchFamily="18" charset="0"/>
                </a:endParaRPr>
              </a:p>
              <a:p>
                <a:r>
                  <a:rPr lang="en-US" sz="2000" dirty="0">
                    <a:latin typeface="Cambria" panose="02040503050406030204" pitchFamily="18" charset="0"/>
                  </a:rPr>
                  <a:t>If Prior has same functional form as likelihood , posterior will also be of same distribution family as prior. </a:t>
                </a:r>
              </a:p>
              <a:p>
                <a:pPr marL="0" indent="0">
                  <a:buNone/>
                </a:pPr>
                <a:endParaRPr lang="en-US" sz="2000" dirty="0">
                  <a:latin typeface="Cambria" panose="02040503050406030204" pitchFamily="18" charset="0"/>
                </a:endParaRPr>
              </a:p>
              <a:p>
                <a:r>
                  <a:rPr lang="en-US" sz="2000" dirty="0">
                    <a:latin typeface="Cambria" panose="02040503050406030204" pitchFamily="18" charset="0"/>
                  </a:rPr>
                  <a:t>Therefore the posterior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 is a normal distribution.</a:t>
                </a:r>
              </a:p>
              <a:p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BBB55-024B-AE42-AA87-FBA7A2862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069" y="636904"/>
                <a:ext cx="10515600" cy="5515701"/>
              </a:xfrm>
              <a:blipFill>
                <a:blip r:embed="rId2"/>
                <a:stretch>
                  <a:fillRect l="-483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5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FD4F6-BF6B-6C4F-AAEE-77A8231CD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4" y="597717"/>
                <a:ext cx="10515600" cy="61557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latin typeface="Cambria" panose="02040503050406030204" pitchFamily="18" charset="0"/>
                  </a:rPr>
                  <a:t>Posterior distribution</a:t>
                </a:r>
              </a:p>
              <a:p>
                <a:pPr marL="0" indent="0">
                  <a:buNone/>
                </a:pPr>
                <a:endParaRPr lang="en-US" sz="2000" b="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+mj-lt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+mj-lt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+mj-lt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en-US" sz="20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0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+mj-lt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+mj-lt"/>
                          <a:ea typeface="Cambria Math" panose="02040503050406030204" pitchFamily="18" charset="0"/>
                        </a:rPr>
                        <m:t>𝑛𝑜𝑟𝑚𝑎𝑙</m:t>
                      </m:r>
                      <m:d>
                        <m:dPr>
                          <m:ctrlPr>
                            <a:rPr lang="en-US" sz="2000" b="0" i="1" smtClean="0"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+mj-lt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+mj-lt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+mj-lt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+mj-lt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+mj-lt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+mj-lt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+mj-lt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	posterior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+mj-lt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+mj-lt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+mj-lt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+mj-lt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+mj-lt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 smtClean="0"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+mj-lt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000" i="1">
                                    <a:latin typeface="+mj-lt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+mj-lt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+mj-lt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+mj-lt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en-US" sz="2000" i="1">
                                <a:latin typeface="+mj-lt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+mj-lt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+mj-lt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+mj-lt"/>
                              </a:rPr>
                              <m:t>∙</m:t>
                            </m:r>
                            <m:r>
                              <a:rPr lang="en-US" sz="2000" i="1">
                                <a:latin typeface="+mj-lt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+mj-lt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+mj-lt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 smtClean="0">
                                    <a:latin typeface="+mj-lt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+mj-lt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+mj-lt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l-GR" sz="2000" b="0" i="1" smtClean="0">
                            <a:latin typeface="+mj-lt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sz="2000" b="0" i="1" smtClean="0">
                            <a:latin typeface="+mj-lt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f>
                          <m:fPr>
                            <m:ctrlPr>
                              <a:rPr lang="en-US" sz="2000" i="1" smtClean="0"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+mj-lt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000" i="1">
                                    <a:latin typeface="+mj-lt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+mj-lt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+mj-lt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+mj-lt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sz="2000" b="0" i="1" smtClean="0">
                            <a:latin typeface="+mj-lt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+mj-lt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 smtClean="0">
                                    <a:latin typeface="+mj-lt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+mj-lt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+mj-lt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en-US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           </a:t>
                </a:r>
              </a:p>
              <a:p>
                <a:r>
                  <a:rPr lang="en-US" sz="2000" dirty="0">
                    <a:latin typeface="Cambria" panose="02040503050406030204" pitchFamily="18" charset="0"/>
                  </a:rPr>
                  <a:t>Posterior mean is weighted average of prior population mean and sample mean of </a:t>
                </a:r>
                <a:r>
                  <a:rPr lang="en-US" sz="2000" dirty="0" err="1">
                    <a:latin typeface="Cambria" panose="02040503050406030204" pitchFamily="18" charset="0"/>
                  </a:rPr>
                  <a:t>jth</a:t>
                </a:r>
                <a:r>
                  <a:rPr lang="en-US" sz="2000" dirty="0">
                    <a:latin typeface="Cambria" panose="02040503050406030204" pitchFamily="18" charset="0"/>
                  </a:rPr>
                  <a:t> group.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	posterior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eqAr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en-US" sz="2000" dirty="0">
                  <a:latin typeface="Cambria" panose="02040503050406030204" pitchFamily="18" charset="0"/>
                </a:endParaRPr>
              </a:p>
              <a:p>
                <a:r>
                  <a:rPr lang="en-US" sz="2000" dirty="0">
                    <a:latin typeface="Cambria" panose="02040503050406030204" pitchFamily="18" charset="0"/>
                  </a:rPr>
                  <a:t>Posterior variance in terms of precision is the sum of prior precision and data precision.</a:t>
                </a:r>
              </a:p>
              <a:p>
                <a:r>
                  <a:rPr lang="en-US" sz="2000" dirty="0">
                    <a:latin typeface="Cambria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000" b="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Posterior converges to normal(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FD4F6-BF6B-6C4F-AAEE-77A8231CD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4" y="597717"/>
                <a:ext cx="10515600" cy="6155780"/>
              </a:xfrm>
              <a:blipFill>
                <a:blip r:embed="rId2"/>
                <a:stretch>
                  <a:fillRect l="-483" t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53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0ED0-A3F8-E44A-8FED-BEE6C395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Marginal  posterior distribution of hyperparameters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231A6-E8E1-724B-9B40-F88DB9B6C8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</a:rPr>
                  <a:t>Considering the information supplied by the data about the hyperparameters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---- 1</a:t>
                </a:r>
              </a:p>
              <a:p>
                <a:endParaRPr lang="en-US" sz="2000" dirty="0">
                  <a:latin typeface="Cambria" panose="02040503050406030204" pitchFamily="18" charset="0"/>
                </a:endParaRPr>
              </a:p>
              <a:p>
                <a:r>
                  <a:rPr lang="en-US" sz="2000" dirty="0">
                    <a:latin typeface="Cambria" panose="02040503050406030204" pitchFamily="18" charset="0"/>
                  </a:rPr>
                  <a:t>Marginal distributions of group means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averaging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are independent normal.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 ----- 2</a:t>
                </a:r>
              </a:p>
              <a:p>
                <a:pPr marL="457200" lvl="1" indent="0">
                  <a:buNone/>
                </a:pPr>
                <a:endParaRPr lang="en-US" sz="200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2000" b="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ambria" panose="02040503050406030204" pitchFamily="18" charset="0"/>
                  </a:rPr>
                  <a:t>Marginal posterior density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normal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--------   3</a:t>
                </a:r>
              </a:p>
              <a:p>
                <a:pPr marL="457200" lvl="1" indent="0">
                  <a:buNone/>
                </a:pPr>
                <a:endParaRPr lang="en-US" sz="2000" b="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231A6-E8E1-724B-9B40-F88DB9B6C8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3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253B3-3D24-BF4F-A1C6-5F2BB7EB6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697" y="702219"/>
                <a:ext cx="10515600" cy="590758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latin typeface="Cambria" panose="02040503050406030204" pitchFamily="18" charset="0"/>
                  </a:rPr>
                  <a:t>Noninformative uniform hyperprior distribution to </a:t>
                </a:r>
                <a14:m>
                  <m:oMath xmlns:m="http://schemas.openxmlformats.org/officeDocument/2006/math">
                    <m:r>
                      <a:rPr lang="en-US" sz="2600" b="1" i="1"/>
                      <m:t>𝛍</m:t>
                    </m:r>
                    <m:r>
                      <a:rPr lang="en-US" sz="2600" b="1"/>
                      <m:t> </m:t>
                    </m:r>
                    <m:r>
                      <a:rPr lang="en-US" sz="2600" b="1" i="1"/>
                      <m:t>𝐠𝐢𝐯𝐞𝐧</m:t>
                    </m:r>
                    <m:r>
                      <a:rPr lang="en-US" sz="2600" b="1"/>
                      <m:t> </m:t>
                    </m:r>
                    <m:r>
                      <a:rPr lang="en-US" sz="2600" b="1" i="1"/>
                      <m:t>𝛕</m:t>
                    </m:r>
                  </m:oMath>
                </a14:m>
                <a:r>
                  <a:rPr lang="en-US" sz="2600" b="1" dirty="0">
                    <a:latin typeface="Cambria" panose="02040503050406030204" pitchFamily="18" charset="0"/>
                  </a:rPr>
                  <a:t>:</a:t>
                </a:r>
              </a:p>
              <a:p>
                <a:endParaRPr lang="en-US" sz="26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latin typeface="Cambria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600" i="1" dirty="0">
                    <a:latin typeface="Cambria" panose="02040503050406030204" pitchFamily="18" charset="0"/>
                  </a:rPr>
                  <a:t> -----4 </a:t>
                </a:r>
              </a:p>
              <a:p>
                <a:pPr marL="0" indent="0">
                  <a:buNone/>
                </a:pPr>
                <a:endParaRPr lang="en-US" sz="26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latin typeface="Cambria" panose="02040503050406030204" pitchFamily="18" charset="0"/>
                  </a:rPr>
                  <a:t>Posterior distribution of 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𝑔𝑖𝑣𝑒𝑛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600" b="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b="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600" dirty="0">
                    <a:latin typeface="Cambria" panose="02040503050406030204" pitchFamily="18" charset="0"/>
                  </a:rPr>
                  <a:t>Factoring the marginal posterior density of hyperparameters similar to that done for prior density(noninformative structure)</a:t>
                </a:r>
              </a:p>
              <a:p>
                <a:pPr marL="0" indent="0">
                  <a:buNone/>
                </a:pPr>
                <a:r>
                  <a:rPr lang="en-US" sz="2600" b="0" dirty="0">
                    <a:latin typeface="Cambria" panose="02040503050406030204" pitchFamily="18" charset="0"/>
                  </a:rPr>
                  <a:t>				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latin typeface="Cambria" panose="02040503050406030204" pitchFamily="18" charset="0"/>
                  </a:rPr>
                  <a:t>    ------ 5</a:t>
                </a:r>
              </a:p>
              <a:p>
                <a:pPr marL="0" indent="0">
                  <a:buNone/>
                </a:pPr>
                <a:endParaRPr lang="en-US" sz="26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latin typeface="Cambria" panose="02040503050406030204" pitchFamily="18" charset="0"/>
                  </a:rPr>
                  <a:t> </a:t>
                </a:r>
              </a:p>
              <a:p>
                <a:endParaRPr lang="en-US" sz="2600" dirty="0">
                  <a:latin typeface="Cambria" panose="02040503050406030204" pitchFamily="18" charset="0"/>
                </a:endParaRPr>
              </a:p>
              <a:p>
                <a:r>
                  <a:rPr lang="en-US" sz="2600" dirty="0">
                    <a:latin typeface="Cambria" panose="02040503050406030204" pitchFamily="18" charset="0"/>
                  </a:rPr>
                  <a:t>Mean and variance for this distribution is obtained considering group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>
                    <a:latin typeface="Cambria" panose="02040503050406030204" pitchFamily="18" charset="0"/>
                  </a:rPr>
                  <a:t> as J independent estimates of </a:t>
                </a:r>
                <a:r>
                  <a:rPr lang="el-GR" sz="2600" dirty="0">
                    <a:latin typeface="Cambria" panose="02040503050406030204" pitchFamily="18" charset="0"/>
                  </a:rPr>
                  <a:t>μ </a:t>
                </a:r>
                <a:r>
                  <a:rPr lang="en-US" sz="2600" dirty="0">
                    <a:latin typeface="Cambria" panose="02040503050406030204" pitchFamily="18" charset="0"/>
                  </a:rPr>
                  <a:t>with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latin typeface="Cambria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253B3-3D24-BF4F-A1C6-5F2BB7EB6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697" y="702219"/>
                <a:ext cx="10515600" cy="5907587"/>
              </a:xfrm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>
            <a:extLst>
              <a:ext uri="{FF2B5EF4-FFF2-40B4-BE49-F238E27FC236}">
                <a16:creationId xmlns:a16="http://schemas.microsoft.com/office/drawing/2014/main" id="{5C6972E0-5671-D548-9471-238AD3FC7F1C}"/>
              </a:ext>
            </a:extLst>
          </p:cNvPr>
          <p:cNvSpPr/>
          <p:nvPr/>
        </p:nvSpPr>
        <p:spPr>
          <a:xfrm>
            <a:off x="6527074" y="3863232"/>
            <a:ext cx="39624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D27CB3-D4D0-E047-A349-367081D51008}"/>
                  </a:ext>
                </a:extLst>
              </p:cNvPr>
              <p:cNvSpPr txBox="1"/>
              <p:nvPr/>
            </p:nvSpPr>
            <p:spPr>
              <a:xfrm>
                <a:off x="4898570" y="4232564"/>
                <a:ext cx="45833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</a:rPr>
                  <a:t>Posterior distribution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𝑘𝑛𝑜𝑤𝑛</m:t>
                    </m:r>
                  </m:oMath>
                </a14:m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D27CB3-D4D0-E047-A349-367081D51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70" y="4232564"/>
                <a:ext cx="4583371" cy="400110"/>
              </a:xfrm>
              <a:prstGeom prst="rect">
                <a:avLst/>
              </a:prstGeom>
              <a:blipFill>
                <a:blip r:embed="rId3"/>
                <a:stretch>
                  <a:fillRect l="-1381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14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641A4-CFCE-FE40-A22E-77162E8006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697" y="676093"/>
                <a:ext cx="10515600" cy="5633268"/>
              </a:xfrm>
            </p:spPr>
            <p:txBody>
              <a:bodyPr/>
              <a:lstStyle/>
              <a:p>
                <a:r>
                  <a:rPr lang="en-US" sz="2000" dirty="0">
                    <a:latin typeface="Cambria" panose="02040503050406030204" pitchFamily="18" charset="0"/>
                  </a:rPr>
                  <a:t>Combining data with uniform prior density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𝑦𝑖𝑒𝑙𝑑𝑠</m:t>
                    </m:r>
                  </m:oMath>
                </a14:m>
                <a:endParaRPr lang="en-US" sz="2000" b="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     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),</a:t>
                </a:r>
              </a:p>
              <a:p>
                <a:pPr marL="0" indent="0">
                  <a:buNone/>
                </a:pPr>
                <a:endParaRPr lang="en-US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is precision weighted average of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values,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is total precision.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	</a:t>
                </a:r>
                <a:r>
                  <a:rPr lang="en-US" sz="2000" b="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=</a:t>
                </a:r>
                <a:r>
                  <a:rPr lang="en-US" sz="2000" b="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=</a:t>
                </a:r>
                <a:r>
                  <a:rPr lang="en-US" sz="2000" b="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641A4-CFCE-FE40-A22E-77162E8006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697" y="676093"/>
                <a:ext cx="10515600" cy="5633268"/>
              </a:xfrm>
              <a:blipFill>
                <a:blip r:embed="rId2"/>
                <a:stretch>
                  <a:fillRect l="-483" t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53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368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Marginal  posterior distribution of hyperparameters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Ch.5 in BDA3 goes through deriving analytic results for the posteriors under particular assumptions</dc:title>
  <dc:creator>Sravan Kumar Patel, Soundarya Nagendra</dc:creator>
  <cp:lastModifiedBy>Sravan Kumar Patel, Soundarya Nagendra</cp:lastModifiedBy>
  <cp:revision>15</cp:revision>
  <dcterms:created xsi:type="dcterms:W3CDTF">2020-06-09T17:31:13Z</dcterms:created>
  <dcterms:modified xsi:type="dcterms:W3CDTF">2020-06-12T04:49:10Z</dcterms:modified>
</cp:coreProperties>
</file>