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2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3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1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826B-F3CB-4668-A472-B6F33D38E53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369D-76C4-43F0-A4C9-0629183D4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simplicity in this example, let’s set the variance based on a “variance ratio” constant for all GROUPS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“sample size” relates the “Bernoulli variance” to the Beta variance: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Define the ratio, and set this value up front for ALL GROUPS: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13069" y="5079076"/>
            <a:ext cx="2709949" cy="14048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-Down Arrow 4"/>
          <p:cNvSpPr/>
          <p:nvPr/>
        </p:nvSpPr>
        <p:spPr>
          <a:xfrm rot="3571782">
            <a:off x="6395966" y="3143542"/>
            <a:ext cx="698269" cy="28213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generate random observations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Specify the GROUP level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Specify the “variance ratio” for ALL GROUPS: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GENERATE random draws from the GROUP level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Calculate the GROUP specific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parameters for each GROUP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random draws as the MEANS and the assumed “variance ratio”,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DECIDE how to select/determine the GROUPS – are groups equally weighted? Are groups specified up front? Are groups randomly determined?</a:t>
                </a:r>
              </a:p>
              <a:p>
                <a:endParaRPr lang="en-US" dirty="0"/>
              </a:p>
              <a:p>
                <a:r>
                  <a:rPr lang="en-US" dirty="0" smtClean="0"/>
                  <a:t>Generate the OBSERVATION level random draws for each group: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9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Centroids – population of the centroids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02131" y="4256116"/>
            <a:ext cx="66668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30436" y="4696691"/>
                <a:ext cx="2219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436" y="4696691"/>
                <a:ext cx="22194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2676698" y="2468056"/>
            <a:ext cx="6176357" cy="1630119"/>
          </a:xfrm>
          <a:custGeom>
            <a:avLst/>
            <a:gdLst>
              <a:gd name="connsiteX0" fmla="*/ 0 w 6176357"/>
              <a:gd name="connsiteY0" fmla="*/ 1630119 h 1630119"/>
              <a:gd name="connsiteX1" fmla="*/ 889462 w 6176357"/>
              <a:gd name="connsiteY1" fmla="*/ 34075 h 1630119"/>
              <a:gd name="connsiteX2" fmla="*/ 3316778 w 6176357"/>
              <a:gd name="connsiteY2" fmla="*/ 591028 h 1630119"/>
              <a:gd name="connsiteX3" fmla="*/ 5685906 w 6176357"/>
              <a:gd name="connsiteY3" fmla="*/ 1214482 h 1630119"/>
              <a:gd name="connsiteX4" fmla="*/ 6176357 w 6176357"/>
              <a:gd name="connsiteY4" fmla="*/ 1339173 h 163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357" h="1630119">
                <a:moveTo>
                  <a:pt x="0" y="1630119"/>
                </a:moveTo>
                <a:cubicBezTo>
                  <a:pt x="168333" y="918688"/>
                  <a:pt x="336666" y="207257"/>
                  <a:pt x="889462" y="34075"/>
                </a:cubicBezTo>
                <a:cubicBezTo>
                  <a:pt x="1442258" y="-139107"/>
                  <a:pt x="2517371" y="394294"/>
                  <a:pt x="3316778" y="591028"/>
                </a:cubicBezTo>
                <a:cubicBezTo>
                  <a:pt x="4116185" y="787762"/>
                  <a:pt x="5685906" y="1214482"/>
                  <a:pt x="5685906" y="1214482"/>
                </a:cubicBezTo>
                <a:cubicBezTo>
                  <a:pt x="6162503" y="1339173"/>
                  <a:pt x="6101543" y="1269900"/>
                  <a:pt x="6176357" y="13391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76698" y="3807229"/>
            <a:ext cx="0" cy="889462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53055" y="3735185"/>
            <a:ext cx="0" cy="889462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566948" y="4732312"/>
                <a:ext cx="2219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48" y="4732312"/>
                <a:ext cx="22194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743305" y="4705004"/>
                <a:ext cx="2219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305" y="4705004"/>
                <a:ext cx="22194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>
          <a:xfrm>
            <a:off x="2618509" y="2152996"/>
            <a:ext cx="6425738" cy="1404851"/>
          </a:xfrm>
          <a:custGeom>
            <a:avLst/>
            <a:gdLst>
              <a:gd name="connsiteX0" fmla="*/ 8313 w 6425738"/>
              <a:gd name="connsiteY0" fmla="*/ 0 h 1404851"/>
              <a:gd name="connsiteX1" fmla="*/ 0 w 6425738"/>
              <a:gd name="connsiteY1" fmla="*/ 41564 h 1404851"/>
              <a:gd name="connsiteX2" fmla="*/ 8313 w 6425738"/>
              <a:gd name="connsiteY2" fmla="*/ 232757 h 1404851"/>
              <a:gd name="connsiteX3" fmla="*/ 33251 w 6425738"/>
              <a:gd name="connsiteY3" fmla="*/ 307571 h 1404851"/>
              <a:gd name="connsiteX4" fmla="*/ 41564 w 6425738"/>
              <a:gd name="connsiteY4" fmla="*/ 332509 h 1404851"/>
              <a:gd name="connsiteX5" fmla="*/ 49876 w 6425738"/>
              <a:gd name="connsiteY5" fmla="*/ 357448 h 1404851"/>
              <a:gd name="connsiteX6" fmla="*/ 66502 w 6425738"/>
              <a:gd name="connsiteY6" fmla="*/ 374073 h 1404851"/>
              <a:gd name="connsiteX7" fmla="*/ 99753 w 6425738"/>
              <a:gd name="connsiteY7" fmla="*/ 448888 h 1404851"/>
              <a:gd name="connsiteX8" fmla="*/ 108066 w 6425738"/>
              <a:gd name="connsiteY8" fmla="*/ 473826 h 1404851"/>
              <a:gd name="connsiteX9" fmla="*/ 157942 w 6425738"/>
              <a:gd name="connsiteY9" fmla="*/ 532015 h 1404851"/>
              <a:gd name="connsiteX10" fmla="*/ 207818 w 6425738"/>
              <a:gd name="connsiteY10" fmla="*/ 606829 h 1404851"/>
              <a:gd name="connsiteX11" fmla="*/ 224444 w 6425738"/>
              <a:gd name="connsiteY11" fmla="*/ 631768 h 1404851"/>
              <a:gd name="connsiteX12" fmla="*/ 249382 w 6425738"/>
              <a:gd name="connsiteY12" fmla="*/ 648393 h 1404851"/>
              <a:gd name="connsiteX13" fmla="*/ 290946 w 6425738"/>
              <a:gd name="connsiteY13" fmla="*/ 689957 h 1404851"/>
              <a:gd name="connsiteX14" fmla="*/ 324196 w 6425738"/>
              <a:gd name="connsiteY14" fmla="*/ 714895 h 1404851"/>
              <a:gd name="connsiteX15" fmla="*/ 340822 w 6425738"/>
              <a:gd name="connsiteY15" fmla="*/ 739833 h 1404851"/>
              <a:gd name="connsiteX16" fmla="*/ 365760 w 6425738"/>
              <a:gd name="connsiteY16" fmla="*/ 756459 h 1404851"/>
              <a:gd name="connsiteX17" fmla="*/ 407324 w 6425738"/>
              <a:gd name="connsiteY17" fmla="*/ 789709 h 1404851"/>
              <a:gd name="connsiteX18" fmla="*/ 423949 w 6425738"/>
              <a:gd name="connsiteY18" fmla="*/ 814648 h 1404851"/>
              <a:gd name="connsiteX19" fmla="*/ 457200 w 6425738"/>
              <a:gd name="connsiteY19" fmla="*/ 831273 h 1404851"/>
              <a:gd name="connsiteX20" fmla="*/ 482138 w 6425738"/>
              <a:gd name="connsiteY20" fmla="*/ 847899 h 1404851"/>
              <a:gd name="connsiteX21" fmla="*/ 507076 w 6425738"/>
              <a:gd name="connsiteY21" fmla="*/ 872837 h 1404851"/>
              <a:gd name="connsiteX22" fmla="*/ 556953 w 6425738"/>
              <a:gd name="connsiteY22" fmla="*/ 889462 h 1404851"/>
              <a:gd name="connsiteX23" fmla="*/ 598516 w 6425738"/>
              <a:gd name="connsiteY23" fmla="*/ 922713 h 1404851"/>
              <a:gd name="connsiteX24" fmla="*/ 615142 w 6425738"/>
              <a:gd name="connsiteY24" fmla="*/ 939339 h 1404851"/>
              <a:gd name="connsiteX25" fmla="*/ 648393 w 6425738"/>
              <a:gd name="connsiteY25" fmla="*/ 955964 h 1404851"/>
              <a:gd name="connsiteX26" fmla="*/ 698269 w 6425738"/>
              <a:gd name="connsiteY26" fmla="*/ 989215 h 1404851"/>
              <a:gd name="connsiteX27" fmla="*/ 723207 w 6425738"/>
              <a:gd name="connsiteY27" fmla="*/ 1005840 h 1404851"/>
              <a:gd name="connsiteX28" fmla="*/ 748146 w 6425738"/>
              <a:gd name="connsiteY28" fmla="*/ 1022466 h 1404851"/>
              <a:gd name="connsiteX29" fmla="*/ 806335 w 6425738"/>
              <a:gd name="connsiteY29" fmla="*/ 1047404 h 1404851"/>
              <a:gd name="connsiteX30" fmla="*/ 864524 w 6425738"/>
              <a:gd name="connsiteY30" fmla="*/ 1072342 h 1404851"/>
              <a:gd name="connsiteX31" fmla="*/ 914400 w 6425738"/>
              <a:gd name="connsiteY31" fmla="*/ 1097280 h 1404851"/>
              <a:gd name="connsiteX32" fmla="*/ 939338 w 6425738"/>
              <a:gd name="connsiteY32" fmla="*/ 1113906 h 1404851"/>
              <a:gd name="connsiteX33" fmla="*/ 964276 w 6425738"/>
              <a:gd name="connsiteY33" fmla="*/ 1122219 h 1404851"/>
              <a:gd name="connsiteX34" fmla="*/ 1022466 w 6425738"/>
              <a:gd name="connsiteY34" fmla="*/ 1155469 h 1404851"/>
              <a:gd name="connsiteX35" fmla="*/ 1072342 w 6425738"/>
              <a:gd name="connsiteY35" fmla="*/ 1172095 h 1404851"/>
              <a:gd name="connsiteX36" fmla="*/ 1130531 w 6425738"/>
              <a:gd name="connsiteY36" fmla="*/ 1188720 h 1404851"/>
              <a:gd name="connsiteX37" fmla="*/ 1180407 w 6425738"/>
              <a:gd name="connsiteY37" fmla="*/ 1213659 h 1404851"/>
              <a:gd name="connsiteX38" fmla="*/ 1263535 w 6425738"/>
              <a:gd name="connsiteY38" fmla="*/ 1238597 h 1404851"/>
              <a:gd name="connsiteX39" fmla="*/ 1321724 w 6425738"/>
              <a:gd name="connsiteY39" fmla="*/ 1263535 h 1404851"/>
              <a:gd name="connsiteX40" fmla="*/ 1346662 w 6425738"/>
              <a:gd name="connsiteY40" fmla="*/ 1280160 h 1404851"/>
              <a:gd name="connsiteX41" fmla="*/ 1379913 w 6425738"/>
              <a:gd name="connsiteY41" fmla="*/ 1288473 h 1404851"/>
              <a:gd name="connsiteX42" fmla="*/ 1404851 w 6425738"/>
              <a:gd name="connsiteY42" fmla="*/ 1296786 h 1404851"/>
              <a:gd name="connsiteX43" fmla="*/ 1438102 w 6425738"/>
              <a:gd name="connsiteY43" fmla="*/ 1313411 h 1404851"/>
              <a:gd name="connsiteX44" fmla="*/ 1504604 w 6425738"/>
              <a:gd name="connsiteY44" fmla="*/ 1330037 h 1404851"/>
              <a:gd name="connsiteX45" fmla="*/ 1579418 w 6425738"/>
              <a:gd name="connsiteY45" fmla="*/ 1346662 h 1404851"/>
              <a:gd name="connsiteX46" fmla="*/ 1970116 w 6425738"/>
              <a:gd name="connsiteY46" fmla="*/ 1338349 h 1404851"/>
              <a:gd name="connsiteX47" fmla="*/ 2019993 w 6425738"/>
              <a:gd name="connsiteY47" fmla="*/ 1330037 h 1404851"/>
              <a:gd name="connsiteX48" fmla="*/ 2086495 w 6425738"/>
              <a:gd name="connsiteY48" fmla="*/ 1321724 h 1404851"/>
              <a:gd name="connsiteX49" fmla="*/ 2244436 w 6425738"/>
              <a:gd name="connsiteY49" fmla="*/ 1321724 h 1404851"/>
              <a:gd name="connsiteX50" fmla="*/ 2419004 w 6425738"/>
              <a:gd name="connsiteY50" fmla="*/ 1330037 h 1404851"/>
              <a:gd name="connsiteX51" fmla="*/ 2776451 w 6425738"/>
              <a:gd name="connsiteY51" fmla="*/ 1338349 h 1404851"/>
              <a:gd name="connsiteX52" fmla="*/ 3084022 w 6425738"/>
              <a:gd name="connsiteY52" fmla="*/ 1346662 h 1404851"/>
              <a:gd name="connsiteX53" fmla="*/ 3175462 w 6425738"/>
              <a:gd name="connsiteY53" fmla="*/ 1354975 h 1404851"/>
              <a:gd name="connsiteX54" fmla="*/ 3391593 w 6425738"/>
              <a:gd name="connsiteY54" fmla="*/ 1363288 h 1404851"/>
              <a:gd name="connsiteX55" fmla="*/ 3532909 w 6425738"/>
              <a:gd name="connsiteY55" fmla="*/ 1379913 h 1404851"/>
              <a:gd name="connsiteX56" fmla="*/ 3566160 w 6425738"/>
              <a:gd name="connsiteY56" fmla="*/ 1396539 h 1404851"/>
              <a:gd name="connsiteX57" fmla="*/ 3624349 w 6425738"/>
              <a:gd name="connsiteY57" fmla="*/ 1404851 h 1404851"/>
              <a:gd name="connsiteX58" fmla="*/ 3973484 w 6425738"/>
              <a:gd name="connsiteY58" fmla="*/ 1396539 h 1404851"/>
              <a:gd name="connsiteX59" fmla="*/ 4264429 w 6425738"/>
              <a:gd name="connsiteY59" fmla="*/ 1388226 h 1404851"/>
              <a:gd name="connsiteX60" fmla="*/ 4397433 w 6425738"/>
              <a:gd name="connsiteY60" fmla="*/ 1379913 h 1404851"/>
              <a:gd name="connsiteX61" fmla="*/ 4447309 w 6425738"/>
              <a:gd name="connsiteY61" fmla="*/ 1371600 h 1404851"/>
              <a:gd name="connsiteX62" fmla="*/ 4763193 w 6425738"/>
              <a:gd name="connsiteY62" fmla="*/ 1363288 h 1404851"/>
              <a:gd name="connsiteX63" fmla="*/ 4821382 w 6425738"/>
              <a:gd name="connsiteY63" fmla="*/ 1346662 h 1404851"/>
              <a:gd name="connsiteX64" fmla="*/ 4854633 w 6425738"/>
              <a:gd name="connsiteY64" fmla="*/ 1338349 h 1404851"/>
              <a:gd name="connsiteX65" fmla="*/ 4887884 w 6425738"/>
              <a:gd name="connsiteY65" fmla="*/ 1321724 h 1404851"/>
              <a:gd name="connsiteX66" fmla="*/ 4946073 w 6425738"/>
              <a:gd name="connsiteY66" fmla="*/ 1305099 h 1404851"/>
              <a:gd name="connsiteX67" fmla="*/ 4971011 w 6425738"/>
              <a:gd name="connsiteY67" fmla="*/ 1288473 h 1404851"/>
              <a:gd name="connsiteX68" fmla="*/ 4995949 w 6425738"/>
              <a:gd name="connsiteY68" fmla="*/ 1280160 h 1404851"/>
              <a:gd name="connsiteX69" fmla="*/ 5087389 w 6425738"/>
              <a:gd name="connsiteY69" fmla="*/ 1255222 h 1404851"/>
              <a:gd name="connsiteX70" fmla="*/ 5162204 w 6425738"/>
              <a:gd name="connsiteY70" fmla="*/ 1238597 h 1404851"/>
              <a:gd name="connsiteX71" fmla="*/ 5261956 w 6425738"/>
              <a:gd name="connsiteY71" fmla="*/ 1205346 h 1404851"/>
              <a:gd name="connsiteX72" fmla="*/ 5361709 w 6425738"/>
              <a:gd name="connsiteY72" fmla="*/ 1172095 h 1404851"/>
              <a:gd name="connsiteX73" fmla="*/ 5419898 w 6425738"/>
              <a:gd name="connsiteY73" fmla="*/ 1138844 h 1404851"/>
              <a:gd name="connsiteX74" fmla="*/ 5444836 w 6425738"/>
              <a:gd name="connsiteY74" fmla="*/ 1130531 h 1404851"/>
              <a:gd name="connsiteX75" fmla="*/ 5511338 w 6425738"/>
              <a:gd name="connsiteY75" fmla="*/ 1097280 h 1404851"/>
              <a:gd name="connsiteX76" fmla="*/ 5577840 w 6425738"/>
              <a:gd name="connsiteY76" fmla="*/ 1064029 h 1404851"/>
              <a:gd name="connsiteX77" fmla="*/ 5777346 w 6425738"/>
              <a:gd name="connsiteY77" fmla="*/ 947651 h 1404851"/>
              <a:gd name="connsiteX78" fmla="*/ 5935287 w 6425738"/>
              <a:gd name="connsiteY78" fmla="*/ 864524 h 1404851"/>
              <a:gd name="connsiteX79" fmla="*/ 6010102 w 6425738"/>
              <a:gd name="connsiteY79" fmla="*/ 814648 h 1404851"/>
              <a:gd name="connsiteX80" fmla="*/ 6059978 w 6425738"/>
              <a:gd name="connsiteY80" fmla="*/ 789709 h 1404851"/>
              <a:gd name="connsiteX81" fmla="*/ 6093229 w 6425738"/>
              <a:gd name="connsiteY81" fmla="*/ 756459 h 1404851"/>
              <a:gd name="connsiteX82" fmla="*/ 6126480 w 6425738"/>
              <a:gd name="connsiteY82" fmla="*/ 731520 h 1404851"/>
              <a:gd name="connsiteX83" fmla="*/ 6143106 w 6425738"/>
              <a:gd name="connsiteY83" fmla="*/ 698269 h 1404851"/>
              <a:gd name="connsiteX84" fmla="*/ 6284422 w 6425738"/>
              <a:gd name="connsiteY84" fmla="*/ 573579 h 1404851"/>
              <a:gd name="connsiteX85" fmla="*/ 6342611 w 6425738"/>
              <a:gd name="connsiteY85" fmla="*/ 490451 h 1404851"/>
              <a:gd name="connsiteX86" fmla="*/ 6375862 w 6425738"/>
              <a:gd name="connsiteY86" fmla="*/ 448888 h 1404851"/>
              <a:gd name="connsiteX87" fmla="*/ 6392487 w 6425738"/>
              <a:gd name="connsiteY87" fmla="*/ 415637 h 1404851"/>
              <a:gd name="connsiteX88" fmla="*/ 6425738 w 6425738"/>
              <a:gd name="connsiteY88" fmla="*/ 349135 h 1404851"/>
              <a:gd name="connsiteX89" fmla="*/ 6417426 w 6425738"/>
              <a:gd name="connsiteY89" fmla="*/ 332509 h 14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6425738" h="1404851">
                <a:moveTo>
                  <a:pt x="8313" y="0"/>
                </a:moveTo>
                <a:cubicBezTo>
                  <a:pt x="5542" y="13855"/>
                  <a:pt x="0" y="27435"/>
                  <a:pt x="0" y="41564"/>
                </a:cubicBezTo>
                <a:cubicBezTo>
                  <a:pt x="0" y="105355"/>
                  <a:pt x="1749" y="169304"/>
                  <a:pt x="8313" y="232757"/>
                </a:cubicBezTo>
                <a:cubicBezTo>
                  <a:pt x="8314" y="232762"/>
                  <a:pt x="29094" y="295100"/>
                  <a:pt x="33251" y="307571"/>
                </a:cubicBezTo>
                <a:lnTo>
                  <a:pt x="41564" y="332509"/>
                </a:lnTo>
                <a:cubicBezTo>
                  <a:pt x="44335" y="340822"/>
                  <a:pt x="43680" y="351252"/>
                  <a:pt x="49876" y="357448"/>
                </a:cubicBezTo>
                <a:lnTo>
                  <a:pt x="66502" y="374073"/>
                </a:lnTo>
                <a:cubicBezTo>
                  <a:pt x="109389" y="502737"/>
                  <a:pt x="60235" y="369854"/>
                  <a:pt x="99753" y="448888"/>
                </a:cubicBezTo>
                <a:cubicBezTo>
                  <a:pt x="103672" y="456725"/>
                  <a:pt x="103719" y="466218"/>
                  <a:pt x="108066" y="473826"/>
                </a:cubicBezTo>
                <a:cubicBezTo>
                  <a:pt x="136539" y="523654"/>
                  <a:pt x="126193" y="491195"/>
                  <a:pt x="157942" y="532015"/>
                </a:cubicBezTo>
                <a:cubicBezTo>
                  <a:pt x="157951" y="532027"/>
                  <a:pt x="199501" y="594354"/>
                  <a:pt x="207818" y="606829"/>
                </a:cubicBezTo>
                <a:cubicBezTo>
                  <a:pt x="213360" y="615142"/>
                  <a:pt x="216131" y="626226"/>
                  <a:pt x="224444" y="631768"/>
                </a:cubicBezTo>
                <a:cubicBezTo>
                  <a:pt x="232757" y="637310"/>
                  <a:pt x="241863" y="641814"/>
                  <a:pt x="249382" y="648393"/>
                </a:cubicBezTo>
                <a:cubicBezTo>
                  <a:pt x="264128" y="661295"/>
                  <a:pt x="275271" y="678201"/>
                  <a:pt x="290946" y="689957"/>
                </a:cubicBezTo>
                <a:cubicBezTo>
                  <a:pt x="302029" y="698270"/>
                  <a:pt x="314400" y="705099"/>
                  <a:pt x="324196" y="714895"/>
                </a:cubicBezTo>
                <a:cubicBezTo>
                  <a:pt x="331260" y="721959"/>
                  <a:pt x="333758" y="732769"/>
                  <a:pt x="340822" y="739833"/>
                </a:cubicBezTo>
                <a:cubicBezTo>
                  <a:pt x="347886" y="746897"/>
                  <a:pt x="357959" y="750218"/>
                  <a:pt x="365760" y="756459"/>
                </a:cubicBezTo>
                <a:cubicBezTo>
                  <a:pt x="424974" y="803830"/>
                  <a:pt x="330582" y="738548"/>
                  <a:pt x="407324" y="789709"/>
                </a:cubicBezTo>
                <a:cubicBezTo>
                  <a:pt x="412866" y="798022"/>
                  <a:pt x="416274" y="808252"/>
                  <a:pt x="423949" y="814648"/>
                </a:cubicBezTo>
                <a:cubicBezTo>
                  <a:pt x="433469" y="822581"/>
                  <a:pt x="446441" y="825125"/>
                  <a:pt x="457200" y="831273"/>
                </a:cubicBezTo>
                <a:cubicBezTo>
                  <a:pt x="465874" y="836230"/>
                  <a:pt x="474463" y="841503"/>
                  <a:pt x="482138" y="847899"/>
                </a:cubicBezTo>
                <a:cubicBezTo>
                  <a:pt x="491169" y="855425"/>
                  <a:pt x="496799" y="867128"/>
                  <a:pt x="507076" y="872837"/>
                </a:cubicBezTo>
                <a:cubicBezTo>
                  <a:pt x="522396" y="881348"/>
                  <a:pt x="556953" y="889462"/>
                  <a:pt x="556953" y="889462"/>
                </a:cubicBezTo>
                <a:cubicBezTo>
                  <a:pt x="597090" y="929602"/>
                  <a:pt x="546090" y="880772"/>
                  <a:pt x="598516" y="922713"/>
                </a:cubicBezTo>
                <a:cubicBezTo>
                  <a:pt x="604636" y="927609"/>
                  <a:pt x="608621" y="934992"/>
                  <a:pt x="615142" y="939339"/>
                </a:cubicBezTo>
                <a:cubicBezTo>
                  <a:pt x="625453" y="946213"/>
                  <a:pt x="637767" y="949588"/>
                  <a:pt x="648393" y="955964"/>
                </a:cubicBezTo>
                <a:cubicBezTo>
                  <a:pt x="665527" y="966244"/>
                  <a:pt x="681644" y="978131"/>
                  <a:pt x="698269" y="989215"/>
                </a:cubicBezTo>
                <a:lnTo>
                  <a:pt x="723207" y="1005840"/>
                </a:lnTo>
                <a:cubicBezTo>
                  <a:pt x="731520" y="1011382"/>
                  <a:pt x="738668" y="1019306"/>
                  <a:pt x="748146" y="1022466"/>
                </a:cubicBezTo>
                <a:cubicBezTo>
                  <a:pt x="776123" y="1031792"/>
                  <a:pt x="777575" y="1030970"/>
                  <a:pt x="806335" y="1047404"/>
                </a:cubicBezTo>
                <a:cubicBezTo>
                  <a:pt x="850986" y="1072918"/>
                  <a:pt x="809909" y="1058688"/>
                  <a:pt x="864524" y="1072342"/>
                </a:cubicBezTo>
                <a:cubicBezTo>
                  <a:pt x="897985" y="1105805"/>
                  <a:pt x="860779" y="1074300"/>
                  <a:pt x="914400" y="1097280"/>
                </a:cubicBezTo>
                <a:cubicBezTo>
                  <a:pt x="923583" y="1101216"/>
                  <a:pt x="930402" y="1109438"/>
                  <a:pt x="939338" y="1113906"/>
                </a:cubicBezTo>
                <a:cubicBezTo>
                  <a:pt x="947175" y="1117825"/>
                  <a:pt x="956439" y="1118300"/>
                  <a:pt x="964276" y="1122219"/>
                </a:cubicBezTo>
                <a:cubicBezTo>
                  <a:pt x="1024261" y="1152211"/>
                  <a:pt x="949599" y="1126322"/>
                  <a:pt x="1022466" y="1155469"/>
                </a:cubicBezTo>
                <a:cubicBezTo>
                  <a:pt x="1038737" y="1161978"/>
                  <a:pt x="1055717" y="1166553"/>
                  <a:pt x="1072342" y="1172095"/>
                </a:cubicBezTo>
                <a:cubicBezTo>
                  <a:pt x="1108118" y="1184021"/>
                  <a:pt x="1088779" y="1178283"/>
                  <a:pt x="1130531" y="1188720"/>
                </a:cubicBezTo>
                <a:cubicBezTo>
                  <a:pt x="1157235" y="1215426"/>
                  <a:pt x="1136636" y="1200528"/>
                  <a:pt x="1180407" y="1213659"/>
                </a:cubicBezTo>
                <a:cubicBezTo>
                  <a:pt x="1281599" y="1244016"/>
                  <a:pt x="1186895" y="1219436"/>
                  <a:pt x="1263535" y="1238597"/>
                </a:cubicBezTo>
                <a:cubicBezTo>
                  <a:pt x="1326143" y="1280335"/>
                  <a:pt x="1246574" y="1231328"/>
                  <a:pt x="1321724" y="1263535"/>
                </a:cubicBezTo>
                <a:cubicBezTo>
                  <a:pt x="1330907" y="1267470"/>
                  <a:pt x="1337479" y="1276225"/>
                  <a:pt x="1346662" y="1280160"/>
                </a:cubicBezTo>
                <a:cubicBezTo>
                  <a:pt x="1357163" y="1284660"/>
                  <a:pt x="1368928" y="1285334"/>
                  <a:pt x="1379913" y="1288473"/>
                </a:cubicBezTo>
                <a:cubicBezTo>
                  <a:pt x="1388338" y="1290880"/>
                  <a:pt x="1396797" y="1293334"/>
                  <a:pt x="1404851" y="1296786"/>
                </a:cubicBezTo>
                <a:cubicBezTo>
                  <a:pt x="1416241" y="1301667"/>
                  <a:pt x="1426346" y="1309492"/>
                  <a:pt x="1438102" y="1313411"/>
                </a:cubicBezTo>
                <a:cubicBezTo>
                  <a:pt x="1459779" y="1320637"/>
                  <a:pt x="1482437" y="1324495"/>
                  <a:pt x="1504604" y="1330037"/>
                </a:cubicBezTo>
                <a:cubicBezTo>
                  <a:pt x="1551543" y="1341772"/>
                  <a:pt x="1526675" y="1336113"/>
                  <a:pt x="1579418" y="1346662"/>
                </a:cubicBezTo>
                <a:lnTo>
                  <a:pt x="1970116" y="1338349"/>
                </a:lnTo>
                <a:cubicBezTo>
                  <a:pt x="1986959" y="1337713"/>
                  <a:pt x="2003307" y="1332421"/>
                  <a:pt x="2019993" y="1330037"/>
                </a:cubicBezTo>
                <a:cubicBezTo>
                  <a:pt x="2042108" y="1326878"/>
                  <a:pt x="2064328" y="1324495"/>
                  <a:pt x="2086495" y="1321724"/>
                </a:cubicBezTo>
                <a:cubicBezTo>
                  <a:pt x="2154184" y="1299160"/>
                  <a:pt x="2099597" y="1313895"/>
                  <a:pt x="2244436" y="1321724"/>
                </a:cubicBezTo>
                <a:lnTo>
                  <a:pt x="2419004" y="1330037"/>
                </a:lnTo>
                <a:lnTo>
                  <a:pt x="2776451" y="1338349"/>
                </a:lnTo>
                <a:lnTo>
                  <a:pt x="3084022" y="1346662"/>
                </a:lnTo>
                <a:cubicBezTo>
                  <a:pt x="3114502" y="1349433"/>
                  <a:pt x="3144901" y="1353323"/>
                  <a:pt x="3175462" y="1354975"/>
                </a:cubicBezTo>
                <a:cubicBezTo>
                  <a:pt x="3247454" y="1358867"/>
                  <a:pt x="3319601" y="1359397"/>
                  <a:pt x="3391593" y="1363288"/>
                </a:cubicBezTo>
                <a:cubicBezTo>
                  <a:pt x="3464408" y="1367224"/>
                  <a:pt x="3472344" y="1369819"/>
                  <a:pt x="3532909" y="1379913"/>
                </a:cubicBezTo>
                <a:cubicBezTo>
                  <a:pt x="3543993" y="1385455"/>
                  <a:pt x="3554205" y="1393278"/>
                  <a:pt x="3566160" y="1396539"/>
                </a:cubicBezTo>
                <a:cubicBezTo>
                  <a:pt x="3585063" y="1401694"/>
                  <a:pt x="3604756" y="1404851"/>
                  <a:pt x="3624349" y="1404851"/>
                </a:cubicBezTo>
                <a:cubicBezTo>
                  <a:pt x="3740760" y="1404851"/>
                  <a:pt x="3857112" y="1399562"/>
                  <a:pt x="3973484" y="1396539"/>
                </a:cubicBezTo>
                <a:lnTo>
                  <a:pt x="4264429" y="1388226"/>
                </a:lnTo>
                <a:cubicBezTo>
                  <a:pt x="4308764" y="1385455"/>
                  <a:pt x="4353194" y="1383935"/>
                  <a:pt x="4397433" y="1379913"/>
                </a:cubicBezTo>
                <a:cubicBezTo>
                  <a:pt x="4414218" y="1378387"/>
                  <a:pt x="4430472" y="1372365"/>
                  <a:pt x="4447309" y="1371600"/>
                </a:cubicBezTo>
                <a:cubicBezTo>
                  <a:pt x="4552531" y="1366817"/>
                  <a:pt x="4657898" y="1366059"/>
                  <a:pt x="4763193" y="1363288"/>
                </a:cubicBezTo>
                <a:lnTo>
                  <a:pt x="4821382" y="1346662"/>
                </a:lnTo>
                <a:cubicBezTo>
                  <a:pt x="4832404" y="1343656"/>
                  <a:pt x="4843936" y="1342360"/>
                  <a:pt x="4854633" y="1338349"/>
                </a:cubicBezTo>
                <a:cubicBezTo>
                  <a:pt x="4866236" y="1333998"/>
                  <a:pt x="4876494" y="1326605"/>
                  <a:pt x="4887884" y="1321724"/>
                </a:cubicBezTo>
                <a:cubicBezTo>
                  <a:pt x="4904585" y="1314566"/>
                  <a:pt x="4929193" y="1309319"/>
                  <a:pt x="4946073" y="1305099"/>
                </a:cubicBezTo>
                <a:cubicBezTo>
                  <a:pt x="4954386" y="1299557"/>
                  <a:pt x="4962075" y="1292941"/>
                  <a:pt x="4971011" y="1288473"/>
                </a:cubicBezTo>
                <a:cubicBezTo>
                  <a:pt x="4978848" y="1284554"/>
                  <a:pt x="4987524" y="1282567"/>
                  <a:pt x="4995949" y="1280160"/>
                </a:cubicBezTo>
                <a:cubicBezTo>
                  <a:pt x="5026327" y="1271481"/>
                  <a:pt x="5056739" y="1262884"/>
                  <a:pt x="5087389" y="1255222"/>
                </a:cubicBezTo>
                <a:cubicBezTo>
                  <a:pt x="5112173" y="1249026"/>
                  <a:pt x="5137640" y="1245615"/>
                  <a:pt x="5162204" y="1238597"/>
                </a:cubicBezTo>
                <a:cubicBezTo>
                  <a:pt x="5195905" y="1228968"/>
                  <a:pt x="5227953" y="1213847"/>
                  <a:pt x="5261956" y="1205346"/>
                </a:cubicBezTo>
                <a:cubicBezTo>
                  <a:pt x="5302412" y="1195232"/>
                  <a:pt x="5317173" y="1192878"/>
                  <a:pt x="5361709" y="1172095"/>
                </a:cubicBezTo>
                <a:cubicBezTo>
                  <a:pt x="5381953" y="1162648"/>
                  <a:pt x="5399917" y="1148835"/>
                  <a:pt x="5419898" y="1138844"/>
                </a:cubicBezTo>
                <a:cubicBezTo>
                  <a:pt x="5427735" y="1134925"/>
                  <a:pt x="5436999" y="1134450"/>
                  <a:pt x="5444836" y="1130531"/>
                </a:cubicBezTo>
                <a:cubicBezTo>
                  <a:pt x="5523360" y="1091269"/>
                  <a:pt x="5455103" y="1116026"/>
                  <a:pt x="5511338" y="1097280"/>
                </a:cubicBezTo>
                <a:cubicBezTo>
                  <a:pt x="5629225" y="1008866"/>
                  <a:pt x="5468892" y="1122394"/>
                  <a:pt x="5577840" y="1064029"/>
                </a:cubicBezTo>
                <a:cubicBezTo>
                  <a:pt x="5645705" y="1027673"/>
                  <a:pt x="5710119" y="985173"/>
                  <a:pt x="5777346" y="947651"/>
                </a:cubicBezTo>
                <a:cubicBezTo>
                  <a:pt x="5829296" y="918656"/>
                  <a:pt x="5885785" y="897525"/>
                  <a:pt x="5935287" y="864524"/>
                </a:cubicBezTo>
                <a:cubicBezTo>
                  <a:pt x="5960225" y="847899"/>
                  <a:pt x="5984401" y="830069"/>
                  <a:pt x="6010102" y="814648"/>
                </a:cubicBezTo>
                <a:cubicBezTo>
                  <a:pt x="6026041" y="805085"/>
                  <a:pt x="6044750" y="800368"/>
                  <a:pt x="6059978" y="789709"/>
                </a:cubicBezTo>
                <a:cubicBezTo>
                  <a:pt x="6072819" y="780720"/>
                  <a:pt x="6081433" y="766781"/>
                  <a:pt x="6093229" y="756459"/>
                </a:cubicBezTo>
                <a:cubicBezTo>
                  <a:pt x="6103656" y="747336"/>
                  <a:pt x="6115396" y="739833"/>
                  <a:pt x="6126480" y="731520"/>
                </a:cubicBezTo>
                <a:cubicBezTo>
                  <a:pt x="6132022" y="720436"/>
                  <a:pt x="6135365" y="707945"/>
                  <a:pt x="6143106" y="698269"/>
                </a:cubicBezTo>
                <a:cubicBezTo>
                  <a:pt x="6190719" y="638753"/>
                  <a:pt x="6225220" y="632784"/>
                  <a:pt x="6284422" y="573579"/>
                </a:cubicBezTo>
                <a:cubicBezTo>
                  <a:pt x="6335441" y="522557"/>
                  <a:pt x="6283983" y="578393"/>
                  <a:pt x="6342611" y="490451"/>
                </a:cubicBezTo>
                <a:cubicBezTo>
                  <a:pt x="6352453" y="475689"/>
                  <a:pt x="6366020" y="463651"/>
                  <a:pt x="6375862" y="448888"/>
                </a:cubicBezTo>
                <a:cubicBezTo>
                  <a:pt x="6382736" y="438577"/>
                  <a:pt x="6386469" y="426469"/>
                  <a:pt x="6392487" y="415637"/>
                </a:cubicBezTo>
                <a:cubicBezTo>
                  <a:pt x="6397186" y="407178"/>
                  <a:pt x="6425738" y="367373"/>
                  <a:pt x="6425738" y="349135"/>
                </a:cubicBezTo>
                <a:cubicBezTo>
                  <a:pt x="6425738" y="342939"/>
                  <a:pt x="6420197" y="338051"/>
                  <a:pt x="6417426" y="332509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718262" y="2118465"/>
            <a:ext cx="5976851" cy="2114508"/>
          </a:xfrm>
          <a:custGeom>
            <a:avLst/>
            <a:gdLst>
              <a:gd name="connsiteX0" fmla="*/ 0 w 5976851"/>
              <a:gd name="connsiteY0" fmla="*/ 2112713 h 2114508"/>
              <a:gd name="connsiteX1" fmla="*/ 1022465 w 5976851"/>
              <a:gd name="connsiteY1" fmla="*/ 1280 h 2114508"/>
              <a:gd name="connsiteX2" fmla="*/ 2261062 w 5976851"/>
              <a:gd name="connsiteY2" fmla="*/ 1805142 h 2114508"/>
              <a:gd name="connsiteX3" fmla="*/ 5976851 w 5976851"/>
              <a:gd name="connsiteY3" fmla="*/ 2112713 h 2114508"/>
              <a:gd name="connsiteX4" fmla="*/ 5976851 w 5976851"/>
              <a:gd name="connsiteY4" fmla="*/ 2112713 h 21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6851" h="2114508">
                <a:moveTo>
                  <a:pt x="0" y="2112713"/>
                </a:moveTo>
                <a:cubicBezTo>
                  <a:pt x="322811" y="1082627"/>
                  <a:pt x="645622" y="52542"/>
                  <a:pt x="1022465" y="1280"/>
                </a:cubicBezTo>
                <a:cubicBezTo>
                  <a:pt x="1399308" y="-49982"/>
                  <a:pt x="1435331" y="1453236"/>
                  <a:pt x="2261062" y="1805142"/>
                </a:cubicBezTo>
                <a:cubicBezTo>
                  <a:pt x="3086793" y="2157048"/>
                  <a:pt x="5976851" y="2112713"/>
                  <a:pt x="5976851" y="2112713"/>
                </a:cubicBezTo>
                <a:lnTo>
                  <a:pt x="5976851" y="211271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07971" y="5660967"/>
                <a:ext cx="4235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shape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shape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71" y="5660967"/>
                <a:ext cx="423533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Centroid population is defined by a distribution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our example that distribution is a Beta distribution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62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 level – random locations around each centroid – use another distribution per centroid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02131" y="4256116"/>
            <a:ext cx="66668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30436" y="4696691"/>
                <a:ext cx="2219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436" y="4696691"/>
                <a:ext cx="22194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2676698" y="3807229"/>
            <a:ext cx="0" cy="889462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53055" y="3735185"/>
            <a:ext cx="0" cy="889462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566948" y="4732312"/>
                <a:ext cx="2219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48" y="4732312"/>
                <a:ext cx="22194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743305" y="4705004"/>
                <a:ext cx="2219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305" y="4705004"/>
                <a:ext cx="22194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>
          <a:xfrm>
            <a:off x="2618509" y="2152996"/>
            <a:ext cx="6425738" cy="1404851"/>
          </a:xfrm>
          <a:custGeom>
            <a:avLst/>
            <a:gdLst>
              <a:gd name="connsiteX0" fmla="*/ 8313 w 6425738"/>
              <a:gd name="connsiteY0" fmla="*/ 0 h 1404851"/>
              <a:gd name="connsiteX1" fmla="*/ 0 w 6425738"/>
              <a:gd name="connsiteY1" fmla="*/ 41564 h 1404851"/>
              <a:gd name="connsiteX2" fmla="*/ 8313 w 6425738"/>
              <a:gd name="connsiteY2" fmla="*/ 232757 h 1404851"/>
              <a:gd name="connsiteX3" fmla="*/ 33251 w 6425738"/>
              <a:gd name="connsiteY3" fmla="*/ 307571 h 1404851"/>
              <a:gd name="connsiteX4" fmla="*/ 41564 w 6425738"/>
              <a:gd name="connsiteY4" fmla="*/ 332509 h 1404851"/>
              <a:gd name="connsiteX5" fmla="*/ 49876 w 6425738"/>
              <a:gd name="connsiteY5" fmla="*/ 357448 h 1404851"/>
              <a:gd name="connsiteX6" fmla="*/ 66502 w 6425738"/>
              <a:gd name="connsiteY6" fmla="*/ 374073 h 1404851"/>
              <a:gd name="connsiteX7" fmla="*/ 99753 w 6425738"/>
              <a:gd name="connsiteY7" fmla="*/ 448888 h 1404851"/>
              <a:gd name="connsiteX8" fmla="*/ 108066 w 6425738"/>
              <a:gd name="connsiteY8" fmla="*/ 473826 h 1404851"/>
              <a:gd name="connsiteX9" fmla="*/ 157942 w 6425738"/>
              <a:gd name="connsiteY9" fmla="*/ 532015 h 1404851"/>
              <a:gd name="connsiteX10" fmla="*/ 207818 w 6425738"/>
              <a:gd name="connsiteY10" fmla="*/ 606829 h 1404851"/>
              <a:gd name="connsiteX11" fmla="*/ 224444 w 6425738"/>
              <a:gd name="connsiteY11" fmla="*/ 631768 h 1404851"/>
              <a:gd name="connsiteX12" fmla="*/ 249382 w 6425738"/>
              <a:gd name="connsiteY12" fmla="*/ 648393 h 1404851"/>
              <a:gd name="connsiteX13" fmla="*/ 290946 w 6425738"/>
              <a:gd name="connsiteY13" fmla="*/ 689957 h 1404851"/>
              <a:gd name="connsiteX14" fmla="*/ 324196 w 6425738"/>
              <a:gd name="connsiteY14" fmla="*/ 714895 h 1404851"/>
              <a:gd name="connsiteX15" fmla="*/ 340822 w 6425738"/>
              <a:gd name="connsiteY15" fmla="*/ 739833 h 1404851"/>
              <a:gd name="connsiteX16" fmla="*/ 365760 w 6425738"/>
              <a:gd name="connsiteY16" fmla="*/ 756459 h 1404851"/>
              <a:gd name="connsiteX17" fmla="*/ 407324 w 6425738"/>
              <a:gd name="connsiteY17" fmla="*/ 789709 h 1404851"/>
              <a:gd name="connsiteX18" fmla="*/ 423949 w 6425738"/>
              <a:gd name="connsiteY18" fmla="*/ 814648 h 1404851"/>
              <a:gd name="connsiteX19" fmla="*/ 457200 w 6425738"/>
              <a:gd name="connsiteY19" fmla="*/ 831273 h 1404851"/>
              <a:gd name="connsiteX20" fmla="*/ 482138 w 6425738"/>
              <a:gd name="connsiteY20" fmla="*/ 847899 h 1404851"/>
              <a:gd name="connsiteX21" fmla="*/ 507076 w 6425738"/>
              <a:gd name="connsiteY21" fmla="*/ 872837 h 1404851"/>
              <a:gd name="connsiteX22" fmla="*/ 556953 w 6425738"/>
              <a:gd name="connsiteY22" fmla="*/ 889462 h 1404851"/>
              <a:gd name="connsiteX23" fmla="*/ 598516 w 6425738"/>
              <a:gd name="connsiteY23" fmla="*/ 922713 h 1404851"/>
              <a:gd name="connsiteX24" fmla="*/ 615142 w 6425738"/>
              <a:gd name="connsiteY24" fmla="*/ 939339 h 1404851"/>
              <a:gd name="connsiteX25" fmla="*/ 648393 w 6425738"/>
              <a:gd name="connsiteY25" fmla="*/ 955964 h 1404851"/>
              <a:gd name="connsiteX26" fmla="*/ 698269 w 6425738"/>
              <a:gd name="connsiteY26" fmla="*/ 989215 h 1404851"/>
              <a:gd name="connsiteX27" fmla="*/ 723207 w 6425738"/>
              <a:gd name="connsiteY27" fmla="*/ 1005840 h 1404851"/>
              <a:gd name="connsiteX28" fmla="*/ 748146 w 6425738"/>
              <a:gd name="connsiteY28" fmla="*/ 1022466 h 1404851"/>
              <a:gd name="connsiteX29" fmla="*/ 806335 w 6425738"/>
              <a:gd name="connsiteY29" fmla="*/ 1047404 h 1404851"/>
              <a:gd name="connsiteX30" fmla="*/ 864524 w 6425738"/>
              <a:gd name="connsiteY30" fmla="*/ 1072342 h 1404851"/>
              <a:gd name="connsiteX31" fmla="*/ 914400 w 6425738"/>
              <a:gd name="connsiteY31" fmla="*/ 1097280 h 1404851"/>
              <a:gd name="connsiteX32" fmla="*/ 939338 w 6425738"/>
              <a:gd name="connsiteY32" fmla="*/ 1113906 h 1404851"/>
              <a:gd name="connsiteX33" fmla="*/ 964276 w 6425738"/>
              <a:gd name="connsiteY33" fmla="*/ 1122219 h 1404851"/>
              <a:gd name="connsiteX34" fmla="*/ 1022466 w 6425738"/>
              <a:gd name="connsiteY34" fmla="*/ 1155469 h 1404851"/>
              <a:gd name="connsiteX35" fmla="*/ 1072342 w 6425738"/>
              <a:gd name="connsiteY35" fmla="*/ 1172095 h 1404851"/>
              <a:gd name="connsiteX36" fmla="*/ 1130531 w 6425738"/>
              <a:gd name="connsiteY36" fmla="*/ 1188720 h 1404851"/>
              <a:gd name="connsiteX37" fmla="*/ 1180407 w 6425738"/>
              <a:gd name="connsiteY37" fmla="*/ 1213659 h 1404851"/>
              <a:gd name="connsiteX38" fmla="*/ 1263535 w 6425738"/>
              <a:gd name="connsiteY38" fmla="*/ 1238597 h 1404851"/>
              <a:gd name="connsiteX39" fmla="*/ 1321724 w 6425738"/>
              <a:gd name="connsiteY39" fmla="*/ 1263535 h 1404851"/>
              <a:gd name="connsiteX40" fmla="*/ 1346662 w 6425738"/>
              <a:gd name="connsiteY40" fmla="*/ 1280160 h 1404851"/>
              <a:gd name="connsiteX41" fmla="*/ 1379913 w 6425738"/>
              <a:gd name="connsiteY41" fmla="*/ 1288473 h 1404851"/>
              <a:gd name="connsiteX42" fmla="*/ 1404851 w 6425738"/>
              <a:gd name="connsiteY42" fmla="*/ 1296786 h 1404851"/>
              <a:gd name="connsiteX43" fmla="*/ 1438102 w 6425738"/>
              <a:gd name="connsiteY43" fmla="*/ 1313411 h 1404851"/>
              <a:gd name="connsiteX44" fmla="*/ 1504604 w 6425738"/>
              <a:gd name="connsiteY44" fmla="*/ 1330037 h 1404851"/>
              <a:gd name="connsiteX45" fmla="*/ 1579418 w 6425738"/>
              <a:gd name="connsiteY45" fmla="*/ 1346662 h 1404851"/>
              <a:gd name="connsiteX46" fmla="*/ 1970116 w 6425738"/>
              <a:gd name="connsiteY46" fmla="*/ 1338349 h 1404851"/>
              <a:gd name="connsiteX47" fmla="*/ 2019993 w 6425738"/>
              <a:gd name="connsiteY47" fmla="*/ 1330037 h 1404851"/>
              <a:gd name="connsiteX48" fmla="*/ 2086495 w 6425738"/>
              <a:gd name="connsiteY48" fmla="*/ 1321724 h 1404851"/>
              <a:gd name="connsiteX49" fmla="*/ 2244436 w 6425738"/>
              <a:gd name="connsiteY49" fmla="*/ 1321724 h 1404851"/>
              <a:gd name="connsiteX50" fmla="*/ 2419004 w 6425738"/>
              <a:gd name="connsiteY50" fmla="*/ 1330037 h 1404851"/>
              <a:gd name="connsiteX51" fmla="*/ 2776451 w 6425738"/>
              <a:gd name="connsiteY51" fmla="*/ 1338349 h 1404851"/>
              <a:gd name="connsiteX52" fmla="*/ 3084022 w 6425738"/>
              <a:gd name="connsiteY52" fmla="*/ 1346662 h 1404851"/>
              <a:gd name="connsiteX53" fmla="*/ 3175462 w 6425738"/>
              <a:gd name="connsiteY53" fmla="*/ 1354975 h 1404851"/>
              <a:gd name="connsiteX54" fmla="*/ 3391593 w 6425738"/>
              <a:gd name="connsiteY54" fmla="*/ 1363288 h 1404851"/>
              <a:gd name="connsiteX55" fmla="*/ 3532909 w 6425738"/>
              <a:gd name="connsiteY55" fmla="*/ 1379913 h 1404851"/>
              <a:gd name="connsiteX56" fmla="*/ 3566160 w 6425738"/>
              <a:gd name="connsiteY56" fmla="*/ 1396539 h 1404851"/>
              <a:gd name="connsiteX57" fmla="*/ 3624349 w 6425738"/>
              <a:gd name="connsiteY57" fmla="*/ 1404851 h 1404851"/>
              <a:gd name="connsiteX58" fmla="*/ 3973484 w 6425738"/>
              <a:gd name="connsiteY58" fmla="*/ 1396539 h 1404851"/>
              <a:gd name="connsiteX59" fmla="*/ 4264429 w 6425738"/>
              <a:gd name="connsiteY59" fmla="*/ 1388226 h 1404851"/>
              <a:gd name="connsiteX60" fmla="*/ 4397433 w 6425738"/>
              <a:gd name="connsiteY60" fmla="*/ 1379913 h 1404851"/>
              <a:gd name="connsiteX61" fmla="*/ 4447309 w 6425738"/>
              <a:gd name="connsiteY61" fmla="*/ 1371600 h 1404851"/>
              <a:gd name="connsiteX62" fmla="*/ 4763193 w 6425738"/>
              <a:gd name="connsiteY62" fmla="*/ 1363288 h 1404851"/>
              <a:gd name="connsiteX63" fmla="*/ 4821382 w 6425738"/>
              <a:gd name="connsiteY63" fmla="*/ 1346662 h 1404851"/>
              <a:gd name="connsiteX64" fmla="*/ 4854633 w 6425738"/>
              <a:gd name="connsiteY64" fmla="*/ 1338349 h 1404851"/>
              <a:gd name="connsiteX65" fmla="*/ 4887884 w 6425738"/>
              <a:gd name="connsiteY65" fmla="*/ 1321724 h 1404851"/>
              <a:gd name="connsiteX66" fmla="*/ 4946073 w 6425738"/>
              <a:gd name="connsiteY66" fmla="*/ 1305099 h 1404851"/>
              <a:gd name="connsiteX67" fmla="*/ 4971011 w 6425738"/>
              <a:gd name="connsiteY67" fmla="*/ 1288473 h 1404851"/>
              <a:gd name="connsiteX68" fmla="*/ 4995949 w 6425738"/>
              <a:gd name="connsiteY68" fmla="*/ 1280160 h 1404851"/>
              <a:gd name="connsiteX69" fmla="*/ 5087389 w 6425738"/>
              <a:gd name="connsiteY69" fmla="*/ 1255222 h 1404851"/>
              <a:gd name="connsiteX70" fmla="*/ 5162204 w 6425738"/>
              <a:gd name="connsiteY70" fmla="*/ 1238597 h 1404851"/>
              <a:gd name="connsiteX71" fmla="*/ 5261956 w 6425738"/>
              <a:gd name="connsiteY71" fmla="*/ 1205346 h 1404851"/>
              <a:gd name="connsiteX72" fmla="*/ 5361709 w 6425738"/>
              <a:gd name="connsiteY72" fmla="*/ 1172095 h 1404851"/>
              <a:gd name="connsiteX73" fmla="*/ 5419898 w 6425738"/>
              <a:gd name="connsiteY73" fmla="*/ 1138844 h 1404851"/>
              <a:gd name="connsiteX74" fmla="*/ 5444836 w 6425738"/>
              <a:gd name="connsiteY74" fmla="*/ 1130531 h 1404851"/>
              <a:gd name="connsiteX75" fmla="*/ 5511338 w 6425738"/>
              <a:gd name="connsiteY75" fmla="*/ 1097280 h 1404851"/>
              <a:gd name="connsiteX76" fmla="*/ 5577840 w 6425738"/>
              <a:gd name="connsiteY76" fmla="*/ 1064029 h 1404851"/>
              <a:gd name="connsiteX77" fmla="*/ 5777346 w 6425738"/>
              <a:gd name="connsiteY77" fmla="*/ 947651 h 1404851"/>
              <a:gd name="connsiteX78" fmla="*/ 5935287 w 6425738"/>
              <a:gd name="connsiteY78" fmla="*/ 864524 h 1404851"/>
              <a:gd name="connsiteX79" fmla="*/ 6010102 w 6425738"/>
              <a:gd name="connsiteY79" fmla="*/ 814648 h 1404851"/>
              <a:gd name="connsiteX80" fmla="*/ 6059978 w 6425738"/>
              <a:gd name="connsiteY80" fmla="*/ 789709 h 1404851"/>
              <a:gd name="connsiteX81" fmla="*/ 6093229 w 6425738"/>
              <a:gd name="connsiteY81" fmla="*/ 756459 h 1404851"/>
              <a:gd name="connsiteX82" fmla="*/ 6126480 w 6425738"/>
              <a:gd name="connsiteY82" fmla="*/ 731520 h 1404851"/>
              <a:gd name="connsiteX83" fmla="*/ 6143106 w 6425738"/>
              <a:gd name="connsiteY83" fmla="*/ 698269 h 1404851"/>
              <a:gd name="connsiteX84" fmla="*/ 6284422 w 6425738"/>
              <a:gd name="connsiteY84" fmla="*/ 573579 h 1404851"/>
              <a:gd name="connsiteX85" fmla="*/ 6342611 w 6425738"/>
              <a:gd name="connsiteY85" fmla="*/ 490451 h 1404851"/>
              <a:gd name="connsiteX86" fmla="*/ 6375862 w 6425738"/>
              <a:gd name="connsiteY86" fmla="*/ 448888 h 1404851"/>
              <a:gd name="connsiteX87" fmla="*/ 6392487 w 6425738"/>
              <a:gd name="connsiteY87" fmla="*/ 415637 h 1404851"/>
              <a:gd name="connsiteX88" fmla="*/ 6425738 w 6425738"/>
              <a:gd name="connsiteY88" fmla="*/ 349135 h 1404851"/>
              <a:gd name="connsiteX89" fmla="*/ 6417426 w 6425738"/>
              <a:gd name="connsiteY89" fmla="*/ 332509 h 14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6425738" h="1404851">
                <a:moveTo>
                  <a:pt x="8313" y="0"/>
                </a:moveTo>
                <a:cubicBezTo>
                  <a:pt x="5542" y="13855"/>
                  <a:pt x="0" y="27435"/>
                  <a:pt x="0" y="41564"/>
                </a:cubicBezTo>
                <a:cubicBezTo>
                  <a:pt x="0" y="105355"/>
                  <a:pt x="1749" y="169304"/>
                  <a:pt x="8313" y="232757"/>
                </a:cubicBezTo>
                <a:cubicBezTo>
                  <a:pt x="8314" y="232762"/>
                  <a:pt x="29094" y="295100"/>
                  <a:pt x="33251" y="307571"/>
                </a:cubicBezTo>
                <a:lnTo>
                  <a:pt x="41564" y="332509"/>
                </a:lnTo>
                <a:cubicBezTo>
                  <a:pt x="44335" y="340822"/>
                  <a:pt x="43680" y="351252"/>
                  <a:pt x="49876" y="357448"/>
                </a:cubicBezTo>
                <a:lnTo>
                  <a:pt x="66502" y="374073"/>
                </a:lnTo>
                <a:cubicBezTo>
                  <a:pt x="109389" y="502737"/>
                  <a:pt x="60235" y="369854"/>
                  <a:pt x="99753" y="448888"/>
                </a:cubicBezTo>
                <a:cubicBezTo>
                  <a:pt x="103672" y="456725"/>
                  <a:pt x="103719" y="466218"/>
                  <a:pt x="108066" y="473826"/>
                </a:cubicBezTo>
                <a:cubicBezTo>
                  <a:pt x="136539" y="523654"/>
                  <a:pt x="126193" y="491195"/>
                  <a:pt x="157942" y="532015"/>
                </a:cubicBezTo>
                <a:cubicBezTo>
                  <a:pt x="157951" y="532027"/>
                  <a:pt x="199501" y="594354"/>
                  <a:pt x="207818" y="606829"/>
                </a:cubicBezTo>
                <a:cubicBezTo>
                  <a:pt x="213360" y="615142"/>
                  <a:pt x="216131" y="626226"/>
                  <a:pt x="224444" y="631768"/>
                </a:cubicBezTo>
                <a:cubicBezTo>
                  <a:pt x="232757" y="637310"/>
                  <a:pt x="241863" y="641814"/>
                  <a:pt x="249382" y="648393"/>
                </a:cubicBezTo>
                <a:cubicBezTo>
                  <a:pt x="264128" y="661295"/>
                  <a:pt x="275271" y="678201"/>
                  <a:pt x="290946" y="689957"/>
                </a:cubicBezTo>
                <a:cubicBezTo>
                  <a:pt x="302029" y="698270"/>
                  <a:pt x="314400" y="705099"/>
                  <a:pt x="324196" y="714895"/>
                </a:cubicBezTo>
                <a:cubicBezTo>
                  <a:pt x="331260" y="721959"/>
                  <a:pt x="333758" y="732769"/>
                  <a:pt x="340822" y="739833"/>
                </a:cubicBezTo>
                <a:cubicBezTo>
                  <a:pt x="347886" y="746897"/>
                  <a:pt x="357959" y="750218"/>
                  <a:pt x="365760" y="756459"/>
                </a:cubicBezTo>
                <a:cubicBezTo>
                  <a:pt x="424974" y="803830"/>
                  <a:pt x="330582" y="738548"/>
                  <a:pt x="407324" y="789709"/>
                </a:cubicBezTo>
                <a:cubicBezTo>
                  <a:pt x="412866" y="798022"/>
                  <a:pt x="416274" y="808252"/>
                  <a:pt x="423949" y="814648"/>
                </a:cubicBezTo>
                <a:cubicBezTo>
                  <a:pt x="433469" y="822581"/>
                  <a:pt x="446441" y="825125"/>
                  <a:pt x="457200" y="831273"/>
                </a:cubicBezTo>
                <a:cubicBezTo>
                  <a:pt x="465874" y="836230"/>
                  <a:pt x="474463" y="841503"/>
                  <a:pt x="482138" y="847899"/>
                </a:cubicBezTo>
                <a:cubicBezTo>
                  <a:pt x="491169" y="855425"/>
                  <a:pt x="496799" y="867128"/>
                  <a:pt x="507076" y="872837"/>
                </a:cubicBezTo>
                <a:cubicBezTo>
                  <a:pt x="522396" y="881348"/>
                  <a:pt x="556953" y="889462"/>
                  <a:pt x="556953" y="889462"/>
                </a:cubicBezTo>
                <a:cubicBezTo>
                  <a:pt x="597090" y="929602"/>
                  <a:pt x="546090" y="880772"/>
                  <a:pt x="598516" y="922713"/>
                </a:cubicBezTo>
                <a:cubicBezTo>
                  <a:pt x="604636" y="927609"/>
                  <a:pt x="608621" y="934992"/>
                  <a:pt x="615142" y="939339"/>
                </a:cubicBezTo>
                <a:cubicBezTo>
                  <a:pt x="625453" y="946213"/>
                  <a:pt x="637767" y="949588"/>
                  <a:pt x="648393" y="955964"/>
                </a:cubicBezTo>
                <a:cubicBezTo>
                  <a:pt x="665527" y="966244"/>
                  <a:pt x="681644" y="978131"/>
                  <a:pt x="698269" y="989215"/>
                </a:cubicBezTo>
                <a:lnTo>
                  <a:pt x="723207" y="1005840"/>
                </a:lnTo>
                <a:cubicBezTo>
                  <a:pt x="731520" y="1011382"/>
                  <a:pt x="738668" y="1019306"/>
                  <a:pt x="748146" y="1022466"/>
                </a:cubicBezTo>
                <a:cubicBezTo>
                  <a:pt x="776123" y="1031792"/>
                  <a:pt x="777575" y="1030970"/>
                  <a:pt x="806335" y="1047404"/>
                </a:cubicBezTo>
                <a:cubicBezTo>
                  <a:pt x="850986" y="1072918"/>
                  <a:pt x="809909" y="1058688"/>
                  <a:pt x="864524" y="1072342"/>
                </a:cubicBezTo>
                <a:cubicBezTo>
                  <a:pt x="897985" y="1105805"/>
                  <a:pt x="860779" y="1074300"/>
                  <a:pt x="914400" y="1097280"/>
                </a:cubicBezTo>
                <a:cubicBezTo>
                  <a:pt x="923583" y="1101216"/>
                  <a:pt x="930402" y="1109438"/>
                  <a:pt x="939338" y="1113906"/>
                </a:cubicBezTo>
                <a:cubicBezTo>
                  <a:pt x="947175" y="1117825"/>
                  <a:pt x="956439" y="1118300"/>
                  <a:pt x="964276" y="1122219"/>
                </a:cubicBezTo>
                <a:cubicBezTo>
                  <a:pt x="1024261" y="1152211"/>
                  <a:pt x="949599" y="1126322"/>
                  <a:pt x="1022466" y="1155469"/>
                </a:cubicBezTo>
                <a:cubicBezTo>
                  <a:pt x="1038737" y="1161978"/>
                  <a:pt x="1055717" y="1166553"/>
                  <a:pt x="1072342" y="1172095"/>
                </a:cubicBezTo>
                <a:cubicBezTo>
                  <a:pt x="1108118" y="1184021"/>
                  <a:pt x="1088779" y="1178283"/>
                  <a:pt x="1130531" y="1188720"/>
                </a:cubicBezTo>
                <a:cubicBezTo>
                  <a:pt x="1157235" y="1215426"/>
                  <a:pt x="1136636" y="1200528"/>
                  <a:pt x="1180407" y="1213659"/>
                </a:cubicBezTo>
                <a:cubicBezTo>
                  <a:pt x="1281599" y="1244016"/>
                  <a:pt x="1186895" y="1219436"/>
                  <a:pt x="1263535" y="1238597"/>
                </a:cubicBezTo>
                <a:cubicBezTo>
                  <a:pt x="1326143" y="1280335"/>
                  <a:pt x="1246574" y="1231328"/>
                  <a:pt x="1321724" y="1263535"/>
                </a:cubicBezTo>
                <a:cubicBezTo>
                  <a:pt x="1330907" y="1267470"/>
                  <a:pt x="1337479" y="1276225"/>
                  <a:pt x="1346662" y="1280160"/>
                </a:cubicBezTo>
                <a:cubicBezTo>
                  <a:pt x="1357163" y="1284660"/>
                  <a:pt x="1368928" y="1285334"/>
                  <a:pt x="1379913" y="1288473"/>
                </a:cubicBezTo>
                <a:cubicBezTo>
                  <a:pt x="1388338" y="1290880"/>
                  <a:pt x="1396797" y="1293334"/>
                  <a:pt x="1404851" y="1296786"/>
                </a:cubicBezTo>
                <a:cubicBezTo>
                  <a:pt x="1416241" y="1301667"/>
                  <a:pt x="1426346" y="1309492"/>
                  <a:pt x="1438102" y="1313411"/>
                </a:cubicBezTo>
                <a:cubicBezTo>
                  <a:pt x="1459779" y="1320637"/>
                  <a:pt x="1482437" y="1324495"/>
                  <a:pt x="1504604" y="1330037"/>
                </a:cubicBezTo>
                <a:cubicBezTo>
                  <a:pt x="1551543" y="1341772"/>
                  <a:pt x="1526675" y="1336113"/>
                  <a:pt x="1579418" y="1346662"/>
                </a:cubicBezTo>
                <a:lnTo>
                  <a:pt x="1970116" y="1338349"/>
                </a:lnTo>
                <a:cubicBezTo>
                  <a:pt x="1986959" y="1337713"/>
                  <a:pt x="2003307" y="1332421"/>
                  <a:pt x="2019993" y="1330037"/>
                </a:cubicBezTo>
                <a:cubicBezTo>
                  <a:pt x="2042108" y="1326878"/>
                  <a:pt x="2064328" y="1324495"/>
                  <a:pt x="2086495" y="1321724"/>
                </a:cubicBezTo>
                <a:cubicBezTo>
                  <a:pt x="2154184" y="1299160"/>
                  <a:pt x="2099597" y="1313895"/>
                  <a:pt x="2244436" y="1321724"/>
                </a:cubicBezTo>
                <a:lnTo>
                  <a:pt x="2419004" y="1330037"/>
                </a:lnTo>
                <a:lnTo>
                  <a:pt x="2776451" y="1338349"/>
                </a:lnTo>
                <a:lnTo>
                  <a:pt x="3084022" y="1346662"/>
                </a:lnTo>
                <a:cubicBezTo>
                  <a:pt x="3114502" y="1349433"/>
                  <a:pt x="3144901" y="1353323"/>
                  <a:pt x="3175462" y="1354975"/>
                </a:cubicBezTo>
                <a:cubicBezTo>
                  <a:pt x="3247454" y="1358867"/>
                  <a:pt x="3319601" y="1359397"/>
                  <a:pt x="3391593" y="1363288"/>
                </a:cubicBezTo>
                <a:cubicBezTo>
                  <a:pt x="3464408" y="1367224"/>
                  <a:pt x="3472344" y="1369819"/>
                  <a:pt x="3532909" y="1379913"/>
                </a:cubicBezTo>
                <a:cubicBezTo>
                  <a:pt x="3543993" y="1385455"/>
                  <a:pt x="3554205" y="1393278"/>
                  <a:pt x="3566160" y="1396539"/>
                </a:cubicBezTo>
                <a:cubicBezTo>
                  <a:pt x="3585063" y="1401694"/>
                  <a:pt x="3604756" y="1404851"/>
                  <a:pt x="3624349" y="1404851"/>
                </a:cubicBezTo>
                <a:cubicBezTo>
                  <a:pt x="3740760" y="1404851"/>
                  <a:pt x="3857112" y="1399562"/>
                  <a:pt x="3973484" y="1396539"/>
                </a:cubicBezTo>
                <a:lnTo>
                  <a:pt x="4264429" y="1388226"/>
                </a:lnTo>
                <a:cubicBezTo>
                  <a:pt x="4308764" y="1385455"/>
                  <a:pt x="4353194" y="1383935"/>
                  <a:pt x="4397433" y="1379913"/>
                </a:cubicBezTo>
                <a:cubicBezTo>
                  <a:pt x="4414218" y="1378387"/>
                  <a:pt x="4430472" y="1372365"/>
                  <a:pt x="4447309" y="1371600"/>
                </a:cubicBezTo>
                <a:cubicBezTo>
                  <a:pt x="4552531" y="1366817"/>
                  <a:pt x="4657898" y="1366059"/>
                  <a:pt x="4763193" y="1363288"/>
                </a:cubicBezTo>
                <a:lnTo>
                  <a:pt x="4821382" y="1346662"/>
                </a:lnTo>
                <a:cubicBezTo>
                  <a:pt x="4832404" y="1343656"/>
                  <a:pt x="4843936" y="1342360"/>
                  <a:pt x="4854633" y="1338349"/>
                </a:cubicBezTo>
                <a:cubicBezTo>
                  <a:pt x="4866236" y="1333998"/>
                  <a:pt x="4876494" y="1326605"/>
                  <a:pt x="4887884" y="1321724"/>
                </a:cubicBezTo>
                <a:cubicBezTo>
                  <a:pt x="4904585" y="1314566"/>
                  <a:pt x="4929193" y="1309319"/>
                  <a:pt x="4946073" y="1305099"/>
                </a:cubicBezTo>
                <a:cubicBezTo>
                  <a:pt x="4954386" y="1299557"/>
                  <a:pt x="4962075" y="1292941"/>
                  <a:pt x="4971011" y="1288473"/>
                </a:cubicBezTo>
                <a:cubicBezTo>
                  <a:pt x="4978848" y="1284554"/>
                  <a:pt x="4987524" y="1282567"/>
                  <a:pt x="4995949" y="1280160"/>
                </a:cubicBezTo>
                <a:cubicBezTo>
                  <a:pt x="5026327" y="1271481"/>
                  <a:pt x="5056739" y="1262884"/>
                  <a:pt x="5087389" y="1255222"/>
                </a:cubicBezTo>
                <a:cubicBezTo>
                  <a:pt x="5112173" y="1249026"/>
                  <a:pt x="5137640" y="1245615"/>
                  <a:pt x="5162204" y="1238597"/>
                </a:cubicBezTo>
                <a:cubicBezTo>
                  <a:pt x="5195905" y="1228968"/>
                  <a:pt x="5227953" y="1213847"/>
                  <a:pt x="5261956" y="1205346"/>
                </a:cubicBezTo>
                <a:cubicBezTo>
                  <a:pt x="5302412" y="1195232"/>
                  <a:pt x="5317173" y="1192878"/>
                  <a:pt x="5361709" y="1172095"/>
                </a:cubicBezTo>
                <a:cubicBezTo>
                  <a:pt x="5381953" y="1162648"/>
                  <a:pt x="5399917" y="1148835"/>
                  <a:pt x="5419898" y="1138844"/>
                </a:cubicBezTo>
                <a:cubicBezTo>
                  <a:pt x="5427735" y="1134925"/>
                  <a:pt x="5436999" y="1134450"/>
                  <a:pt x="5444836" y="1130531"/>
                </a:cubicBezTo>
                <a:cubicBezTo>
                  <a:pt x="5523360" y="1091269"/>
                  <a:pt x="5455103" y="1116026"/>
                  <a:pt x="5511338" y="1097280"/>
                </a:cubicBezTo>
                <a:cubicBezTo>
                  <a:pt x="5629225" y="1008866"/>
                  <a:pt x="5468892" y="1122394"/>
                  <a:pt x="5577840" y="1064029"/>
                </a:cubicBezTo>
                <a:cubicBezTo>
                  <a:pt x="5645705" y="1027673"/>
                  <a:pt x="5710119" y="985173"/>
                  <a:pt x="5777346" y="947651"/>
                </a:cubicBezTo>
                <a:cubicBezTo>
                  <a:pt x="5829296" y="918656"/>
                  <a:pt x="5885785" y="897525"/>
                  <a:pt x="5935287" y="864524"/>
                </a:cubicBezTo>
                <a:cubicBezTo>
                  <a:pt x="5960225" y="847899"/>
                  <a:pt x="5984401" y="830069"/>
                  <a:pt x="6010102" y="814648"/>
                </a:cubicBezTo>
                <a:cubicBezTo>
                  <a:pt x="6026041" y="805085"/>
                  <a:pt x="6044750" y="800368"/>
                  <a:pt x="6059978" y="789709"/>
                </a:cubicBezTo>
                <a:cubicBezTo>
                  <a:pt x="6072819" y="780720"/>
                  <a:pt x="6081433" y="766781"/>
                  <a:pt x="6093229" y="756459"/>
                </a:cubicBezTo>
                <a:cubicBezTo>
                  <a:pt x="6103656" y="747336"/>
                  <a:pt x="6115396" y="739833"/>
                  <a:pt x="6126480" y="731520"/>
                </a:cubicBezTo>
                <a:cubicBezTo>
                  <a:pt x="6132022" y="720436"/>
                  <a:pt x="6135365" y="707945"/>
                  <a:pt x="6143106" y="698269"/>
                </a:cubicBezTo>
                <a:cubicBezTo>
                  <a:pt x="6190719" y="638753"/>
                  <a:pt x="6225220" y="632784"/>
                  <a:pt x="6284422" y="573579"/>
                </a:cubicBezTo>
                <a:cubicBezTo>
                  <a:pt x="6335441" y="522557"/>
                  <a:pt x="6283983" y="578393"/>
                  <a:pt x="6342611" y="490451"/>
                </a:cubicBezTo>
                <a:cubicBezTo>
                  <a:pt x="6352453" y="475689"/>
                  <a:pt x="6366020" y="463651"/>
                  <a:pt x="6375862" y="448888"/>
                </a:cubicBezTo>
                <a:cubicBezTo>
                  <a:pt x="6382736" y="438577"/>
                  <a:pt x="6386469" y="426469"/>
                  <a:pt x="6392487" y="415637"/>
                </a:cubicBezTo>
                <a:cubicBezTo>
                  <a:pt x="6397186" y="407178"/>
                  <a:pt x="6425738" y="367373"/>
                  <a:pt x="6425738" y="349135"/>
                </a:cubicBezTo>
                <a:cubicBezTo>
                  <a:pt x="6425738" y="342939"/>
                  <a:pt x="6420197" y="338051"/>
                  <a:pt x="6417426" y="332509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9287" y="4148051"/>
            <a:ext cx="241069" cy="2410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26679" y="4152791"/>
            <a:ext cx="241069" cy="241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67448" y="4158150"/>
            <a:ext cx="241069" cy="2410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395364" y="3815542"/>
            <a:ext cx="1353153" cy="396458"/>
          </a:xfrm>
          <a:custGeom>
            <a:avLst/>
            <a:gdLst>
              <a:gd name="connsiteX0" fmla="*/ 0 w 1353153"/>
              <a:gd name="connsiteY0" fmla="*/ 381745 h 396458"/>
              <a:gd name="connsiteX1" fmla="*/ 99752 w 1353153"/>
              <a:gd name="connsiteY1" fmla="*/ 7673 h 396458"/>
              <a:gd name="connsiteX2" fmla="*/ 482138 w 1353153"/>
              <a:gd name="connsiteY2" fmla="*/ 148989 h 396458"/>
              <a:gd name="connsiteX3" fmla="*/ 1005840 w 1353153"/>
              <a:gd name="connsiteY3" fmla="*/ 381745 h 396458"/>
              <a:gd name="connsiteX4" fmla="*/ 1330036 w 1353153"/>
              <a:gd name="connsiteY4" fmla="*/ 373433 h 396458"/>
              <a:gd name="connsiteX5" fmla="*/ 1330036 w 1353153"/>
              <a:gd name="connsiteY5" fmla="*/ 381745 h 39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3153" h="396458">
                <a:moveTo>
                  <a:pt x="0" y="381745"/>
                </a:moveTo>
                <a:cubicBezTo>
                  <a:pt x="9698" y="214105"/>
                  <a:pt x="19396" y="46466"/>
                  <a:pt x="99752" y="7673"/>
                </a:cubicBezTo>
                <a:cubicBezTo>
                  <a:pt x="180108" y="-31120"/>
                  <a:pt x="331123" y="86644"/>
                  <a:pt x="482138" y="148989"/>
                </a:cubicBezTo>
                <a:cubicBezTo>
                  <a:pt x="633153" y="211334"/>
                  <a:pt x="864524" y="344338"/>
                  <a:pt x="1005840" y="381745"/>
                </a:cubicBezTo>
                <a:cubicBezTo>
                  <a:pt x="1147156" y="419152"/>
                  <a:pt x="1276003" y="373433"/>
                  <a:pt x="1330036" y="373433"/>
                </a:cubicBezTo>
                <a:cubicBezTo>
                  <a:pt x="1384069" y="373433"/>
                  <a:pt x="1325880" y="383130"/>
                  <a:pt x="1330036" y="381745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045825" y="3781343"/>
            <a:ext cx="1546168" cy="422597"/>
          </a:xfrm>
          <a:custGeom>
            <a:avLst/>
            <a:gdLst>
              <a:gd name="connsiteX0" fmla="*/ 0 w 1546168"/>
              <a:gd name="connsiteY0" fmla="*/ 399959 h 422597"/>
              <a:gd name="connsiteX1" fmla="*/ 282633 w 1546168"/>
              <a:gd name="connsiteY1" fmla="*/ 358395 h 422597"/>
              <a:gd name="connsiteX2" fmla="*/ 523702 w 1546168"/>
              <a:gd name="connsiteY2" fmla="*/ 948 h 422597"/>
              <a:gd name="connsiteX3" fmla="*/ 889462 w 1546168"/>
              <a:gd name="connsiteY3" fmla="*/ 258642 h 422597"/>
              <a:gd name="connsiteX4" fmla="*/ 1288473 w 1546168"/>
              <a:gd name="connsiteY4" fmla="*/ 408272 h 422597"/>
              <a:gd name="connsiteX5" fmla="*/ 1546168 w 1546168"/>
              <a:gd name="connsiteY5" fmla="*/ 416584 h 422597"/>
              <a:gd name="connsiteX6" fmla="*/ 1546168 w 1546168"/>
              <a:gd name="connsiteY6" fmla="*/ 416584 h 42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6168" h="422597">
                <a:moveTo>
                  <a:pt x="0" y="399959"/>
                </a:moveTo>
                <a:cubicBezTo>
                  <a:pt x="97674" y="412428"/>
                  <a:pt x="195349" y="424897"/>
                  <a:pt x="282633" y="358395"/>
                </a:cubicBezTo>
                <a:cubicBezTo>
                  <a:pt x="369917" y="291893"/>
                  <a:pt x="422564" y="17573"/>
                  <a:pt x="523702" y="948"/>
                </a:cubicBezTo>
                <a:cubicBezTo>
                  <a:pt x="624840" y="-15677"/>
                  <a:pt x="762000" y="190755"/>
                  <a:pt x="889462" y="258642"/>
                </a:cubicBezTo>
                <a:cubicBezTo>
                  <a:pt x="1016924" y="326529"/>
                  <a:pt x="1179022" y="381948"/>
                  <a:pt x="1288473" y="408272"/>
                </a:cubicBezTo>
                <a:cubicBezTo>
                  <a:pt x="1397924" y="434596"/>
                  <a:pt x="1546168" y="416584"/>
                  <a:pt x="1546168" y="416584"/>
                </a:cubicBezTo>
                <a:lnTo>
                  <a:pt x="1546168" y="416584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891251" y="3660195"/>
            <a:ext cx="1512916" cy="608162"/>
          </a:xfrm>
          <a:custGeom>
            <a:avLst/>
            <a:gdLst>
              <a:gd name="connsiteX0" fmla="*/ 0 w 1512916"/>
              <a:gd name="connsiteY0" fmla="*/ 521107 h 608162"/>
              <a:gd name="connsiteX1" fmla="*/ 631767 w 1512916"/>
              <a:gd name="connsiteY1" fmla="*/ 479543 h 608162"/>
              <a:gd name="connsiteX2" fmla="*/ 997527 w 1512916"/>
              <a:gd name="connsiteY2" fmla="*/ 280038 h 608162"/>
              <a:gd name="connsiteX3" fmla="*/ 1180407 w 1512916"/>
              <a:gd name="connsiteY3" fmla="*/ 5718 h 608162"/>
              <a:gd name="connsiteX4" fmla="*/ 1288473 w 1512916"/>
              <a:gd name="connsiteY4" fmla="*/ 554358 h 608162"/>
              <a:gd name="connsiteX5" fmla="*/ 1512916 w 1512916"/>
              <a:gd name="connsiteY5" fmla="*/ 587609 h 60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916" h="608162">
                <a:moveTo>
                  <a:pt x="0" y="521107"/>
                </a:moveTo>
                <a:cubicBezTo>
                  <a:pt x="232756" y="520414"/>
                  <a:pt x="465513" y="519721"/>
                  <a:pt x="631767" y="479543"/>
                </a:cubicBezTo>
                <a:cubicBezTo>
                  <a:pt x="798021" y="439365"/>
                  <a:pt x="906087" y="359009"/>
                  <a:pt x="997527" y="280038"/>
                </a:cubicBezTo>
                <a:cubicBezTo>
                  <a:pt x="1088967" y="201067"/>
                  <a:pt x="1131916" y="-40002"/>
                  <a:pt x="1180407" y="5718"/>
                </a:cubicBezTo>
                <a:cubicBezTo>
                  <a:pt x="1228898" y="51438"/>
                  <a:pt x="1233055" y="457376"/>
                  <a:pt x="1288473" y="554358"/>
                </a:cubicBezTo>
                <a:cubicBezTo>
                  <a:pt x="1343891" y="651340"/>
                  <a:pt x="1512916" y="587609"/>
                  <a:pt x="1512916" y="587609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8051916" y="4126502"/>
            <a:ext cx="124691" cy="1709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7927225" y="4148051"/>
            <a:ext cx="124691" cy="1709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7798768" y="4134769"/>
            <a:ext cx="124691" cy="1709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7315199" y="4131380"/>
            <a:ext cx="124691" cy="1709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7096989" y="4103304"/>
            <a:ext cx="124691" cy="1709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5362619" y="4134768"/>
            <a:ext cx="124691" cy="170995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870862" y="4134767"/>
            <a:ext cx="124691" cy="170995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5563165" y="4166462"/>
            <a:ext cx="124691" cy="170995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713508" y="4152791"/>
            <a:ext cx="124691" cy="170995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475759" y="4134766"/>
            <a:ext cx="124691" cy="17099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4059728" y="4146261"/>
            <a:ext cx="124691" cy="17099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3584800" y="4146260"/>
            <a:ext cx="124691" cy="17099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668968" y="4170618"/>
            <a:ext cx="124691" cy="17099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91193" y="3815542"/>
            <a:ext cx="214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 level behavior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331036" y="3055023"/>
            <a:ext cx="214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level behavior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375072" y="2990050"/>
            <a:ext cx="955964" cy="567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136371" y="3873731"/>
            <a:ext cx="706582" cy="588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5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Observation level distributions DEPEND on the GROUP level random DRAWS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GROUP level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groups we will have 4 random draws from the above GROUP level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our example, we will assume the GROUP level random draws represent the MEAN value for the observation level distributions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8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level distribution – still use BETA distributions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GROUP specific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depend on the random draws from the GROUP level distribution.</a:t>
                </a:r>
              </a:p>
              <a:p>
                <a:r>
                  <a:rPr lang="en-US" dirty="0" smtClean="0"/>
                  <a:t>MEAN value for a BETA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Assume for this example the MEAN value is equal to the random draw from the GROUP level: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10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 the observation level distribution MEANS to the random draws from the GROUP level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GROUP specific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depend on the random draws from the GROUP level distribution.</a:t>
                </a:r>
              </a:p>
              <a:p>
                <a:r>
                  <a:rPr lang="en-US" dirty="0" smtClean="0"/>
                  <a:t>MEAN value for a BETA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Assume for this example the MEAN value is equal to the random draw from the GROUP level: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330931" y="5453149"/>
            <a:ext cx="1637607" cy="7238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-Down Arrow 4"/>
          <p:cNvSpPr/>
          <p:nvPr/>
        </p:nvSpPr>
        <p:spPr>
          <a:xfrm rot="3226480">
            <a:off x="6532432" y="4124374"/>
            <a:ext cx="698269" cy="219442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1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this example, we will assume some aspect of the dispersion (the variance) at the observation level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Let’s </a:t>
                </a:r>
                <a:r>
                  <a:rPr lang="en-US" dirty="0" err="1" smtClean="0"/>
                  <a:t>reparameterize</a:t>
                </a:r>
                <a:r>
                  <a:rPr lang="en-US" dirty="0" smtClean="0"/>
                  <a:t> the observation level distributions in terms of the MEAN and VARIANCE</a:t>
                </a:r>
              </a:p>
              <a:p>
                <a:r>
                  <a:rPr lang="en-US" b="0" dirty="0" smtClean="0"/>
                  <a:t>The variance of a Beta distribution: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“Sample size”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Write out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parameters in terms of the MEAN, “sample size”, and 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91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simplicity in this example, let’s set the variance based on a “variance ratio” constant for all GROUPS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“sample size” relates the “Bernoulli variance” to the Beta variance: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Define the ratio, and set this value up front for ALL GROUPS: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92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228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Centroids – population of the centroids</vt:lpstr>
      <vt:lpstr>Centroid population is defined by a distribution</vt:lpstr>
      <vt:lpstr>Observation level – random locations around each centroid – use another distribution per centroid</vt:lpstr>
      <vt:lpstr>Observation level distributions DEPEND on the GROUP level random DRAWS</vt:lpstr>
      <vt:lpstr>Observation level distribution – still use BETA distributions</vt:lpstr>
      <vt:lpstr>Relate the observation level distribution MEANS to the random draws from the GROUP level </vt:lpstr>
      <vt:lpstr>For this example, we will assume some aspect of the dispersion (the variance) at the observation level</vt:lpstr>
      <vt:lpstr>For simplicity in this example, let’s set the variance based on a “variance ratio” constant for all GROUPS</vt:lpstr>
      <vt:lpstr>For simplicity in this example, let’s set the variance based on a “variance ratio” constant for all GROUPS</vt:lpstr>
      <vt:lpstr>Steps to generate random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Yurko, Joseph</dc:creator>
  <cp:lastModifiedBy>Yurko, Joseph</cp:lastModifiedBy>
  <cp:revision>7</cp:revision>
  <dcterms:created xsi:type="dcterms:W3CDTF">2020-05-20T17:09:34Z</dcterms:created>
  <dcterms:modified xsi:type="dcterms:W3CDTF">2020-05-20T18:36:59Z</dcterms:modified>
</cp:coreProperties>
</file>