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74B3-8A7C-431B-BFE4-5359BD3C27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3335-E51D-4FA8-853F-EA7D41F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9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74B3-8A7C-431B-BFE4-5359BD3C27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3335-E51D-4FA8-853F-EA7D41F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74B3-8A7C-431B-BFE4-5359BD3C27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3335-E51D-4FA8-853F-EA7D41F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1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74B3-8A7C-431B-BFE4-5359BD3C27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3335-E51D-4FA8-853F-EA7D41F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74B3-8A7C-431B-BFE4-5359BD3C27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3335-E51D-4FA8-853F-EA7D41F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74B3-8A7C-431B-BFE4-5359BD3C27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3335-E51D-4FA8-853F-EA7D41F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3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74B3-8A7C-431B-BFE4-5359BD3C27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3335-E51D-4FA8-853F-EA7D41F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74B3-8A7C-431B-BFE4-5359BD3C27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3335-E51D-4FA8-853F-EA7D41F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74B3-8A7C-431B-BFE4-5359BD3C27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3335-E51D-4FA8-853F-EA7D41F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0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74B3-8A7C-431B-BFE4-5359BD3C27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3335-E51D-4FA8-853F-EA7D41F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74B3-8A7C-431B-BFE4-5359BD3C27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3335-E51D-4FA8-853F-EA7D41F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B74B3-8A7C-431B-BFE4-5359BD3C271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3335-E51D-4FA8-853F-EA7D41F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INFSCI 2910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learning from a multilevel or hierarchical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7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dirty="0" smtClean="0"/>
                  <a:t>So the learning problem is, what are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sz="3600" dirty="0" smtClean="0"/>
                  <a:t> given all of the observed SAMPLE AVERAGES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known, rather than focusing on ALL observations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</m:oMath>
                </a14:m>
                <a:r>
                  <a:rPr lang="en-US" dirty="0" smtClean="0"/>
                  <a:t>, we can focus on the SAMPLE AVERAGE observations.</a:t>
                </a:r>
              </a:p>
              <a:p>
                <a:endParaRPr lang="en-US" dirty="0"/>
              </a:p>
              <a:p>
                <a:r>
                  <a:rPr lang="en-US" dirty="0" smtClean="0"/>
                  <a:t>So we go from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observations to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“sufficient” observations.</a:t>
                </a:r>
              </a:p>
              <a:p>
                <a:endParaRPr lang="en-US" dirty="0"/>
              </a:p>
              <a:p>
                <a:r>
                  <a:rPr lang="en-US" dirty="0" smtClean="0"/>
                  <a:t>For example if all GROUPS have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observations there are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𝐽𝑛</m:t>
                    </m:r>
                  </m:oMath>
                </a14:m>
                <a:r>
                  <a:rPr lang="en-US" dirty="0" smtClean="0"/>
                  <a:t> observations. But we only need to focus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SAMPLE AVERAGES.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64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non-Bayesian approaches to the learning problem.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’s.</a:t>
                </a:r>
              </a:p>
              <a:p>
                <a:endParaRPr lang="en-US" dirty="0"/>
              </a:p>
              <a:p>
                <a:r>
                  <a:rPr lang="en-US" dirty="0" smtClean="0"/>
                  <a:t>A simple estimate is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equal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group’s SAMPLE AVERAGE: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But what if,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, the number of groups is relatively large, and the number of observations per group,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is small?</a:t>
                </a:r>
              </a:p>
              <a:p>
                <a:pPr lvl="1"/>
                <a:r>
                  <a:rPr lang="en-US" dirty="0" smtClean="0"/>
                  <a:t>For 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48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a classical setting, a second type of estimate is simple the overall or GRAND average.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is used when the number of groups is large and the number of observations per group is small.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overall or GRAND average is a precision weighted average: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4567" y="3751912"/>
                <a:ext cx="4131425" cy="27405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we use the GRAND average as the estimate for each group, each group then has the SAME estimate for the unknown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∙∙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67" y="3751912"/>
                <a:ext cx="4131425" cy="2740558"/>
              </a:xfrm>
              <a:prstGeom prst="rect">
                <a:avLst/>
              </a:prstGeom>
              <a:blipFill>
                <a:blip r:embed="rId3"/>
                <a:stretch>
                  <a:fillRect l="-3102" t="-2000" r="-3988" b="-4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23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there are two competing estimates.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Group-specific averages and the GRAND average.</a:t>
            </a:r>
          </a:p>
          <a:p>
            <a:endParaRPr lang="en-US" dirty="0"/>
          </a:p>
          <a:p>
            <a:r>
              <a:rPr lang="en-US" dirty="0" smtClean="0"/>
              <a:t>Classically, analysis of variance (ANOVA) is used to decide between which type of estimate to use.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9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dirty="0" smtClean="0"/>
                  <a:t>ANOVA table for a “balanced design”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 smtClean="0"/>
                  <a:t>, so that means all groups have the same SAMPLE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 r="-98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693594"/>
                  </p:ext>
                </p:extLst>
              </p:nvPr>
            </p:nvGraphicFramePr>
            <p:xfrm>
              <a:off x="838200" y="1825625"/>
              <a:ext cx="10515600" cy="28648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5415">
                      <a:extLst>
                        <a:ext uri="{9D8B030D-6E8A-4147-A177-3AD203B41FA5}">
                          <a16:colId xmlns:a16="http://schemas.microsoft.com/office/drawing/2014/main" val="424005815"/>
                        </a:ext>
                      </a:extLst>
                    </a:gridCol>
                    <a:gridCol w="1620981">
                      <a:extLst>
                        <a:ext uri="{9D8B030D-6E8A-4147-A177-3AD203B41FA5}">
                          <a16:colId xmlns:a16="http://schemas.microsoft.com/office/drawing/2014/main" val="4284872862"/>
                        </a:ext>
                      </a:extLst>
                    </a:gridCol>
                    <a:gridCol w="4264429">
                      <a:extLst>
                        <a:ext uri="{9D8B030D-6E8A-4147-A177-3AD203B41FA5}">
                          <a16:colId xmlns:a16="http://schemas.microsoft.com/office/drawing/2014/main" val="1265183753"/>
                        </a:ext>
                      </a:extLst>
                    </a:gridCol>
                    <a:gridCol w="1778924">
                      <a:extLst>
                        <a:ext uri="{9D8B030D-6E8A-4147-A177-3AD203B41FA5}">
                          <a16:colId xmlns:a16="http://schemas.microsoft.com/office/drawing/2014/main" val="1815097945"/>
                        </a:ext>
                      </a:extLst>
                    </a:gridCol>
                    <a:gridCol w="1785851">
                      <a:extLst>
                        <a:ext uri="{9D8B030D-6E8A-4147-A177-3AD203B41FA5}">
                          <a16:colId xmlns:a16="http://schemas.microsoft.com/office/drawing/2014/main" val="19899687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Degrees of freedom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Sum of squares (SS)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𝐌𝐒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∣</m:t>
                                    </m:r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𝝉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881540"/>
                      </a:ext>
                    </a:extLst>
                  </a:tr>
                  <a:tr h="90926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Between groups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9"/>
                                                      </m:r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∙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9"/>
                                                      </m:r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∙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∙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3011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Within groups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9"/>
                                                      </m:r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∙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4738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9"/>
                                                      </m:r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∙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∙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33909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693594"/>
                  </p:ext>
                </p:extLst>
              </p:nvPr>
            </p:nvGraphicFramePr>
            <p:xfrm>
              <a:off x="838200" y="1825625"/>
              <a:ext cx="10515600" cy="28648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5415">
                      <a:extLst>
                        <a:ext uri="{9D8B030D-6E8A-4147-A177-3AD203B41FA5}">
                          <a16:colId xmlns:a16="http://schemas.microsoft.com/office/drawing/2014/main" val="424005815"/>
                        </a:ext>
                      </a:extLst>
                    </a:gridCol>
                    <a:gridCol w="1620981">
                      <a:extLst>
                        <a:ext uri="{9D8B030D-6E8A-4147-A177-3AD203B41FA5}">
                          <a16:colId xmlns:a16="http://schemas.microsoft.com/office/drawing/2014/main" val="4284872862"/>
                        </a:ext>
                      </a:extLst>
                    </a:gridCol>
                    <a:gridCol w="4264429">
                      <a:extLst>
                        <a:ext uri="{9D8B030D-6E8A-4147-A177-3AD203B41FA5}">
                          <a16:colId xmlns:a16="http://schemas.microsoft.com/office/drawing/2014/main" val="1265183753"/>
                        </a:ext>
                      </a:extLst>
                    </a:gridCol>
                    <a:gridCol w="1778924">
                      <a:extLst>
                        <a:ext uri="{9D8B030D-6E8A-4147-A177-3AD203B41FA5}">
                          <a16:colId xmlns:a16="http://schemas.microsoft.com/office/drawing/2014/main" val="1815097945"/>
                        </a:ext>
                      </a:extLst>
                    </a:gridCol>
                    <a:gridCol w="1785851">
                      <a:extLst>
                        <a:ext uri="{9D8B030D-6E8A-4147-A177-3AD203B41FA5}">
                          <a16:colId xmlns:a16="http://schemas.microsoft.com/office/drawing/2014/main" val="198996878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Degrees of freedom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Sum of squares (SS)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9420" t="-4762" r="-1365" b="-40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5881540"/>
                      </a:ext>
                    </a:extLst>
                  </a:tr>
                  <a:tr h="90926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Between groups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165" t="-73333" r="-484586" b="-18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143" t="-73333" r="-84143" b="-18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1096" t="-73333" r="-101712" b="-18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9420" t="-73333" r="-1365" b="-18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011322"/>
                      </a:ext>
                    </a:extLst>
                  </a:tr>
                  <a:tr h="67538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Within groups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165" t="-234234" r="-484586" b="-1504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143" t="-234234" r="-84143" b="-1504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1096" t="-234234" r="-101712" b="-1504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9420" t="-234234" r="-1365" b="-1504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7382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165" t="-353333" r="-484586" b="-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143" t="-353333" r="-84143" b="-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1096" t="-353333" r="-101712" b="-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33909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075709" y="5145578"/>
                <a:ext cx="5552902" cy="988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800" dirty="0" smtClean="0"/>
                  <a:t> is the standard deviation of the unknown MEANS: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709" y="5145578"/>
                <a:ext cx="5552902" cy="988797"/>
              </a:xfrm>
              <a:prstGeom prst="rect">
                <a:avLst/>
              </a:prstGeom>
              <a:blipFill>
                <a:blip r:embed="rId4"/>
                <a:stretch>
                  <a:fillRect l="-2308" t="-5556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51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estimated classically?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as: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 is basically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dirty="0" smtClean="0"/>
                  <a:t> then it’s like all GROUPS come from the SAME distribution.</a:t>
                </a:r>
              </a:p>
              <a:p>
                <a:endParaRPr lang="en-US" dirty="0"/>
              </a:p>
              <a:p>
                <a:r>
                  <a:rPr lang="en-US" dirty="0" smtClean="0"/>
                  <a:t>So basically, use the GRAND average estimate: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∙∙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066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Technically…non-Bayesians are concerned with the result of the F test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the ratio of the Mean Squares (MS) is not “statistically significant” than the F test cannot reject the hypothesis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When this is the case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Otherwise, you can use the separate SAMPLE AVERAGES for each group: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72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Rather than trying to simply PICK one of the two estimates, we want to BLEND or AVERAGE together the extremes.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need to set a PRIOR on the unknown MEANS.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MEANS come from a POPULATION distribution.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normal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04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Rather than trying to simply PICK one of the two estimates, we want to BLEND or AVERAGE together the extremes.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need to set a PRIOR on the unknown MEANS.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MEANS come from a POPULATION distribution.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normal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25833" y="5120640"/>
            <a:ext cx="630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unknown MEANS are CONDITIONALLY INDEPENDENT given two HYPERPARAMETERS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984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Rather than trying to simply PICK one of the two estimates, we want to BLEND or AVERAGE together the extremes.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need to set a MULTILEVEL PRIOR on the unknown MEANS.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MEANS come from a POPULATION distribution.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normal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25833" y="5120640"/>
            <a:ext cx="630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unknown MEANS are CONDITIONALLY INDEPENDENT given two HYPERPARAMETERS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520545" y="4123113"/>
            <a:ext cx="340822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144000" y="3765665"/>
                <a:ext cx="2209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is the STANDARD DEVIATION of the means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3765665"/>
                <a:ext cx="2209800" cy="923330"/>
              </a:xfrm>
              <a:prstGeom prst="rect">
                <a:avLst/>
              </a:prstGeom>
              <a:blipFill>
                <a:blip r:embed="rId3"/>
                <a:stretch>
                  <a:fillRect l="-220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5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is consistent with Ch. 5 from BDA3 (Bayesian Data Analysis 3</a:t>
            </a:r>
            <a:r>
              <a:rPr lang="en-US" baseline="30000" dirty="0" smtClean="0"/>
              <a:t>rd</a:t>
            </a:r>
            <a:r>
              <a:rPr lang="en-US" dirty="0" smtClean="0"/>
              <a:t> edition)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Introduce hierarchies or multilevel structure and how to learn or infer the parameters of that model.</a:t>
                </a:r>
              </a:p>
              <a:p>
                <a:endParaRPr lang="en-US" dirty="0"/>
              </a:p>
              <a:p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groups.</a:t>
                </a:r>
              </a:p>
              <a:p>
                <a:endParaRPr lang="en-US" dirty="0"/>
              </a:p>
              <a:p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group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observations.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observation from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group will be denoted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73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Rather than trying to simply PICK one of the two estimates, we want to BLEND or AVERAGE together the extremes.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need to set a PRIOR on the unknown MEANS.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MEANS come from a POPULATION distribution.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normal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25833" y="5120640"/>
            <a:ext cx="630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unknown MEANS are CONDITIONALLY INDEPENDENT given two HYPERPARAMETERS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196349" y="4131425"/>
            <a:ext cx="340822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144000" y="4001294"/>
                <a:ext cx="2209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is the AVERAGE of the unknown MEANS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4001294"/>
                <a:ext cx="2209800" cy="646331"/>
              </a:xfrm>
              <a:prstGeom prst="rect">
                <a:avLst/>
              </a:prstGeom>
              <a:blipFill>
                <a:blip r:embed="rId3"/>
                <a:stretch>
                  <a:fillRect l="-2204" t="-4717" r="-27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063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structure, the MULTILEVEL structure, is not Bayesian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idea of saying we have two levels of distributions:</a:t>
                </a:r>
              </a:p>
              <a:p>
                <a:endParaRPr lang="en-US" dirty="0"/>
              </a:p>
              <a:p>
                <a:r>
                  <a:rPr lang="en-US" dirty="0" smtClean="0"/>
                  <a:t>The observation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POPULATION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Using this hierarchical structure is referred to as mixed-effects models.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980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 model Bayesian is that we also include a PRIOR on the </a:t>
            </a:r>
            <a:r>
              <a:rPr lang="en-US" dirty="0" err="1" smtClean="0"/>
              <a:t>hyperparameters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must specify the PRIOR belief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826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joint posterior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joint posterior is proportional to: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219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 in for the expressions, the joint posterior is proportional to: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∣∙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normal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normal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1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∣∙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normal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normal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17520" y="3940233"/>
            <a:ext cx="3732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“observed” SAMPLE AVERAGE likelihood – given the unknown MEAN and known GROUP specific standard deviation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4592782" y="1939087"/>
            <a:ext cx="581891" cy="3732415"/>
          </a:xfrm>
          <a:prstGeom prst="rightBrace">
            <a:avLst>
              <a:gd name="adj1" fmla="val 3833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9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∣∙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normal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normal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49935" y="3872764"/>
            <a:ext cx="3732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GROUP unknown MEANS come from a POPULATION distribution with UNKNOWN </a:t>
            </a:r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8325197" y="1715611"/>
            <a:ext cx="581891" cy="3732415"/>
          </a:xfrm>
          <a:prstGeom prst="rightBrace">
            <a:avLst>
              <a:gd name="adj1" fmla="val 3833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98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∣∙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normal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normal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562409" y="3872763"/>
            <a:ext cx="2291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prior on the </a:t>
            </a:r>
            <a:r>
              <a:rPr lang="en-US" dirty="0" err="1" smtClean="0"/>
              <a:t>hyperparameters</a:t>
            </a:r>
            <a:r>
              <a:rPr lang="en-US" dirty="0" smtClean="0"/>
              <a:t>, sometimes called the HYPERPRIOR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10503132" y="2387007"/>
            <a:ext cx="581891" cy="2119746"/>
          </a:xfrm>
          <a:prstGeom prst="rightBrace">
            <a:avLst>
              <a:gd name="adj1" fmla="val 3833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HIERARCHY or MULTI-LEVEL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∣∙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normal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normal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rot="10800000">
            <a:off x="9218815" y="1690688"/>
            <a:ext cx="1670858" cy="827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853055" y="3320816"/>
                <a:ext cx="3024447" cy="2053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control the behavior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’s.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controls how different the GROUPS are from each other.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controls overall AVERAGE.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055" y="3320816"/>
                <a:ext cx="3024447" cy="2053639"/>
              </a:xfrm>
              <a:prstGeom prst="rect">
                <a:avLst/>
              </a:prstGeom>
              <a:blipFill>
                <a:blip r:embed="rId3"/>
                <a:stretch>
                  <a:fillRect l="-1613" t="-1780" b="-3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183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HIERARCHY or MULTI-LEVEL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∣∙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normal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normal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rot="10800000">
            <a:off x="7514706" y="1678131"/>
            <a:ext cx="1670858" cy="827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325688" y="3520321"/>
                <a:ext cx="3024447" cy="1821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controls the LOCATION of each GROUP.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individual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will be scattered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with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688" y="3520321"/>
                <a:ext cx="3024447" cy="1821268"/>
              </a:xfrm>
              <a:prstGeom prst="rect">
                <a:avLst/>
              </a:prstGeom>
              <a:blipFill>
                <a:blip r:embed="rId3"/>
                <a:stretch>
                  <a:fillRect l="-1815" t="-1338" b="-3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74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assumptions for now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will assume that the observation error or noise,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, is </a:t>
                </a:r>
                <a:r>
                  <a:rPr lang="en-US" b="1" dirty="0" smtClean="0"/>
                  <a:t>known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Our </a:t>
                </a:r>
                <a:r>
                  <a:rPr lang="en-US" b="1" dirty="0" smtClean="0"/>
                  <a:t>goal</a:t>
                </a:r>
                <a:r>
                  <a:rPr lang="en-US" dirty="0" smtClean="0"/>
                  <a:t> is to learn the unknown group-specific MEANS: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051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Ch.5 in BDA3 goes through deriving analytic results for the posteriors under particular assumptions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They specify the following HYPERPRIOR which uses an uninformative prior structure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level likelihood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Think of this as just a Gaussian likelihood with an unknown mean.</a:t>
                </a:r>
              </a:p>
              <a:p>
                <a:endParaRPr lang="en-US" dirty="0"/>
              </a:p>
              <a:p>
                <a:r>
                  <a:rPr lang="en-US" dirty="0" smtClean="0"/>
                  <a:t>In INFSCI 2595 we started out with: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normal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So each individual observation,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corresponds to the combination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 smtClean="0"/>
                  <a:t> subscripts.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76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level likelihood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Think of this as just a Gaussian likelihood with an unknown mean.</a:t>
                </a:r>
              </a:p>
              <a:p>
                <a:endParaRPr lang="en-US" dirty="0"/>
              </a:p>
              <a:p>
                <a:r>
                  <a:rPr lang="en-US" dirty="0" smtClean="0"/>
                  <a:t>But now, we’re saying that the MEAN value can be different for each group.</a:t>
                </a:r>
              </a:p>
              <a:p>
                <a:endParaRPr lang="en-US" dirty="0"/>
              </a:p>
              <a:p>
                <a:r>
                  <a:rPr lang="en-US" b="0" dirty="0" smtClean="0"/>
                  <a:t>We want to learn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b="0" dirty="0" smtClean="0"/>
                  <a:t> unknown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dirty="0" smtClean="0"/>
                  <a:t> given the observations,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9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each group we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observations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 can calculate summary statistics such as the group-specific SAMPLE AVERAGE and the group-specific SAMPLE VARIANCE.</a:t>
                </a:r>
              </a:p>
              <a:p>
                <a:r>
                  <a:rPr lang="en-US" dirty="0" smtClean="0"/>
                  <a:t>The SAMPLE AVERAGE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group: 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For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suppose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 the SAMPLE AVERAGE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63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each group we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mtClean="0"/>
                        </m:ctrlPr>
                      </m:sSubPr>
                      <m:e>
                        <m:r>
                          <a:rPr lang="en-US" smtClean="0"/>
                          <m:t>𝑛</m:t>
                        </m:r>
                      </m:e>
                      <m:sub>
                        <m:r>
                          <a:rPr lang="en-US" smtClean="0"/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observations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 calculate summary statistics such as the group-specific SAMPLE AVERAGE and the group-specific SAMPLE VARIANCE.</a:t>
                </a:r>
              </a:p>
              <a:p>
                <a:r>
                  <a:rPr lang="en-US" dirty="0" smtClean="0"/>
                  <a:t>The SAMPLE VARIANCE is calculated ASSUMING </a:t>
                </a:r>
                <a14:m>
                  <m:oMath xmlns:m="http://schemas.openxmlformats.org/officeDocument/2006/math">
                    <m:r>
                      <a:rPr lang="en-US" smtClean="0"/>
                      <m:t>𝜎</m:t>
                    </m:r>
                  </m:oMath>
                </a14:m>
                <a:r>
                  <a:rPr lang="en-US" dirty="0" smtClean="0"/>
                  <a:t> is known.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smtClean="0"/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group’s SAMPLE VARIANCE is then: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mtClean="0"/>
                        </m:ctrlPr>
                      </m:sSubSupPr>
                      <m:e>
                        <m:r>
                          <a:rPr lang="en-US" smtClean="0"/>
                          <m:t>𝜎</m:t>
                        </m:r>
                      </m:e>
                      <m:sub>
                        <m:r>
                          <a:rPr lang="en-US" smtClean="0"/>
                          <m:t>𝑗</m:t>
                        </m:r>
                      </m:sub>
                      <m:sup>
                        <m:r>
                          <a:rPr lang="en-US" smtClean="0"/>
                          <m:t>2</m:t>
                        </m:r>
                      </m:sup>
                    </m:sSubSup>
                    <m:r>
                      <a:rPr lang="en-US" smtClean="0"/>
                      <m:t>=</m:t>
                    </m:r>
                    <m:f>
                      <m:fPr>
                        <m:ctrlPr>
                          <a:rPr lang="en-US" smtClean="0"/>
                        </m:ctrlPr>
                      </m:fPr>
                      <m:num>
                        <m:sSup>
                          <m:sSupPr>
                            <m:ctrlPr>
                              <a:rPr lang="en-US" smtClean="0"/>
                            </m:ctrlPr>
                          </m:sSupPr>
                          <m:e>
                            <m:r>
                              <a:rPr lang="en-US" smtClean="0"/>
                              <m:t>𝜎</m:t>
                            </m:r>
                          </m:e>
                          <m:sup>
                            <m:r>
                              <a:rPr lang="en-US" smtClean="0"/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mtClean="0"/>
                            </m:ctrlPr>
                          </m:sSubPr>
                          <m:e>
                            <m:r>
                              <a:rPr lang="en-US" smtClean="0"/>
                              <m:t>𝑛</m:t>
                            </m:r>
                          </m:e>
                          <m:sub>
                            <m:r>
                              <a:rPr lang="en-US" smtClean="0"/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This is the just the VARIANCE on the SAMPLE AVERAGE!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23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 smtClean="0"/>
                  <a:t>The SAMPLE AVERAGE and the SAMPLE VARIANCE are the sufficient statistics for the UNKOWN group-specific MEAN,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allows us to rewrite the observation level likelihood, as the group-mean likelihood: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The “observation” is now an estimate for the MEAN!</a:t>
                </a:r>
              </a:p>
              <a:p>
                <a:endParaRPr lang="en-US" dirty="0"/>
              </a:p>
              <a:p>
                <a:r>
                  <a:rPr lang="en-US" dirty="0" smtClean="0"/>
                  <a:t>This only holds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is known!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39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Even though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is known and fixed as a constant across all groups,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may vary across groups!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967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differences in the group-specific SAMPLE VARIANCE depends only on the sample per group.</a:t>
                </a:r>
              </a:p>
              <a:p>
                <a:endParaRPr lang="en-US" dirty="0"/>
              </a:p>
              <a:p>
                <a:r>
                  <a:rPr lang="en-US" dirty="0" smtClean="0"/>
                  <a:t>But, the formula holds even when each group has a different group-specific variance for other reasons!</a:t>
                </a:r>
              </a:p>
              <a:p>
                <a:endParaRPr lang="en-US" dirty="0"/>
              </a:p>
              <a:p>
                <a:r>
                  <a:rPr lang="en-US" dirty="0" smtClean="0"/>
                  <a:t>The only assumption that needs to be satisfied 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known.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5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875</Words>
  <Application>Microsoft Office PowerPoint</Application>
  <PresentationFormat>Widescreen</PresentationFormat>
  <Paragraphs>194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INFSCI 2910</vt:lpstr>
      <vt:lpstr>Notation is consistent with Ch. 5 from BDA3 (Bayesian Data Analysis 3rd edition)</vt:lpstr>
      <vt:lpstr>Simplifying assumptions for now</vt:lpstr>
      <vt:lpstr>Observation level likelihood</vt:lpstr>
      <vt:lpstr>Observation level likelihood</vt:lpstr>
      <vt:lpstr>For each group we observe n_j observations</vt:lpstr>
      <vt:lpstr>For each group we observe n_j observations</vt:lpstr>
      <vt:lpstr>The SAMPLE AVERAGE and the SAMPLE VARIANCE are the sufficient statistics for the UNKOWN group-specific MEAN, θ_j</vt:lpstr>
      <vt:lpstr>Even though σ is known and fixed as a constant across all groups, σ_j may vary across groups!</vt:lpstr>
      <vt:lpstr>So the learning problem is, what are the values of θ_(j=1),…,θ_(j=J) given all of the observed SAMPLE AVERAGES y ̅_(∙j=1),…,y ̅_(∙j=J)</vt:lpstr>
      <vt:lpstr>Classical non-Bayesian approaches to the learning problem.</vt:lpstr>
      <vt:lpstr>In a classical setting, a second type of estimate is simple the overall or GRAND average.</vt:lpstr>
      <vt:lpstr>So there are two competing estimates.</vt:lpstr>
      <vt:lpstr>ANOVA table for a “balanced design” n_j=n, so that means all groups have the same SAMPLE VARIANCE σ_j^2=σ^2∕n</vt:lpstr>
      <vt:lpstr>How is τ estimated classically?</vt:lpstr>
      <vt:lpstr>Technically…non-Bayesians are concerned with the result of the F test</vt:lpstr>
      <vt:lpstr>Rather than trying to simply PICK one of the two estimates, we want to BLEND or AVERAGE together the extremes.</vt:lpstr>
      <vt:lpstr>Rather than trying to simply PICK one of the two estimates, we want to BLEND or AVERAGE together the extremes.</vt:lpstr>
      <vt:lpstr>Rather than trying to simply PICK one of the two estimates, we want to BLEND or AVERAGE together the extremes.</vt:lpstr>
      <vt:lpstr>Rather than trying to simply PICK one of the two estimates, we want to BLEND or AVERAGE together the extremes.</vt:lpstr>
      <vt:lpstr>This structure, the MULTILEVEL structure, is not Bayesian</vt:lpstr>
      <vt:lpstr>What makes the model Bayesian is that we also include a PRIOR on the hyperparameters</vt:lpstr>
      <vt:lpstr>The complete joint posterior distribution</vt:lpstr>
      <vt:lpstr>Plug in for the expressions, the joint posterior is proportional to:</vt:lpstr>
      <vt:lpstr>Components of the model</vt:lpstr>
      <vt:lpstr>Components of the model</vt:lpstr>
      <vt:lpstr>Components of the model</vt:lpstr>
      <vt:lpstr>Concept of HIERARCHY or MULTI-LEVEL</vt:lpstr>
      <vt:lpstr>Concept of HIERARCHY or MULTI-LEVEL</vt:lpstr>
      <vt:lpstr>Ch.5 in BDA3 goes through deriving analytic results for the posteriors under particular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INFSCI 2910</dc:title>
  <dc:creator>Yurko, Joseph</dc:creator>
  <cp:lastModifiedBy>Yurko, Joseph</cp:lastModifiedBy>
  <cp:revision>11</cp:revision>
  <dcterms:created xsi:type="dcterms:W3CDTF">2020-06-05T17:43:29Z</dcterms:created>
  <dcterms:modified xsi:type="dcterms:W3CDTF">2020-06-05T19:22:54Z</dcterms:modified>
</cp:coreProperties>
</file>