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6" r:id="rId2"/>
    <p:sldId id="257" r:id="rId3"/>
    <p:sldId id="258" r:id="rId4"/>
    <p:sldId id="277" r:id="rId5"/>
    <p:sldId id="281" r:id="rId6"/>
    <p:sldId id="280" r:id="rId7"/>
    <p:sldId id="283" r:id="rId8"/>
    <p:sldId id="284" r:id="rId9"/>
    <p:sldId id="285" r:id="rId10"/>
    <p:sldId id="260" r:id="rId11"/>
    <p:sldId id="278" r:id="rId12"/>
    <p:sldId id="259" r:id="rId13"/>
    <p:sldId id="262" r:id="rId14"/>
    <p:sldId id="263" r:id="rId15"/>
    <p:sldId id="264" r:id="rId16"/>
    <p:sldId id="265" r:id="rId17"/>
    <p:sldId id="266" r:id="rId18"/>
    <p:sldId id="273" r:id="rId19"/>
    <p:sldId id="272" r:id="rId20"/>
    <p:sldId id="267" r:id="rId21"/>
    <p:sldId id="268" r:id="rId22"/>
    <p:sldId id="269" r:id="rId23"/>
    <p:sldId id="279" r:id="rId24"/>
    <p:sldId id="282" r:id="rId25"/>
    <p:sldId id="286" r:id="rId26"/>
    <p:sldId id="270" r:id="rId27"/>
    <p:sldId id="271"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43365" autoAdjust="0"/>
    <p:restoredTop sz="79060" autoAdjust="0"/>
  </p:normalViewPr>
  <p:slideViewPr>
    <p:cSldViewPr snapToGrid="0">
      <p:cViewPr varScale="1">
        <p:scale>
          <a:sx n="51" d="100"/>
          <a:sy n="51" d="100"/>
        </p:scale>
        <p:origin x="58" y="35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272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2.0809389628588772E-2"/>
          <c:y val="0"/>
          <c:w val="0.97919061161429022"/>
          <c:h val="0.85710435093305914"/>
        </c:manualLayout>
      </c:layout>
      <c:pie3D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a:sp3d contourW="19050">
                <a:contourClr>
                  <a:schemeClr val="lt1"/>
                </a:contourClr>
              </a:sp3d>
            </c:spPr>
            <c:extLst>
              <c:ext xmlns:c16="http://schemas.microsoft.com/office/drawing/2014/chart" uri="{C3380CC4-5D6E-409C-BE32-E72D297353CC}">
                <c16:uniqueId val="{00000005-FC08-4171-8F25-F51C3DB85215}"/>
              </c:ext>
            </c:extLst>
          </c:dPt>
          <c:dPt>
            <c:idx val="1"/>
            <c:bubble3D val="0"/>
            <c:spPr>
              <a:solidFill>
                <a:schemeClr val="accent2"/>
              </a:solidFill>
              <a:ln w="19050">
                <a:solidFill>
                  <a:schemeClr val="lt1"/>
                </a:solidFill>
              </a:ln>
              <a:effectLst/>
              <a:sp3d contourW="19050">
                <a:contourClr>
                  <a:schemeClr val="lt1"/>
                </a:contourClr>
              </a:sp3d>
            </c:spPr>
            <c:extLst>
              <c:ext xmlns:c16="http://schemas.microsoft.com/office/drawing/2014/chart" uri="{C3380CC4-5D6E-409C-BE32-E72D297353CC}">
                <c16:uniqueId val="{00000004-FC08-4171-8F25-F51C3DB85215}"/>
              </c:ext>
            </c:extLst>
          </c:dPt>
          <c:dPt>
            <c:idx val="2"/>
            <c:bubble3D val="0"/>
            <c:spPr>
              <a:solidFill>
                <a:schemeClr val="accent3"/>
              </a:solidFill>
              <a:ln w="19050">
                <a:solidFill>
                  <a:schemeClr val="lt1"/>
                </a:solidFill>
              </a:ln>
              <a:effectLst/>
              <a:sp3d contourW="19050">
                <a:contourClr>
                  <a:schemeClr val="lt1"/>
                </a:contourClr>
              </a:sp3d>
            </c:spPr>
            <c:extLst>
              <c:ext xmlns:c16="http://schemas.microsoft.com/office/drawing/2014/chart" uri="{C3380CC4-5D6E-409C-BE32-E72D297353CC}">
                <c16:uniqueId val="{00000003-FC08-4171-8F25-F51C3DB85215}"/>
              </c:ext>
            </c:extLst>
          </c:dPt>
          <c:dPt>
            <c:idx val="3"/>
            <c:bubble3D val="0"/>
            <c:spPr>
              <a:solidFill>
                <a:schemeClr val="accent4"/>
              </a:solidFill>
              <a:ln w="19050">
                <a:solidFill>
                  <a:schemeClr val="lt1"/>
                </a:solidFill>
              </a:ln>
              <a:effectLst/>
              <a:sp3d contourW="19050">
                <a:contourClr>
                  <a:schemeClr val="lt1"/>
                </a:contourClr>
              </a:sp3d>
            </c:spPr>
            <c:extLst>
              <c:ext xmlns:c16="http://schemas.microsoft.com/office/drawing/2014/chart" uri="{C3380CC4-5D6E-409C-BE32-E72D297353CC}">
                <c16:uniqueId val="{00000001-FC08-4171-8F25-F51C3DB85215}"/>
              </c:ext>
            </c:extLst>
          </c:dPt>
          <c:dPt>
            <c:idx val="4"/>
            <c:bubble3D val="0"/>
            <c:explosion val="8"/>
            <c:spPr>
              <a:solidFill>
                <a:schemeClr val="accent5"/>
              </a:solidFill>
              <a:ln w="19050">
                <a:solidFill>
                  <a:schemeClr val="lt1"/>
                </a:solidFill>
              </a:ln>
              <a:effectLst/>
              <a:sp3d contourW="19050">
                <a:contourClr>
                  <a:schemeClr val="lt1"/>
                </a:contourClr>
              </a:sp3d>
            </c:spPr>
            <c:extLst>
              <c:ext xmlns:c16="http://schemas.microsoft.com/office/drawing/2014/chart" uri="{C3380CC4-5D6E-409C-BE32-E72D297353CC}">
                <c16:uniqueId val="{00000002-FC08-4171-8F25-F51C3DB85215}"/>
              </c:ext>
            </c:extLst>
          </c:dPt>
          <c:dLbls>
            <c:dLbl>
              <c:idx val="3"/>
              <c:dLblPos val="bestFi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C08-4171-8F25-F51C3DB85215}"/>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 ACCIDENT</c:v>
                </c:pt>
                <c:pt idx="1">
                  <c:v> DROWSINESS</c:v>
                </c:pt>
                <c:pt idx="2">
                  <c:v>ALCOHOL</c:v>
                </c:pt>
                <c:pt idx="3">
                  <c:v>ENGINEE OVERHEATING</c:v>
                </c:pt>
                <c:pt idx="4">
                  <c:v> VEHICLES CRASH</c:v>
                </c:pt>
              </c:strCache>
            </c:strRef>
          </c:cat>
          <c:val>
            <c:numRef>
              <c:f>Sheet1!$B$2:$B$6</c:f>
              <c:numCache>
                <c:formatCode>General</c:formatCode>
                <c:ptCount val="5"/>
                <c:pt idx="0">
                  <c:v>30</c:v>
                </c:pt>
                <c:pt idx="1">
                  <c:v>25</c:v>
                </c:pt>
                <c:pt idx="2">
                  <c:v>30</c:v>
                </c:pt>
                <c:pt idx="3">
                  <c:v>15</c:v>
                </c:pt>
                <c:pt idx="4">
                  <c:v>70</c:v>
                </c:pt>
              </c:numCache>
            </c:numRef>
          </c:val>
          <c:extLst>
            <c:ext xmlns:c16="http://schemas.microsoft.com/office/drawing/2014/chart" uri="{C3380CC4-5D6E-409C-BE32-E72D297353CC}">
              <c16:uniqueId val="{00000000-FC08-4171-8F25-F51C3DB85215}"/>
            </c:ext>
          </c:extLst>
        </c:ser>
        <c:dLbls>
          <c:dLblPos val="inEnd"/>
          <c:showLegendKey val="0"/>
          <c:showVal val="0"/>
          <c:showCatName val="0"/>
          <c:showSerName val="0"/>
          <c:showPercent val="1"/>
          <c:showBubbleSize val="0"/>
          <c:showLeaderLines val="1"/>
        </c:dLbls>
      </c:pie3DChart>
      <c:spPr>
        <a:noFill/>
        <a:ln>
          <a:solidFill>
            <a:schemeClr val="bg1"/>
          </a:solidFill>
        </a:ln>
        <a:effectLst/>
      </c:spPr>
    </c:plotArea>
    <c:legend>
      <c:legendPos val="t"/>
      <c:layout>
        <c:manualLayout>
          <c:xMode val="edge"/>
          <c:yMode val="edge"/>
          <c:x val="3.2861887917443405E-2"/>
          <c:y val="1.1793977781353118E-2"/>
          <c:w val="0.16606033441595777"/>
          <c:h val="0.46723003805415159"/>
        </c:manualLayout>
      </c:layout>
      <c:overlay val="0"/>
      <c:spPr>
        <a:noFill/>
        <a:ln>
          <a:solidFill>
            <a:schemeClr val="tx1">
              <a:lumMod val="50000"/>
              <a:lumOff val="50000"/>
            </a:schemeClr>
          </a:solid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D95AC2-2D6E-4A45-A18C-A12FE6CA8619}"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17B908-5756-492D-8117-4F7195592922}" type="slidenum">
              <a:rPr lang="en-IN" smtClean="0"/>
              <a:t>‹#›</a:t>
            </a:fld>
            <a:endParaRPr lang="en-IN"/>
          </a:p>
        </p:txBody>
      </p:sp>
    </p:spTree>
    <p:extLst>
      <p:ext uri="{BB962C8B-B14F-4D97-AF65-F5344CB8AC3E}">
        <p14:creationId xmlns:p14="http://schemas.microsoft.com/office/powerpoint/2010/main" val="443084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1</a:t>
            </a:fld>
            <a:endParaRPr lang="en-IN"/>
          </a:p>
        </p:txBody>
      </p:sp>
    </p:spTree>
    <p:extLst>
      <p:ext uri="{BB962C8B-B14F-4D97-AF65-F5344CB8AC3E}">
        <p14:creationId xmlns:p14="http://schemas.microsoft.com/office/powerpoint/2010/main" val="41354367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17</a:t>
            </a:fld>
            <a:endParaRPr lang="en-IN"/>
          </a:p>
        </p:txBody>
      </p:sp>
    </p:spTree>
    <p:extLst>
      <p:ext uri="{BB962C8B-B14F-4D97-AF65-F5344CB8AC3E}">
        <p14:creationId xmlns:p14="http://schemas.microsoft.com/office/powerpoint/2010/main" val="359876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18</a:t>
            </a:fld>
            <a:endParaRPr lang="en-IN"/>
          </a:p>
        </p:txBody>
      </p:sp>
    </p:spTree>
    <p:extLst>
      <p:ext uri="{BB962C8B-B14F-4D97-AF65-F5344CB8AC3E}">
        <p14:creationId xmlns:p14="http://schemas.microsoft.com/office/powerpoint/2010/main" val="16403395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19</a:t>
            </a:fld>
            <a:endParaRPr lang="en-IN"/>
          </a:p>
        </p:txBody>
      </p:sp>
    </p:spTree>
    <p:extLst>
      <p:ext uri="{BB962C8B-B14F-4D97-AF65-F5344CB8AC3E}">
        <p14:creationId xmlns:p14="http://schemas.microsoft.com/office/powerpoint/2010/main" val="23755205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23</a:t>
            </a:fld>
            <a:endParaRPr lang="en-IN"/>
          </a:p>
        </p:txBody>
      </p:sp>
    </p:spTree>
    <p:extLst>
      <p:ext uri="{BB962C8B-B14F-4D97-AF65-F5344CB8AC3E}">
        <p14:creationId xmlns:p14="http://schemas.microsoft.com/office/powerpoint/2010/main" val="20282676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25</a:t>
            </a:fld>
            <a:endParaRPr lang="en-IN"/>
          </a:p>
        </p:txBody>
      </p:sp>
    </p:spTree>
    <p:extLst>
      <p:ext uri="{BB962C8B-B14F-4D97-AF65-F5344CB8AC3E}">
        <p14:creationId xmlns:p14="http://schemas.microsoft.com/office/powerpoint/2010/main" val="2469334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4</a:t>
            </a:fld>
            <a:endParaRPr lang="en-IN"/>
          </a:p>
        </p:txBody>
      </p:sp>
    </p:spTree>
    <p:extLst>
      <p:ext uri="{BB962C8B-B14F-4D97-AF65-F5344CB8AC3E}">
        <p14:creationId xmlns:p14="http://schemas.microsoft.com/office/powerpoint/2010/main" val="9020344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5</a:t>
            </a:fld>
            <a:endParaRPr lang="en-IN"/>
          </a:p>
        </p:txBody>
      </p:sp>
    </p:spTree>
    <p:extLst>
      <p:ext uri="{BB962C8B-B14F-4D97-AF65-F5344CB8AC3E}">
        <p14:creationId xmlns:p14="http://schemas.microsoft.com/office/powerpoint/2010/main" val="40756121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6</a:t>
            </a:fld>
            <a:endParaRPr lang="en-IN"/>
          </a:p>
        </p:txBody>
      </p:sp>
    </p:spTree>
    <p:extLst>
      <p:ext uri="{BB962C8B-B14F-4D97-AF65-F5344CB8AC3E}">
        <p14:creationId xmlns:p14="http://schemas.microsoft.com/office/powerpoint/2010/main" val="2887068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7</a:t>
            </a:fld>
            <a:endParaRPr lang="en-IN"/>
          </a:p>
        </p:txBody>
      </p:sp>
    </p:spTree>
    <p:extLst>
      <p:ext uri="{BB962C8B-B14F-4D97-AF65-F5344CB8AC3E}">
        <p14:creationId xmlns:p14="http://schemas.microsoft.com/office/powerpoint/2010/main" val="26000631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8</a:t>
            </a:fld>
            <a:endParaRPr lang="en-IN"/>
          </a:p>
        </p:txBody>
      </p:sp>
    </p:spTree>
    <p:extLst>
      <p:ext uri="{BB962C8B-B14F-4D97-AF65-F5344CB8AC3E}">
        <p14:creationId xmlns:p14="http://schemas.microsoft.com/office/powerpoint/2010/main" val="3219817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EBAED3-6BFA-7327-E6EF-B0B249D87A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E0A658-83CE-02AF-F693-5FBC936130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CD7948-7435-6F1A-D6FB-A8A8EC6F399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A83D802-08AD-03D3-1C1D-58B972EDF847}"/>
              </a:ext>
            </a:extLst>
          </p:cNvPr>
          <p:cNvSpPr>
            <a:spLocks noGrp="1"/>
          </p:cNvSpPr>
          <p:nvPr>
            <p:ph type="sldNum" sz="quarter" idx="5"/>
          </p:nvPr>
        </p:nvSpPr>
        <p:spPr/>
        <p:txBody>
          <a:bodyPr/>
          <a:lstStyle/>
          <a:p>
            <a:fld id="{7617B908-5756-492D-8117-4F7195592922}" type="slidenum">
              <a:rPr lang="en-IN" smtClean="0"/>
              <a:t>9</a:t>
            </a:fld>
            <a:endParaRPr lang="en-IN"/>
          </a:p>
        </p:txBody>
      </p:sp>
    </p:spTree>
    <p:extLst>
      <p:ext uri="{BB962C8B-B14F-4D97-AF65-F5344CB8AC3E}">
        <p14:creationId xmlns:p14="http://schemas.microsoft.com/office/powerpoint/2010/main" val="5354132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10</a:t>
            </a:fld>
            <a:endParaRPr lang="en-IN"/>
          </a:p>
        </p:txBody>
      </p:sp>
    </p:spTree>
    <p:extLst>
      <p:ext uri="{BB962C8B-B14F-4D97-AF65-F5344CB8AC3E}">
        <p14:creationId xmlns:p14="http://schemas.microsoft.com/office/powerpoint/2010/main" val="2439409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17B908-5756-492D-8117-4F7195592922}" type="slidenum">
              <a:rPr lang="en-IN" smtClean="0"/>
              <a:t>14</a:t>
            </a:fld>
            <a:endParaRPr lang="en-IN"/>
          </a:p>
        </p:txBody>
      </p:sp>
    </p:spTree>
    <p:extLst>
      <p:ext uri="{BB962C8B-B14F-4D97-AF65-F5344CB8AC3E}">
        <p14:creationId xmlns:p14="http://schemas.microsoft.com/office/powerpoint/2010/main" val="987106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69D-B337-4020-8918-0D0A671FC0F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B9F7B69-9AC8-0625-4AF7-9F44FE4D82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7A0CF1F-32A0-9BAD-5923-6608B4D9518F}"/>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5" name="Footer Placeholder 4">
            <a:extLst>
              <a:ext uri="{FF2B5EF4-FFF2-40B4-BE49-F238E27FC236}">
                <a16:creationId xmlns:a16="http://schemas.microsoft.com/office/drawing/2014/main" id="{11FE9AD6-26BD-05CC-4388-8A91CDC4E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B61B1F9-9A3C-690C-D2AB-3B13BB245425}"/>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3993664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41EEA-65FE-6608-6E4B-5E2289DEE5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73CB63-F4F8-6C97-60FC-5D7429185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BDAF17-FBE0-238E-68E7-488FA703E62B}"/>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5" name="Footer Placeholder 4">
            <a:extLst>
              <a:ext uri="{FF2B5EF4-FFF2-40B4-BE49-F238E27FC236}">
                <a16:creationId xmlns:a16="http://schemas.microsoft.com/office/drawing/2014/main" id="{0FC96D62-3E38-F3FE-51A2-445CD5D6FDD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36AF7FC-D6E1-6146-DA1D-6719BA1D0448}"/>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2068680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5C4C64-FF09-AD07-C772-075815407B8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6D36A7-1E48-A545-2D28-BCF7C7ACAF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B9D8A9-A05A-50E6-EE59-A6A8DB5F1BA1}"/>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5" name="Footer Placeholder 4">
            <a:extLst>
              <a:ext uri="{FF2B5EF4-FFF2-40B4-BE49-F238E27FC236}">
                <a16:creationId xmlns:a16="http://schemas.microsoft.com/office/drawing/2014/main" id="{47C5E487-1C52-C64D-776B-1C93A2453A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0CEB5D-B263-4174-E5F1-B8277EB41DA6}"/>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2412443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D556-C398-FE3F-5656-5828A0DBC2E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6EC7CA-4286-6FFD-4061-6BA82F8CAF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CCE522-12F9-E77D-D804-DE5E428FC28A}"/>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5" name="Footer Placeholder 4">
            <a:extLst>
              <a:ext uri="{FF2B5EF4-FFF2-40B4-BE49-F238E27FC236}">
                <a16:creationId xmlns:a16="http://schemas.microsoft.com/office/drawing/2014/main" id="{D7743B33-7225-5025-37C3-8F3DDEFE9F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7CA55E-FA37-F9BD-B4AD-A9594134449F}"/>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2200592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FE145-7BD6-2EC5-5AC9-FB40E6D92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01DB8F-5448-7F8E-D0F1-899F85CCEC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9EC33D-428E-4CA9-4915-955B07536DA3}"/>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5" name="Footer Placeholder 4">
            <a:extLst>
              <a:ext uri="{FF2B5EF4-FFF2-40B4-BE49-F238E27FC236}">
                <a16:creationId xmlns:a16="http://schemas.microsoft.com/office/drawing/2014/main" id="{7CED41A1-E107-5D38-0CD6-2D88C403B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9FF4D7-D056-E692-B988-D4F59697533D}"/>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2237553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8C856-8992-EE1C-4FA6-C8FD12A7AA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70A02F3-B6A4-2511-5CEB-282410C003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528B35-3830-81EE-DAD6-6C41771D88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C6C4002-E54B-74FC-34A1-FAB91C3437A8}"/>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6" name="Footer Placeholder 5">
            <a:extLst>
              <a:ext uri="{FF2B5EF4-FFF2-40B4-BE49-F238E27FC236}">
                <a16:creationId xmlns:a16="http://schemas.microsoft.com/office/drawing/2014/main" id="{71CCC488-CFCF-2C27-C409-D629BE5BE51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00C9AE-64AA-7A6E-D5DD-BE7A119B6D1C}"/>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988505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71827-5421-3606-B457-C3DCE2374ED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6355B9C-8E0C-8F5A-E03F-26BDCA09F9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465D699-5150-12A4-B629-B3B2576D12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7D9F7AF-C348-CF4B-FA0E-E363B64462F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83033-24E0-3950-3EC1-D206491AEC7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A48015E-9236-045D-1FD0-A6B23F87B37F}"/>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8" name="Footer Placeholder 7">
            <a:extLst>
              <a:ext uri="{FF2B5EF4-FFF2-40B4-BE49-F238E27FC236}">
                <a16:creationId xmlns:a16="http://schemas.microsoft.com/office/drawing/2014/main" id="{D3967853-BA0C-1743-5099-6E4AB3C0FC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2C6A33B-46FE-0859-747C-36E0887B6D11}"/>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1303093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B8DFF-0CEE-8F16-17E4-1633C4271B5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92E61C-4F02-E14A-E500-2ACAB27465F7}"/>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4" name="Footer Placeholder 3">
            <a:extLst>
              <a:ext uri="{FF2B5EF4-FFF2-40B4-BE49-F238E27FC236}">
                <a16:creationId xmlns:a16="http://schemas.microsoft.com/office/drawing/2014/main" id="{CCD7F6B6-08E6-3447-5F00-DEB5A11C371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57C1877-BA8F-27B7-3BDE-B5C136F8F701}"/>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21556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DD0094-7B2E-2655-67F4-94722E65ED88}"/>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3" name="Footer Placeholder 2">
            <a:extLst>
              <a:ext uri="{FF2B5EF4-FFF2-40B4-BE49-F238E27FC236}">
                <a16:creationId xmlns:a16="http://schemas.microsoft.com/office/drawing/2014/main" id="{0004964E-5CDE-A10A-40DD-048A3BAD821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F842B1-A0E1-986D-28E2-A647B3D749F0}"/>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3538537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3B10A-D0F7-0C2D-C7BB-68EFC07FE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62E74D5-A820-D8B5-0B0F-FA526B33D9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70804FE-EDDF-27AE-8647-5684999E2B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6AC19F-D13D-7FFF-85D7-1D8359BC5C0D}"/>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6" name="Footer Placeholder 5">
            <a:extLst>
              <a:ext uri="{FF2B5EF4-FFF2-40B4-BE49-F238E27FC236}">
                <a16:creationId xmlns:a16="http://schemas.microsoft.com/office/drawing/2014/main" id="{D2635FB0-1FAF-826A-508F-9DE87E3936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E376718-92B3-7E7B-E460-7B6134FB06FB}"/>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2528937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072DD-8A15-83CB-FC9E-688D88314B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F80A0B-5157-A35B-72F3-E75E24394A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B7648261-AD55-09C1-2055-82D01FD2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D2B5C5-2E2C-3178-71C3-BFEC0A79E12F}"/>
              </a:ext>
            </a:extLst>
          </p:cNvPr>
          <p:cNvSpPr>
            <a:spLocks noGrp="1"/>
          </p:cNvSpPr>
          <p:nvPr>
            <p:ph type="dt" sz="half" idx="10"/>
          </p:nvPr>
        </p:nvSpPr>
        <p:spPr/>
        <p:txBody>
          <a:bodyPr/>
          <a:lstStyle/>
          <a:p>
            <a:fld id="{D283E9F4-724A-4F0C-9C8D-EE249F167665}" type="datetimeFigureOut">
              <a:rPr lang="en-IN" smtClean="0"/>
              <a:t>08-05-2025</a:t>
            </a:fld>
            <a:endParaRPr lang="en-IN"/>
          </a:p>
        </p:txBody>
      </p:sp>
      <p:sp>
        <p:nvSpPr>
          <p:cNvPr id="6" name="Footer Placeholder 5">
            <a:extLst>
              <a:ext uri="{FF2B5EF4-FFF2-40B4-BE49-F238E27FC236}">
                <a16:creationId xmlns:a16="http://schemas.microsoft.com/office/drawing/2014/main" id="{02F8B484-C340-41D3-701F-0FED008D704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90E191-637D-4A22-D18F-2CE1BA1AD061}"/>
              </a:ext>
            </a:extLst>
          </p:cNvPr>
          <p:cNvSpPr>
            <a:spLocks noGrp="1"/>
          </p:cNvSpPr>
          <p:nvPr>
            <p:ph type="sldNum" sz="quarter" idx="12"/>
          </p:nvPr>
        </p:nvSpPr>
        <p:spPr/>
        <p:txBody>
          <a:bodyPr/>
          <a:lstStyle/>
          <a:p>
            <a:fld id="{800EF219-D2AD-472D-952E-D4767215CB4C}" type="slidenum">
              <a:rPr lang="en-IN" smtClean="0"/>
              <a:t>‹#›</a:t>
            </a:fld>
            <a:endParaRPr lang="en-IN"/>
          </a:p>
        </p:txBody>
      </p:sp>
    </p:spTree>
    <p:extLst>
      <p:ext uri="{BB962C8B-B14F-4D97-AF65-F5344CB8AC3E}">
        <p14:creationId xmlns:p14="http://schemas.microsoft.com/office/powerpoint/2010/main" val="614934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31F1FA4-DBB3-7600-E79D-ECBE025096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D828A5-2F2B-A46A-44BC-FBDFB5E272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2FCFF7F-317A-FE26-5B73-7B942A4C6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3E9F4-724A-4F0C-9C8D-EE249F167665}" type="datetimeFigureOut">
              <a:rPr lang="en-IN" smtClean="0"/>
              <a:t>08-05-2025</a:t>
            </a:fld>
            <a:endParaRPr lang="en-IN"/>
          </a:p>
        </p:txBody>
      </p:sp>
      <p:sp>
        <p:nvSpPr>
          <p:cNvPr id="5" name="Footer Placeholder 4">
            <a:extLst>
              <a:ext uri="{FF2B5EF4-FFF2-40B4-BE49-F238E27FC236}">
                <a16:creationId xmlns:a16="http://schemas.microsoft.com/office/drawing/2014/main" id="{47897929-48FF-E119-0568-69CFA13BFF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9BEB58-A660-E6E1-31AB-ACC18CF866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0EF219-D2AD-472D-952E-D4767215CB4C}" type="slidenum">
              <a:rPr lang="en-IN" smtClean="0"/>
              <a:t>‹#›</a:t>
            </a:fld>
            <a:endParaRPr lang="en-IN"/>
          </a:p>
        </p:txBody>
      </p:sp>
    </p:spTree>
    <p:extLst>
      <p:ext uri="{BB962C8B-B14F-4D97-AF65-F5344CB8AC3E}">
        <p14:creationId xmlns:p14="http://schemas.microsoft.com/office/powerpoint/2010/main" val="13451638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7.jpg"/><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69D2BBC2-5E27-4290-9D84-35989E0125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5942"/>
            <a:ext cx="2360428" cy="7198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7F77802-96DF-E8CC-3EE9-178C34D17DBE}"/>
              </a:ext>
            </a:extLst>
          </p:cNvPr>
          <p:cNvSpPr txBox="1"/>
          <p:nvPr/>
        </p:nvSpPr>
        <p:spPr>
          <a:xfrm>
            <a:off x="1695489" y="943326"/>
            <a:ext cx="9416143" cy="769441"/>
          </a:xfrm>
          <a:prstGeom prst="rect">
            <a:avLst/>
          </a:prstGeom>
          <a:noFill/>
        </p:spPr>
        <p:txBody>
          <a:bodyPr wrap="square">
            <a:spAutoFit/>
          </a:bodyPr>
          <a:lstStyle/>
          <a:p>
            <a:r>
              <a:rPr lang="en-US" sz="4400" b="1" dirty="0">
                <a:solidFill>
                  <a:srgbClr val="006FC0"/>
                </a:solidFill>
                <a:latin typeface="Times New Roman"/>
              </a:rPr>
              <a:t>School of Engineering and Technology</a:t>
            </a:r>
            <a:endParaRPr lang="en-IN" sz="4400" dirty="0"/>
          </a:p>
        </p:txBody>
      </p:sp>
      <p:sp>
        <p:nvSpPr>
          <p:cNvPr id="9" name="TextBox 8">
            <a:extLst>
              <a:ext uri="{FF2B5EF4-FFF2-40B4-BE49-F238E27FC236}">
                <a16:creationId xmlns:a16="http://schemas.microsoft.com/office/drawing/2014/main" id="{3E744633-425D-561F-EAD0-6BCDE6E261F1}"/>
              </a:ext>
            </a:extLst>
          </p:cNvPr>
          <p:cNvSpPr txBox="1"/>
          <p:nvPr/>
        </p:nvSpPr>
        <p:spPr>
          <a:xfrm>
            <a:off x="1449194" y="3000801"/>
            <a:ext cx="9562973" cy="830997"/>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                                             </a:t>
            </a:r>
          </a:p>
          <a:p>
            <a:r>
              <a:rPr lang="en-US" sz="2400" b="1" dirty="0">
                <a:solidFill>
                  <a:schemeClr val="accent1">
                    <a:lumMod val="50000"/>
                  </a:schemeClr>
                </a:solidFill>
                <a:latin typeface="Times New Roman" panose="02020603050405020304" pitchFamily="18" charset="0"/>
                <a:cs typeface="Times New Roman" panose="02020603050405020304" pitchFamily="18" charset="0"/>
              </a:rPr>
              <a:t>"Implementation of Vehicle Accident Detection and Prevention System” </a:t>
            </a:r>
            <a:endParaRPr lang="en-IN" sz="2400" dirty="0"/>
          </a:p>
        </p:txBody>
      </p:sp>
      <p:sp>
        <p:nvSpPr>
          <p:cNvPr id="13" name="TextBox 12">
            <a:extLst>
              <a:ext uri="{FF2B5EF4-FFF2-40B4-BE49-F238E27FC236}">
                <a16:creationId xmlns:a16="http://schemas.microsoft.com/office/drawing/2014/main" id="{5403AEE5-6091-DD01-FB6C-75DD762D767B}"/>
              </a:ext>
            </a:extLst>
          </p:cNvPr>
          <p:cNvSpPr txBox="1"/>
          <p:nvPr/>
        </p:nvSpPr>
        <p:spPr>
          <a:xfrm>
            <a:off x="-1006549" y="4576672"/>
            <a:ext cx="6096000" cy="1384995"/>
          </a:xfrm>
          <a:prstGeom prst="rect">
            <a:avLst/>
          </a:prstGeom>
          <a:noFill/>
        </p:spPr>
        <p:txBody>
          <a:bodyPr wrap="square">
            <a:spAutoFit/>
          </a:bodyPr>
          <a:lstStyle/>
          <a:p>
            <a:pPr algn="ctr"/>
            <a:r>
              <a:rPr lang="en-IN" sz="2400" b="1" dirty="0">
                <a:solidFill>
                  <a:schemeClr val="accent1">
                    <a:lumMod val="75000"/>
                  </a:schemeClr>
                </a:solidFill>
                <a:latin typeface="Times New Roman" panose="02020603050405020304" pitchFamily="18" charset="0"/>
                <a:cs typeface="Times New Roman" panose="02020603050405020304" pitchFamily="18" charset="0"/>
              </a:rPr>
              <a:t>Project guide</a:t>
            </a:r>
          </a:p>
          <a:p>
            <a:pPr algn="ctr"/>
            <a:endParaRPr lang="en-IN" sz="2000" dirty="0">
              <a:latin typeface="Times New Roman" panose="02020603050405020304" pitchFamily="18" charset="0"/>
              <a:cs typeface="Times New Roman" panose="02020603050405020304" pitchFamily="18" charset="0"/>
            </a:endParaRPr>
          </a:p>
          <a:p>
            <a:pPr algn="ctr"/>
            <a:r>
              <a:rPr lang="en-IN" sz="2000" dirty="0">
                <a:latin typeface="Times New Roman" panose="02020603050405020304" pitchFamily="18" charset="0"/>
                <a:cs typeface="Times New Roman" panose="02020603050405020304" pitchFamily="18" charset="0"/>
              </a:rPr>
              <a:t>Dr. Karabi Baruah</a:t>
            </a:r>
          </a:p>
          <a:p>
            <a:pPr algn="ctr"/>
            <a:r>
              <a:rPr lang="en-IN" sz="2000" dirty="0">
                <a:latin typeface="Times New Roman" panose="02020603050405020304" pitchFamily="18" charset="0"/>
                <a:cs typeface="Times New Roman" panose="02020603050405020304" pitchFamily="18" charset="0"/>
              </a:rPr>
              <a:t>Assistant Professor</a:t>
            </a:r>
          </a:p>
        </p:txBody>
      </p:sp>
      <p:sp>
        <p:nvSpPr>
          <p:cNvPr id="17" name="TextBox 16">
            <a:extLst>
              <a:ext uri="{FF2B5EF4-FFF2-40B4-BE49-F238E27FC236}">
                <a16:creationId xmlns:a16="http://schemas.microsoft.com/office/drawing/2014/main" id="{5D5C24B1-D32F-E8F7-AFBC-AD29E9AD172E}"/>
              </a:ext>
            </a:extLst>
          </p:cNvPr>
          <p:cNvSpPr txBox="1"/>
          <p:nvPr/>
        </p:nvSpPr>
        <p:spPr>
          <a:xfrm>
            <a:off x="6911165" y="4494351"/>
            <a:ext cx="6096000" cy="2000548"/>
          </a:xfrm>
          <a:prstGeom prst="rect">
            <a:avLst/>
          </a:prstGeom>
          <a:noFill/>
        </p:spPr>
        <p:txBody>
          <a:bodyPr wrap="square">
            <a:spAutoFit/>
          </a:bodyPr>
          <a:lstStyle/>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200" b="1" dirty="0">
                <a:solidFill>
                  <a:schemeClr val="accent1">
                    <a:lumMod val="75000"/>
                  </a:schemeClr>
                </a:solidFill>
                <a:latin typeface="Times New Roman" panose="02020603050405020304" pitchFamily="18" charset="0"/>
                <a:cs typeface="Times New Roman" panose="02020603050405020304" pitchFamily="18" charset="0"/>
              </a:rPr>
              <a:t>Team Members</a:t>
            </a:r>
          </a:p>
          <a:p>
            <a:endParaRPr lang="en-IN" sz="2200" b="1" dirty="0">
              <a:solidFill>
                <a:schemeClr val="accent1">
                  <a:lumMod val="75000"/>
                </a:schemeClr>
              </a:solidFill>
              <a:latin typeface="Times New Roman" panose="02020603050405020304" pitchFamily="18" charset="0"/>
              <a:cs typeface="Times New Roman" panose="02020603050405020304" pitchFamily="18" charset="0"/>
            </a:endParaRPr>
          </a:p>
          <a:p>
            <a:r>
              <a:rPr lang="en-IN" sz="2000" b="1" dirty="0">
                <a:solidFill>
                  <a:schemeClr val="accent1"/>
                </a:solidFill>
                <a:latin typeface="Times New Roman" panose="02020603050405020304" pitchFamily="18" charset="0"/>
                <a:cs typeface="Times New Roman" panose="02020603050405020304" pitchFamily="18" charset="0"/>
              </a:rPr>
              <a:t>    </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Sachin N                      -  21BBTEC039</a:t>
            </a:r>
          </a:p>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Soundarya S Badiger       -  21BBTEC044</a:t>
            </a:r>
          </a:p>
          <a:p>
            <a:r>
              <a:rPr lang="en-IN" sz="2000" dirty="0" err="1">
                <a:solidFill>
                  <a:schemeClr val="tx1">
                    <a:lumMod val="75000"/>
                    <a:lumOff val="25000"/>
                  </a:schemeClr>
                </a:solidFill>
                <a:latin typeface="Times New Roman" panose="02020603050405020304" pitchFamily="18" charset="0"/>
                <a:cs typeface="Times New Roman" panose="02020603050405020304" pitchFamily="18" charset="0"/>
              </a:rPr>
              <a:t>Surinedi</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IN" sz="2000" dirty="0" err="1">
                <a:solidFill>
                  <a:schemeClr val="tx1">
                    <a:lumMod val="75000"/>
                    <a:lumOff val="25000"/>
                  </a:schemeClr>
                </a:solidFill>
                <a:latin typeface="Times New Roman" panose="02020603050405020304" pitchFamily="18" charset="0"/>
                <a:cs typeface="Times New Roman" panose="02020603050405020304" pitchFamily="18" charset="0"/>
              </a:rPr>
              <a:t>Thrivedhi</a:t>
            </a:r>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          -   21BBTEC048</a:t>
            </a:r>
          </a:p>
          <a:p>
            <a:r>
              <a:rPr lang="en-IN" sz="2000" dirty="0">
                <a:solidFill>
                  <a:schemeClr val="tx1">
                    <a:lumMod val="75000"/>
                    <a:lumOff val="25000"/>
                  </a:schemeClr>
                </a:solidFill>
                <a:latin typeface="Times New Roman" panose="02020603050405020304" pitchFamily="18" charset="0"/>
                <a:cs typeface="Times New Roman" panose="02020603050405020304" pitchFamily="18" charset="0"/>
              </a:rPr>
              <a:t>T Mallikarjuna Reddy     -   21BBTEC049</a:t>
            </a:r>
          </a:p>
        </p:txBody>
      </p:sp>
      <p:sp>
        <p:nvSpPr>
          <p:cNvPr id="2" name="TextBox 1">
            <a:extLst>
              <a:ext uri="{FF2B5EF4-FFF2-40B4-BE49-F238E27FC236}">
                <a16:creationId xmlns:a16="http://schemas.microsoft.com/office/drawing/2014/main" id="{71174701-860A-DD00-620A-2BD3F2021A43}"/>
              </a:ext>
            </a:extLst>
          </p:cNvPr>
          <p:cNvSpPr txBox="1"/>
          <p:nvPr/>
        </p:nvSpPr>
        <p:spPr>
          <a:xfrm>
            <a:off x="2458882" y="1982034"/>
            <a:ext cx="7889358" cy="430887"/>
          </a:xfrm>
          <a:prstGeom prst="rect">
            <a:avLst/>
          </a:prstGeom>
          <a:noFill/>
        </p:spPr>
        <p:txBody>
          <a:bodyPr wrap="square" rtlCol="0">
            <a:spAutoFit/>
          </a:bodyPr>
          <a:lstStyle/>
          <a:p>
            <a:pPr marL="12700" lvl="0" indent="0" algn="l" rtl="0">
              <a:lnSpc>
                <a:spcPct val="100000"/>
              </a:lnSpc>
              <a:spcBef>
                <a:spcPts val="0"/>
              </a:spcBef>
              <a:spcAft>
                <a:spcPts val="0"/>
              </a:spcAft>
              <a:buNone/>
            </a:pPr>
            <a:r>
              <a:rPr lang="en-US" sz="2200" b="1" dirty="0">
                <a:solidFill>
                  <a:srgbClr val="6F2F9F"/>
                </a:solidFill>
                <a:latin typeface="Times New Roman"/>
              </a:rPr>
              <a:t>Department of Electronics and Communication Engineering</a:t>
            </a:r>
          </a:p>
        </p:txBody>
      </p:sp>
      <p:sp>
        <p:nvSpPr>
          <p:cNvPr id="3" name="TextBox 2">
            <a:extLst>
              <a:ext uri="{FF2B5EF4-FFF2-40B4-BE49-F238E27FC236}">
                <a16:creationId xmlns:a16="http://schemas.microsoft.com/office/drawing/2014/main" id="{0E93FCA8-EBAE-AA8D-FB9C-F9EA901535A7}"/>
              </a:ext>
            </a:extLst>
          </p:cNvPr>
          <p:cNvSpPr txBox="1"/>
          <p:nvPr/>
        </p:nvSpPr>
        <p:spPr>
          <a:xfrm>
            <a:off x="4343885" y="2457641"/>
            <a:ext cx="3274828" cy="892552"/>
          </a:xfrm>
          <a:prstGeom prst="rect">
            <a:avLst/>
          </a:prstGeom>
          <a:noFill/>
        </p:spPr>
        <p:txBody>
          <a:bodyPr wrap="square" rtlCol="0">
            <a:spAutoFit/>
          </a:bodyPr>
          <a:lstStyle/>
          <a:p>
            <a:pPr marL="0" marR="231140" lvl="0" indent="0" algn="ctr" rtl="0">
              <a:lnSpc>
                <a:spcPct val="100000"/>
              </a:lnSpc>
              <a:spcBef>
                <a:spcPts val="0"/>
              </a:spcBef>
              <a:spcAft>
                <a:spcPts val="0"/>
              </a:spcAft>
              <a:buNone/>
            </a:pPr>
            <a:r>
              <a:rPr lang="en-US" sz="2600" b="1" dirty="0">
                <a:solidFill>
                  <a:srgbClr val="C00000"/>
                </a:solidFill>
                <a:latin typeface="Times New Roman"/>
              </a:rPr>
              <a:t>Capstone Project</a:t>
            </a:r>
          </a:p>
          <a:p>
            <a:pPr marL="0" marR="224790" lvl="0" indent="0" algn="ctr" rtl="0">
              <a:lnSpc>
                <a:spcPct val="100000"/>
              </a:lnSpc>
              <a:spcBef>
                <a:spcPts val="1205"/>
              </a:spcBef>
              <a:spcAft>
                <a:spcPts val="0"/>
              </a:spcAft>
              <a:buNone/>
            </a:pPr>
            <a:r>
              <a:rPr lang="en-US" sz="1600" b="1" dirty="0">
                <a:latin typeface="Times New Roman"/>
              </a:rPr>
              <a:t>On</a:t>
            </a:r>
          </a:p>
        </p:txBody>
      </p:sp>
    </p:spTree>
    <p:extLst>
      <p:ext uri="{BB962C8B-B14F-4D97-AF65-F5344CB8AC3E}">
        <p14:creationId xmlns:p14="http://schemas.microsoft.com/office/powerpoint/2010/main" val="825039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85238308-614E-2075-D864-6A01F1002B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21BE763-6D85-A914-A707-7EB65C0AC1B3}"/>
              </a:ext>
            </a:extLst>
          </p:cNvPr>
          <p:cNvSpPr txBox="1"/>
          <p:nvPr/>
        </p:nvSpPr>
        <p:spPr>
          <a:xfrm>
            <a:off x="2722944" y="645813"/>
            <a:ext cx="609407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METHODOLOGY</a:t>
            </a:r>
          </a:p>
        </p:txBody>
      </p:sp>
      <p:sp>
        <p:nvSpPr>
          <p:cNvPr id="5" name="Rectangle 3">
            <a:extLst>
              <a:ext uri="{FF2B5EF4-FFF2-40B4-BE49-F238E27FC236}">
                <a16:creationId xmlns:a16="http://schemas.microsoft.com/office/drawing/2014/main" id="{A169C0F4-75E2-2FEC-094F-1ED8EE27CE20}"/>
              </a:ext>
            </a:extLst>
          </p:cNvPr>
          <p:cNvSpPr>
            <a:spLocks noChangeArrowheads="1"/>
          </p:cNvSpPr>
          <p:nvPr/>
        </p:nvSpPr>
        <p:spPr bwMode="auto">
          <a:xfrm>
            <a:off x="551725" y="3592583"/>
            <a:ext cx="11088549" cy="538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lang="en-US" altLang="en-US" sz="2000" b="1" dirty="0">
                <a:latin typeface=" Times New Roman"/>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FEBBCB27-5A1E-BA2F-FEA5-C20E5D6493C5}"/>
              </a:ext>
            </a:extLst>
          </p:cNvPr>
          <p:cNvSpPr txBox="1"/>
          <p:nvPr/>
        </p:nvSpPr>
        <p:spPr>
          <a:xfrm>
            <a:off x="-324091" y="1526479"/>
            <a:ext cx="11401063" cy="4401205"/>
          </a:xfrm>
          <a:prstGeom prst="rect">
            <a:avLst/>
          </a:prstGeom>
          <a:noFill/>
        </p:spPr>
        <p:txBody>
          <a:bodyPr wrap="square">
            <a:spAutoFit/>
          </a:bodyPr>
          <a:lstStyle/>
          <a:p>
            <a:pPr lvl="2"/>
            <a:r>
              <a:rPr lang="en-IN" sz="2000" dirty="0">
                <a:latin typeface="Times New Roman" panose="02020603050405020304" pitchFamily="18" charset="0"/>
                <a:cs typeface="Times New Roman" panose="02020603050405020304" pitchFamily="18" charset="0"/>
              </a:rPr>
              <a:t>1.Power Connection     </a:t>
            </a:r>
          </a:p>
          <a:p>
            <a:pPr lvl="2"/>
            <a:r>
              <a:rPr lang="en-IN" sz="2000" dirty="0">
                <a:latin typeface="Times New Roman" panose="02020603050405020304" pitchFamily="18" charset="0"/>
                <a:cs typeface="Times New Roman" panose="02020603050405020304" pitchFamily="18" charset="0"/>
              </a:rPr>
              <a:t>    Connect the main power supply to the breadboard.     </a:t>
            </a:r>
          </a:p>
          <a:p>
            <a:pPr lvl="2"/>
            <a:r>
              <a:rPr lang="en-IN" sz="2000" dirty="0">
                <a:latin typeface="Times New Roman" panose="02020603050405020304" pitchFamily="18" charset="0"/>
                <a:cs typeface="Times New Roman" panose="02020603050405020304" pitchFamily="18" charset="0"/>
              </a:rPr>
              <a:t>    Ensure the correct voltage and current for all components.  </a:t>
            </a:r>
          </a:p>
          <a:p>
            <a:pPr lvl="2"/>
            <a:endParaRPr lang="en-IN" sz="2000" dirty="0">
              <a:latin typeface="Times New Roman" panose="02020603050405020304" pitchFamily="18" charset="0"/>
              <a:cs typeface="Times New Roman" panose="02020603050405020304" pitchFamily="18" charset="0"/>
            </a:endParaRPr>
          </a:p>
          <a:p>
            <a:pPr lvl="2"/>
            <a:r>
              <a:rPr lang="en-IN" sz="2000" dirty="0">
                <a:latin typeface="Times New Roman" panose="02020603050405020304" pitchFamily="18" charset="0"/>
                <a:cs typeface="Times New Roman" panose="02020603050405020304" pitchFamily="18" charset="0"/>
              </a:rPr>
              <a:t>2.  Microcontroller Setup (ESP32)     </a:t>
            </a:r>
          </a:p>
          <a:p>
            <a:pPr lvl="2"/>
            <a:r>
              <a:rPr lang="en-IN" sz="2000" dirty="0">
                <a:latin typeface="Times New Roman" panose="02020603050405020304" pitchFamily="18" charset="0"/>
                <a:cs typeface="Times New Roman" panose="02020603050405020304" pitchFamily="18" charset="0"/>
              </a:rPr>
              <a:t>     Place the ESP32 microcontroller on the breadboard.  </a:t>
            </a:r>
          </a:p>
          <a:p>
            <a:pPr lvl="2"/>
            <a:r>
              <a:rPr lang="en-IN" sz="2000" dirty="0">
                <a:latin typeface="Times New Roman" panose="02020603050405020304" pitchFamily="18" charset="0"/>
                <a:cs typeface="Times New Roman" panose="02020603050405020304" pitchFamily="18" charset="0"/>
              </a:rPr>
              <a:t>     Connect the power (VCC and GND) to the circuit.   </a:t>
            </a:r>
          </a:p>
          <a:p>
            <a:pPr lvl="2"/>
            <a:r>
              <a:rPr lang="en-IN" sz="2000" dirty="0">
                <a:latin typeface="Times New Roman" panose="02020603050405020304" pitchFamily="18" charset="0"/>
                <a:cs typeface="Times New Roman" panose="02020603050405020304" pitchFamily="18" charset="0"/>
              </a:rPr>
              <a:t>     Attach required input/output pins for sensors, motors, and modules.  </a:t>
            </a:r>
          </a:p>
          <a:p>
            <a:pPr lvl="2"/>
            <a:endParaRPr lang="en-IN" sz="2000" dirty="0">
              <a:latin typeface="Times New Roman" panose="02020603050405020304" pitchFamily="18" charset="0"/>
              <a:cs typeface="Times New Roman" panose="02020603050405020304" pitchFamily="18" charset="0"/>
            </a:endParaRPr>
          </a:p>
          <a:p>
            <a:pPr lvl="2"/>
            <a:r>
              <a:rPr lang="en-IN" sz="2000" dirty="0">
                <a:latin typeface="Times New Roman" panose="02020603050405020304" pitchFamily="18" charset="0"/>
                <a:cs typeface="Times New Roman" panose="02020603050405020304" pitchFamily="18" charset="0"/>
              </a:rPr>
              <a:t>3. Sensor Connections    </a:t>
            </a:r>
          </a:p>
          <a:p>
            <a:pPr lvl="2"/>
            <a:r>
              <a:rPr lang="en-IN" sz="2000" dirty="0">
                <a:latin typeface="Times New Roman" panose="02020603050405020304" pitchFamily="18" charset="0"/>
                <a:cs typeface="Times New Roman" panose="02020603050405020304" pitchFamily="18" charset="0"/>
              </a:rPr>
              <a:t>       Accelerometer (GY-521): Connect VCC, GND, and data pins (SCL, SDA) to ESP32.   </a:t>
            </a:r>
          </a:p>
          <a:p>
            <a:pPr lvl="2"/>
            <a:r>
              <a:rPr lang="en-IN" sz="2000" dirty="0">
                <a:latin typeface="Times New Roman" panose="02020603050405020304" pitchFamily="18" charset="0"/>
                <a:cs typeface="Times New Roman" panose="02020603050405020304" pitchFamily="18" charset="0"/>
              </a:rPr>
              <a:t>       GPS Module: Connect TX/RX to ESP32 serial pins.   </a:t>
            </a:r>
          </a:p>
          <a:p>
            <a:pPr lvl="2"/>
            <a:r>
              <a:rPr lang="en-IN" sz="2000" dirty="0">
                <a:latin typeface="Times New Roman" panose="02020603050405020304" pitchFamily="18" charset="0"/>
                <a:cs typeface="Times New Roman" panose="02020603050405020304" pitchFamily="18" charset="0"/>
              </a:rPr>
              <a:t>       Temperature &amp; Humidity Sensor (DHT11): Connect VCC, GND, and data pin to ESP32.     </a:t>
            </a:r>
          </a:p>
          <a:p>
            <a:pPr lvl="2"/>
            <a:r>
              <a:rPr lang="en-IN" sz="2000" dirty="0">
                <a:latin typeface="Times New Roman" panose="02020603050405020304" pitchFamily="18" charset="0"/>
                <a:cs typeface="Times New Roman" panose="02020603050405020304" pitchFamily="18" charset="0"/>
              </a:rPr>
              <a:t>       IR Sensor: Connect power and signal pin to ESP32. </a:t>
            </a:r>
          </a:p>
        </p:txBody>
      </p:sp>
    </p:spTree>
    <p:extLst>
      <p:ext uri="{BB962C8B-B14F-4D97-AF65-F5344CB8AC3E}">
        <p14:creationId xmlns:p14="http://schemas.microsoft.com/office/powerpoint/2010/main" val="3272059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6C5AC-2CD9-3821-EB23-2C9C257D6A0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A0EB3417-962B-76D8-A2EA-0C495648A4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1">
            <a:extLst>
              <a:ext uri="{FF2B5EF4-FFF2-40B4-BE49-F238E27FC236}">
                <a16:creationId xmlns:a16="http://schemas.microsoft.com/office/drawing/2014/main" id="{EE86CEA6-2BF8-E75C-52B5-2221C4989441}"/>
              </a:ext>
            </a:extLst>
          </p:cNvPr>
          <p:cNvSpPr>
            <a:spLocks noChangeArrowheads="1"/>
          </p:cNvSpPr>
          <p:nvPr/>
        </p:nvSpPr>
        <p:spPr bwMode="auto">
          <a:xfrm>
            <a:off x="578733" y="3303532"/>
            <a:ext cx="128479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TextBox 4">
            <a:extLst>
              <a:ext uri="{FF2B5EF4-FFF2-40B4-BE49-F238E27FC236}">
                <a16:creationId xmlns:a16="http://schemas.microsoft.com/office/drawing/2014/main" id="{07EB95C9-FACF-A95D-A192-A218A141FA5A}"/>
              </a:ext>
            </a:extLst>
          </p:cNvPr>
          <p:cNvSpPr txBox="1"/>
          <p:nvPr/>
        </p:nvSpPr>
        <p:spPr>
          <a:xfrm>
            <a:off x="578733" y="1318372"/>
            <a:ext cx="10884062" cy="5324535"/>
          </a:xfrm>
          <a:prstGeom prst="rect">
            <a:avLst/>
          </a:prstGeom>
          <a:noFill/>
        </p:spPr>
        <p:txBody>
          <a:bodyPr wrap="square">
            <a:spAutoFit/>
          </a:bodyPr>
          <a:lstStyle/>
          <a:p>
            <a:pPr algn="just"/>
            <a:r>
              <a:rPr lang="en-IN" sz="2000" dirty="0">
                <a:latin typeface="Times New Roman" panose="02020603050405020304" pitchFamily="18" charset="0"/>
                <a:cs typeface="Times New Roman" panose="02020603050405020304" pitchFamily="18" charset="0"/>
              </a:rPr>
              <a:t>4.Actuators &amp; Output Devices     </a:t>
            </a:r>
          </a:p>
          <a:p>
            <a:pPr algn="just"/>
            <a:r>
              <a:rPr lang="en-IN" sz="2000" dirty="0">
                <a:latin typeface="Times New Roman" panose="02020603050405020304" pitchFamily="18" charset="0"/>
                <a:cs typeface="Times New Roman" panose="02020603050405020304" pitchFamily="18" charset="0"/>
              </a:rPr>
              <a:t>    Motor Driver (L298N): Connect to ESP32 and DC motors.     </a:t>
            </a:r>
          </a:p>
          <a:p>
            <a:pPr algn="just"/>
            <a:r>
              <a:rPr lang="en-IN" sz="2000" dirty="0">
                <a:latin typeface="Times New Roman" panose="02020603050405020304" pitchFamily="18" charset="0"/>
                <a:cs typeface="Times New Roman" panose="02020603050405020304" pitchFamily="18" charset="0"/>
              </a:rPr>
              <a:t>    LCD Display : Connect data pins to ESP32 for displaying information.     </a:t>
            </a:r>
          </a:p>
          <a:p>
            <a:pPr algn="just"/>
            <a:r>
              <a:rPr lang="en-IN" sz="2000" dirty="0">
                <a:latin typeface="Times New Roman" panose="02020603050405020304" pitchFamily="18" charset="0"/>
                <a:cs typeface="Times New Roman" panose="02020603050405020304" pitchFamily="18" charset="0"/>
              </a:rPr>
              <a:t>   Buzzer &amp; LED : Connect to ESP32 for alerts.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5. Storage &amp; Communication</a:t>
            </a:r>
          </a:p>
          <a:p>
            <a:pPr algn="just"/>
            <a:r>
              <a:rPr lang="en-IN" sz="2000" dirty="0">
                <a:latin typeface="Times New Roman" panose="02020603050405020304" pitchFamily="18" charset="0"/>
                <a:cs typeface="Times New Roman" panose="02020603050405020304" pitchFamily="18" charset="0"/>
              </a:rPr>
              <a:t>     SD Card Module: Connect SPI pins (MISO, MOSI, SCK, CS) to ESP32 for data logging.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6. Testing &amp; Debugging</a:t>
            </a:r>
          </a:p>
          <a:p>
            <a:pPr algn="just"/>
            <a:r>
              <a:rPr lang="en-IN" sz="2000" dirty="0">
                <a:latin typeface="Times New Roman" panose="02020603050405020304" pitchFamily="18" charset="0"/>
                <a:cs typeface="Times New Roman" panose="02020603050405020304" pitchFamily="18" charset="0"/>
              </a:rPr>
              <a:t>    Power on the circuit and check all connections.   </a:t>
            </a:r>
          </a:p>
          <a:p>
            <a:pPr algn="just"/>
            <a:r>
              <a:rPr lang="en-IN" sz="2000" dirty="0">
                <a:latin typeface="Times New Roman" panose="02020603050405020304" pitchFamily="18" charset="0"/>
                <a:cs typeface="Times New Roman" panose="02020603050405020304" pitchFamily="18" charset="0"/>
              </a:rPr>
              <a:t>    Use a </a:t>
            </a:r>
            <a:r>
              <a:rPr lang="en-IN" sz="2000" dirty="0" err="1">
                <a:latin typeface="Times New Roman" panose="02020603050405020304" pitchFamily="18" charset="0"/>
                <a:cs typeface="Times New Roman" panose="02020603050405020304" pitchFamily="18" charset="0"/>
              </a:rPr>
              <a:t>multimeter</a:t>
            </a:r>
            <a:r>
              <a:rPr lang="en-IN" sz="2000" dirty="0">
                <a:latin typeface="Times New Roman" panose="02020603050405020304" pitchFamily="18" charset="0"/>
                <a:cs typeface="Times New Roman" panose="02020603050405020304" pitchFamily="18" charset="0"/>
              </a:rPr>
              <a:t> to verify voltages.    </a:t>
            </a:r>
          </a:p>
          <a:p>
            <a:pPr algn="just"/>
            <a:r>
              <a:rPr lang="en-IN" sz="2000" dirty="0">
                <a:latin typeface="Times New Roman" panose="02020603050405020304" pitchFamily="18" charset="0"/>
                <a:cs typeface="Times New Roman" panose="02020603050405020304" pitchFamily="18" charset="0"/>
              </a:rPr>
              <a:t>   Upload test code to ESP32 and check outputs.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7. Final Integration</a:t>
            </a:r>
          </a:p>
          <a:p>
            <a:pPr algn="just"/>
            <a:r>
              <a:rPr lang="en-IN" sz="2000" dirty="0">
                <a:latin typeface="Times New Roman" panose="02020603050405020304" pitchFamily="18" charset="0"/>
                <a:cs typeface="Times New Roman" panose="02020603050405020304" pitchFamily="18" charset="0"/>
              </a:rPr>
              <a:t>   Run the complete program.    </a:t>
            </a:r>
          </a:p>
          <a:p>
            <a:pPr algn="just"/>
            <a:r>
              <a:rPr lang="en-IN" sz="2000" dirty="0">
                <a:latin typeface="Times New Roman" panose="02020603050405020304" pitchFamily="18" charset="0"/>
                <a:cs typeface="Times New Roman" panose="02020603050405020304" pitchFamily="18" charset="0"/>
              </a:rPr>
              <a:t>   Ensure all sensors, motors, and displays function as expected.    </a:t>
            </a:r>
          </a:p>
          <a:p>
            <a:pPr algn="just"/>
            <a:r>
              <a:rPr lang="en-IN" sz="2000" dirty="0">
                <a:latin typeface="Times New Roman" panose="02020603050405020304" pitchFamily="18" charset="0"/>
                <a:cs typeface="Times New Roman" panose="02020603050405020304" pitchFamily="18" charset="0"/>
              </a:rPr>
              <a:t>  Optimize code and connections for efficiency</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5354430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66C2B3C-DA61-D936-E2D9-6CB5F75BE7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294341"/>
            <a:ext cx="2233534" cy="68117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854B571-FDCA-A6DA-CA71-3E9403EA50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09584" y="1725422"/>
            <a:ext cx="8772832" cy="4936636"/>
          </a:xfrm>
          <a:prstGeom prst="rect">
            <a:avLst/>
          </a:prstGeom>
        </p:spPr>
      </p:pic>
      <p:sp>
        <p:nvSpPr>
          <p:cNvPr id="5" name="TextBox 4">
            <a:extLst>
              <a:ext uri="{FF2B5EF4-FFF2-40B4-BE49-F238E27FC236}">
                <a16:creationId xmlns:a16="http://schemas.microsoft.com/office/drawing/2014/main" id="{A0837957-E95F-D166-4DA3-8C9673131DDE}"/>
              </a:ext>
            </a:extLst>
          </p:cNvPr>
          <p:cNvSpPr txBox="1"/>
          <p:nvPr/>
        </p:nvSpPr>
        <p:spPr>
          <a:xfrm>
            <a:off x="3302643" y="851808"/>
            <a:ext cx="6096000" cy="769441"/>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BLOCK DIAGRAM </a:t>
            </a:r>
          </a:p>
        </p:txBody>
      </p:sp>
    </p:spTree>
    <p:extLst>
      <p:ext uri="{BB962C8B-B14F-4D97-AF65-F5344CB8AC3E}">
        <p14:creationId xmlns:p14="http://schemas.microsoft.com/office/powerpoint/2010/main" val="2516402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D24E6ED-E201-4F0F-815F-1E4393021C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1CC8793-9D89-DB82-4657-3FD0096A996C}"/>
              </a:ext>
            </a:extLst>
          </p:cNvPr>
          <p:cNvSpPr txBox="1"/>
          <p:nvPr/>
        </p:nvSpPr>
        <p:spPr>
          <a:xfrm>
            <a:off x="-389682" y="1982450"/>
            <a:ext cx="4843488" cy="1446550"/>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CIRCUIT </a:t>
            </a:r>
          </a:p>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DIAGRAM </a:t>
            </a:r>
          </a:p>
        </p:txBody>
      </p:sp>
      <p:pic>
        <p:nvPicPr>
          <p:cNvPr id="8" name="Picture 7">
            <a:extLst>
              <a:ext uri="{FF2B5EF4-FFF2-40B4-BE49-F238E27FC236}">
                <a16:creationId xmlns:a16="http://schemas.microsoft.com/office/drawing/2014/main" id="{B6D24E21-2F70-FD54-6204-F487960D30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946967" y="284629"/>
            <a:ext cx="7907575" cy="6302670"/>
          </a:xfrm>
          <a:prstGeom prst="rect">
            <a:avLst/>
          </a:prstGeom>
        </p:spPr>
      </p:pic>
    </p:spTree>
    <p:extLst>
      <p:ext uri="{BB962C8B-B14F-4D97-AF65-F5344CB8AC3E}">
        <p14:creationId xmlns:p14="http://schemas.microsoft.com/office/powerpoint/2010/main" val="4172598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85D8DCC-0230-B7D3-8432-BA7287BFFD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67F951D-189F-7DC8-404D-B6C6E940F231}"/>
              </a:ext>
            </a:extLst>
          </p:cNvPr>
          <p:cNvSpPr txBox="1"/>
          <p:nvPr/>
        </p:nvSpPr>
        <p:spPr>
          <a:xfrm>
            <a:off x="3048000" y="766480"/>
            <a:ext cx="6096000" cy="769441"/>
          </a:xfrm>
          <a:prstGeom prst="rect">
            <a:avLst/>
          </a:prstGeom>
          <a:noFill/>
        </p:spPr>
        <p:txBody>
          <a:bodyPr wrap="square">
            <a:spAutoFit/>
          </a:bodyPr>
          <a:lstStyle/>
          <a:p>
            <a:pPr algn="ctr"/>
            <a:r>
              <a:rPr lang="en-US" sz="4400" b="1" dirty="0">
                <a:solidFill>
                  <a:schemeClr val="accent1">
                    <a:lumMod val="75000"/>
                  </a:schemeClr>
                </a:solidFill>
                <a:latin typeface="Times New Roman" panose="02020603050405020304" pitchFamily="18" charset="0"/>
                <a:cs typeface="Times New Roman" panose="02020603050405020304" pitchFamily="18" charset="0"/>
              </a:rPr>
              <a:t>FLOW CHART</a:t>
            </a:r>
          </a:p>
        </p:txBody>
      </p:sp>
      <p:pic>
        <p:nvPicPr>
          <p:cNvPr id="6" name="Picture 5">
            <a:extLst>
              <a:ext uri="{FF2B5EF4-FFF2-40B4-BE49-F238E27FC236}">
                <a16:creationId xmlns:a16="http://schemas.microsoft.com/office/drawing/2014/main" id="{264F1672-7611-2CC6-8F4A-F594C096C410}"/>
              </a:ext>
            </a:extLst>
          </p:cNvPr>
          <p:cNvPicPr>
            <a:picLocks noChangeAspect="1"/>
          </p:cNvPicPr>
          <p:nvPr/>
        </p:nvPicPr>
        <p:blipFill>
          <a:blip r:embed="rId4">
            <a:extLst>
              <a:ext uri="{28A0092B-C50C-407E-A947-70E740481C1C}">
                <a14:useLocalDpi xmlns:a14="http://schemas.microsoft.com/office/drawing/2010/main" val="0"/>
              </a:ext>
            </a:extLst>
          </a:blip>
          <a:srcRect l="35446" t="38799" r="19822" b="19973"/>
          <a:stretch/>
        </p:blipFill>
        <p:spPr>
          <a:xfrm>
            <a:off x="1454224" y="1631523"/>
            <a:ext cx="9468090" cy="4957476"/>
          </a:xfrm>
          <a:prstGeom prst="rect">
            <a:avLst/>
          </a:prstGeom>
        </p:spPr>
      </p:pic>
    </p:spTree>
    <p:extLst>
      <p:ext uri="{BB962C8B-B14F-4D97-AF65-F5344CB8AC3E}">
        <p14:creationId xmlns:p14="http://schemas.microsoft.com/office/powerpoint/2010/main" val="3879881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603ACD9-8C99-3411-0501-747BBC7BE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A54A9B9-6B0B-18E7-071A-56344FA78822}"/>
              </a:ext>
            </a:extLst>
          </p:cNvPr>
          <p:cNvSpPr txBox="1"/>
          <p:nvPr/>
        </p:nvSpPr>
        <p:spPr>
          <a:xfrm>
            <a:off x="2327564" y="679315"/>
            <a:ext cx="8667007" cy="1446550"/>
          </a:xfrm>
          <a:prstGeom prst="rect">
            <a:avLst/>
          </a:prstGeom>
          <a:noFill/>
        </p:spPr>
        <p:txBody>
          <a:bodyPr wrap="square">
            <a:spAutoFit/>
          </a:bodyPr>
          <a:lstStyle/>
          <a:p>
            <a:pPr algn="ctr"/>
            <a:r>
              <a:rPr lang="en-US" sz="4400" b="1" dirty="0">
                <a:solidFill>
                  <a:schemeClr val="accent1">
                    <a:lumMod val="75000"/>
                  </a:schemeClr>
                </a:solidFill>
                <a:latin typeface="Times New Roman" panose="02020603050405020304" pitchFamily="18" charset="0"/>
                <a:cs typeface="Times New Roman" panose="02020603050405020304" pitchFamily="18" charset="0"/>
              </a:rPr>
              <a:t>HARDWARE AND SOFTWARE </a:t>
            </a:r>
            <a:r>
              <a:rPr lang="en-IN" sz="4400" b="1" dirty="0">
                <a:solidFill>
                  <a:schemeClr val="accent1">
                    <a:lumMod val="75000"/>
                  </a:schemeClr>
                </a:solidFill>
                <a:latin typeface="Times New Roman" panose="02020603050405020304" pitchFamily="18" charset="0"/>
                <a:cs typeface="Times New Roman" panose="02020603050405020304" pitchFamily="18" charset="0"/>
              </a:rPr>
              <a:t>COMPONENTS </a:t>
            </a:r>
            <a:endParaRPr lang="en-IN" sz="4400" b="1" dirty="0">
              <a:solidFill>
                <a:schemeClr val="accent1">
                  <a:lumMod val="75000"/>
                </a:schemeClr>
              </a:solidFill>
            </a:endParaRPr>
          </a:p>
        </p:txBody>
      </p:sp>
      <p:sp>
        <p:nvSpPr>
          <p:cNvPr id="5" name="TextBox 4">
            <a:extLst>
              <a:ext uri="{FF2B5EF4-FFF2-40B4-BE49-F238E27FC236}">
                <a16:creationId xmlns:a16="http://schemas.microsoft.com/office/drawing/2014/main" id="{A5C950DE-BC6B-8548-420E-7E09F6E15FCD}"/>
              </a:ext>
            </a:extLst>
          </p:cNvPr>
          <p:cNvSpPr txBox="1"/>
          <p:nvPr/>
        </p:nvSpPr>
        <p:spPr>
          <a:xfrm>
            <a:off x="502742" y="2125865"/>
            <a:ext cx="4657087" cy="4370427"/>
          </a:xfrm>
          <a:prstGeom prst="rect">
            <a:avLst/>
          </a:prstGeom>
          <a:noFill/>
        </p:spPr>
        <p:txBody>
          <a:bodyPr wrap="square" rtlCol="0">
            <a:spAutoFit/>
          </a:bodyPr>
          <a:lstStyle/>
          <a:p>
            <a:r>
              <a:rPr lang="en-IN" sz="2000" b="1" dirty="0">
                <a:solidFill>
                  <a:schemeClr val="tx1">
                    <a:lumMod val="95000"/>
                    <a:lumOff val="5000"/>
                  </a:schemeClr>
                </a:solidFill>
                <a:latin typeface="Times New Roman" panose="02020603050405020304" pitchFamily="18" charset="0"/>
                <a:cs typeface="Times New Roman" panose="02020603050405020304" pitchFamily="18" charset="0"/>
              </a:rPr>
              <a:t>HARDWARE COMPONENTS</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ESP 32</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Power supply</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Eye Blink sensor</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Alcohol sensor </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MEMS  ADXL335 Accident Sensor </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Obstacles IR Sensor </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16×2 LCD display </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GSM SIM800L</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GPS-GYGPS6MV2</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ENGINE -DC MOTOR </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Alarm/buzzer</a:t>
            </a:r>
          </a:p>
          <a:p>
            <a:pPr marL="342900" indent="-342900">
              <a:buFont typeface="+mj-lt"/>
              <a:buAutoNum type="arabicPeriod"/>
            </a:pPr>
            <a:r>
              <a:rPr lang="en-IN" sz="2000" dirty="0">
                <a:solidFill>
                  <a:schemeClr val="tx1">
                    <a:lumMod val="95000"/>
                    <a:lumOff val="5000"/>
                  </a:schemeClr>
                </a:solidFill>
                <a:latin typeface="Times New Roman" panose="02020603050405020304" pitchFamily="18" charset="0"/>
                <a:cs typeface="Times New Roman" panose="02020603050405020304" pitchFamily="18" charset="0"/>
              </a:rPr>
              <a:t>Temperature Sensor</a:t>
            </a:r>
          </a:p>
          <a:p>
            <a:pPr marL="342900" indent="-342900">
              <a:buFont typeface="+mj-lt"/>
              <a:buAutoNum type="arabicPeriod"/>
            </a:pPr>
            <a:endParaRPr lang="en-IN"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EFC4986-7D41-3741-EC5D-4F964E382ECE}"/>
              </a:ext>
            </a:extLst>
          </p:cNvPr>
          <p:cNvSpPr txBox="1"/>
          <p:nvPr/>
        </p:nvSpPr>
        <p:spPr>
          <a:xfrm>
            <a:off x="5279571" y="2125865"/>
            <a:ext cx="4876800" cy="1015663"/>
          </a:xfrm>
          <a:prstGeom prst="rect">
            <a:avLst/>
          </a:prstGeom>
          <a:noFill/>
        </p:spPr>
        <p:txBody>
          <a:bodyPr wrap="square" rtlCol="0">
            <a:spAutoFit/>
          </a:bodyPr>
          <a:lstStyle/>
          <a:p>
            <a:pPr algn="just"/>
            <a:r>
              <a:rPr lang="en-IN" sz="2000" b="1" dirty="0">
                <a:latin typeface="Times New Roman" panose="02020603050405020304" pitchFamily="18" charset="0"/>
                <a:cs typeface="Times New Roman" panose="02020603050405020304" pitchFamily="18" charset="0"/>
              </a:rPr>
              <a:t>SOFTWARE COMPONENTS</a:t>
            </a:r>
          </a:p>
          <a:p>
            <a:pPr algn="just"/>
            <a:r>
              <a:rPr lang="en-IN" sz="2000" dirty="0">
                <a:latin typeface="Times New Roman" panose="02020603050405020304" pitchFamily="18" charset="0"/>
                <a:cs typeface="Times New Roman" panose="02020603050405020304" pitchFamily="18" charset="0"/>
              </a:rPr>
              <a:t>1 Programming language C</a:t>
            </a:r>
          </a:p>
          <a:p>
            <a:pPr algn="just"/>
            <a:r>
              <a:rPr lang="en-IN" sz="2000" dirty="0">
                <a:latin typeface="Times New Roman" panose="02020603050405020304" pitchFamily="18" charset="0"/>
                <a:cs typeface="Times New Roman" panose="02020603050405020304" pitchFamily="18" charset="0"/>
              </a:rPr>
              <a:t>2 Arduino compiler</a:t>
            </a:r>
          </a:p>
        </p:txBody>
      </p:sp>
    </p:spTree>
    <p:extLst>
      <p:ext uri="{BB962C8B-B14F-4D97-AF65-F5344CB8AC3E}">
        <p14:creationId xmlns:p14="http://schemas.microsoft.com/office/powerpoint/2010/main" val="939388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3162758F-CDEF-09EB-D1EA-3C8C68B7D4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854C77C-4A1C-D327-F458-9B2D432A1B8F}"/>
              </a:ext>
            </a:extLst>
          </p:cNvPr>
          <p:cNvSpPr txBox="1"/>
          <p:nvPr/>
        </p:nvSpPr>
        <p:spPr>
          <a:xfrm>
            <a:off x="3048000" y="838592"/>
            <a:ext cx="6096000" cy="769441"/>
          </a:xfrm>
          <a:prstGeom prst="rect">
            <a:avLst/>
          </a:prstGeom>
          <a:noFill/>
        </p:spPr>
        <p:txBody>
          <a:bodyPr wrap="square">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IMPLEMENTATION</a:t>
            </a:r>
          </a:p>
        </p:txBody>
      </p:sp>
      <p:sp>
        <p:nvSpPr>
          <p:cNvPr id="6" name="TextBox 5">
            <a:extLst>
              <a:ext uri="{FF2B5EF4-FFF2-40B4-BE49-F238E27FC236}">
                <a16:creationId xmlns:a16="http://schemas.microsoft.com/office/drawing/2014/main" id="{BAB201D6-EF07-BF52-5680-CC926D1F7E85}"/>
              </a:ext>
            </a:extLst>
          </p:cNvPr>
          <p:cNvSpPr txBox="1"/>
          <p:nvPr/>
        </p:nvSpPr>
        <p:spPr>
          <a:xfrm>
            <a:off x="620486" y="2296357"/>
            <a:ext cx="5475514" cy="3170099"/>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ESP32 collects data from all sensors. If an accident is detected (ADXL 335), it  activates a buzzer, shows a warning on LCD, and sends an emergency SMS with location. If alcohol is detected (MQ-3), the motor stops and send SMS and call for emergency number. Drowsiness (Eye Blink Sensor)  show warning on LCD ,sends a SMS to emergency number, high temperature (DHT11) activates a buzzer and sends  SMS to emergency number</a:t>
            </a:r>
            <a:endParaRPr lang="en-IN" sz="2000" dirty="0"/>
          </a:p>
        </p:txBody>
      </p:sp>
      <p:pic>
        <p:nvPicPr>
          <p:cNvPr id="7" name="Picture 6">
            <a:extLst>
              <a:ext uri="{FF2B5EF4-FFF2-40B4-BE49-F238E27FC236}">
                <a16:creationId xmlns:a16="http://schemas.microsoft.com/office/drawing/2014/main" id="{5DC34277-C235-677F-7C8D-371490F84CBC}"/>
              </a:ext>
            </a:extLst>
          </p:cNvPr>
          <p:cNvPicPr>
            <a:picLocks noChangeAspect="1"/>
          </p:cNvPicPr>
          <p:nvPr/>
        </p:nvPicPr>
        <p:blipFill>
          <a:blip r:embed="rId3">
            <a:extLst>
              <a:ext uri="{28A0092B-C50C-407E-A947-70E740481C1C}">
                <a14:useLocalDpi xmlns:a14="http://schemas.microsoft.com/office/drawing/2010/main" val="0"/>
              </a:ext>
            </a:extLst>
          </a:blip>
          <a:srcRect l="16776" t="17909" r="22568" b="14550"/>
          <a:stretch/>
        </p:blipFill>
        <p:spPr>
          <a:xfrm>
            <a:off x="6466115" y="1993780"/>
            <a:ext cx="4881800" cy="4156650"/>
          </a:xfrm>
          <a:prstGeom prst="rect">
            <a:avLst/>
          </a:prstGeom>
        </p:spPr>
      </p:pic>
    </p:spTree>
    <p:extLst>
      <p:ext uri="{BB962C8B-B14F-4D97-AF65-F5344CB8AC3E}">
        <p14:creationId xmlns:p14="http://schemas.microsoft.com/office/powerpoint/2010/main" val="2158681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4F9CEB1-0DD5-16D3-47C6-BA44DA523F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017291-281F-C6C4-F9B8-BE307F58C185}"/>
              </a:ext>
            </a:extLst>
          </p:cNvPr>
          <p:cNvSpPr txBox="1"/>
          <p:nvPr/>
        </p:nvSpPr>
        <p:spPr>
          <a:xfrm>
            <a:off x="653143" y="3044279"/>
            <a:ext cx="6096000" cy="769441"/>
          </a:xfrm>
          <a:prstGeom prst="rect">
            <a:avLst/>
          </a:prstGeom>
          <a:noFill/>
        </p:spPr>
        <p:txBody>
          <a:bodyPr wrap="square">
            <a:spAutoFit/>
          </a:bodyPr>
          <a:lstStyle/>
          <a:p>
            <a:r>
              <a:rPr lang="en-US" sz="4400" b="1" dirty="0">
                <a:solidFill>
                  <a:srgbClr val="0070C0"/>
                </a:solidFill>
                <a:latin typeface="Times New Roman" panose="02020603050405020304" pitchFamily="18" charset="0"/>
                <a:cs typeface="Times New Roman" panose="02020603050405020304" pitchFamily="18" charset="0"/>
              </a:rPr>
              <a:t>RESULT</a:t>
            </a:r>
          </a:p>
        </p:txBody>
      </p:sp>
      <p:pic>
        <p:nvPicPr>
          <p:cNvPr id="5" name="Picture 4">
            <a:extLst>
              <a:ext uri="{FF2B5EF4-FFF2-40B4-BE49-F238E27FC236}">
                <a16:creationId xmlns:a16="http://schemas.microsoft.com/office/drawing/2014/main" id="{F4778C0E-2759-E78B-E9D2-9123EF5B0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45335" y="347289"/>
            <a:ext cx="3167539" cy="6184491"/>
          </a:xfrm>
          <a:prstGeom prst="rect">
            <a:avLst/>
          </a:prstGeom>
        </p:spPr>
      </p:pic>
      <p:pic>
        <p:nvPicPr>
          <p:cNvPr id="6" name="Picture 5">
            <a:extLst>
              <a:ext uri="{FF2B5EF4-FFF2-40B4-BE49-F238E27FC236}">
                <a16:creationId xmlns:a16="http://schemas.microsoft.com/office/drawing/2014/main" id="{F5EE68EC-DCE7-4C62-8A35-C2CF70508F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12874" y="347288"/>
            <a:ext cx="3167539" cy="6151833"/>
          </a:xfrm>
          <a:prstGeom prst="rect">
            <a:avLst/>
          </a:prstGeom>
        </p:spPr>
      </p:pic>
    </p:spTree>
    <p:extLst>
      <p:ext uri="{BB962C8B-B14F-4D97-AF65-F5344CB8AC3E}">
        <p14:creationId xmlns:p14="http://schemas.microsoft.com/office/powerpoint/2010/main" val="30333955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AF300-3EDE-982C-9266-18F64EFB9AD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DEF21233-4326-A1BB-27EE-12C6E2D8AE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3D142EA-43FB-ED2A-ACF3-602E7645EE11}"/>
              </a:ext>
            </a:extLst>
          </p:cNvPr>
          <p:cNvSpPr txBox="1"/>
          <p:nvPr/>
        </p:nvSpPr>
        <p:spPr>
          <a:xfrm>
            <a:off x="478973" y="2173070"/>
            <a:ext cx="3828290" cy="2800767"/>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ROAD ACCIDENTS RATES </a:t>
            </a:r>
          </a:p>
          <a:p>
            <a:r>
              <a:rPr lang="en-IN" sz="4400" b="1" dirty="0">
                <a:solidFill>
                  <a:schemeClr val="accent1">
                    <a:lumMod val="75000"/>
                  </a:schemeClr>
                </a:solidFill>
                <a:latin typeface="Times New Roman" panose="02020603050405020304" pitchFamily="18" charset="0"/>
                <a:cs typeface="Times New Roman" panose="02020603050405020304" pitchFamily="18" charset="0"/>
              </a:rPr>
              <a:t>IN INDIA</a:t>
            </a:r>
          </a:p>
        </p:txBody>
      </p:sp>
      <p:pic>
        <p:nvPicPr>
          <p:cNvPr id="3" name="Picture 2">
            <a:extLst>
              <a:ext uri="{FF2B5EF4-FFF2-40B4-BE49-F238E27FC236}">
                <a16:creationId xmlns:a16="http://schemas.microsoft.com/office/drawing/2014/main" id="{A2F561FE-1E73-E0C2-A818-A7173B05F76B}"/>
              </a:ext>
            </a:extLst>
          </p:cNvPr>
          <p:cNvPicPr>
            <a:picLocks noChangeAspect="1"/>
          </p:cNvPicPr>
          <p:nvPr/>
        </p:nvPicPr>
        <p:blipFill>
          <a:blip r:embed="rId4">
            <a:extLst>
              <a:ext uri="{28A0092B-C50C-407E-A947-70E740481C1C}">
                <a14:useLocalDpi xmlns:a14="http://schemas.microsoft.com/office/drawing/2010/main" val="0"/>
              </a:ext>
            </a:extLst>
          </a:blip>
          <a:srcRect l="10377"/>
          <a:stretch/>
        </p:blipFill>
        <p:spPr>
          <a:xfrm>
            <a:off x="4307264" y="451262"/>
            <a:ext cx="7164300" cy="5854535"/>
          </a:xfrm>
          <a:prstGeom prst="rect">
            <a:avLst/>
          </a:prstGeom>
        </p:spPr>
      </p:pic>
    </p:spTree>
    <p:extLst>
      <p:ext uri="{BB962C8B-B14F-4D97-AF65-F5344CB8AC3E}">
        <p14:creationId xmlns:p14="http://schemas.microsoft.com/office/powerpoint/2010/main" val="357050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CA3C1-D55C-4779-139D-0825CCD67ED1}"/>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B09828B2-47DE-6BEB-AB9E-74125C739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04B44CB5-2846-F448-A012-044B955E5680}"/>
              </a:ext>
            </a:extLst>
          </p:cNvPr>
          <p:cNvSpPr txBox="1"/>
          <p:nvPr/>
        </p:nvSpPr>
        <p:spPr>
          <a:xfrm>
            <a:off x="1458686" y="1259176"/>
            <a:ext cx="10733314" cy="1446550"/>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ACCIDENT DUE TO SOME REASONS</a:t>
            </a:r>
          </a:p>
          <a:p>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graphicFrame>
        <p:nvGraphicFramePr>
          <p:cNvPr id="20" name="Chart 19">
            <a:extLst>
              <a:ext uri="{FF2B5EF4-FFF2-40B4-BE49-F238E27FC236}">
                <a16:creationId xmlns:a16="http://schemas.microsoft.com/office/drawing/2014/main" id="{9E1ADE66-6CF8-9B3F-3D5B-808906B4D28D}"/>
              </a:ext>
            </a:extLst>
          </p:cNvPr>
          <p:cNvGraphicFramePr/>
          <p:nvPr>
            <p:extLst>
              <p:ext uri="{D42A27DB-BD31-4B8C-83A1-F6EECF244321}">
                <p14:modId xmlns:p14="http://schemas.microsoft.com/office/powerpoint/2010/main" val="3013056287"/>
              </p:ext>
            </p:extLst>
          </p:nvPr>
        </p:nvGraphicFramePr>
        <p:xfrm>
          <a:off x="162046" y="2245490"/>
          <a:ext cx="12029954" cy="43072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462678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2D860FF9-23AA-3843-0A75-163F97963A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2CA2711-2DBF-EDF0-BE06-FCB859B7E74B}"/>
              </a:ext>
            </a:extLst>
          </p:cNvPr>
          <p:cNvSpPr txBox="1"/>
          <p:nvPr/>
        </p:nvSpPr>
        <p:spPr>
          <a:xfrm>
            <a:off x="2737700" y="764024"/>
            <a:ext cx="6096000" cy="769441"/>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CONTENT</a:t>
            </a:r>
            <a:endParaRPr lang="en-IN" sz="4400" dirty="0">
              <a:solidFill>
                <a:schemeClr val="accent1">
                  <a:lumMod val="75000"/>
                </a:schemeClr>
              </a:solidFill>
            </a:endParaRPr>
          </a:p>
        </p:txBody>
      </p:sp>
      <p:sp>
        <p:nvSpPr>
          <p:cNvPr id="6" name="TextBox 5">
            <a:extLst>
              <a:ext uri="{FF2B5EF4-FFF2-40B4-BE49-F238E27FC236}">
                <a16:creationId xmlns:a16="http://schemas.microsoft.com/office/drawing/2014/main" id="{C1FBB071-6BE1-52A2-BFE7-31525B891109}"/>
              </a:ext>
            </a:extLst>
          </p:cNvPr>
          <p:cNvSpPr txBox="1"/>
          <p:nvPr/>
        </p:nvSpPr>
        <p:spPr>
          <a:xfrm>
            <a:off x="402220" y="1533465"/>
            <a:ext cx="6096000" cy="5324535"/>
          </a:xfrm>
          <a:prstGeom prst="rect">
            <a:avLst/>
          </a:prstGeom>
          <a:noFill/>
        </p:spPr>
        <p:txBody>
          <a:bodyPr wrap="square">
            <a:spAutoFit/>
          </a:bodyPr>
          <a:lstStyle/>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Introduction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Literature survey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Research Gap</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Objective</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Methodology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Block diagram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Circuit diagram</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Flow chart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System Components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Implementation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Result</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Accident Rates in India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Reasons for Accidents</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Applications </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Advantage </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References</a:t>
            </a:r>
          </a:p>
          <a:p>
            <a:pPr marL="514350" indent="-514350">
              <a:buFont typeface="+mj-lt"/>
              <a:buAutoNum type="arabicPeriod"/>
            </a:pPr>
            <a:r>
              <a:rPr lang="en-IN" sz="2000" dirty="0">
                <a:latin typeface="Times New Roman" panose="02020603050405020304" pitchFamily="18" charset="0"/>
                <a:cs typeface="Times New Roman" panose="02020603050405020304" pitchFamily="18" charset="0"/>
              </a:rPr>
              <a:t>Conclusion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38619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9B772-49C5-4DAF-38B5-96502D3D3BD8}"/>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DB8E8AAB-DDF2-B21C-E6FB-031B2CE708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B44648B-473F-4FB3-9650-115C5EDD7274}"/>
              </a:ext>
            </a:extLst>
          </p:cNvPr>
          <p:cNvSpPr txBox="1"/>
          <p:nvPr/>
        </p:nvSpPr>
        <p:spPr>
          <a:xfrm>
            <a:off x="827314" y="1747467"/>
            <a:ext cx="6096000" cy="3170099"/>
          </a:xfrm>
          <a:prstGeom prst="rect">
            <a:avLst/>
          </a:prstGeom>
          <a:noFill/>
        </p:spPr>
        <p:txBody>
          <a:bodyPr wrap="square">
            <a:spAutoFit/>
          </a:bodyPr>
          <a:lstStyle/>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Driver Fatigue Monitoring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Alcohol Detection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Engine Overheating Alerts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Accident Detection and Reporting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GPS-based Location Tracking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Emergency Response Alerts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Vehicle Tracking System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Speed Monitoring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Fire Detection	</a:t>
            </a:r>
          </a:p>
          <a:p>
            <a:pPr marL="342900" indent="-342900">
              <a:buAutoNum type="arabicPeriod" startAt="2"/>
            </a:pPr>
            <a:r>
              <a:rPr lang="en-IN" sz="2000" dirty="0">
                <a:latin typeface="Times New Roman" panose="02020603050405020304" pitchFamily="18" charset="0"/>
                <a:cs typeface="Times New Roman" panose="02020603050405020304" pitchFamily="18" charset="0"/>
              </a:rPr>
              <a:t>Vehicle Health Monitoring</a:t>
            </a:r>
          </a:p>
        </p:txBody>
      </p:sp>
      <p:sp>
        <p:nvSpPr>
          <p:cNvPr id="6" name="TextBox 5">
            <a:extLst>
              <a:ext uri="{FF2B5EF4-FFF2-40B4-BE49-F238E27FC236}">
                <a16:creationId xmlns:a16="http://schemas.microsoft.com/office/drawing/2014/main" id="{EDA799E0-8603-AAB4-9154-0F819D68D9D4}"/>
              </a:ext>
            </a:extLst>
          </p:cNvPr>
          <p:cNvSpPr txBox="1"/>
          <p:nvPr/>
        </p:nvSpPr>
        <p:spPr>
          <a:xfrm>
            <a:off x="4038600" y="785330"/>
            <a:ext cx="6096000" cy="769441"/>
          </a:xfrm>
          <a:prstGeom prst="rect">
            <a:avLst/>
          </a:prstGeom>
          <a:noFill/>
        </p:spPr>
        <p:txBody>
          <a:bodyPr wrap="square">
            <a:spAutoFit/>
          </a:bodyPr>
          <a:lstStyle/>
          <a:p>
            <a:r>
              <a:rPr lang="en-IN" sz="4400" b="1" dirty="0">
                <a:solidFill>
                  <a:schemeClr val="accent1">
                    <a:lumMod val="75000"/>
                  </a:schemeClr>
                </a:solidFill>
                <a:latin typeface="Times New Roman" panose="02020603050405020304" pitchFamily="18" charset="0"/>
                <a:cs typeface="Times New Roman" panose="02020603050405020304" pitchFamily="18" charset="0"/>
              </a:rPr>
              <a:t>APPLICATIONS</a:t>
            </a:r>
            <a:r>
              <a:rPr lang="en-IN" sz="4400" dirty="0">
                <a:solidFill>
                  <a:srgbClr val="0070C0"/>
                </a:solidFill>
              </a:rPr>
              <a:t> </a:t>
            </a:r>
          </a:p>
        </p:txBody>
      </p:sp>
    </p:spTree>
    <p:extLst>
      <p:ext uri="{BB962C8B-B14F-4D97-AF65-F5344CB8AC3E}">
        <p14:creationId xmlns:p14="http://schemas.microsoft.com/office/powerpoint/2010/main" val="27559486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FD4DB-D64D-4906-83B0-85ADC741A08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90B9EDA1-B7F6-6009-BB59-883D03D3C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F9320F9-118E-C016-FB0B-6B3E9D537B7B}"/>
              </a:ext>
            </a:extLst>
          </p:cNvPr>
          <p:cNvSpPr txBox="1"/>
          <p:nvPr/>
        </p:nvSpPr>
        <p:spPr>
          <a:xfrm>
            <a:off x="2253343" y="816820"/>
            <a:ext cx="609600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ADVANTAGES</a:t>
            </a:r>
            <a:r>
              <a:rPr lang="en-IN" sz="4400" dirty="0">
                <a:solidFill>
                  <a:srgbClr val="0070C0"/>
                </a:solidFill>
                <a:latin typeface="Times New Roman" panose="02020603050405020304" pitchFamily="18" charset="0"/>
                <a:cs typeface="Times New Roman" panose="02020603050405020304" pitchFamily="18" charset="0"/>
              </a:rPr>
              <a:t> </a:t>
            </a:r>
          </a:p>
        </p:txBody>
      </p:sp>
      <p:sp>
        <p:nvSpPr>
          <p:cNvPr id="7" name="TextBox 6">
            <a:extLst>
              <a:ext uri="{FF2B5EF4-FFF2-40B4-BE49-F238E27FC236}">
                <a16:creationId xmlns:a16="http://schemas.microsoft.com/office/drawing/2014/main" id="{96D5D14D-D6DB-2345-BB13-E2B1C035FF21}"/>
              </a:ext>
            </a:extLst>
          </p:cNvPr>
          <p:cNvSpPr txBox="1"/>
          <p:nvPr/>
        </p:nvSpPr>
        <p:spPr>
          <a:xfrm>
            <a:off x="610671" y="1536015"/>
            <a:ext cx="11167672" cy="5016758"/>
          </a:xfrm>
          <a:prstGeom prst="rect">
            <a:avLst/>
          </a:prstGeom>
          <a:noFill/>
        </p:spPr>
        <p:txBody>
          <a:bodyPr wrap="square" rtlCol="0">
            <a:spAutoFit/>
          </a:bodyPr>
          <a:lstStyle/>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Low Cost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Energy Efficient</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Fast Processing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Versatile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GPS Integration</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GSM Compatibility</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User-Friendly</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Reliable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Customizable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Durable, Scalable and Portable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Real-Time Alerts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Improves Safety</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Easy Maintenance</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Widely Supported	</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Environmentally Friendly</a:t>
            </a:r>
          </a:p>
          <a:p>
            <a:pPr marL="342900" indent="-342900">
              <a:buFont typeface="+mj-lt"/>
              <a:buAutoNum type="arabicPeriod"/>
            </a:pPr>
            <a:r>
              <a:rPr lang="en-IN" sz="2000" dirty="0">
                <a:latin typeface="Times New Roman" panose="02020603050405020304" pitchFamily="18" charset="0"/>
                <a:cs typeface="Times New Roman" panose="02020603050405020304" pitchFamily="18" charset="0"/>
              </a:rPr>
              <a:t>Accessible to All</a:t>
            </a:r>
          </a:p>
        </p:txBody>
      </p:sp>
    </p:spTree>
    <p:extLst>
      <p:ext uri="{BB962C8B-B14F-4D97-AF65-F5344CB8AC3E}">
        <p14:creationId xmlns:p14="http://schemas.microsoft.com/office/powerpoint/2010/main" val="408783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E069E9-023D-2367-D1EB-D0DEC55550BC}"/>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D7E5AC13-5160-83D3-582F-757F5BD52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6475462-90EC-DC18-2026-20BD2792707C}"/>
              </a:ext>
            </a:extLst>
          </p:cNvPr>
          <p:cNvSpPr txBox="1"/>
          <p:nvPr/>
        </p:nvSpPr>
        <p:spPr>
          <a:xfrm>
            <a:off x="2743201" y="986399"/>
            <a:ext cx="609600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DISADVANTAGES</a:t>
            </a:r>
            <a:r>
              <a:rPr lang="en-IN" sz="4400"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FBA7BDF4-DA78-062A-786E-016D99EF2050}"/>
              </a:ext>
            </a:extLst>
          </p:cNvPr>
          <p:cNvSpPr txBox="1"/>
          <p:nvPr/>
        </p:nvSpPr>
        <p:spPr>
          <a:xfrm>
            <a:off x="685800" y="1934367"/>
            <a:ext cx="8349343" cy="2246769"/>
          </a:xfrm>
          <a:prstGeom prst="rect">
            <a:avLst/>
          </a:prstGeom>
          <a:noFill/>
        </p:spPr>
        <p:txBody>
          <a:bodyPr wrap="square">
            <a:spAutoFit/>
          </a:bodyPr>
          <a:lstStyle/>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Limited Processing Power.		</a:t>
            </a:r>
          </a:p>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Limited Memory.	</a:t>
            </a:r>
          </a:p>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No Built-in Wireless Connectivity.	</a:t>
            </a:r>
          </a:p>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Dependence on External Power Source.	</a:t>
            </a:r>
          </a:p>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Vulnerability to Environmental Factors.</a:t>
            </a:r>
          </a:p>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Not Ideal for Complex Systems.		</a:t>
            </a:r>
          </a:p>
          <a:p>
            <a:pPr marL="457200" indent="-457200">
              <a:buAutoNum type="arabicPeriod"/>
            </a:pPr>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Shorter Lifespan Compared to Industrial Systems</a:t>
            </a:r>
            <a:endParaRPr lang="en-IN" sz="2000" dirty="0"/>
          </a:p>
        </p:txBody>
      </p:sp>
    </p:spTree>
    <p:extLst>
      <p:ext uri="{BB962C8B-B14F-4D97-AF65-F5344CB8AC3E}">
        <p14:creationId xmlns:p14="http://schemas.microsoft.com/office/powerpoint/2010/main" val="41691095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68DB26-242D-F0FC-3150-1706D18A2786}"/>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175F61C-F6C2-415C-44F9-47A3CE60BE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E4724-5AD2-03CD-D789-0E3A8F264099}"/>
              </a:ext>
            </a:extLst>
          </p:cNvPr>
          <p:cNvSpPr txBox="1"/>
          <p:nvPr/>
        </p:nvSpPr>
        <p:spPr>
          <a:xfrm>
            <a:off x="2913924" y="986399"/>
            <a:ext cx="609600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REFERENCES </a:t>
            </a:r>
          </a:p>
        </p:txBody>
      </p:sp>
      <p:sp>
        <p:nvSpPr>
          <p:cNvPr id="5" name="TextBox 4">
            <a:extLst>
              <a:ext uri="{FF2B5EF4-FFF2-40B4-BE49-F238E27FC236}">
                <a16:creationId xmlns:a16="http://schemas.microsoft.com/office/drawing/2014/main" id="{6A8DF67E-4E52-7105-7DC6-5482E5EA8056}"/>
              </a:ext>
            </a:extLst>
          </p:cNvPr>
          <p:cNvSpPr txBox="1"/>
          <p:nvPr/>
        </p:nvSpPr>
        <p:spPr>
          <a:xfrm>
            <a:off x="550759" y="2149019"/>
            <a:ext cx="10822329" cy="4708981"/>
          </a:xfrm>
          <a:prstGeom prst="rect">
            <a:avLst/>
          </a:prstGeom>
          <a:noFill/>
        </p:spPr>
        <p:txBody>
          <a:bodyPr wrap="square">
            <a:spAutoFit/>
          </a:bodyPr>
          <a:lstStyle/>
          <a:p>
            <a:pPr marL="457200" indent="-457200">
              <a:buFont typeface="+mj-lt"/>
              <a:buAutoNum type="arabicPeriod"/>
            </a:pPr>
            <a:r>
              <a:rPr lang="en-IN" sz="2000" dirty="0">
                <a:latin typeface="Times New Roman" panose="02020603050405020304" pitchFamily="18" charset="0"/>
                <a:cs typeface="Times New Roman" panose="02020603050405020304" pitchFamily="18" charset="0"/>
              </a:rPr>
              <a:t>A Comprehensive Accident Detection and Alert System Jamil </a:t>
            </a:r>
            <a:r>
              <a:rPr lang="en-IN" sz="2000" dirty="0" err="1">
                <a:latin typeface="Times New Roman" panose="02020603050405020304" pitchFamily="18" charset="0"/>
                <a:cs typeface="Times New Roman" panose="02020603050405020304" pitchFamily="18" charset="0"/>
              </a:rPr>
              <a:t>Abedalrahim</a:t>
            </a:r>
            <a:r>
              <a:rPr lang="en-IN" sz="2000" dirty="0">
                <a:latin typeface="Times New Roman" panose="02020603050405020304" pitchFamily="18" charset="0"/>
                <a:cs typeface="Times New Roman" panose="02020603050405020304" pitchFamily="18" charset="0"/>
              </a:rPr>
              <a:t> Jamil </a:t>
            </a:r>
            <a:r>
              <a:rPr lang="en-IN" sz="2000" dirty="0" err="1">
                <a:latin typeface="Times New Roman" panose="02020603050405020304" pitchFamily="18" charset="0"/>
                <a:cs typeface="Times New Roman" panose="02020603050405020304" pitchFamily="18" charset="0"/>
              </a:rPr>
              <a:t>Alsayaydeh</a:t>
            </a:r>
            <a:r>
              <a:rPr lang="en-IN" sz="2000" dirty="0">
                <a:latin typeface="Times New Roman" panose="02020603050405020304" pitchFamily="18" charset="0"/>
                <a:cs typeface="Times New Roman" panose="02020603050405020304" pitchFamily="18" charset="0"/>
              </a:rPr>
              <a:t>, Mohd Faizal bin Yusof, Mohamad Amirul Aliff bin Abdillah, Andrii </a:t>
            </a:r>
            <a:r>
              <a:rPr lang="en-IN" sz="2000" dirty="0" err="1">
                <a:latin typeface="Times New Roman" panose="02020603050405020304" pitchFamily="18" charset="0"/>
                <a:cs typeface="Times New Roman" panose="02020603050405020304" pitchFamily="18" charset="0"/>
              </a:rPr>
              <a:t>Oliinyk</a:t>
            </a:r>
            <a:r>
              <a:rPr lang="en-IN" sz="2000" dirty="0">
                <a:latin typeface="Times New Roman" panose="02020603050405020304" pitchFamily="18" charset="0"/>
                <a:cs typeface="Times New Roman" panose="02020603050405020304" pitchFamily="18" charset="0"/>
              </a:rPr>
              <a:t> ,2023.</a:t>
            </a:r>
          </a:p>
          <a:p>
            <a:pPr marL="457200" indent="-457200">
              <a:buFont typeface="+mj-lt"/>
              <a:buAutoNum type="arabicPeriod"/>
            </a:pPr>
            <a:endParaRPr lang="en-IN"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VEHICLE SAFETY DETECTION USING IOT  </a:t>
            </a:r>
            <a:r>
              <a:rPr lang="pt-BR" sz="2000" dirty="0">
                <a:latin typeface="Times New Roman" panose="02020603050405020304" pitchFamily="18" charset="0"/>
                <a:cs typeface="Times New Roman" panose="02020603050405020304" pitchFamily="18" charset="0"/>
              </a:rPr>
              <a:t>Swetha A, Pooja S,Tejas B R</a:t>
            </a:r>
            <a:r>
              <a:rPr lang="en-US" sz="2000" dirty="0">
                <a:latin typeface="Times New Roman" panose="02020603050405020304" pitchFamily="18" charset="0"/>
                <a:cs typeface="Times New Roman" panose="02020603050405020304" pitchFamily="18" charset="0"/>
              </a:rPr>
              <a:t>, 2024.</a:t>
            </a: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000" dirty="0">
                <a:latin typeface="Times New Roman" panose="02020603050405020304" pitchFamily="18" charset="0"/>
                <a:cs typeface="Times New Roman" panose="02020603050405020304" pitchFamily="18" charset="0"/>
              </a:rPr>
              <a:t>ACCIDENT MITIGATION SYSTEM WITH DROWSINESS DETECTION </a:t>
            </a:r>
            <a:r>
              <a:rPr lang="en-IN" sz="2000" dirty="0">
                <a:latin typeface="Times New Roman" panose="02020603050405020304" pitchFamily="18" charset="0"/>
                <a:cs typeface="Times New Roman" panose="02020603050405020304" pitchFamily="18" charset="0"/>
              </a:rPr>
              <a:t>Prashant  </a:t>
            </a:r>
            <a:r>
              <a:rPr lang="en-IN" sz="2000" dirty="0" err="1">
                <a:latin typeface="Times New Roman" panose="02020603050405020304" pitchFamily="18" charset="0"/>
                <a:cs typeface="Times New Roman" panose="02020603050405020304" pitchFamily="18" charset="0"/>
              </a:rPr>
              <a:t>Shigwan</a:t>
            </a:r>
            <a:r>
              <a:rPr lang="en-IN" sz="2000" dirty="0">
                <a:latin typeface="Times New Roman" panose="02020603050405020304" pitchFamily="18" charset="0"/>
                <a:cs typeface="Times New Roman" panose="02020603050405020304" pitchFamily="18" charset="0"/>
              </a:rPr>
              <a:t>  Sakshi  </a:t>
            </a:r>
            <a:r>
              <a:rPr lang="en-IN" sz="2000" dirty="0" err="1">
                <a:latin typeface="Times New Roman" panose="02020603050405020304" pitchFamily="18" charset="0"/>
                <a:cs typeface="Times New Roman" panose="02020603050405020304" pitchFamily="18" charset="0"/>
              </a:rPr>
              <a:t>Dhondkar</a:t>
            </a:r>
            <a:r>
              <a:rPr lang="en-US" sz="2000" dirty="0">
                <a:latin typeface="Times New Roman" panose="02020603050405020304" pitchFamily="18" charset="0"/>
                <a:cs typeface="Times New Roman" panose="02020603050405020304" pitchFamily="18" charset="0"/>
              </a:rPr>
              <a:t>, 2024.</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 </a:t>
            </a:r>
          </a:p>
          <a:p>
            <a:pPr marL="342900" indent="-342900" rtl="0" eaLnBrk="1" fontAlgn="t" latinLnBrk="0" hangingPunct="1">
              <a:buFont typeface="+mj-lt"/>
              <a:buAutoNum type="arabicPeriod"/>
            </a:pPr>
            <a:endParaRPr lang="en-IN" sz="2000" dirty="0">
              <a:solidFill>
                <a:srgbClr val="000000"/>
              </a:solidFill>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a:pP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Vehicle Safety System with Alcohol Detection and Accident Recognition </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Tarak </a:t>
            </a:r>
            <a:r>
              <a:rPr lang="en-IN" sz="2000" b="0" i="0" u="none" strike="noStrike" kern="1200" dirty="0" err="1">
                <a:solidFill>
                  <a:srgbClr val="000000"/>
                </a:solidFill>
                <a:effectLst/>
                <a:latin typeface="Times New Roman" panose="02020603050405020304" pitchFamily="18" charset="0"/>
                <a:cs typeface="Times New Roman" panose="02020603050405020304" pitchFamily="18" charset="0"/>
              </a:rPr>
              <a:t>HossainDivi</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 Yaswanth</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 ,2024.</a:t>
            </a:r>
            <a:endParaRPr lang="en-US" sz="2000" dirty="0">
              <a:solidFill>
                <a:srgbClr val="000000"/>
              </a:solidFill>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a:pPr>
            <a:endParaRPr lang="en-US" sz="2000" b="0" i="0" u="none" strike="noStrike" kern="1200" dirty="0">
              <a:solidFill>
                <a:srgbClr val="000000"/>
              </a:solidFill>
              <a:effectLst/>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a:pP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Design and Implementation of a Sensor-Based Machine Overheat Protection System with Alarm Notification </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Babatunde A. A</a:t>
            </a:r>
            <a:r>
              <a:rPr lang="en-IN" sz="2000" dirty="0">
                <a:latin typeface="Times New Roman" panose="02020603050405020304" pitchFamily="18" charset="0"/>
                <a:cs typeface="Times New Roman" panose="02020603050405020304" pitchFamily="18" charset="0"/>
              </a:rPr>
              <a:t>, </a:t>
            </a:r>
            <a:r>
              <a:rPr lang="en-IN" sz="2000" b="0" i="0" u="none" strike="noStrike" kern="1200" dirty="0" err="1">
                <a:solidFill>
                  <a:srgbClr val="000000"/>
                </a:solidFill>
                <a:effectLst/>
                <a:latin typeface="Times New Roman" panose="02020603050405020304" pitchFamily="18" charset="0"/>
                <a:cs typeface="Times New Roman" panose="02020603050405020304" pitchFamily="18" charset="0"/>
              </a:rPr>
              <a:t>Omodeni</a:t>
            </a:r>
            <a:r>
              <a:rPr lang="en-IN" sz="2000" b="0" i="0" u="none" strike="noStrike" kern="1200" dirty="0">
                <a:solidFill>
                  <a:srgbClr val="000000"/>
                </a:solidFill>
                <a:effectLst/>
                <a:latin typeface="Times New Roman" panose="02020603050405020304" pitchFamily="18" charset="0"/>
                <a:cs typeface="Times New Roman" panose="02020603050405020304" pitchFamily="18" charset="0"/>
              </a:rPr>
              <a:t> C. B</a:t>
            </a:r>
            <a:r>
              <a:rPr lang="en-US" sz="2000" b="0" i="0" u="none" strike="noStrike" kern="1200" dirty="0">
                <a:solidFill>
                  <a:srgbClr val="000000"/>
                </a:solidFill>
                <a:effectLst/>
                <a:latin typeface="Times New Roman" panose="02020603050405020304" pitchFamily="18" charset="0"/>
                <a:cs typeface="Times New Roman" panose="02020603050405020304" pitchFamily="18" charset="0"/>
              </a:rPr>
              <a:t> , 2024</a:t>
            </a:r>
          </a:p>
          <a:p>
            <a:pPr algn="l"/>
            <a:endParaRPr lang="en-IN" sz="2000" dirty="0">
              <a:solidFill>
                <a:srgbClr val="231F20"/>
              </a:solidFill>
              <a:latin typeface="ff7"/>
            </a:endParaRPr>
          </a:p>
          <a:p>
            <a:pPr marL="457200" indent="-457200" rtl="0" eaLnBrk="1" fontAlgn="t" latinLnBrk="0" hangingPunct="1">
              <a:buFont typeface="+mj-lt"/>
              <a:buAutoNum type="arabicPeriod"/>
            </a:pPr>
            <a:endParaRPr lang="en-IN" sz="2000" kern="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80565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F01FE770-9F15-AFB2-FEC8-CE79C3FEBA91}"/>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530C22AA-2C60-461F-01FA-5D0643A3AB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257156E-6CED-7B1F-E9AA-8FBD3E753E75}"/>
              </a:ext>
            </a:extLst>
          </p:cNvPr>
          <p:cNvSpPr txBox="1"/>
          <p:nvPr/>
        </p:nvSpPr>
        <p:spPr>
          <a:xfrm>
            <a:off x="3265617" y="-384721"/>
            <a:ext cx="609600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1D8E6C7B-C0EA-0278-C194-B2418B3BAFDE}"/>
              </a:ext>
            </a:extLst>
          </p:cNvPr>
          <p:cNvSpPr txBox="1"/>
          <p:nvPr/>
        </p:nvSpPr>
        <p:spPr>
          <a:xfrm>
            <a:off x="539036" y="1374076"/>
            <a:ext cx="10822329" cy="6093976"/>
          </a:xfrm>
          <a:prstGeom prst="rect">
            <a:avLst/>
          </a:prstGeom>
          <a:noFill/>
        </p:spPr>
        <p:txBody>
          <a:bodyPr wrap="square">
            <a:spAutoFit/>
          </a:bodyPr>
          <a:lstStyle/>
          <a:p>
            <a:pPr marL="457200" indent="-457200" rtl="0" eaLnBrk="1" fontAlgn="t" latinLnBrk="0" hangingPunct="1">
              <a:buFont typeface="+mj-lt"/>
              <a:buAutoNum type="arabicPeriod" startAt="6"/>
            </a:pPr>
            <a:r>
              <a:rPr lang="en-IN" sz="2000" b="0" i="0" dirty="0">
                <a:solidFill>
                  <a:srgbClr val="231F20"/>
                </a:solidFill>
                <a:effectLst/>
                <a:latin typeface="ff7"/>
              </a:rPr>
              <a:t> </a:t>
            </a:r>
            <a:r>
              <a:rPr lang="en-IN" dirty="0" err="1">
                <a:solidFill>
                  <a:srgbClr val="231F20"/>
                </a:solidFill>
                <a:latin typeface="Times New Roman" panose="02020603050405020304" pitchFamily="18" charset="0"/>
                <a:cs typeface="Times New Roman" panose="02020603050405020304" pitchFamily="18" charset="0"/>
              </a:rPr>
              <a:t>H</a:t>
            </a:r>
            <a:r>
              <a:rPr lang="en-IN" b="0" i="0" dirty="0" err="1">
                <a:solidFill>
                  <a:srgbClr val="231F20"/>
                </a:solidFill>
                <a:effectLst/>
                <a:latin typeface="Times New Roman" panose="02020603050405020304" pitchFamily="18" charset="0"/>
                <a:cs typeface="Times New Roman" panose="02020603050405020304" pitchFamily="18" charset="0"/>
              </a:rPr>
              <a:t>ahad</a:t>
            </a:r>
            <a:r>
              <a:rPr lang="en-IN" b="0" i="0" dirty="0">
                <a:solidFill>
                  <a:srgbClr val="231F20"/>
                </a:solidFill>
                <a:effectLst/>
                <a:latin typeface="Times New Roman" panose="02020603050405020304" pitchFamily="18" charset="0"/>
                <a:cs typeface="Times New Roman" panose="02020603050405020304" pitchFamily="18" charset="0"/>
              </a:rPr>
              <a:t> Al-</a:t>
            </a:r>
            <a:r>
              <a:rPr lang="en-IN" b="0" i="0" dirty="0" err="1">
                <a:solidFill>
                  <a:srgbClr val="231F20"/>
                </a:solidFill>
                <a:effectLst/>
                <a:latin typeface="Times New Roman" panose="02020603050405020304" pitchFamily="18" charset="0"/>
                <a:cs typeface="Times New Roman" panose="02020603050405020304" pitchFamily="18" charset="0"/>
              </a:rPr>
              <a:t>Youif</a:t>
            </a:r>
            <a:r>
              <a:rPr lang="en-IN" b="0" i="0" dirty="0">
                <a:solidFill>
                  <a:srgbClr val="231F20"/>
                </a:solidFill>
                <a:effectLst/>
                <a:latin typeface="Times New Roman" panose="02020603050405020304" pitchFamily="18" charset="0"/>
                <a:cs typeface="Times New Roman" panose="02020603050405020304" pitchFamily="18" charset="0"/>
              </a:rPr>
              <a:t>., Musab A. M. Ali, M. N. Mohammed, “Alcohol Detection For Car Locking System'', 978-1-5386-3527-8/18/$31.00 ©2018 IEEE.</a:t>
            </a:r>
          </a:p>
          <a:p>
            <a:pPr marL="457200" indent="-457200" rtl="0" eaLnBrk="1" fontAlgn="t" latinLnBrk="0" hangingPunct="1">
              <a:buFont typeface="+mj-lt"/>
              <a:buAutoNum type="arabicPeriod" startAt="6"/>
            </a:pPr>
            <a:endParaRPr lang="en-IN" dirty="0">
              <a:solidFill>
                <a:srgbClr val="231F20"/>
              </a:solidFill>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6"/>
            </a:pPr>
            <a:r>
              <a:rPr lang="en-IN" dirty="0">
                <a:latin typeface="Times New Roman" panose="02020603050405020304" pitchFamily="18" charset="0"/>
                <a:cs typeface="Times New Roman" panose="02020603050405020304" pitchFamily="18" charset="0"/>
              </a:rPr>
              <a:t>Nikhil Kumar, </a:t>
            </a:r>
            <a:r>
              <a:rPr lang="en-IN" dirty="0" err="1">
                <a:latin typeface="Times New Roman" panose="02020603050405020304" pitchFamily="18" charset="0"/>
                <a:cs typeface="Times New Roman" panose="02020603050405020304" pitchFamily="18" charset="0"/>
              </a:rPr>
              <a:t>Debopam</a:t>
            </a:r>
            <a:r>
              <a:rPr lang="en-IN" dirty="0">
                <a:latin typeface="Times New Roman" panose="02020603050405020304" pitchFamily="18" charset="0"/>
                <a:cs typeface="Times New Roman" panose="02020603050405020304" pitchFamily="18" charset="0"/>
              </a:rPr>
              <a:t> Acharya, Divya Lohani, “An IoT-Based Vehicle Accident Detection and Classification System using Sensor Fusion”, IEEE Internet of Things Journal, January 2021, Volume 8, Issue 2, Pages 869-880.</a:t>
            </a:r>
          </a:p>
          <a:p>
            <a:pPr marL="457200" indent="-457200" rtl="0" eaLnBrk="1" fontAlgn="t" latinLnBrk="0" hangingPunct="1">
              <a:buFont typeface="+mj-lt"/>
              <a:buAutoNum type="arabicPeriod" startAt="6"/>
            </a:pPr>
            <a:endParaRPr lang="en-IN" b="0" i="0" dirty="0">
              <a:solidFill>
                <a:srgbClr val="231F20"/>
              </a:solidFill>
              <a:effectLst/>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6"/>
            </a:pPr>
            <a:r>
              <a:rPr lang="en-US" dirty="0">
                <a:latin typeface="Times New Roman" panose="02020603050405020304" pitchFamily="18" charset="0"/>
                <a:cs typeface="Times New Roman" panose="02020603050405020304" pitchFamily="18" charset="0"/>
              </a:rPr>
              <a:t>Shrushti V. Alcohol Detection System with Alert Notification Application. IJERT. 2021; 10(6): 2278-0181. </a:t>
            </a:r>
            <a:endParaRPr lang="en-IN" dirty="0">
              <a:solidFill>
                <a:srgbClr val="231F20"/>
              </a:solidFill>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6"/>
            </a:pPr>
            <a:endParaRPr lang="en-IN" b="0" i="0" dirty="0">
              <a:solidFill>
                <a:srgbClr val="231F20"/>
              </a:solidFill>
              <a:effectLst/>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6"/>
            </a:pPr>
            <a:r>
              <a:rPr lang="en-IN" dirty="0">
                <a:latin typeface="Times New Roman" panose="02020603050405020304" pitchFamily="18" charset="0"/>
                <a:cs typeface="Times New Roman" panose="02020603050405020304" pitchFamily="18" charset="0"/>
              </a:rPr>
              <a:t>Aditya Ranjan, Karan Vyas, Sujay Ghadge, Siddharth Patel, Suvarna Sanjay Pawar, “Driver Drowsiness Detection System Using Computer Vision.”, in International Research Journal of Engineering and Technology(IRJET), 2020.</a:t>
            </a:r>
          </a:p>
          <a:p>
            <a:pPr marL="457200" indent="-457200" rtl="0" eaLnBrk="1" fontAlgn="t" latinLnBrk="0" hangingPunct="1">
              <a:buFont typeface="+mj-lt"/>
              <a:buAutoNum type="arabicPeriod" startAt="6"/>
            </a:pPr>
            <a:endParaRPr lang="en-IN" b="0" i="0" dirty="0">
              <a:solidFill>
                <a:srgbClr val="231F20"/>
              </a:solidFill>
              <a:effectLst/>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6"/>
            </a:pPr>
            <a:r>
              <a:rPr lang="en-US" dirty="0">
                <a:latin typeface="Times New Roman" panose="02020603050405020304" pitchFamily="18" charset="0"/>
                <a:cs typeface="Times New Roman" panose="02020603050405020304" pitchFamily="18" charset="0"/>
              </a:rPr>
              <a:t>Yang, C.; Xi, H.; Wang, M. Structure optimization of air-cooling battery thermal management gadget based totally on lithium-ion battery. J. Energy Storage 2023, 59, 106538. </a:t>
            </a:r>
            <a:endParaRPr lang="en-IN" b="0" i="0" dirty="0">
              <a:solidFill>
                <a:srgbClr val="231F20"/>
              </a:solidFill>
              <a:effectLst/>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IN" dirty="0">
              <a:solidFill>
                <a:srgbClr val="231F20"/>
              </a:solidFill>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IN" sz="2000" b="0" i="0" u="none" strike="noStrike" dirty="0">
              <a:effectLst/>
              <a:latin typeface="Times New Roman" panose="02020603050405020304" pitchFamily="18" charset="0"/>
              <a:cs typeface="Times New Roman" panose="02020603050405020304" pitchFamily="18" charset="0"/>
            </a:endParaRPr>
          </a:p>
          <a:p>
            <a:pPr marL="457200" indent="-457200" algn="ctr" rtl="0" eaLnBrk="1" fontAlgn="t" latinLnBrk="0" hangingPunct="1">
              <a:buFont typeface="+mj-lt"/>
              <a:buAutoNum type="arabicPeriod" startAt="6"/>
            </a:pPr>
            <a:endParaRPr lang="en-IN" sz="2000" b="0" i="0" u="none" strike="noStrike" dirty="0">
              <a:effectLst/>
              <a:latin typeface="Times New Roman" panose="02020603050405020304" pitchFamily="18" charset="0"/>
              <a:cs typeface="Times New Roman" panose="02020603050405020304" pitchFamily="18" charset="0"/>
            </a:endParaRPr>
          </a:p>
          <a:p>
            <a:pPr marL="457200" indent="-457200">
              <a:buFont typeface="+mj-lt"/>
              <a:buAutoNum type="arabicPeriod" startAt="6"/>
            </a:pPr>
            <a:endParaRPr lang="en-IN"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IN" sz="2000" dirty="0">
              <a:latin typeface=" Times New Roman"/>
            </a:endParaRPr>
          </a:p>
          <a:p>
            <a:pPr marL="285750" indent="-285750">
              <a:buFont typeface="Arial" panose="020B0604020202020204" pitchFamily="34" charset="0"/>
              <a:buChar char="•"/>
            </a:pPr>
            <a:endParaRPr lang="en-IN" sz="2000" dirty="0">
              <a:latin typeface=" Times New Roman"/>
            </a:endParaRPr>
          </a:p>
        </p:txBody>
      </p:sp>
      <p:sp>
        <p:nvSpPr>
          <p:cNvPr id="3" name="Rectangle 2">
            <a:extLst>
              <a:ext uri="{FF2B5EF4-FFF2-40B4-BE49-F238E27FC236}">
                <a16:creationId xmlns:a16="http://schemas.microsoft.com/office/drawing/2014/main" id="{0293EB11-545C-DAF5-7917-C35B708E3905}"/>
              </a:ext>
            </a:extLst>
          </p:cNvPr>
          <p:cNvSpPr>
            <a:spLocks noChangeArrowheads="1"/>
          </p:cNvSpPr>
          <p:nvPr/>
        </p:nvSpPr>
        <p:spPr bwMode="auto">
          <a:xfrm>
            <a:off x="439387" y="2882137"/>
            <a:ext cx="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141413"/>
              </a:solidFill>
              <a:effectLst/>
              <a:latin typeface="DM Sans" pitchFamily="2" charset="0"/>
            </a:endParaRPr>
          </a:p>
        </p:txBody>
      </p:sp>
    </p:spTree>
    <p:extLst>
      <p:ext uri="{BB962C8B-B14F-4D97-AF65-F5344CB8AC3E}">
        <p14:creationId xmlns:p14="http://schemas.microsoft.com/office/powerpoint/2010/main" val="25646726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FB6169A5-B006-3071-E56E-A5ACAB6C45DE}"/>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FEBA8B81-483E-2C46-30EF-3FF9D346EC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E79D5515-FC44-5978-0DE5-57AC8DC080FE}"/>
              </a:ext>
            </a:extLst>
          </p:cNvPr>
          <p:cNvSpPr txBox="1"/>
          <p:nvPr/>
        </p:nvSpPr>
        <p:spPr>
          <a:xfrm>
            <a:off x="2802551" y="0"/>
            <a:ext cx="609600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56826B8B-3CD1-07FB-B945-0F5ED0154951}"/>
              </a:ext>
            </a:extLst>
          </p:cNvPr>
          <p:cNvSpPr txBox="1"/>
          <p:nvPr/>
        </p:nvSpPr>
        <p:spPr>
          <a:xfrm>
            <a:off x="533172" y="1380702"/>
            <a:ext cx="10822329" cy="5324535"/>
          </a:xfrm>
          <a:prstGeom prst="rect">
            <a:avLst/>
          </a:prstGeom>
          <a:noFill/>
        </p:spPr>
        <p:txBody>
          <a:bodyPr wrap="square">
            <a:spAutoFit/>
          </a:bodyPr>
          <a:lstStyle/>
          <a:p>
            <a:pPr marL="457200" indent="-457200" rtl="0" eaLnBrk="1" fontAlgn="t" latinLnBrk="0" hangingPunct="1">
              <a:buFont typeface="+mj-lt"/>
              <a:buAutoNum type="arabicPeriod" startAt="11"/>
            </a:pPr>
            <a:r>
              <a:rPr lang="en-IN" sz="2000" dirty="0"/>
              <a:t>COMPUTER VISION BASED ACCIDENT DETECTION AND ALERT SYSTEM 1K. Krishna Jyothi , 2G. Kalyani , 3G. Jhansi Lakshmi, 2023.</a:t>
            </a:r>
          </a:p>
          <a:p>
            <a:pPr marL="457200" indent="-457200" rtl="0" eaLnBrk="1" fontAlgn="t" latinLnBrk="0" hangingPunct="1">
              <a:buFont typeface="+mj-lt"/>
              <a:buAutoNum type="arabicPeriod" startAt="11"/>
            </a:pPr>
            <a:endParaRPr lang="en-IN" sz="2000" dirty="0">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11"/>
            </a:pPr>
            <a:r>
              <a:rPr lang="en-IN" sz="2000" dirty="0"/>
              <a:t>Varsha Dange, Ayush Patni, Rohit Patil, Rahul Ponnuru, Siddhant Pawar &amp; Pavan </a:t>
            </a:r>
            <a:r>
              <a:rPr lang="en-IN" sz="2000" dirty="0" err="1"/>
              <a:t>Bhadane</a:t>
            </a:r>
            <a:r>
              <a:rPr lang="en-IN" sz="2000" dirty="0"/>
              <a:t> IOT based detection of vehicle accident and an emergency help using application interface, Feb 2023, pp. 1-5.</a:t>
            </a:r>
            <a:endParaRPr lang="en-IN" sz="2000" dirty="0">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11"/>
            </a:pPr>
            <a:endParaRPr lang="en-IN" sz="2000" dirty="0">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11"/>
            </a:pPr>
            <a:r>
              <a:rPr lang="en-IN" sz="2000" dirty="0"/>
              <a:t>A. </a:t>
            </a:r>
            <a:r>
              <a:rPr lang="en-IN" sz="2000" dirty="0" err="1"/>
              <a:t>Bäuerle</a:t>
            </a:r>
            <a:r>
              <a:rPr lang="en-IN" sz="2000" dirty="0"/>
              <a:t>, C. van </a:t>
            </a:r>
            <a:r>
              <a:rPr lang="en-IN" sz="2000" dirty="0" err="1"/>
              <a:t>Onzenoodt</a:t>
            </a:r>
            <a:r>
              <a:rPr lang="en-IN" sz="2000" dirty="0"/>
              <a:t> and T. </a:t>
            </a:r>
            <a:r>
              <a:rPr lang="en-IN" sz="2000" dirty="0" err="1"/>
              <a:t>Ropinski</a:t>
            </a:r>
            <a:r>
              <a:rPr lang="en-IN" sz="2000" dirty="0"/>
              <a:t>, "Net2Vis – A Visual Grammar for Automatically Generating Publication Tailored CNN Architecture Visualizations," in IEEE Transactions on Visualization and Computer Graphics, vol. 27, no. 6, pp. 2980-2991, 1 June 2021, </a:t>
            </a:r>
            <a:r>
              <a:rPr lang="en-IN" sz="2000" dirty="0" err="1"/>
              <a:t>doi</a:t>
            </a:r>
            <a:r>
              <a:rPr lang="en-IN" sz="2000" dirty="0"/>
              <a:t>: 10.1109/TVCG.2021.3057483.</a:t>
            </a:r>
            <a:endParaRPr lang="en-IN" sz="2000" dirty="0">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11"/>
            </a:pPr>
            <a:endParaRPr lang="en-IN" sz="2000" dirty="0">
              <a:latin typeface="Times New Roman" panose="02020603050405020304" pitchFamily="18" charset="0"/>
              <a:cs typeface="Times New Roman" panose="02020603050405020304" pitchFamily="18" charset="0"/>
            </a:endParaRPr>
          </a:p>
          <a:p>
            <a:pPr marL="457200" indent="-457200" rtl="0" eaLnBrk="1" fontAlgn="t" latinLnBrk="0" hangingPunct="1">
              <a:buFont typeface="+mj-lt"/>
              <a:buAutoNum type="arabicPeriod" startAt="11"/>
            </a:pPr>
            <a:r>
              <a:rPr lang="en-IN" sz="2000" dirty="0"/>
              <a:t>Xavier </a:t>
            </a:r>
            <a:r>
              <a:rPr lang="en-IN" sz="2000" dirty="0" err="1"/>
              <a:t>Glorot</a:t>
            </a:r>
            <a:r>
              <a:rPr lang="en-IN" sz="2000" dirty="0"/>
              <a:t>, Antoine Bordes, Yoshua Bengio, “Deep Sparse Rectifier Neural Networks” Proceedings of the Fourteenth International Conference on Artificial Intelligence and Statistics, 2011. </a:t>
            </a:r>
            <a:endParaRPr lang="en-IN" sz="2000" dirty="0">
              <a:latin typeface="Times New Roman" panose="02020603050405020304" pitchFamily="18" charset="0"/>
              <a:cs typeface="Times New Roman" panose="02020603050405020304" pitchFamily="18" charset="0"/>
            </a:endParaRPr>
          </a:p>
          <a:p>
            <a:endParaRPr lang="en-IN" sz="2000" dirty="0">
              <a:latin typeface=" Times New Roman"/>
            </a:endParaRPr>
          </a:p>
          <a:p>
            <a:pPr marL="285750" indent="-285750">
              <a:buFont typeface="Arial" panose="020B0604020202020204" pitchFamily="34" charset="0"/>
              <a:buChar char="•"/>
            </a:pPr>
            <a:endParaRPr lang="en-IN" sz="2000" dirty="0">
              <a:latin typeface=" Times New Roman"/>
            </a:endParaRPr>
          </a:p>
        </p:txBody>
      </p:sp>
      <p:sp>
        <p:nvSpPr>
          <p:cNvPr id="3" name="Rectangle 2">
            <a:extLst>
              <a:ext uri="{FF2B5EF4-FFF2-40B4-BE49-F238E27FC236}">
                <a16:creationId xmlns:a16="http://schemas.microsoft.com/office/drawing/2014/main" id="{881058B1-A819-C156-F73A-A76F1D335308}"/>
              </a:ext>
            </a:extLst>
          </p:cNvPr>
          <p:cNvSpPr>
            <a:spLocks noChangeArrowheads="1"/>
          </p:cNvSpPr>
          <p:nvPr/>
        </p:nvSpPr>
        <p:spPr bwMode="auto">
          <a:xfrm>
            <a:off x="439387" y="2882137"/>
            <a:ext cx="6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rgbClr val="141413"/>
              </a:solidFill>
              <a:effectLst/>
              <a:latin typeface="DM Sans" pitchFamily="2" charset="0"/>
            </a:endParaRPr>
          </a:p>
        </p:txBody>
      </p:sp>
    </p:spTree>
    <p:extLst>
      <p:ext uri="{BB962C8B-B14F-4D97-AF65-F5344CB8AC3E}">
        <p14:creationId xmlns:p14="http://schemas.microsoft.com/office/powerpoint/2010/main" val="14195894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AF500-4D30-5EC0-35A8-9AC880B1B6BF}"/>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ED3866DE-08A4-4966-90FE-A1D6F2DC0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E6C6765-463C-060F-AADC-C3B98DDE58AD}"/>
              </a:ext>
            </a:extLst>
          </p:cNvPr>
          <p:cNvSpPr txBox="1"/>
          <p:nvPr/>
        </p:nvSpPr>
        <p:spPr>
          <a:xfrm>
            <a:off x="2913926" y="888632"/>
            <a:ext cx="6096000"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CONCLUSION </a:t>
            </a:r>
          </a:p>
        </p:txBody>
      </p:sp>
      <p:sp>
        <p:nvSpPr>
          <p:cNvPr id="6" name="TextBox 5">
            <a:extLst>
              <a:ext uri="{FF2B5EF4-FFF2-40B4-BE49-F238E27FC236}">
                <a16:creationId xmlns:a16="http://schemas.microsoft.com/office/drawing/2014/main" id="{8042D49D-24C4-FCBD-7D69-8F833FE01F8A}"/>
              </a:ext>
            </a:extLst>
          </p:cNvPr>
          <p:cNvSpPr txBox="1"/>
          <p:nvPr/>
        </p:nvSpPr>
        <p:spPr>
          <a:xfrm>
            <a:off x="582385" y="2029828"/>
            <a:ext cx="11027229" cy="3170099"/>
          </a:xfrm>
          <a:prstGeom prst="rect">
            <a:avLst/>
          </a:prstGeom>
          <a:noFill/>
        </p:spPr>
        <p:txBody>
          <a:bodyPr wrap="square">
            <a:spAutoFit/>
          </a:bodyPr>
          <a:lstStyle/>
          <a:p>
            <a:pPr algn="just"/>
            <a:r>
              <a:rPr lang="en-US" sz="2000" dirty="0">
                <a:latin typeface="Times New Roman" panose="02020603050405020304" pitchFamily="18" charset="0"/>
                <a:cs typeface="Times New Roman" panose="02020603050405020304" pitchFamily="18" charset="0"/>
              </a:rPr>
              <a:t>This project aims to reduce accidents caused by these issues like drunk driving, driver fatigue, and engine overheating, which may lead to fires . The system is automatic, affordable, and energy-efficient, making it easy to install in different vehicles. It monitors the vehicle for potential risks, such as driver impairment or engine problems, and acts to prevent accidents. If an accident occurs, the system can detect it automatically. It uses GPS technology to find the exact location of the accident. This information is sent to emergency services through a GSM module. This fast notification helps rescue teams respond quickly, potentially saving lives. The system is designed to be cost-effective so that it is accessible to everyone. It can be installed in all types of vehicles without difficulty . Overall, this project focuses on making roads safer and reducing the number of accidents. By addressing common causes of accidents and ensuring timely help, it aims to protect lives, improve vehicle safety and </a:t>
            </a:r>
            <a:r>
              <a:rPr lang="en-IN" sz="2000" dirty="0">
                <a:latin typeface="Times New Roman" panose="02020603050405020304" pitchFamily="18" charset="0"/>
                <a:cs typeface="Times New Roman" panose="02020603050405020304" pitchFamily="18" charset="0"/>
              </a:rPr>
              <a:t>decrease death rate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9468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253D2-A588-8B5C-DB76-2CCC3E579D06}"/>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6D535BC-FF11-7D02-6805-C5DF08A9E2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2">
            <a:extLst>
              <a:ext uri="{FF2B5EF4-FFF2-40B4-BE49-F238E27FC236}">
                <a16:creationId xmlns:a16="http://schemas.microsoft.com/office/drawing/2014/main" id="{0DA53A17-D7EA-F112-398E-0CFC890087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714" y="196369"/>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CBB33C0-0834-72C5-E01A-DD5B1EC29785}"/>
              </a:ext>
            </a:extLst>
          </p:cNvPr>
          <p:cNvSpPr txBox="1"/>
          <p:nvPr/>
        </p:nvSpPr>
        <p:spPr>
          <a:xfrm>
            <a:off x="0" y="2653883"/>
            <a:ext cx="8882742" cy="1015663"/>
          </a:xfrm>
          <a:prstGeom prst="rect">
            <a:avLst/>
          </a:prstGeom>
          <a:noFill/>
        </p:spPr>
        <p:txBody>
          <a:bodyPr wrap="square">
            <a:spAutoFit/>
          </a:bodyPr>
          <a:lstStyle/>
          <a:p>
            <a:r>
              <a:rPr lang="en-IN" sz="6000" b="1" dirty="0">
                <a:solidFill>
                  <a:schemeClr val="bg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921028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91911B-4C56-21E1-19E2-866868E55B1D}"/>
              </a:ext>
            </a:extLst>
          </p:cNvPr>
          <p:cNvSpPr txBox="1"/>
          <p:nvPr/>
        </p:nvSpPr>
        <p:spPr>
          <a:xfrm>
            <a:off x="3348915" y="812674"/>
            <a:ext cx="6096000" cy="769441"/>
          </a:xfrm>
          <a:prstGeom prst="rect">
            <a:avLst/>
          </a:prstGeom>
          <a:noFill/>
        </p:spPr>
        <p:txBody>
          <a:bodyPr wrap="square">
            <a:spAutoFit/>
          </a:bodyPr>
          <a:lstStyle/>
          <a:p>
            <a:r>
              <a:rPr lang="en-US" sz="4400" b="1" dirty="0">
                <a:solidFill>
                  <a:schemeClr val="accent1">
                    <a:lumMod val="75000"/>
                  </a:schemeClr>
                </a:solidFill>
                <a:latin typeface="Times New Roman" panose="02020603050405020304" pitchFamily="18" charset="0"/>
                <a:cs typeface="Times New Roman" panose="02020603050405020304" pitchFamily="18" charset="0"/>
              </a:rPr>
              <a:t>INTRODUCTION</a:t>
            </a:r>
            <a:endParaRPr lang="en-IN" sz="44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Rectangle 2">
            <a:extLst>
              <a:ext uri="{FF2B5EF4-FFF2-40B4-BE49-F238E27FC236}">
                <a16:creationId xmlns:a16="http://schemas.microsoft.com/office/drawing/2014/main" id="{736948CD-C356-C04A-CA25-01A0D201FDAF}"/>
              </a:ext>
            </a:extLst>
          </p:cNvPr>
          <p:cNvSpPr>
            <a:spLocks noChangeArrowheads="1"/>
          </p:cNvSpPr>
          <p:nvPr/>
        </p:nvSpPr>
        <p:spPr bwMode="auto">
          <a:xfrm>
            <a:off x="795378" y="3172092"/>
            <a:ext cx="1084875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t>
            </a:r>
          </a:p>
        </p:txBody>
      </p:sp>
      <p:sp>
        <p:nvSpPr>
          <p:cNvPr id="7" name="Rectangle 4">
            <a:extLst>
              <a:ext uri="{FF2B5EF4-FFF2-40B4-BE49-F238E27FC236}">
                <a16:creationId xmlns:a16="http://schemas.microsoft.com/office/drawing/2014/main" id="{7E5AFE0C-84F4-023D-D74A-0FC9C945A502}"/>
              </a:ext>
            </a:extLst>
          </p:cNvPr>
          <p:cNvSpPr>
            <a:spLocks noChangeArrowheads="1"/>
          </p:cNvSpPr>
          <p:nvPr/>
        </p:nvSpPr>
        <p:spPr bwMode="auto">
          <a:xfrm>
            <a:off x="426597" y="1582115"/>
            <a:ext cx="11586314"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Improves road safety using modern technologies like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GSM</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various sensors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unsafe driving behavior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provides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emergency assistance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Includes: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Eye blink sensors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driver fatigue or drowsiness.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Alcohol sensors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intoxication levels.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MEMS sensors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vehicle tilting or accidents.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Tracks vehicle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location in real-time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Maps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Sends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emergency alerts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authorities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family members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accidents.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prevent accidents caused by: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Drowsy driving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Alcohol consumption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Reckless or sudden movements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Assists in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recovery of lost or stolen vehicles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altLang="en-US"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Promotes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driver awareness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accident reduction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provides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peace of mind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both drivers and passengers.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2">
            <a:extLst>
              <a:ext uri="{FF2B5EF4-FFF2-40B4-BE49-F238E27FC236}">
                <a16:creationId xmlns:a16="http://schemas.microsoft.com/office/drawing/2014/main" id="{C9D8B9F4-BA11-83B9-511C-E8B0A2E5EF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3298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A197A-ACA4-BA0C-7644-495872350D8D}"/>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CB5375AA-3098-A4A7-9CFF-7A33AFE616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442339-EF3A-02F5-6A48-805C6BE08AB4}"/>
              </a:ext>
            </a:extLst>
          </p:cNvPr>
          <p:cNvSpPr txBox="1"/>
          <p:nvPr/>
        </p:nvSpPr>
        <p:spPr>
          <a:xfrm>
            <a:off x="740779" y="516750"/>
            <a:ext cx="11215867" cy="769441"/>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LITERATURE SURVEY </a:t>
            </a:r>
            <a:endParaRPr lang="en-IN" sz="44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24CB9234-FB25-1BC9-BE77-594B6D0314A8}"/>
              </a:ext>
            </a:extLst>
          </p:cNvPr>
          <p:cNvGraphicFramePr>
            <a:graphicFrameLocks noGrp="1"/>
          </p:cNvGraphicFramePr>
          <p:nvPr>
            <p:extLst>
              <p:ext uri="{D42A27DB-BD31-4B8C-83A1-F6EECF244321}">
                <p14:modId xmlns:p14="http://schemas.microsoft.com/office/powerpoint/2010/main" val="1921154807"/>
              </p:ext>
            </p:extLst>
          </p:nvPr>
        </p:nvGraphicFramePr>
        <p:xfrm>
          <a:off x="488066" y="1286191"/>
          <a:ext cx="11215868" cy="5486400"/>
        </p:xfrm>
        <a:graphic>
          <a:graphicData uri="http://schemas.openxmlformats.org/drawingml/2006/table">
            <a:tbl>
              <a:tblPr firstRow="1" bandRow="1">
                <a:tableStyleId>{5940675A-B579-460E-94D1-54222C63F5DA}</a:tableStyleId>
              </a:tblPr>
              <a:tblGrid>
                <a:gridCol w="2730718">
                  <a:extLst>
                    <a:ext uri="{9D8B030D-6E8A-4147-A177-3AD203B41FA5}">
                      <a16:colId xmlns:a16="http://schemas.microsoft.com/office/drawing/2014/main" val="105627993"/>
                    </a:ext>
                  </a:extLst>
                </a:gridCol>
                <a:gridCol w="3328429">
                  <a:extLst>
                    <a:ext uri="{9D8B030D-6E8A-4147-A177-3AD203B41FA5}">
                      <a16:colId xmlns:a16="http://schemas.microsoft.com/office/drawing/2014/main" val="3741490348"/>
                    </a:ext>
                  </a:extLst>
                </a:gridCol>
                <a:gridCol w="5156721">
                  <a:extLst>
                    <a:ext uri="{9D8B030D-6E8A-4147-A177-3AD203B41FA5}">
                      <a16:colId xmlns:a16="http://schemas.microsoft.com/office/drawing/2014/main" val="1630199916"/>
                    </a:ext>
                  </a:extLst>
                </a:gridCol>
              </a:tblGrid>
              <a:tr h="289115">
                <a:tc>
                  <a:txBody>
                    <a:bodyPr/>
                    <a:lstStyle/>
                    <a:p>
                      <a:r>
                        <a:rPr lang="en-IN" b="1" dirty="0"/>
                        <a:t>                     </a:t>
                      </a:r>
                      <a:r>
                        <a:rPr lang="en-IN" b="1" dirty="0">
                          <a:latin typeface=" Times New Roman"/>
                          <a:cs typeface="Times New Roman" panose="02020603050405020304" pitchFamily="18" charset="0"/>
                        </a:rPr>
                        <a:t>AUTHOR</a:t>
                      </a:r>
                    </a:p>
                  </a:txBody>
                  <a:tcPr/>
                </a:tc>
                <a:tc>
                  <a:txBody>
                    <a:bodyPr/>
                    <a:lstStyle/>
                    <a:p>
                      <a:r>
                        <a:rPr lang="en-IN" b="1" dirty="0">
                          <a:latin typeface="Times New Roman" panose="02020603050405020304" pitchFamily="18" charset="0"/>
                          <a:cs typeface="Times New Roman" panose="02020603050405020304" pitchFamily="18" charset="0"/>
                        </a:rPr>
                        <a:t>                      TITTLE, YEAR</a:t>
                      </a:r>
                    </a:p>
                  </a:txBody>
                  <a:tcPr/>
                </a:tc>
                <a:tc>
                  <a:txBody>
                    <a:bodyPr/>
                    <a:lstStyle/>
                    <a:p>
                      <a:r>
                        <a:rPr lang="en-IN" b="1" dirty="0"/>
                        <a:t>                    </a:t>
                      </a:r>
                      <a:r>
                        <a:rPr lang="en-IN" b="1"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66416168"/>
                  </a:ext>
                </a:extLst>
              </a:tr>
              <a:tr h="0">
                <a:tc>
                  <a:txBody>
                    <a:bodyPr/>
                    <a:lstStyle/>
                    <a:p>
                      <a:pPr marL="342900" indent="-342900" algn="l">
                        <a:buAutoNum type="arabicPeriod"/>
                      </a:pPr>
                      <a:r>
                        <a:rPr lang="en-IN" dirty="0">
                          <a:latin typeface="Times New Roman" panose="02020603050405020304" pitchFamily="18" charset="0"/>
                          <a:ea typeface="Verdana" panose="020B0604030504040204" pitchFamily="34" charset="0"/>
                          <a:cs typeface="Times New Roman" panose="02020603050405020304" pitchFamily="18" charset="0"/>
                        </a:rPr>
                        <a:t>Mohd Faizal bin Yusof </a:t>
                      </a:r>
                    </a:p>
                    <a:p>
                      <a:pPr marL="0" indent="0" algn="l">
                        <a:buNone/>
                      </a:pPr>
                      <a:r>
                        <a:rPr lang="en-IN" dirty="0">
                          <a:latin typeface="Times New Roman" panose="02020603050405020304" pitchFamily="18" charset="0"/>
                          <a:ea typeface="Verdana" panose="020B0604030504040204" pitchFamily="34" charset="0"/>
                          <a:cs typeface="Times New Roman" panose="02020603050405020304" pitchFamily="18" charset="0"/>
                        </a:rPr>
                        <a:t>      Andrii  </a:t>
                      </a:r>
                      <a:r>
                        <a:rPr lang="en-IN" dirty="0" err="1">
                          <a:latin typeface="Times New Roman" panose="02020603050405020304" pitchFamily="18" charset="0"/>
                          <a:ea typeface="Verdana" panose="020B0604030504040204" pitchFamily="34" charset="0"/>
                          <a:cs typeface="Times New Roman" panose="02020603050405020304" pitchFamily="18" charset="0"/>
                        </a:rPr>
                        <a:t>Oliinyk</a:t>
                      </a:r>
                      <a:endParaRPr lang="en-IN"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Enhancing Vehicle Safety: A Comprehensive Accident Detection and Alert System , 2023</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paper discusses a smart accident detection and alert system that uses sensors and GPS to quickly detect vehicle crashes and send emergency alerts, improving road safety and reducing response time.</a:t>
                      </a:r>
                    </a:p>
                  </a:txBody>
                  <a:tcPr/>
                </a:tc>
                <a:extLst>
                  <a:ext uri="{0D108BD9-81ED-4DB2-BD59-A6C34878D82A}">
                    <a16:rowId xmlns:a16="http://schemas.microsoft.com/office/drawing/2014/main" val="2423167803"/>
                  </a:ext>
                </a:extLst>
              </a:tr>
              <a:tr h="430804">
                <a:tc>
                  <a:txBody>
                    <a:bodyPr/>
                    <a:lstStyle/>
                    <a:p>
                      <a:r>
                        <a:rPr lang="pt-BR" dirty="0"/>
                        <a:t>2</a:t>
                      </a:r>
                      <a:r>
                        <a:rPr lang="pt-BR" dirty="0">
                          <a:latin typeface=" Times New Roman"/>
                        </a:rPr>
                        <a:t>. Swetha A</a:t>
                      </a:r>
                    </a:p>
                    <a:p>
                      <a:r>
                        <a:rPr lang="pt-BR" dirty="0">
                          <a:latin typeface=" Times New Roman"/>
                        </a:rPr>
                        <a:t>    Pooja S</a:t>
                      </a:r>
                    </a:p>
                    <a:p>
                      <a:r>
                        <a:rPr lang="pt-BR" dirty="0">
                          <a:latin typeface=" Times New Roman"/>
                        </a:rPr>
                        <a:t>    Tejas B R</a:t>
                      </a:r>
                      <a:endParaRPr lang="en-IN" dirty="0">
                        <a:latin typeface=" Times New Roman"/>
                      </a:endParaRPr>
                    </a:p>
                  </a:txBody>
                  <a:tcPr/>
                </a:tc>
                <a:tc>
                  <a:txBody>
                    <a:bodyPr/>
                    <a:lstStyle/>
                    <a:p>
                      <a:r>
                        <a:rPr lang="en-US" dirty="0"/>
                        <a:t>VEHICLE SAFETY DETECTION USING IOT , 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This paper proposes an IoT-based system that detects vehicle accidents using sensors and sends alerts to help save lives.</a:t>
                      </a:r>
                    </a:p>
                  </a:txBody>
                  <a:tcPr/>
                </a:tc>
                <a:extLst>
                  <a:ext uri="{0D108BD9-81ED-4DB2-BD59-A6C34878D82A}">
                    <a16:rowId xmlns:a16="http://schemas.microsoft.com/office/drawing/2014/main" val="2619119180"/>
                  </a:ext>
                </a:extLst>
              </a:tr>
              <a:tr h="852627">
                <a:tc>
                  <a:txBody>
                    <a:bodyPr/>
                    <a:lstStyle/>
                    <a:p>
                      <a:r>
                        <a:rPr lang="en-IN" dirty="0"/>
                        <a:t>3</a:t>
                      </a:r>
                      <a:r>
                        <a:rPr lang="en-IN" dirty="0">
                          <a:latin typeface=" Times New Roman"/>
                        </a:rPr>
                        <a:t>.Prashant  </a:t>
                      </a:r>
                      <a:r>
                        <a:rPr lang="en-IN" dirty="0" err="1">
                          <a:latin typeface=" Times New Roman"/>
                        </a:rPr>
                        <a:t>Shigwan</a:t>
                      </a:r>
                      <a:endParaRPr lang="en-IN" dirty="0">
                        <a:latin typeface=" Times New Roman"/>
                      </a:endParaRPr>
                    </a:p>
                    <a:p>
                      <a:r>
                        <a:rPr lang="en-IN" dirty="0">
                          <a:latin typeface=" Times New Roman"/>
                        </a:rPr>
                        <a:t>   Sakshi  </a:t>
                      </a:r>
                      <a:r>
                        <a:rPr lang="en-IN" dirty="0" err="1">
                          <a:latin typeface=" Times New Roman"/>
                        </a:rPr>
                        <a:t>Dhondkar</a:t>
                      </a:r>
                      <a:endParaRPr lang="en-IN" dirty="0">
                        <a:latin typeface=" Times New Roman"/>
                      </a:endParaRPr>
                    </a:p>
                  </a:txBody>
                  <a:tcPr/>
                </a:tc>
                <a:tc>
                  <a:txBody>
                    <a:bodyPr/>
                    <a:lstStyle/>
                    <a:p>
                      <a:r>
                        <a:rPr lang="en-US" dirty="0">
                          <a:latin typeface="Times New Roman" panose="02020603050405020304" pitchFamily="18" charset="0"/>
                          <a:cs typeface="Times New Roman" panose="02020603050405020304" pitchFamily="18" charset="0"/>
                        </a:rPr>
                        <a:t>ACCIDENT MITIGATION SYSTEM WITH DROWSINESS DETECTION , 2024</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 Times New Roman"/>
                        </a:rPr>
                        <a:t>This paper explain road accidents caused by factors such as drowsiness and fatigue. The quickest way to determine drowsiness by SMS,CALL Alerts</a:t>
                      </a:r>
                      <a:endParaRPr lang="en-IN" dirty="0">
                        <a:latin typeface=" Times New Roman"/>
                      </a:endParaRPr>
                    </a:p>
                  </a:txBody>
                  <a:tcPr/>
                </a:tc>
                <a:extLst>
                  <a:ext uri="{0D108BD9-81ED-4DB2-BD59-A6C34878D82A}">
                    <a16:rowId xmlns:a16="http://schemas.microsoft.com/office/drawing/2014/main" val="348090580"/>
                  </a:ext>
                </a:extLst>
              </a:tr>
              <a:tr h="852627">
                <a:tc>
                  <a:txBody>
                    <a:bodyPr/>
                    <a:lstStyle/>
                    <a:p>
                      <a:r>
                        <a:rPr lang="en-IN" dirty="0"/>
                        <a:t>4.</a:t>
                      </a:r>
                      <a:r>
                        <a:rPr lang="en-IN" dirty="0">
                          <a:latin typeface="Times New Roman" panose="02020603050405020304" pitchFamily="18" charset="0"/>
                          <a:cs typeface="Times New Roman" panose="02020603050405020304" pitchFamily="18" charset="0"/>
                        </a:rPr>
                        <a:t>Tarak Hossain</a:t>
                      </a:r>
                    </a:p>
                    <a:p>
                      <a:r>
                        <a:rPr lang="en-IN" dirty="0">
                          <a:latin typeface="Times New Roman" panose="02020603050405020304" pitchFamily="18" charset="0"/>
                          <a:cs typeface="Times New Roman" panose="02020603050405020304" pitchFamily="18" charset="0"/>
                        </a:rPr>
                        <a:t>   Divi Yaswanth</a:t>
                      </a:r>
                    </a:p>
                  </a:txBody>
                  <a:tcPr/>
                </a:tc>
                <a:tc>
                  <a:txBody>
                    <a:bodyPr/>
                    <a:lstStyle/>
                    <a:p>
                      <a:r>
                        <a:rPr lang="en-US" dirty="0"/>
                        <a:t>Vehicle Safety System with Alcohol Detection and Accident Recognition ,2024</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This system prevents drunk driving by shutting down the vehicle and sends GPS alerts in case of accidents or fire to help emergency responders</a:t>
                      </a:r>
                      <a:r>
                        <a:rPr lang="en-US" dirty="0"/>
                        <a:t>.</a:t>
                      </a:r>
                    </a:p>
                  </a:txBody>
                  <a:tcPr/>
                </a:tc>
                <a:extLst>
                  <a:ext uri="{0D108BD9-81ED-4DB2-BD59-A6C34878D82A}">
                    <a16:rowId xmlns:a16="http://schemas.microsoft.com/office/drawing/2014/main" val="2635070873"/>
                  </a:ext>
                </a:extLst>
              </a:tr>
              <a:tr h="852627">
                <a:tc>
                  <a:txBody>
                    <a:bodyPr/>
                    <a:lstStyle/>
                    <a:p>
                      <a:r>
                        <a:rPr lang="en-IN" dirty="0"/>
                        <a:t>5.Babatunde A. A</a:t>
                      </a:r>
                    </a:p>
                    <a:p>
                      <a:r>
                        <a:rPr lang="en-IN" dirty="0"/>
                        <a:t>   </a:t>
                      </a:r>
                      <a:r>
                        <a:rPr lang="en-IN" dirty="0" err="1"/>
                        <a:t>Omodeni</a:t>
                      </a:r>
                      <a:r>
                        <a:rPr lang="en-IN" dirty="0"/>
                        <a:t> C. B</a:t>
                      </a:r>
                    </a:p>
                    <a:p>
                      <a:endParaRPr lang="en-IN" dirty="0"/>
                    </a:p>
                  </a:txBody>
                  <a:tcPr/>
                </a:tc>
                <a:tc>
                  <a:txBody>
                    <a:bodyPr/>
                    <a:lstStyle/>
                    <a:p>
                      <a:r>
                        <a:rPr lang="en-US" dirty="0">
                          <a:latin typeface="Times New Roman" panose="02020603050405020304" pitchFamily="18" charset="0"/>
                          <a:cs typeface="Times New Roman" panose="02020603050405020304" pitchFamily="18" charset="0"/>
                        </a:rPr>
                        <a:t>Design and Implementation of a Sensor-Based Machine Overheat Protection System with Alarm Notification , 2024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system uses a microcontroller to detect overheating, cool it with a fan, trigger an alarm and SMS alerts if it </a:t>
                      </a:r>
                      <a:r>
                        <a:rPr lang="en-IN" dirty="0"/>
                        <a:t>Declines</a:t>
                      </a:r>
                      <a:r>
                        <a:rPr lang="en-US" dirty="0"/>
                        <a:t>, and shut down if needed for safety.</a:t>
                      </a:r>
                    </a:p>
                  </a:txBody>
                  <a:tcPr/>
                </a:tc>
                <a:extLst>
                  <a:ext uri="{0D108BD9-81ED-4DB2-BD59-A6C34878D82A}">
                    <a16:rowId xmlns:a16="http://schemas.microsoft.com/office/drawing/2014/main" val="2672947522"/>
                  </a:ext>
                </a:extLst>
              </a:tr>
            </a:tbl>
          </a:graphicData>
        </a:graphic>
      </p:graphicFrame>
    </p:spTree>
    <p:extLst>
      <p:ext uri="{BB962C8B-B14F-4D97-AF65-F5344CB8AC3E}">
        <p14:creationId xmlns:p14="http://schemas.microsoft.com/office/powerpoint/2010/main" val="1936612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05DED-9B84-FCFB-133F-9A96491EE880}"/>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CEE2FCEE-D46F-940D-CF5C-8D9AEF7E8C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Table 2">
            <a:extLst>
              <a:ext uri="{FF2B5EF4-FFF2-40B4-BE49-F238E27FC236}">
                <a16:creationId xmlns:a16="http://schemas.microsoft.com/office/drawing/2014/main" id="{52771FD0-25D0-023D-7E22-9BD2782DD55B}"/>
              </a:ext>
            </a:extLst>
          </p:cNvPr>
          <p:cNvGraphicFramePr>
            <a:graphicFrameLocks noGrp="1"/>
          </p:cNvGraphicFramePr>
          <p:nvPr>
            <p:extLst>
              <p:ext uri="{D42A27DB-BD31-4B8C-83A1-F6EECF244321}">
                <p14:modId xmlns:p14="http://schemas.microsoft.com/office/powerpoint/2010/main" val="4158306308"/>
              </p:ext>
            </p:extLst>
          </p:nvPr>
        </p:nvGraphicFramePr>
        <p:xfrm>
          <a:off x="337457" y="1440369"/>
          <a:ext cx="11642508" cy="5198625"/>
        </p:xfrm>
        <a:graphic>
          <a:graphicData uri="http://schemas.openxmlformats.org/drawingml/2006/table">
            <a:tbl>
              <a:tblPr firstRow="1" bandRow="1">
                <a:tableStyleId>{5940675A-B579-460E-94D1-54222C63F5DA}</a:tableStyleId>
              </a:tblPr>
              <a:tblGrid>
                <a:gridCol w="2216663">
                  <a:extLst>
                    <a:ext uri="{9D8B030D-6E8A-4147-A177-3AD203B41FA5}">
                      <a16:colId xmlns:a16="http://schemas.microsoft.com/office/drawing/2014/main" val="105627993"/>
                    </a:ext>
                  </a:extLst>
                </a:gridCol>
                <a:gridCol w="3733563">
                  <a:extLst>
                    <a:ext uri="{9D8B030D-6E8A-4147-A177-3AD203B41FA5}">
                      <a16:colId xmlns:a16="http://schemas.microsoft.com/office/drawing/2014/main" val="3741490348"/>
                    </a:ext>
                  </a:extLst>
                </a:gridCol>
                <a:gridCol w="5692282">
                  <a:extLst>
                    <a:ext uri="{9D8B030D-6E8A-4147-A177-3AD203B41FA5}">
                      <a16:colId xmlns:a16="http://schemas.microsoft.com/office/drawing/2014/main" val="1630199916"/>
                    </a:ext>
                  </a:extLst>
                </a:gridCol>
              </a:tblGrid>
              <a:tr h="369684">
                <a:tc>
                  <a:txBody>
                    <a:bodyPr/>
                    <a:lstStyle/>
                    <a:p>
                      <a:r>
                        <a:rPr lang="en-IN" b="1" dirty="0"/>
                        <a:t>         </a:t>
                      </a:r>
                      <a:r>
                        <a:rPr lang="en-IN" b="1" dirty="0">
                          <a:latin typeface=" Times New Roman"/>
                          <a:cs typeface="Times New Roman" panose="02020603050405020304" pitchFamily="18" charset="0"/>
                        </a:rPr>
                        <a:t>AUTHOR</a:t>
                      </a:r>
                    </a:p>
                  </a:txBody>
                  <a:tcPr/>
                </a:tc>
                <a:tc>
                  <a:txBody>
                    <a:bodyPr/>
                    <a:lstStyle/>
                    <a:p>
                      <a:r>
                        <a:rPr lang="en-IN" b="1" dirty="0">
                          <a:latin typeface="Times New Roman" panose="02020603050405020304" pitchFamily="18" charset="0"/>
                          <a:cs typeface="Times New Roman" panose="02020603050405020304" pitchFamily="18" charset="0"/>
                        </a:rPr>
                        <a:t>                      TITTLE, YEAR</a:t>
                      </a:r>
                    </a:p>
                  </a:txBody>
                  <a:tcPr/>
                </a:tc>
                <a:tc>
                  <a:txBody>
                    <a:bodyPr/>
                    <a:lstStyle/>
                    <a:p>
                      <a:r>
                        <a:rPr lang="en-IN" b="1" dirty="0"/>
                        <a:t>                    </a:t>
                      </a:r>
                      <a:r>
                        <a:rPr lang="en-IN" b="1"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66416168"/>
                  </a:ext>
                </a:extLst>
              </a:tr>
              <a:tr h="904690">
                <a:tc>
                  <a:txBody>
                    <a:bodyPr/>
                    <a:lstStyle/>
                    <a:p>
                      <a:pPr marL="0" indent="0" algn="l">
                        <a:buNone/>
                      </a:pPr>
                      <a:r>
                        <a:rPr lang="en-IN" dirty="0">
                          <a:latin typeface="Times New Roman" panose="02020603050405020304" pitchFamily="18" charset="0"/>
                          <a:ea typeface="Verdana" panose="020B0604030504040204" pitchFamily="34" charset="0"/>
                          <a:cs typeface="Times New Roman" panose="02020603050405020304" pitchFamily="18" charset="0"/>
                        </a:rPr>
                        <a:t>6. </a:t>
                      </a:r>
                      <a:r>
                        <a:rPr lang="en-IN" dirty="0">
                          <a:latin typeface="Times New Roman" panose="02020603050405020304" pitchFamily="18" charset="0"/>
                          <a:cs typeface="Times New Roman" panose="02020603050405020304" pitchFamily="18" charset="0"/>
                        </a:rPr>
                        <a:t>K. Krishna Jyothi </a:t>
                      </a:r>
                    </a:p>
                    <a:p>
                      <a:pPr marL="0" indent="0" algn="l">
                        <a:buNone/>
                      </a:pPr>
                      <a:r>
                        <a:rPr lang="en-IN" dirty="0">
                          <a:latin typeface="Times New Roman" panose="02020603050405020304" pitchFamily="18" charset="0"/>
                          <a:cs typeface="Times New Roman" panose="02020603050405020304" pitchFamily="18" charset="0"/>
                        </a:rPr>
                        <a:t>    G. Kalyani </a:t>
                      </a:r>
                    </a:p>
                  </a:txBody>
                  <a:tcPr/>
                </a:tc>
                <a:tc>
                  <a:txBody>
                    <a:bodyPr/>
                    <a:lstStyle/>
                    <a:p>
                      <a:r>
                        <a:rPr lang="en-US" dirty="0">
                          <a:latin typeface="Times New Roman" panose="02020603050405020304" pitchFamily="18" charset="0"/>
                          <a:cs typeface="Times New Roman" panose="02020603050405020304" pitchFamily="18" charset="0"/>
                        </a:rPr>
                        <a:t>COMPUTER VISION BASED ACCIDENT DETECTION AND ALERT SYSTEM, 2023</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paper introduces a computer vision-based system that leverages real-time video analysis and object detection to identify road accidents and send automated alerts</a:t>
                      </a:r>
                      <a:r>
                        <a:rPr lang="en-US" dirty="0"/>
                        <a:t>.</a:t>
                      </a:r>
                    </a:p>
                  </a:txBody>
                  <a:tcPr/>
                </a:tc>
                <a:extLst>
                  <a:ext uri="{0D108BD9-81ED-4DB2-BD59-A6C34878D82A}">
                    <a16:rowId xmlns:a16="http://schemas.microsoft.com/office/drawing/2014/main" val="2423167803"/>
                  </a:ext>
                </a:extLst>
              </a:tr>
              <a:tr h="1176096">
                <a:tc>
                  <a:txBody>
                    <a:bodyPr/>
                    <a:lstStyle/>
                    <a:p>
                      <a:r>
                        <a:rPr lang="en-IN" dirty="0">
                          <a:latin typeface=" Times New Roman"/>
                        </a:rPr>
                        <a:t>7. </a:t>
                      </a:r>
                      <a:r>
                        <a:rPr lang="en-IN" dirty="0">
                          <a:latin typeface="Times New Roman" panose="02020603050405020304" pitchFamily="18" charset="0"/>
                          <a:cs typeface="Times New Roman" panose="02020603050405020304" pitchFamily="18" charset="0"/>
                        </a:rPr>
                        <a:t>John </a:t>
                      </a:r>
                      <a:r>
                        <a:rPr lang="en-IN" dirty="0" err="1">
                          <a:latin typeface="Times New Roman" panose="02020603050405020304" pitchFamily="18" charset="0"/>
                          <a:cs typeface="Times New Roman" panose="02020603050405020304" pitchFamily="18" charset="0"/>
                        </a:rPr>
                        <a:t>Hourdos</a:t>
                      </a:r>
                      <a:r>
                        <a:rPr lang="en-IN" dirty="0">
                          <a:latin typeface="Times New Roman" panose="02020603050405020304" pitchFamily="18" charset="0"/>
                          <a:cs typeface="Times New Roman" panose="02020603050405020304" pitchFamily="18" charset="0"/>
                        </a:rPr>
                        <a:t> </a:t>
                      </a:r>
                    </a:p>
                    <a:p>
                      <a:r>
                        <a:rPr lang="en-IN" dirty="0">
                          <a:latin typeface="Times New Roman" panose="02020603050405020304" pitchFamily="18" charset="0"/>
                          <a:cs typeface="Times New Roman" panose="02020603050405020304" pitchFamily="18" charset="0"/>
                        </a:rPr>
                        <a:t>    Vishnu Garg </a:t>
                      </a:r>
                    </a:p>
                  </a:txBody>
                  <a:tcPr/>
                </a:tc>
                <a:tc>
                  <a:txBody>
                    <a:bodyPr/>
                    <a:lstStyle/>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The paper presents an automated system that uses traffic condition analysis and pattern recognition to detect accident-prone scenarios and proactively prevent potential collisions.</a:t>
                      </a:r>
                    </a:p>
                  </a:txBody>
                  <a:tcPr/>
                </a:tc>
                <a:extLst>
                  <a:ext uri="{0D108BD9-81ED-4DB2-BD59-A6C34878D82A}">
                    <a16:rowId xmlns:a16="http://schemas.microsoft.com/office/drawing/2014/main" val="2619119180"/>
                  </a:ext>
                </a:extLst>
              </a:tr>
              <a:tr h="965939">
                <a:tc>
                  <a:txBody>
                    <a:bodyPr/>
                    <a:lstStyle/>
                    <a:p>
                      <a:r>
                        <a:rPr lang="en-IN" dirty="0">
                          <a:latin typeface=" Times New Roman"/>
                        </a:rPr>
                        <a:t>8. </a:t>
                      </a:r>
                      <a:r>
                        <a:rPr lang="en-IN" dirty="0" err="1">
                          <a:latin typeface="Times New Roman" panose="02020603050405020304" pitchFamily="18" charset="0"/>
                          <a:cs typeface="Times New Roman" panose="02020603050405020304" pitchFamily="18" charset="0"/>
                        </a:rPr>
                        <a:t>D.Sai</a:t>
                      </a:r>
                      <a:r>
                        <a:rPr lang="en-IN" dirty="0">
                          <a:latin typeface="Times New Roman" panose="02020603050405020304" pitchFamily="18" charset="0"/>
                          <a:cs typeface="Times New Roman" panose="02020603050405020304" pitchFamily="18" charset="0"/>
                        </a:rPr>
                        <a:t> Santosh ,</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E.Bhargava</a:t>
                      </a:r>
                      <a:r>
                        <a:rPr lang="en-IN" dirty="0">
                          <a:latin typeface="Times New Roman" panose="02020603050405020304" pitchFamily="18" charset="0"/>
                          <a:cs typeface="Times New Roman" panose="02020603050405020304" pitchFamily="18" charset="0"/>
                        </a:rPr>
                        <a:t> Reddy</a:t>
                      </a:r>
                    </a:p>
                  </a:txBody>
                  <a:tcPr/>
                </a:tc>
                <a:tc>
                  <a:txBody>
                    <a:bodyPr/>
                    <a:lstStyle/>
                    <a:p>
                      <a:r>
                        <a:rPr lang="en-US" dirty="0">
                          <a:latin typeface="Times New Roman" panose="02020603050405020304" pitchFamily="18" charset="0"/>
                          <a:cs typeface="Times New Roman" panose="02020603050405020304" pitchFamily="18" charset="0"/>
                        </a:rPr>
                        <a:t>Automatic Driver Drowsiness Detection and Accident Prevention System using Image Processing , 2024</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Effective real-time driver fatigue detection using Viola-Jones and Timm-Barth algorithms.</a:t>
                      </a:r>
                    </a:p>
                    <a:p>
                      <a:endParaRPr lang="en-IN" dirty="0">
                        <a:latin typeface=" Times New Roman"/>
                      </a:endParaRPr>
                    </a:p>
                  </a:txBody>
                  <a:tcPr/>
                </a:tc>
                <a:extLst>
                  <a:ext uri="{0D108BD9-81ED-4DB2-BD59-A6C34878D82A}">
                    <a16:rowId xmlns:a16="http://schemas.microsoft.com/office/drawing/2014/main" val="348090580"/>
                  </a:ext>
                </a:extLst>
              </a:tr>
              <a:tr h="845482">
                <a:tc>
                  <a:txBody>
                    <a:bodyPr/>
                    <a:lstStyle/>
                    <a:p>
                      <a:r>
                        <a:rPr lang="en-IN" dirty="0">
                          <a:latin typeface="Times New Roman" panose="02020603050405020304" pitchFamily="18" charset="0"/>
                          <a:cs typeface="Times New Roman" panose="02020603050405020304" pitchFamily="18" charset="0"/>
                        </a:rPr>
                        <a:t>9. Anil Kumar Biswal</a:t>
                      </a:r>
                    </a:p>
                    <a:p>
                      <a:r>
                        <a:rPr lang="en-IN" dirty="0">
                          <a:latin typeface="Times New Roman" panose="02020603050405020304" pitchFamily="18" charset="0"/>
                          <a:cs typeface="Times New Roman" panose="02020603050405020304" pitchFamily="18" charset="0"/>
                        </a:rPr>
                        <a:t>    Debabrata Samanta </a:t>
                      </a:r>
                    </a:p>
                  </a:txBody>
                  <a:tcPr/>
                </a:tc>
                <a:tc>
                  <a:txBody>
                    <a:bodyPr/>
                    <a:lstStyle/>
                    <a:p>
                      <a:r>
                        <a:rPr lang="en-IN" dirty="0">
                          <a:latin typeface="Times New Roman" panose="02020603050405020304" pitchFamily="18" charset="0"/>
                          <a:cs typeface="Times New Roman" panose="02020603050405020304" pitchFamily="18" charset="0"/>
                        </a:rPr>
                        <a:t>IoT-Based Smart Alert System for Drowsy Driver Detection, 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Non-intrusive driver drowsiness and collision severity detection using facial landmarks, sensors, and GPS.</a:t>
                      </a:r>
                    </a:p>
                  </a:txBody>
                  <a:tcPr/>
                </a:tc>
                <a:extLst>
                  <a:ext uri="{0D108BD9-81ED-4DB2-BD59-A6C34878D82A}">
                    <a16:rowId xmlns:a16="http://schemas.microsoft.com/office/drawing/2014/main" val="2635070873"/>
                  </a:ext>
                </a:extLst>
              </a:tr>
              <a:tr h="904690">
                <a:tc>
                  <a:txBody>
                    <a:bodyPr/>
                    <a:lstStyle/>
                    <a:p>
                      <a:r>
                        <a:rPr lang="en-IN" dirty="0"/>
                        <a:t>10. </a:t>
                      </a:r>
                      <a:r>
                        <a:rPr lang="en-IN" dirty="0">
                          <a:latin typeface="Times New Roman" panose="02020603050405020304" pitchFamily="18" charset="0"/>
                          <a:cs typeface="Times New Roman" panose="02020603050405020304" pitchFamily="18" charset="0"/>
                        </a:rPr>
                        <a:t>Tarani Sunil</a:t>
                      </a:r>
                    </a:p>
                    <a:p>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Merugumala</a:t>
                      </a:r>
                      <a:r>
                        <a:rPr lang="en-IN" dirty="0">
                          <a:latin typeface="Times New Roman" panose="02020603050405020304" pitchFamily="18" charset="0"/>
                          <a:cs typeface="Times New Roman" panose="02020603050405020304" pitchFamily="18" charset="0"/>
                        </a:rPr>
                        <a:t>    Naga</a:t>
                      </a:r>
                    </a:p>
                  </a:txBody>
                  <a:tcPr/>
                </a:tc>
                <a:tc>
                  <a:txBody>
                    <a:bodyPr/>
                    <a:lstStyle/>
                    <a:p>
                      <a:r>
                        <a:rPr lang="en-US" dirty="0">
                          <a:latin typeface="Times New Roman" panose="02020603050405020304" pitchFamily="18" charset="0"/>
                          <a:cs typeface="Times New Roman" panose="02020603050405020304" pitchFamily="18" charset="0"/>
                        </a:rPr>
                        <a:t>Conceptual Framework For Accident Detection And Prevention , 2023</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Live speed tracking and accident location reporting via mobile app for faster emergency response.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672947522"/>
                  </a:ext>
                </a:extLst>
              </a:tr>
            </a:tbl>
          </a:graphicData>
        </a:graphic>
      </p:graphicFrame>
      <p:sp>
        <p:nvSpPr>
          <p:cNvPr id="5" name="TextBox 4">
            <a:extLst>
              <a:ext uri="{FF2B5EF4-FFF2-40B4-BE49-F238E27FC236}">
                <a16:creationId xmlns:a16="http://schemas.microsoft.com/office/drawing/2014/main" id="{034F7BC6-CACC-CB85-0166-B0DB217FE28F}"/>
              </a:ext>
            </a:extLst>
          </p:cNvPr>
          <p:cNvSpPr txBox="1"/>
          <p:nvPr/>
        </p:nvSpPr>
        <p:spPr>
          <a:xfrm>
            <a:off x="2670728" y="645813"/>
            <a:ext cx="7138497" cy="794556"/>
          </a:xfrm>
          <a:prstGeom prst="rect">
            <a:avLst/>
          </a:prstGeom>
          <a:noFill/>
        </p:spPr>
        <p:txBody>
          <a:bodyPr wrap="square">
            <a:spAutoFit/>
          </a:bodyPr>
          <a:lstStyle/>
          <a:p>
            <a:pPr algn="ctr"/>
            <a:r>
              <a:rPr lang="en-IN" sz="44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4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04023E4-70EB-D9A8-187D-33C511869E8C}"/>
              </a:ext>
            </a:extLst>
          </p:cNvPr>
          <p:cNvSpPr txBox="1"/>
          <p:nvPr/>
        </p:nvSpPr>
        <p:spPr>
          <a:xfrm>
            <a:off x="2392432" y="2619271"/>
            <a:ext cx="3469511" cy="92333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Accident Prevention Based on Automatic Detection of Accident Prone Traffic Conditions, </a:t>
            </a:r>
            <a:r>
              <a:rPr lang="en-US" dirty="0"/>
              <a:t>2024</a:t>
            </a:r>
            <a:endParaRPr lang="en-IN"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2265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11E58-0057-F231-2481-EDF94E830F94}"/>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47FCE326-2C38-9344-BD76-C6E6A49AB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5CC7F4C-117B-E3D7-95D2-4A203B6FA9FC}"/>
              </a:ext>
            </a:extLst>
          </p:cNvPr>
          <p:cNvSpPr txBox="1"/>
          <p:nvPr/>
        </p:nvSpPr>
        <p:spPr>
          <a:xfrm>
            <a:off x="3047036" y="3247227"/>
            <a:ext cx="6094070" cy="369332"/>
          </a:xfrm>
          <a:prstGeom prst="rect">
            <a:avLst/>
          </a:prstGeom>
          <a:noFill/>
        </p:spPr>
        <p:txBody>
          <a:bodyPr wrap="square">
            <a:spAutoFit/>
          </a:bodyPr>
          <a:lstStyle/>
          <a:p>
            <a:pPr algn="ctr"/>
            <a:r>
              <a:rPr lang="en-IN" sz="1800" b="1" dirty="0">
                <a:solidFill>
                  <a:schemeClr val="accent1">
                    <a:lumMod val="75000"/>
                  </a:schemeClr>
                </a:solidFill>
                <a:latin typeface="Times New Roman" panose="02020603050405020304" pitchFamily="18" charset="0"/>
                <a:cs typeface="Times New Roman" panose="02020603050405020304" pitchFamily="18" charset="0"/>
              </a:rPr>
              <a:t> </a:t>
            </a:r>
            <a:endParaRPr lang="en-IN" sz="1800" b="1" dirty="0">
              <a:latin typeface="Times New Roman" panose="02020603050405020304" pitchFamily="18" charset="0"/>
              <a:cs typeface="Times New Roman" panose="02020603050405020304" pitchFamily="18" charset="0"/>
            </a:endParaRPr>
          </a:p>
        </p:txBody>
      </p:sp>
      <p:graphicFrame>
        <p:nvGraphicFramePr>
          <p:cNvPr id="7" name="Table 6">
            <a:extLst>
              <a:ext uri="{FF2B5EF4-FFF2-40B4-BE49-F238E27FC236}">
                <a16:creationId xmlns:a16="http://schemas.microsoft.com/office/drawing/2014/main" id="{471F8BB9-2F81-E464-0D81-B76B1DF833F9}"/>
              </a:ext>
            </a:extLst>
          </p:cNvPr>
          <p:cNvGraphicFramePr>
            <a:graphicFrameLocks noGrp="1"/>
          </p:cNvGraphicFramePr>
          <p:nvPr>
            <p:extLst>
              <p:ext uri="{D42A27DB-BD31-4B8C-83A1-F6EECF244321}">
                <p14:modId xmlns:p14="http://schemas.microsoft.com/office/powerpoint/2010/main" val="1765163613"/>
              </p:ext>
            </p:extLst>
          </p:nvPr>
        </p:nvGraphicFramePr>
        <p:xfrm>
          <a:off x="161823" y="1229992"/>
          <a:ext cx="11868353" cy="5503316"/>
        </p:xfrm>
        <a:graphic>
          <a:graphicData uri="http://schemas.openxmlformats.org/drawingml/2006/table">
            <a:tbl>
              <a:tblPr firstRow="1" bandRow="1">
                <a:tableStyleId>{5940675A-B579-460E-94D1-54222C63F5DA}</a:tableStyleId>
              </a:tblPr>
              <a:tblGrid>
                <a:gridCol w="3068737">
                  <a:extLst>
                    <a:ext uri="{9D8B030D-6E8A-4147-A177-3AD203B41FA5}">
                      <a16:colId xmlns:a16="http://schemas.microsoft.com/office/drawing/2014/main" val="105627993"/>
                    </a:ext>
                  </a:extLst>
                </a:gridCol>
                <a:gridCol w="3396343">
                  <a:extLst>
                    <a:ext uri="{9D8B030D-6E8A-4147-A177-3AD203B41FA5}">
                      <a16:colId xmlns:a16="http://schemas.microsoft.com/office/drawing/2014/main" val="3741490348"/>
                    </a:ext>
                  </a:extLst>
                </a:gridCol>
                <a:gridCol w="5403273">
                  <a:extLst>
                    <a:ext uri="{9D8B030D-6E8A-4147-A177-3AD203B41FA5}">
                      <a16:colId xmlns:a16="http://schemas.microsoft.com/office/drawing/2014/main" val="1630199916"/>
                    </a:ext>
                  </a:extLst>
                </a:gridCol>
              </a:tblGrid>
              <a:tr h="424391">
                <a:tc>
                  <a:txBody>
                    <a:bodyPr/>
                    <a:lstStyle/>
                    <a:p>
                      <a:r>
                        <a:rPr lang="en-IN" b="1" dirty="0"/>
                        <a:t>                     </a:t>
                      </a:r>
                      <a:r>
                        <a:rPr lang="en-IN" b="1" dirty="0">
                          <a:latin typeface=" Times New Roman"/>
                          <a:cs typeface="Times New Roman" panose="02020603050405020304" pitchFamily="18" charset="0"/>
                        </a:rPr>
                        <a:t>AUTHOR</a:t>
                      </a:r>
                    </a:p>
                  </a:txBody>
                  <a:tcPr/>
                </a:tc>
                <a:tc>
                  <a:txBody>
                    <a:bodyPr/>
                    <a:lstStyle/>
                    <a:p>
                      <a:r>
                        <a:rPr lang="en-IN" b="1" dirty="0">
                          <a:latin typeface="Times New Roman" panose="02020603050405020304" pitchFamily="18" charset="0"/>
                          <a:cs typeface="Times New Roman" panose="02020603050405020304" pitchFamily="18" charset="0"/>
                        </a:rPr>
                        <a:t>                      TITTLE, YEAR</a:t>
                      </a:r>
                    </a:p>
                  </a:txBody>
                  <a:tcPr/>
                </a:tc>
                <a:tc>
                  <a:txBody>
                    <a:bodyPr/>
                    <a:lstStyle/>
                    <a:p>
                      <a:r>
                        <a:rPr lang="en-IN" b="1" dirty="0"/>
                        <a:t>                    </a:t>
                      </a:r>
                      <a:r>
                        <a:rPr lang="en-IN" b="1" dirty="0">
                          <a:latin typeface="Times New Roman" panose="02020603050405020304" pitchFamily="18" charset="0"/>
                          <a:cs typeface="Times New Roman" panose="02020603050405020304" pitchFamily="18" charset="0"/>
                        </a:rPr>
                        <a:t>OUTCOME</a:t>
                      </a:r>
                    </a:p>
                  </a:txBody>
                  <a:tcPr/>
                </a:tc>
                <a:extLst>
                  <a:ext uri="{0D108BD9-81ED-4DB2-BD59-A6C34878D82A}">
                    <a16:rowId xmlns:a16="http://schemas.microsoft.com/office/drawing/2014/main" val="66416168"/>
                  </a:ext>
                </a:extLst>
              </a:tr>
              <a:tr h="802682">
                <a:tc>
                  <a:txBody>
                    <a:bodyPr/>
                    <a:lstStyle/>
                    <a:p>
                      <a:pPr marL="0" indent="0" algn="l">
                        <a:buNone/>
                      </a:pPr>
                      <a:r>
                        <a:rPr lang="en-IN" dirty="0">
                          <a:latin typeface="Times New Roman" panose="02020603050405020304" pitchFamily="18" charset="0"/>
                          <a:ea typeface="Verdana" panose="020B0604030504040204" pitchFamily="34" charset="0"/>
                          <a:cs typeface="Times New Roman" panose="02020603050405020304" pitchFamily="18" charset="0"/>
                        </a:rPr>
                        <a:t>11. </a:t>
                      </a:r>
                      <a:r>
                        <a:rPr lang="en-IN" dirty="0">
                          <a:latin typeface="Times New Roman" panose="02020603050405020304" pitchFamily="18" charset="0"/>
                          <a:cs typeface="Times New Roman" panose="02020603050405020304" pitchFamily="18" charset="0"/>
                        </a:rPr>
                        <a:t>OGUOMA  </a:t>
                      </a:r>
                    </a:p>
                    <a:p>
                      <a:pPr marL="0" indent="0" algn="l">
                        <a:buNone/>
                      </a:pPr>
                      <a:r>
                        <a:rPr lang="en-IN" dirty="0">
                          <a:latin typeface="Times New Roman" panose="02020603050405020304" pitchFamily="18" charset="0"/>
                          <a:ea typeface="Verdana" panose="020B0604030504040204" pitchFamily="34" charset="0"/>
                          <a:cs typeface="Times New Roman" panose="02020603050405020304" pitchFamily="18" charset="0"/>
                        </a:rPr>
                        <a:t>     </a:t>
                      </a:r>
                      <a:r>
                        <a:rPr lang="en-IN" dirty="0">
                          <a:latin typeface="Times New Roman" panose="02020603050405020304" pitchFamily="18" charset="0"/>
                          <a:cs typeface="Times New Roman" panose="02020603050405020304" pitchFamily="18" charset="0"/>
                        </a:rPr>
                        <a:t>IKECHUKWU STANLEY</a:t>
                      </a:r>
                      <a:endParaRPr lang="en-IN" dirty="0">
                        <a:latin typeface="Times New Roman" panose="02020603050405020304" pitchFamily="18" charset="0"/>
                        <a:ea typeface="Verdana" panose="020B0604030504040204" pitchFamily="34"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OGUOMA IKECHUKWU STANLEY ,2023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IoT-based system for real-time vehicle overheating detection using smart temperature alarm architecture.</a:t>
                      </a:r>
                    </a:p>
                  </a:txBody>
                  <a:tcPr/>
                </a:tc>
                <a:extLst>
                  <a:ext uri="{0D108BD9-81ED-4DB2-BD59-A6C34878D82A}">
                    <a16:rowId xmlns:a16="http://schemas.microsoft.com/office/drawing/2014/main" val="2423167803"/>
                  </a:ext>
                </a:extLst>
              </a:tr>
              <a:tr h="889184">
                <a:tc>
                  <a:txBody>
                    <a:bodyPr/>
                    <a:lstStyle/>
                    <a:p>
                      <a:r>
                        <a:rPr lang="sv-SE" dirty="0"/>
                        <a:t>12. </a:t>
                      </a:r>
                      <a:r>
                        <a:rPr lang="sv-SE" dirty="0">
                          <a:latin typeface="Times New Roman" panose="02020603050405020304" pitchFamily="18" charset="0"/>
                          <a:cs typeface="Times New Roman" panose="02020603050405020304" pitchFamily="18" charset="0"/>
                        </a:rPr>
                        <a:t>Pratik Powar </a:t>
                      </a:r>
                    </a:p>
                    <a:p>
                      <a:r>
                        <a:rPr lang="sv-SE" dirty="0">
                          <a:latin typeface="Times New Roman" panose="02020603050405020304" pitchFamily="18" charset="0"/>
                          <a:cs typeface="Times New Roman" panose="02020603050405020304" pitchFamily="18" charset="0"/>
                        </a:rPr>
                        <a:t>      Atharv Nakti</a:t>
                      </a:r>
                      <a:endParaRPr lang="en-IN"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 Survey on IoT-Based Vehicle Accident Prevention and Emergency Notification System</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IoT-based system integrating real-time accident prevention and emergency notification using ESP32, RF modules, and Blynk app for autonomous vehicle safety</a:t>
                      </a:r>
                      <a:r>
                        <a:rPr lang="en-US" dirty="0"/>
                        <a:t>. </a:t>
                      </a:r>
                    </a:p>
                  </a:txBody>
                  <a:tcPr/>
                </a:tc>
                <a:extLst>
                  <a:ext uri="{0D108BD9-81ED-4DB2-BD59-A6C34878D82A}">
                    <a16:rowId xmlns:a16="http://schemas.microsoft.com/office/drawing/2014/main" val="2619119180"/>
                  </a:ext>
                </a:extLst>
              </a:tr>
              <a:tr h="889184">
                <a:tc>
                  <a:txBody>
                    <a:bodyPr/>
                    <a:lstStyle/>
                    <a:p>
                      <a:r>
                        <a:rPr lang="en-IN" dirty="0">
                          <a:latin typeface=" Times New Roman"/>
                        </a:rPr>
                        <a:t>13. </a:t>
                      </a:r>
                      <a:r>
                        <a:rPr lang="en-IN" dirty="0">
                          <a:latin typeface="Times New Roman" panose="02020603050405020304" pitchFamily="18" charset="0"/>
                          <a:cs typeface="Times New Roman" panose="02020603050405020304" pitchFamily="18" charset="0"/>
                        </a:rPr>
                        <a:t>SANGEETHA .M</a:t>
                      </a:r>
                    </a:p>
                    <a:p>
                      <a:r>
                        <a:rPr lang="en-IN" dirty="0">
                          <a:latin typeface="Times New Roman" panose="02020603050405020304" pitchFamily="18" charset="0"/>
                          <a:cs typeface="Times New Roman" panose="02020603050405020304" pitchFamily="18" charset="0"/>
                        </a:rPr>
                        <a:t>       SUJITHA. B</a:t>
                      </a:r>
                    </a:p>
                  </a:txBody>
                  <a:tcPr/>
                </a:tc>
                <a:tc>
                  <a:txBody>
                    <a:bodyPr/>
                    <a:lstStyle/>
                    <a:p>
                      <a:r>
                        <a:rPr lang="en-US" dirty="0">
                          <a:latin typeface="Times New Roman" panose="02020603050405020304" pitchFamily="18" charset="0"/>
                          <a:cs typeface="Times New Roman" panose="02020603050405020304" pitchFamily="18" charset="0"/>
                        </a:rPr>
                        <a:t>IOT BASED VEHICLE ACCIDENT PREVENTION USING MULTIPLE SENSORS</a:t>
                      </a:r>
                      <a:endParaRPr lang="en-IN"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IoT-based accident prevention system using multiple sensors for real-time vehicle monitoring</a:t>
                      </a:r>
                      <a:r>
                        <a:rPr lang="en-US" dirty="0"/>
                        <a:t>.</a:t>
                      </a:r>
                    </a:p>
                    <a:p>
                      <a:endParaRPr lang="en-IN" dirty="0">
                        <a:latin typeface=" Times New Roman"/>
                      </a:endParaRPr>
                    </a:p>
                  </a:txBody>
                  <a:tcPr/>
                </a:tc>
                <a:extLst>
                  <a:ext uri="{0D108BD9-81ED-4DB2-BD59-A6C34878D82A}">
                    <a16:rowId xmlns:a16="http://schemas.microsoft.com/office/drawing/2014/main" val="348090580"/>
                  </a:ext>
                </a:extLst>
              </a:tr>
              <a:tr h="142269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latin typeface="Times New Roman" panose="02020603050405020304" pitchFamily="18" charset="0"/>
                          <a:cs typeface="Times New Roman" panose="02020603050405020304" pitchFamily="18" charset="0"/>
                        </a:rPr>
                        <a:t>14. </a:t>
                      </a:r>
                      <a:r>
                        <a:rPr lang="en-US" dirty="0">
                          <a:latin typeface="+mn-lt"/>
                          <a:cs typeface="+mn-cs"/>
                        </a:rPr>
                        <a:t>Meghana</a:t>
                      </a:r>
                      <a:r>
                        <a:rPr lang="en-US" baseline="0" dirty="0">
                          <a:latin typeface="+mn-lt"/>
                          <a:cs typeface="+mn-cs"/>
                        </a:rPr>
                        <a:t> A</a:t>
                      </a:r>
                    </a:p>
                    <a:p>
                      <a:pPr fontAlgn="ctr"/>
                      <a:r>
                        <a:rPr lang="en-US" baseline="0" dirty="0">
                          <a:latin typeface="+mn-lt"/>
                          <a:cs typeface="+mn-cs"/>
                        </a:rPr>
                        <a:t>       </a:t>
                      </a:r>
                      <a:r>
                        <a:rPr lang="en-IN" sz="1800" b="0" i="0" kern="1200" dirty="0">
                          <a:solidFill>
                            <a:schemeClr val="tx1"/>
                          </a:solidFill>
                          <a:effectLst/>
                          <a:latin typeface="+mn-lt"/>
                          <a:ea typeface="+mn-ea"/>
                          <a:cs typeface="+mn-cs"/>
                        </a:rPr>
                        <a:t>Bharath M R</a:t>
                      </a:r>
                    </a:p>
                    <a:p>
                      <a:br>
                        <a:rPr lang="en-IN" dirty="0"/>
                      </a:b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b="0" i="0" kern="1200" dirty="0">
                          <a:solidFill>
                            <a:schemeClr val="tx1"/>
                          </a:solidFill>
                          <a:effectLst/>
                          <a:latin typeface="+mn-lt"/>
                          <a:ea typeface="+mn-ea"/>
                          <a:cs typeface="+mn-cs"/>
                        </a:rPr>
                        <a:t>ESP32 based embedded system for level I vehicular automation using </a:t>
                      </a:r>
                      <a:r>
                        <a:rPr lang="en-IN" sz="1800" b="0" i="0" kern="1200" dirty="0" err="1">
                          <a:solidFill>
                            <a:schemeClr val="tx1"/>
                          </a:solidFill>
                          <a:effectLst/>
                          <a:latin typeface="+mn-lt"/>
                          <a:ea typeface="+mn-ea"/>
                          <a:cs typeface="+mn-cs"/>
                        </a:rPr>
                        <a:t>iot</a:t>
                      </a:r>
                      <a:r>
                        <a:rPr lang="en-IN" sz="1800" b="0" i="0" kern="1200" dirty="0">
                          <a:solidFill>
                            <a:schemeClr val="tx1"/>
                          </a:solidFill>
                          <a:effectLst/>
                          <a:latin typeface="+mn-lt"/>
                          <a:ea typeface="+mn-ea"/>
                          <a:cs typeface="+mn-cs"/>
                        </a:rPr>
                        <a:t> ESP32 </a:t>
                      </a:r>
                      <a:r>
                        <a:rPr lang="en-IN" sz="1800" b="0" i="0" kern="1200" dirty="0" err="1">
                          <a:solidFill>
                            <a:schemeClr val="tx1"/>
                          </a:solidFill>
                          <a:effectLst/>
                          <a:latin typeface="+mn-lt"/>
                          <a:ea typeface="+mn-ea"/>
                          <a:cs typeface="+mn-cs"/>
                        </a:rPr>
                        <a:t>ased</a:t>
                      </a:r>
                      <a:r>
                        <a:rPr lang="en-IN" sz="1800" b="0" i="0" kern="1200" dirty="0">
                          <a:solidFill>
                            <a:schemeClr val="tx1"/>
                          </a:solidFill>
                          <a:effectLst/>
                          <a:latin typeface="+mn-lt"/>
                          <a:ea typeface="+mn-ea"/>
                          <a:cs typeface="+mn-cs"/>
                        </a:rPr>
                        <a:t> Embedded System for Level I Vehicular Automation sing IoT.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ESP32-based IoT system enabling Level I vehicular automation with real-time safety monitoring.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635070873"/>
                  </a:ext>
                </a:extLst>
              </a:tr>
              <a:tr h="984403">
                <a:tc>
                  <a:txBody>
                    <a:bodyPr/>
                    <a:lstStyle/>
                    <a:p>
                      <a:r>
                        <a:rPr lang="en-IN" dirty="0"/>
                        <a:t>15. Rajat Gupta</a:t>
                      </a:r>
                    </a:p>
                  </a:txBody>
                  <a:tcPr/>
                </a:tc>
                <a:tc>
                  <a:txBody>
                    <a:bodyPr/>
                    <a:lstStyle/>
                    <a:p>
                      <a:r>
                        <a:rPr lang="en-US" dirty="0"/>
                        <a:t>A Simulink Model for an Engine Cooling System and its Application for Fault Detection in Vehicles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Simulink-based engine cooling model for real-time vehicle fault detection and diagnostics.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2672947522"/>
                  </a:ext>
                </a:extLst>
              </a:tr>
            </a:tbl>
          </a:graphicData>
        </a:graphic>
      </p:graphicFrame>
    </p:spTree>
    <p:extLst>
      <p:ext uri="{BB962C8B-B14F-4D97-AF65-F5344CB8AC3E}">
        <p14:creationId xmlns:p14="http://schemas.microsoft.com/office/powerpoint/2010/main" val="1422106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0345E-A7D9-74E4-EFF9-4E1EA1576B75}"/>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151EAE5C-14C5-6D2C-D85B-284E53B32A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4307FFF-AD0F-F0E8-AA3A-0A572C06D6F6}"/>
              </a:ext>
            </a:extLst>
          </p:cNvPr>
          <p:cNvSpPr txBox="1"/>
          <p:nvPr/>
        </p:nvSpPr>
        <p:spPr>
          <a:xfrm>
            <a:off x="2143480" y="1101437"/>
            <a:ext cx="6096000" cy="769441"/>
          </a:xfrm>
          <a:prstGeom prst="rect">
            <a:avLst/>
          </a:prstGeom>
          <a:noFill/>
        </p:spPr>
        <p:txBody>
          <a:bodyPr wrap="square">
            <a:spAutoFit/>
          </a:bodyPr>
          <a:lstStyle/>
          <a:p>
            <a:pPr algn="ctr"/>
            <a:r>
              <a:rPr lang="en-IN" sz="4400" dirty="0">
                <a:solidFill>
                  <a:schemeClr val="accent1">
                    <a:lumMod val="75000"/>
                  </a:schemeClr>
                </a:solidFill>
                <a:latin typeface="Times New Roman" panose="02020603050405020304" pitchFamily="18" charset="0"/>
                <a:cs typeface="Times New Roman" panose="02020603050405020304" pitchFamily="18" charset="0"/>
              </a:rPr>
              <a:t>RESEARCH GAP</a:t>
            </a:r>
          </a:p>
        </p:txBody>
      </p:sp>
      <p:sp>
        <p:nvSpPr>
          <p:cNvPr id="14" name="Rectangle 8">
            <a:extLst>
              <a:ext uri="{FF2B5EF4-FFF2-40B4-BE49-F238E27FC236}">
                <a16:creationId xmlns:a16="http://schemas.microsoft.com/office/drawing/2014/main" id="{9077AD77-37FC-7B67-F534-4D6253B82B91}"/>
              </a:ext>
            </a:extLst>
          </p:cNvPr>
          <p:cNvSpPr>
            <a:spLocks noChangeArrowheads="1"/>
          </p:cNvSpPr>
          <p:nvPr/>
        </p:nvSpPr>
        <p:spPr bwMode="auto">
          <a:xfrm>
            <a:off x="581890" y="1985917"/>
            <a:ext cx="1080654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of ESP32 Microcontroller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is built using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ESP32</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 powerful yet affordable microcontroller with built-in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Wi-Fi and Bluetooth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ideal for real-time communication in IoT applications without needing external modems.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Programming for Embedded Control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entire system logic, including sensor data processing, decision-making, and communication protocols, is implemented using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 programming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provides efficient and fast execution necessary for time-critical applications like accident detection.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Multi-Sensor Integration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800100" lvl="1" indent="-3429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Accelerometer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impact detection</a:t>
            </a:r>
          </a:p>
          <a:p>
            <a:pPr marL="800100" lvl="1" indent="-3429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Eye Blink Sensor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monitor drowsiness or unconsciousness</a:t>
            </a:r>
          </a:p>
          <a:p>
            <a:pPr marL="800100" lvl="1" indent="-342900" eaLnBrk="0" fontAlgn="base" hangingPunct="0">
              <a:spcBef>
                <a:spcPct val="0"/>
              </a:spcBef>
              <a:spcAft>
                <a:spcPct val="0"/>
              </a:spcAft>
              <a:buFont typeface="Arial" panose="020B0604020202020204" pitchFamily="34" charset="0"/>
              <a:buChar char="•"/>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Alcohol Sensor</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detect intoxication before or during driving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sensors are interfaced with the ESP32 to monitor driver behavior and detect abnormal conditions in real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35298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575B9-FD06-BD4B-CE76-F60B3A979183}"/>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2849A626-A714-68F7-3842-41319EFDEA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1" name="TextBox 40">
            <a:extLst>
              <a:ext uri="{FF2B5EF4-FFF2-40B4-BE49-F238E27FC236}">
                <a16:creationId xmlns:a16="http://schemas.microsoft.com/office/drawing/2014/main" id="{10BD3D1D-EEBA-4A1E-97D3-D92D885E76E1}"/>
              </a:ext>
            </a:extLst>
          </p:cNvPr>
          <p:cNvSpPr txBox="1"/>
          <p:nvPr/>
        </p:nvSpPr>
        <p:spPr>
          <a:xfrm>
            <a:off x="958930" y="2259041"/>
            <a:ext cx="8553203" cy="369332"/>
          </a:xfrm>
          <a:prstGeom prst="rect">
            <a:avLst/>
          </a:prstGeom>
          <a:noFill/>
        </p:spPr>
        <p:txBody>
          <a:bodyPr wrap="square">
            <a:spAutoFit/>
          </a:bodyPr>
          <a:lstStyle/>
          <a:p>
            <a:r>
              <a:rPr lang="en-US" dirty="0"/>
              <a:t>.</a:t>
            </a:r>
          </a:p>
        </p:txBody>
      </p:sp>
      <p:sp>
        <p:nvSpPr>
          <p:cNvPr id="43" name="TextBox 42">
            <a:extLst>
              <a:ext uri="{FF2B5EF4-FFF2-40B4-BE49-F238E27FC236}">
                <a16:creationId xmlns:a16="http://schemas.microsoft.com/office/drawing/2014/main" id="{EC0F6F42-0BAB-9C5B-3389-567B9EA61653}"/>
              </a:ext>
            </a:extLst>
          </p:cNvPr>
          <p:cNvSpPr txBox="1"/>
          <p:nvPr/>
        </p:nvSpPr>
        <p:spPr>
          <a:xfrm>
            <a:off x="958930" y="1443841"/>
            <a:ext cx="10417631" cy="3970318"/>
          </a:xfrm>
          <a:prstGeom prst="rect">
            <a:avLst/>
          </a:prstGeom>
          <a:noFill/>
        </p:spPr>
        <p:txBody>
          <a:bodyPr wrap="square">
            <a:spAutoFit/>
          </a:bodyPr>
          <a:lstStyle/>
          <a:p>
            <a:pPr marL="342900" indent="-342900">
              <a:buFont typeface="+mj-lt"/>
              <a:buAutoNum type="arabicPeriod" startAt="4"/>
            </a:pPr>
            <a:r>
              <a:rPr lang="en-US" b="1" dirty="0">
                <a:latin typeface="Times New Roman" panose="02020603050405020304" pitchFamily="18" charset="0"/>
                <a:cs typeface="Times New Roman" panose="02020603050405020304" pitchFamily="18" charset="0"/>
              </a:rPr>
              <a:t>Automatic Hospital Notification System</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Once an accident is detected, the system automatically sends an alert containing </a:t>
            </a:r>
            <a:r>
              <a:rPr lang="en-US" b="1" dirty="0">
                <a:latin typeface="Times New Roman" panose="02020603050405020304" pitchFamily="18" charset="0"/>
                <a:cs typeface="Times New Roman" panose="02020603050405020304" pitchFamily="18" charset="0"/>
              </a:rPr>
              <a:t>GPS coordinates</a:t>
            </a:r>
            <a:r>
              <a:rPr lang="en-US" dirty="0">
                <a:latin typeface="Times New Roman" panose="02020603050405020304" pitchFamily="18" charset="0"/>
                <a:cs typeface="Times New Roman" panose="02020603050405020304" pitchFamily="18" charset="0"/>
              </a:rPr>
              <a:t> to nearby hospitals or emergency responders using Wi-Fi communication, eliminating the need for human intervention.</a:t>
            </a:r>
          </a:p>
          <a:p>
            <a:pPr marL="342900" indent="-342900">
              <a:buFont typeface="+mj-lt"/>
              <a:buAutoNum type="arabicPeriod" startAt="4"/>
            </a:pP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US" b="1" dirty="0">
                <a:latin typeface="Times New Roman" panose="02020603050405020304" pitchFamily="18" charset="0"/>
                <a:cs typeface="Times New Roman" panose="02020603050405020304" pitchFamily="18" charset="0"/>
              </a:rPr>
              <a:t>Standalone and Scalable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Unlike smartphone-dependent systems, this project offers a </a:t>
            </a:r>
            <a:r>
              <a:rPr lang="en-US" b="1" dirty="0">
                <a:latin typeface="Times New Roman" panose="02020603050405020304" pitchFamily="18" charset="0"/>
                <a:cs typeface="Times New Roman" panose="02020603050405020304" pitchFamily="18" charset="0"/>
              </a:rPr>
              <a:t>standalone solution</a:t>
            </a:r>
            <a:r>
              <a:rPr lang="en-US" dirty="0">
                <a:latin typeface="Times New Roman" panose="02020603050405020304" pitchFamily="18" charset="0"/>
                <a:cs typeface="Times New Roman" panose="02020603050405020304" pitchFamily="18" charset="0"/>
              </a:rPr>
              <a:t> that can be installed in any vehicle. Its low cost and open-source nature make it </a:t>
            </a:r>
            <a:r>
              <a:rPr lang="en-US" b="1" dirty="0">
                <a:latin typeface="Times New Roman" panose="02020603050405020304" pitchFamily="18" charset="0"/>
                <a:cs typeface="Times New Roman" panose="02020603050405020304" pitchFamily="18" charset="0"/>
              </a:rPr>
              <a:t>scalable for widespread use</a:t>
            </a:r>
            <a:r>
              <a:rPr lang="en-US" dirty="0">
                <a:latin typeface="Times New Roman" panose="02020603050405020304" pitchFamily="18" charset="0"/>
                <a:cs typeface="Times New Roman" panose="02020603050405020304" pitchFamily="18" charset="0"/>
              </a:rPr>
              <a:t>, even in low-resource environments.</a:t>
            </a:r>
          </a:p>
          <a:p>
            <a:pPr marL="342900" indent="-342900">
              <a:buFont typeface="+mj-lt"/>
              <a:buAutoNum type="arabicPeriod" startAt="4"/>
            </a:pPr>
            <a:endParaRPr lang="en-US" b="1" dirty="0">
              <a:latin typeface="Times New Roman" panose="02020603050405020304" pitchFamily="18" charset="0"/>
              <a:cs typeface="Times New Roman" panose="02020603050405020304" pitchFamily="18" charset="0"/>
            </a:endParaRPr>
          </a:p>
          <a:p>
            <a:pPr marL="342900" indent="-342900">
              <a:buFont typeface="+mj-lt"/>
              <a:buAutoNum type="arabicPeriod" startAt="4"/>
            </a:pPr>
            <a:r>
              <a:rPr lang="en-US" b="1" dirty="0">
                <a:latin typeface="Times New Roman" panose="02020603050405020304" pitchFamily="18" charset="0"/>
                <a:cs typeface="Times New Roman" panose="02020603050405020304" pitchFamily="18" charset="0"/>
              </a:rPr>
              <a:t>Educational and Social Impact</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initiative serves as a practical application of  </a:t>
            </a:r>
            <a:r>
              <a:rPr lang="en-US" b="1" dirty="0">
                <a:latin typeface="Times New Roman" panose="02020603050405020304" pitchFamily="18" charset="0"/>
                <a:cs typeface="Times New Roman" panose="02020603050405020304" pitchFamily="18" charset="0"/>
              </a:rPr>
              <a:t>ESP 32</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IoT, embedded systems, and C programming</a:t>
            </a:r>
            <a:r>
              <a:rPr lang="en-US" dirty="0">
                <a:latin typeface="Times New Roman" panose="02020603050405020304" pitchFamily="18" charset="0"/>
                <a:cs typeface="Times New Roman" panose="02020603050405020304" pitchFamily="18" charset="0"/>
              </a:rPr>
              <a:t>, offering valuable learning experiences for developers while addressing a major </a:t>
            </a:r>
            <a:r>
              <a:rPr lang="en-US" b="1" dirty="0">
                <a:latin typeface="Times New Roman" panose="02020603050405020304" pitchFamily="18" charset="0"/>
                <a:cs typeface="Times New Roman" panose="02020603050405020304" pitchFamily="18" charset="0"/>
              </a:rPr>
              <a:t>public safety issue</a:t>
            </a:r>
            <a:r>
              <a:rPr lang="en-US" dirty="0">
                <a:latin typeface="Times New Roman" panose="02020603050405020304" pitchFamily="18" charset="0"/>
                <a:cs typeface="Times New Roman" panose="02020603050405020304" pitchFamily="18" charset="0"/>
              </a:rPr>
              <a:t> through </a:t>
            </a:r>
            <a:r>
              <a:rPr lang="en-IN" dirty="0">
                <a:latin typeface="Times New Roman" panose="02020603050405020304" pitchFamily="18" charset="0"/>
                <a:cs typeface="Times New Roman" panose="02020603050405020304" pitchFamily="18" charset="0"/>
              </a:rPr>
              <a:t>automation.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7410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57C916-D52C-45C5-7EB2-F5616B01DC87}"/>
            </a:ext>
          </a:extLst>
        </p:cNvPr>
        <p:cNvGrpSpPr/>
        <p:nvPr/>
      </p:nvGrpSpPr>
      <p:grpSpPr>
        <a:xfrm>
          <a:off x="0" y="0"/>
          <a:ext cx="0" cy="0"/>
          <a:chOff x="0" y="0"/>
          <a:chExt cx="0" cy="0"/>
        </a:xfrm>
      </p:grpSpPr>
      <p:pic>
        <p:nvPicPr>
          <p:cNvPr id="2" name="Picture 2">
            <a:extLst>
              <a:ext uri="{FF2B5EF4-FFF2-40B4-BE49-F238E27FC236}">
                <a16:creationId xmlns:a16="http://schemas.microsoft.com/office/drawing/2014/main" id="{138CFFAF-2EFB-BED8-22BA-DCB5EA8A25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457" y="305227"/>
            <a:ext cx="2233534" cy="6811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8E82D2-00D2-564F-B34C-728C8B444093}"/>
              </a:ext>
            </a:extLst>
          </p:cNvPr>
          <p:cNvSpPr txBox="1"/>
          <p:nvPr/>
        </p:nvSpPr>
        <p:spPr>
          <a:xfrm>
            <a:off x="2297876" y="1111387"/>
            <a:ext cx="6096000" cy="769441"/>
          </a:xfrm>
          <a:prstGeom prst="rect">
            <a:avLst/>
          </a:prstGeom>
          <a:noFill/>
        </p:spPr>
        <p:txBody>
          <a:bodyPr wrap="square">
            <a:spAutoFit/>
          </a:bodyPr>
          <a:lstStyle/>
          <a:p>
            <a:pPr algn="ctr"/>
            <a:r>
              <a:rPr lang="en-IN" sz="4400" dirty="0">
                <a:solidFill>
                  <a:schemeClr val="accent1">
                    <a:lumMod val="75000"/>
                  </a:schemeClr>
                </a:solidFill>
                <a:latin typeface="Times New Roman" panose="02020603050405020304" pitchFamily="18" charset="0"/>
                <a:cs typeface="Times New Roman" panose="02020603050405020304" pitchFamily="18" charset="0"/>
              </a:rPr>
              <a:t>OBJECTIVE</a:t>
            </a:r>
          </a:p>
        </p:txBody>
      </p:sp>
      <p:sp>
        <p:nvSpPr>
          <p:cNvPr id="41" name="TextBox 40">
            <a:extLst>
              <a:ext uri="{FF2B5EF4-FFF2-40B4-BE49-F238E27FC236}">
                <a16:creationId xmlns:a16="http://schemas.microsoft.com/office/drawing/2014/main" id="{D918EE6D-9163-B8E1-0D40-0A194C4905A4}"/>
              </a:ext>
            </a:extLst>
          </p:cNvPr>
          <p:cNvSpPr txBox="1"/>
          <p:nvPr/>
        </p:nvSpPr>
        <p:spPr>
          <a:xfrm>
            <a:off x="958930" y="2259041"/>
            <a:ext cx="8553203" cy="369332"/>
          </a:xfrm>
          <a:prstGeom prst="rect">
            <a:avLst/>
          </a:prstGeom>
          <a:noFill/>
        </p:spPr>
        <p:txBody>
          <a:bodyPr wrap="square">
            <a:spAutoFit/>
          </a:bodyPr>
          <a:lstStyle/>
          <a:p>
            <a:r>
              <a:rPr lang="en-US" dirty="0"/>
              <a:t>.</a:t>
            </a:r>
          </a:p>
        </p:txBody>
      </p:sp>
      <p:sp>
        <p:nvSpPr>
          <p:cNvPr id="43" name="TextBox 42">
            <a:extLst>
              <a:ext uri="{FF2B5EF4-FFF2-40B4-BE49-F238E27FC236}">
                <a16:creationId xmlns:a16="http://schemas.microsoft.com/office/drawing/2014/main" id="{9890897A-9095-B653-CB43-AE4BB224198A}"/>
              </a:ext>
            </a:extLst>
          </p:cNvPr>
          <p:cNvSpPr txBox="1"/>
          <p:nvPr/>
        </p:nvSpPr>
        <p:spPr>
          <a:xfrm>
            <a:off x="958930" y="2249895"/>
            <a:ext cx="10417631" cy="3366563"/>
          </a:xfrm>
          <a:prstGeom prst="rect">
            <a:avLst/>
          </a:prstGeom>
          <a:noFill/>
        </p:spPr>
        <p:txBody>
          <a:bodyPr wrap="square">
            <a:spAutoFit/>
          </a:bodyPr>
          <a:lstStyle/>
          <a:p>
            <a:pPr algn="just">
              <a:lnSpc>
                <a:spcPct val="150000"/>
              </a:lnSpc>
            </a:pPr>
            <a:r>
              <a:rPr lang="en-US" sz="1800" dirty="0">
                <a:solidFill>
                  <a:schemeClr val="bg2">
                    <a:lumMod val="10000"/>
                  </a:schemeClr>
                </a:solidFill>
                <a:latin typeface="Times New Roman" panose="02020603050405020304" pitchFamily="18" charset="0"/>
                <a:cs typeface="Times New Roman" panose="02020603050405020304" pitchFamily="18" charset="0"/>
              </a:rPr>
              <a:t>The primary aim of this project is to significantly reduce the incidence of accidents that can be attributed to driver-related issues such as alcoholism, Eye blink, Vehicle tracking and some issues. The GPS and GSM system can be used to determine over speed in restricted area and charge penalty automatically decreasing human manpower, saving time and money. Reporting system can be used with Home security, personal security connecting with family, vehicle security .And many more .If an accident occurs due to other reasons, the system is designed to immediately send an alert message with the exact location of the incident to emergency services, including the police and ambulance. This allows for a quick response to help the victims, reduce fatalities, and improve road safety</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0747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1934</TotalTime>
  <Words>2390</Words>
  <Application>Microsoft Office PowerPoint</Application>
  <PresentationFormat>Widescreen</PresentationFormat>
  <Paragraphs>290</Paragraphs>
  <Slides>27</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 Times New Roman</vt:lpstr>
      <vt:lpstr>Arial</vt:lpstr>
      <vt:lpstr>Calibri</vt:lpstr>
      <vt:lpstr>Calibri Light</vt:lpstr>
      <vt:lpstr>DM Sans</vt:lpstr>
      <vt:lpstr>ff7</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soundarya badiger</dc:creator>
  <cp:lastModifiedBy>Sachin Agastya</cp:lastModifiedBy>
  <cp:revision>11</cp:revision>
  <dcterms:created xsi:type="dcterms:W3CDTF">2025-03-17T12:08:24Z</dcterms:created>
  <dcterms:modified xsi:type="dcterms:W3CDTF">2025-05-08T15:38:18Z</dcterms:modified>
</cp:coreProperties>
</file>