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notesSlides/notesSlide18.xml" ContentType="application/vnd.openxmlformats-officedocument.presentationml.notesSlide+xml"/>
  <Override PartName="/ppt/slides/slide18.xml" ContentType="application/vnd.openxmlformats-officedocument.presentationml.slide+xml"/>
  <Override PartName="/ppt/notesSlides/notesSlide19.xml" ContentType="application/vnd.openxmlformats-officedocument.presentationml.notesSlide+xml"/>
  <Override PartName="/ppt/slides/slide19.xml" ContentType="application/vnd.openxmlformats-officedocument.presentationml.slide+xml"/>
  <Override PartName="/ppt/notesSlides/notesSlide20.xml" ContentType="application/vnd.openxmlformats-officedocument.presentationml.notesSlide+xml"/>
  <Override PartName="/ppt/slides/slide20.xml" ContentType="application/vnd.openxmlformats-officedocument.presentationml.slide+xml"/>
  <Override PartName="/ppt/notesSlides/notesSlide21.xml" ContentType="application/vnd.openxmlformats-officedocument.presentationml.notesSlide+xml"/>
  <Override PartName="/ppt/slides/slide2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56" d="100"/>
          <a:sy n="56"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200">
              <a:latin typeface="Calibri" pitchFamily="0" charset="0"/>
              <a:ea typeface="宋体" pitchFamily="0" charset="0"/>
              <a:cs typeface="Calibri" pitchFamily="0" charset="0"/>
            </a:endParaRPr>
          </a:p>
        </p:txBody>
      </p:sp>
      <p:sp>
        <p:nvSpPr>
          <p:cNvPr id="7" name="文本框"/>
          <p:cNvSpPr>
            <a:spLocks noGrp="1"/>
          </p:cNvSpPr>
          <p:nvPr>
            <p:ph type="hdr"/>
          </p:nvPr>
        </p:nvSpPr>
        <p:spPr>
          <a:xfrm rot="0">
            <a:off x="0" y="0"/>
            <a:ext cx="2971799" cy="457200"/>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宋体" pitchFamily="0" charset="0"/>
              <a:cs typeface="Calibri" pitchFamily="0" charset="0"/>
            </a:endParaRPr>
          </a:p>
        </p:txBody>
      </p:sp>
      <p:sp>
        <p:nvSpPr>
          <p:cNvPr id="8" name="文本框"/>
          <p:cNvSpPr>
            <a:spLocks noGrp="1"/>
          </p:cNvSpPr>
          <p:nvPr>
            <p:ph type="dt" idx="1"/>
          </p:nvPr>
        </p:nvSpPr>
        <p:spPr>
          <a:xfrm rot="0">
            <a:off x="3884613" y="0"/>
            <a:ext cx="2971800" cy="457200"/>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宋体" pitchFamily="0" charset="0"/>
                <a:cs typeface="Calibri" pitchFamily="0" charset="0"/>
              </a:rPr>
              <a:t>4/30/2023</a:t>
            </a:fld>
            <a:endParaRPr lang="zh-CN" altLang="en-US" sz="1200">
              <a:latin typeface="Calibri" pitchFamily="0" charset="0"/>
              <a:ea typeface="宋体" pitchFamily="0" charset="0"/>
              <a:cs typeface="Calibri" pitchFamily="0" charset="0"/>
            </a:endParaRPr>
          </a:p>
        </p:txBody>
      </p:sp>
      <p:sp>
        <p:nvSpPr>
          <p:cNvPr id="9" name="对象"/>
          <p:cNvSpPr>
            <a:spLocks noGrp="1" noChangeAspect="1"/>
          </p:cNvSpPr>
          <p:nvPr>
            <p:ph type="sldImg" idx="2"/>
          </p:nvPr>
        </p:nvSpPr>
        <p:spPr>
          <a:xfrm rot="0">
            <a:off x="381000" y="685800"/>
            <a:ext cx="6096000" cy="3429000"/>
          </a:xfrm>
          <a:prstGeom prst="rect"/>
          <a:noFill/>
          <a:ln w="12700" cmpd="sng" cap="flat">
            <a:solidFill>
              <a:srgbClr val="000000"/>
            </a:solidFill>
            <a:prstDash val="solid"/>
            <a:round/>
          </a:ln>
        </p:spPr>
      </p:sp>
      <p:sp>
        <p:nvSpPr>
          <p:cNvPr id="10" name="文本框"/>
          <p:cNvSpPr>
            <a:spLocks noGrp="1"/>
          </p:cNvSpPr>
          <p:nvPr>
            <p:ph type="body" idx="3"/>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1" name="文本框"/>
          <p:cNvSpPr>
            <a:spLocks noGrp="1"/>
          </p:cNvSpPr>
          <p:nvPr>
            <p:ph type="ftr" idx="4"/>
          </p:nvPr>
        </p:nvSpPr>
        <p:spPr>
          <a:xfrm rot="0">
            <a:off x="0" y="8685213"/>
            <a:ext cx="2971799" cy="457200"/>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2079800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7973369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10</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7307271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11</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4796199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12</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28894858"/>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13</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59712691"/>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14</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97767769"/>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15</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37201317"/>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16</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06488731"/>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17</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16214132"/>
      </p:ext>
    </p:extLst>
  </p:cSld>
  <p:clrMapOvr>
    <a:masterClrMapping/>
  </p:clrMapOvr>
</p:notes>
</file>

<file path=ppt/notesSlides/notesSlide1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18</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09752945"/>
      </p:ext>
    </p:extLst>
  </p:cSld>
  <p:clrMapOvr>
    <a:masterClrMapping/>
  </p:clrMapOvr>
</p:notes>
</file>

<file path=ppt/notesSlides/notesSlide1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19</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0348375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2</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12676498"/>
      </p:ext>
    </p:extLst>
  </p:cSld>
  <p:clrMapOvr>
    <a:masterClrMapping/>
  </p:clrMapOvr>
</p:notes>
</file>

<file path=ppt/notesSlides/notesSlide2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20</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76145516"/>
      </p:ext>
    </p:extLst>
  </p:cSld>
  <p:clrMapOvr>
    <a:masterClrMapping/>
  </p:clrMapOvr>
</p:notes>
</file>

<file path=ppt/notesSlides/notesSlide2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21</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3610549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3</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3463645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4</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8227260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5</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107044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6</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4160055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7</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2351529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8</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8578728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9</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68086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blipFill>
          <a:blip r:embed="rId2"/>
          <a:stretch/>
        </a:blipFill>
      </p:bgPr>
    </p:bg>
    <p:spTree>
      <p:nvGrpSpPr>
        <p:cNvPr id="1" name=""/>
        <p:cNvGrpSpPr/>
        <p:nvPr/>
      </p:nvGrpSpPr>
      <p:grpSpPr>
        <a:xfrm>
          <a:off x="0" y="0"/>
          <a:ext cx="0" cy="0"/>
          <a:chOff x="0" y="0"/>
          <a:chExt cx="0" cy="0"/>
        </a:xfrm>
      </p:grpSpPr>
      <p:sp>
        <p:nvSpPr>
          <p:cNvPr id="13" name="文本框"/>
          <p:cNvSpPr>
            <a:spLocks noGrp="1"/>
          </p:cNvSpPr>
          <p:nvPr>
            <p:ph type="ctrTitle"/>
          </p:nvPr>
        </p:nvSpPr>
        <p:spPr>
          <a:xfrm rot="0">
            <a:off x="1524000" y="1122363"/>
            <a:ext cx="9144000" cy="2387600"/>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Calibri Light" pitchFamily="0" charset="0"/>
                <a:ea typeface="等线 Light" pitchFamily="0" charset="0"/>
                <a:cs typeface="Lucida Sans"/>
              </a:rPr>
              <a:t>Click to edit Master title style</a:t>
            </a:r>
            <a:endParaRPr lang="zh-CN" altLang="en-US" sz="6000" b="0" i="0" u="none" strike="noStrike" kern="1200" cap="none" spc="0" baseline="0">
              <a:solidFill>
                <a:schemeClr val="tx1"/>
              </a:solidFill>
              <a:latin typeface="Calibri Light" pitchFamily="0" charset="0"/>
              <a:ea typeface="等线 Light" pitchFamily="0" charset="0"/>
              <a:cs typeface="Lucida Sans"/>
            </a:endParaRPr>
          </a:p>
        </p:txBody>
      </p:sp>
      <p:sp>
        <p:nvSpPr>
          <p:cNvPr id="14" name="文本框"/>
          <p:cNvSpPr>
            <a:spLocks noGrp="1"/>
          </p:cNvSpPr>
          <p:nvPr>
            <p:ph type="subTitle" idx="1"/>
          </p:nvPr>
        </p:nvSpPr>
        <p:spPr>
          <a:xfrm rot="0">
            <a:off x="1524000" y="3602038"/>
            <a:ext cx="9144000" cy="1655762"/>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90000"/>
              </a:lnSpc>
              <a:spcBef>
                <a:spcPts val="1000"/>
              </a:spcBef>
              <a:spcAft>
                <a:spcPts val="0"/>
              </a:spcAft>
              <a:buNone/>
            </a:pPr>
            <a:r>
              <a:rPr lang="en-US" altLang="zh-CN" sz="2400" b="0" i="0" u="none" strike="noStrike" kern="1200" cap="none" spc="0" baseline="0">
                <a:solidFill>
                  <a:schemeClr val="tx1"/>
                </a:solidFill>
                <a:latin typeface="Calibri" pitchFamily="0" charset="0"/>
                <a:ea typeface="等线" pitchFamily="0" charset="0"/>
                <a:cs typeface="Lucida Sans"/>
              </a:rPr>
              <a:t>Click to edit Master subtitle style</a:t>
            </a:r>
            <a:endParaRPr lang="zh-CN" altLang="en-US" sz="2400" b="0" i="0" u="none" strike="noStrike" kern="1200" cap="none" spc="0" baseline="0">
              <a:solidFill>
                <a:schemeClr val="tx1"/>
              </a:solidFill>
              <a:latin typeface="Calibri" pitchFamily="0" charset="0"/>
              <a:ea typeface="等线" pitchFamily="0" charset="0"/>
              <a:cs typeface="Lucida Sans"/>
            </a:endParaRPr>
          </a:p>
        </p:txBody>
      </p:sp>
      <p:sp>
        <p:nvSpPr>
          <p:cNvPr id="15" name="文本框"/>
          <p:cNvSpPr>
            <a:spLocks noGrp="1"/>
          </p:cNvSpPr>
          <p:nvPr>
            <p:ph type="dt" idx="10"/>
          </p:nvPr>
        </p:nvSpPr>
        <p:spPr>
          <a:xfrm rot="0">
            <a:off x="8382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fld id="{CAD2D6BD-DE1B-4B5F-8B41-2702339687B9}" type="datetime1">
              <a:rPr lang="en-US" altLang="zh-CN" sz="1200" b="0" i="0" u="none" strike="noStrike" kern="1200" cap="none" spc="0" baseline="0">
                <a:solidFill>
                  <a:srgbClr val="898989"/>
                </a:solidFill>
                <a:latin typeface="Calibri" pitchFamily="0" charset="0"/>
                <a:ea typeface="等线" pitchFamily="0" charset="0"/>
                <a:cs typeface="Calibri" pitchFamily="0" charset="0"/>
              </a:rPr>
              <a:t>4/30/2023</a:t>
            </a:fld>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16" name="文本框"/>
          <p:cNvSpPr>
            <a:spLocks noGrp="1"/>
          </p:cNvSpPr>
          <p:nvPr>
            <p:ph type="ftr"/>
          </p:nvPr>
        </p:nvSpPr>
        <p:spPr>
          <a:xfrm rot="0">
            <a:off x="4038600" y="6356349"/>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17"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5773103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584272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124056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sp>
        <p:nvSpPr>
          <p:cNvPr id="23" name="文本框"/>
          <p:cNvSpPr>
            <a:spLocks xmlns:a="http://schemas.openxmlformats.org/drawingml/2006/main" noGrp="1"/>
          </p:cNvSpPr>
          <p:nvPr>
            <p:ph type="title"/>
          </p:nvPr>
        </p:nvSpPr>
        <p:spPr>
          <a:xfrm xmlns:a="http://schemas.openxmlformats.org/drawingml/2006/main" rot="0">
            <a:off x="838200" y="365124"/>
            <a:ext cx="10515600" cy="13255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24" name="文本框"/>
          <p:cNvSpPr>
            <a:spLocks xmlns:a="http://schemas.openxmlformats.org/drawingml/2006/main" noGrp="1"/>
          </p:cNvSpPr>
          <p:nvPr>
            <p:ph type="body" idx="1"/>
          </p:nvPr>
        </p:nvSpPr>
        <p:spPr>
          <a:xfrm xmlns:a="http://schemas.openxmlformats.org/drawingml/2006/main" rot="0">
            <a:off x="838200" y="1825625"/>
            <a:ext cx="10515600" cy="43513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25"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fld id="{CAD2D6BD-DE1B-4B5F-8B41-2702339687B9}" type="datetime1">
              <a:rPr lang="en-US" altLang="zh-CN" sz="1200">
                <a:solidFill>
                  <a:srgbClr val="898989"/>
                </a:solidFill>
                <a:latin typeface="Calibri" pitchFamily="0" charset="0"/>
                <a:ea typeface="等线" pitchFamily="0" charset="0"/>
                <a:cs typeface="Calibri" pitchFamily="0" charset="0"/>
              </a:rPr>
              <a:t>4/30/2023</a:t>
            </a:fld>
            <a:endParaRPr lang="zh-CN" altLang="en-US" sz="1200">
              <a:solidFill>
                <a:srgbClr val="898989"/>
              </a:solidFill>
              <a:latin typeface="Calibri" pitchFamily="0" charset="0"/>
              <a:ea typeface="等线" pitchFamily="0" charset="0"/>
              <a:cs typeface="Calibri" pitchFamily="0" charset="0"/>
            </a:endParaRPr>
          </a:p>
        </p:txBody>
      </p:sp>
      <p:sp>
        <p:nvSpPr>
          <p:cNvPr id="26"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sz="1200">
                <a:solidFill>
                  <a:srgbClr val="898989"/>
                </a:solidFill>
                <a:latin typeface="Calibri" pitchFamily="0" charset="0"/>
                <a:ea typeface="等线" pitchFamily="0" charset="0"/>
                <a:cs typeface="Calibri" pitchFamily="0" charset="0"/>
              </a:rPr>
              <a:t>© Edunet Foundation. All rights reserved.</a:t>
            </a:r>
            <a:endParaRPr lang="zh-CN" altLang="en-US" sz="1200">
              <a:solidFill>
                <a:srgbClr val="898989"/>
              </a:solidFill>
              <a:latin typeface="Calibri" pitchFamily="0" charset="0"/>
              <a:ea typeface="等线" pitchFamily="0" charset="0"/>
              <a:cs typeface="Calibri" pitchFamily="0" charset="0"/>
            </a:endParaRPr>
          </a:p>
        </p:txBody>
      </p:sp>
      <p:sp>
        <p:nvSpPr>
          <p:cNvPr id="27"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389921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sp>
        <p:nvSpPr>
          <p:cNvPr id="49" name="文本框"/>
          <p:cNvSpPr>
            <a:spLocks xmlns:a="http://schemas.openxmlformats.org/drawingml/2006/main" noGrp="1"/>
          </p:cNvSpPr>
          <p:nvPr>
            <p:ph type="title"/>
          </p:nvPr>
        </p:nvSpPr>
        <p:spPr>
          <a:xfrm xmlns:a="http://schemas.openxmlformats.org/drawingml/2006/main" rot="0">
            <a:off x="838200" y="365124"/>
            <a:ext cx="10515600" cy="13255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0"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fld id="{CAD2D6BD-DE1B-4B5F-8B41-2702339687B9}" type="datetime1">
              <a:rPr lang="en-US" altLang="zh-CN" sz="1200">
                <a:solidFill>
                  <a:srgbClr val="898989"/>
                </a:solidFill>
                <a:latin typeface="Calibri" pitchFamily="0" charset="0"/>
                <a:ea typeface="等线" pitchFamily="0" charset="0"/>
                <a:cs typeface="Calibri" pitchFamily="0" charset="0"/>
              </a:rPr>
              <a:t>4/30/2023</a:t>
            </a:fld>
            <a:endParaRPr lang="zh-CN" altLang="en-US" sz="1200">
              <a:solidFill>
                <a:srgbClr val="898989"/>
              </a:solidFill>
              <a:latin typeface="Calibri" pitchFamily="0" charset="0"/>
              <a:ea typeface="等线" pitchFamily="0" charset="0"/>
              <a:cs typeface="Calibri" pitchFamily="0" charset="0"/>
            </a:endParaRPr>
          </a:p>
        </p:txBody>
      </p:sp>
      <p:sp>
        <p:nvSpPr>
          <p:cNvPr id="51"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r>
              <a:rPr lang="en-US" altLang="zh-CN" sz="1200">
                <a:solidFill>
                  <a:srgbClr val="898989"/>
                </a:solidFill>
                <a:latin typeface="Calibri" pitchFamily="0" charset="0"/>
                <a:ea typeface="等线" pitchFamily="0" charset="0"/>
                <a:cs typeface="Calibri" pitchFamily="0" charset="0"/>
              </a:rPr>
              <a:t>© Edunet Foundation. All rights reserved.</a:t>
            </a:r>
            <a:endParaRPr lang="zh-CN" altLang="en-US" sz="1200">
              <a:solidFill>
                <a:srgbClr val="898989"/>
              </a:solidFill>
              <a:latin typeface="Calibri" pitchFamily="0" charset="0"/>
              <a:ea typeface="等线" pitchFamily="0" charset="0"/>
              <a:cs typeface="Calibri" pitchFamily="0" charset="0"/>
            </a:endParaRPr>
          </a:p>
        </p:txBody>
      </p:sp>
      <p:sp>
        <p:nvSpPr>
          <p:cNvPr id="52"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3880271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4773802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36864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124180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1991030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68566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253665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890169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354993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8382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等线" pitchFamily="0" charset="0"/>
                <a:cs typeface="Calibri" pitchFamily="0" charset="0"/>
              </a:rPr>
              <a:t>4/30/2023</a:t>
            </a:fld>
            <a:endParaRPr lang="zh-CN" altLang="en-US" sz="1200">
              <a:solidFill>
                <a:srgbClr val="898989"/>
              </a:solidFill>
              <a:latin typeface="Calibri" pitchFamily="0" charset="0"/>
              <a:ea typeface="等线" pitchFamily="0" charset="0"/>
              <a:cs typeface="Calibri" pitchFamily="0" charset="0"/>
            </a:endParaRPr>
          </a:p>
        </p:txBody>
      </p:sp>
      <p:sp>
        <p:nvSpPr>
          <p:cNvPr id="5" name="文本框"/>
          <p:cNvSpPr>
            <a:spLocks noGrp="1"/>
          </p:cNvSpPr>
          <p:nvPr>
            <p:ph type="ftr" idx="3"/>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algn="ctr"/>
            <a:r>
              <a:rPr lang="en-US" altLang="zh-CN" sz="1200">
                <a:solidFill>
                  <a:srgbClr val="898989"/>
                </a:solidFill>
                <a:latin typeface="Calibri" pitchFamily="0" charset="0"/>
                <a:ea typeface="等线" pitchFamily="0" charset="0"/>
                <a:cs typeface="Calibri" pitchFamily="0" charset="0"/>
              </a:rPr>
              <a:t>© Edunet Foundation. All rights reserved.</a:t>
            </a:r>
            <a:endParaRPr lang="zh-CN" altLang="en-US" sz="1200">
              <a:solidFill>
                <a:srgbClr val="898989"/>
              </a:solidFill>
              <a:latin typeface="Calibri" pitchFamily="0" charset="0"/>
              <a:ea typeface="等线" pitchFamily="0" charset="0"/>
              <a:cs typeface="Calibri" pitchFamily="0" charset="0"/>
            </a:endParaRPr>
          </a:p>
        </p:txBody>
      </p:sp>
      <p:sp>
        <p:nvSpPr>
          <p:cNvPr id="6" name="文本框"/>
          <p:cNvSpPr>
            <a:spLocks noGrp="1"/>
          </p:cNvSpPr>
          <p:nvPr>
            <p:ph type="sldNum" idx="4"/>
          </p:nvPr>
        </p:nvSpPr>
        <p:spPr>
          <a:xfrm rot="0">
            <a:off x="86106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90779133"/>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Calibri Light" pitchFamily="0" charset="0"/>
          <a:ea typeface="等线 Light" pitchFamily="0" charset="0"/>
          <a:cs typeface="Calibri Light"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Calibri" pitchFamily="0" charset="0"/>
          <a:ea typeface="等线" pitchFamily="0" charset="0"/>
          <a:cs typeface="Calibri" pitchFamily="0"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Calibri" pitchFamily="0" charset="0"/>
          <a:ea typeface="等线" pitchFamily="0" charset="0"/>
          <a:cs typeface="Calibri" pitchFamily="0"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alibri" pitchFamily="0" charset="0"/>
          <a:ea typeface="等线" pitchFamily="0" charset="0"/>
          <a:cs typeface="Calibri" pitchFamily="0"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8"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6000" b="1" i="0" u="none" strike="noStrike" kern="1200" cap="none" spc="0" baseline="0">
                <a:solidFill>
                  <a:schemeClr val="accent1"/>
                </a:solidFill>
                <a:latin typeface="Arial" pitchFamily="34" charset="0"/>
                <a:ea typeface="等线 Light" pitchFamily="0" charset="0"/>
                <a:cs typeface="Arial" pitchFamily="34" charset="0"/>
              </a:rPr>
              <a:t>Building your diet using AI</a:t>
            </a:r>
            <a:endParaRPr lang="zh-CN" altLang="en-US" sz="6000" b="1" i="0" u="none" strike="noStrike" kern="1200" cap="none" spc="0" baseline="0">
              <a:solidFill>
                <a:schemeClr val="accent1"/>
              </a:solidFill>
              <a:latin typeface="Arial" pitchFamily="34" charset="0"/>
              <a:ea typeface="等线 Light" pitchFamily="0" charset="0"/>
              <a:cs typeface="Arial" pitchFamily="34" charset="0"/>
            </a:endParaRPr>
          </a:p>
        </p:txBody>
      </p:sp>
      <p:sp>
        <p:nvSpPr>
          <p:cNvPr id="19"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2F5497"/>
                </a:solidFill>
                <a:latin typeface="Arial" pitchFamily="34" charset="0"/>
                <a:ea typeface="等线" pitchFamily="0" charset="0"/>
                <a:cs typeface="Arial" pitchFamily="34" charset="0"/>
              </a:rPr>
              <a:t>TS- WEB/CC/AI TRACK CAPSTONE PROJECT</a:t>
            </a:r>
            <a:endParaRPr lang="zh-CN" altLang="en-US" sz="3200" b="1" i="0" u="none" strike="noStrike" kern="1200" cap="none" spc="0" baseline="0">
              <a:solidFill>
                <a:srgbClr val="2F5497"/>
              </a:solidFill>
              <a:latin typeface="Arial" pitchFamily="34" charset="0"/>
              <a:ea typeface="等线" pitchFamily="0" charset="0"/>
              <a:cs typeface="Arial" pitchFamily="34" charset="0"/>
            </a:endParaRPr>
          </a:p>
        </p:txBody>
      </p:sp>
      <p:sp>
        <p:nvSpPr>
          <p:cNvPr id="20" name="矩形"/>
          <p:cNvSpPr>
            <a:spLocks/>
          </p:cNvSpPr>
          <p:nvPr/>
        </p:nvSpPr>
        <p:spPr>
          <a:xfrm rot="0">
            <a:off x="1723871" y="3252865"/>
            <a:ext cx="9039066" cy="1567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2F5497"/>
                </a:solidFill>
                <a:latin typeface="Arial" pitchFamily="34" charset="0"/>
                <a:ea typeface="等线" pitchFamily="0" charset="0"/>
                <a:cs typeface="Arial" pitchFamily="34" charset="0"/>
              </a:rPr>
              <a:t>Presented By:</a:t>
            </a:r>
            <a:endParaRPr lang="en-US" altLang="zh-CN" sz="2000" b="1" i="0" u="none" strike="noStrike" kern="1200" cap="none" spc="0" baseline="0">
              <a:solidFill>
                <a:srgbClr val="2F5497"/>
              </a:solidFill>
              <a:latin typeface="Arial" pitchFamily="34" charset="0"/>
              <a:ea typeface="等线"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2F5497"/>
                </a:solidFill>
                <a:latin typeface="Arial" pitchFamily="34" charset="0"/>
                <a:ea typeface="等线" pitchFamily="0" charset="0"/>
                <a:cs typeface="Arial" pitchFamily="34" charset="0"/>
              </a:rPr>
              <a:t>1. </a:t>
            </a:r>
            <a:r>
              <a:rPr lang="en-US" altLang="zh-CN" sz="2000" b="1" i="0" u="none" strike="noStrike" kern="1200" cap="none" spc="0" baseline="0">
                <a:solidFill>
                  <a:srgbClr val="2F5497"/>
                </a:solidFill>
                <a:latin typeface="Arial" pitchFamily="34" charset="0"/>
                <a:ea typeface="等线" pitchFamily="0" charset="0"/>
                <a:cs typeface="Arial" pitchFamily="34" charset="0"/>
              </a:rPr>
              <a:t>K.Harsihini</a:t>
            </a:r>
            <a:endParaRPr lang="en-US" altLang="zh-CN" sz="2000" b="1" i="0" u="none" strike="noStrike" kern="1200" cap="none" spc="0" baseline="0">
              <a:solidFill>
                <a:srgbClr val="2F5497"/>
              </a:solidFill>
              <a:latin typeface="Arial" pitchFamily="34" charset="0"/>
              <a:ea typeface="等线"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2F5497"/>
                </a:solidFill>
                <a:latin typeface="Arial" pitchFamily="34" charset="0"/>
                <a:ea typeface="等线" pitchFamily="0" charset="0"/>
                <a:cs typeface="Arial" pitchFamily="34" charset="0"/>
              </a:rPr>
              <a:t>2. </a:t>
            </a:r>
            <a:r>
              <a:rPr lang="en-US" altLang="zh-CN" sz="2000" b="1" i="0" u="none" strike="noStrike" kern="1200" cap="none" spc="0" baseline="0">
                <a:solidFill>
                  <a:srgbClr val="2F5497"/>
                </a:solidFill>
                <a:latin typeface="Arial" pitchFamily="34" charset="0"/>
                <a:ea typeface="等线" pitchFamily="0" charset="0"/>
                <a:cs typeface="Arial" pitchFamily="34" charset="0"/>
              </a:rPr>
              <a:t>S.Rithika</a:t>
            </a:r>
            <a:endParaRPr lang="en-US" altLang="zh-CN" sz="2000" b="1" i="0" u="none" strike="noStrike" kern="1200" cap="none" spc="0" baseline="0">
              <a:solidFill>
                <a:srgbClr val="2F5497"/>
              </a:solidFill>
              <a:latin typeface="Arial" pitchFamily="34" charset="0"/>
              <a:ea typeface="等线"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2F5497"/>
                </a:solidFill>
                <a:latin typeface="Arial" pitchFamily="34" charset="0"/>
                <a:ea typeface="等线" pitchFamily="0" charset="0"/>
                <a:cs typeface="Arial" pitchFamily="34" charset="0"/>
              </a:rPr>
              <a:t>3.</a:t>
            </a:r>
            <a:r>
              <a:rPr lang="en-US" altLang="zh-CN" sz="2000" b="1" i="0" u="none" strike="noStrike" kern="1200" cap="none" spc="0" baseline="0">
                <a:solidFill>
                  <a:srgbClr val="2F5497"/>
                </a:solidFill>
                <a:latin typeface="Arial" pitchFamily="34" charset="0"/>
                <a:ea typeface="等线" pitchFamily="0" charset="0"/>
                <a:cs typeface="Arial" pitchFamily="34" charset="0"/>
              </a:rPr>
              <a:t>M.Saranya</a:t>
            </a:r>
            <a:endParaRPr lang="en-US" altLang="zh-CN" sz="2000" b="1" i="0" u="none" strike="noStrike" kern="1200" cap="none" spc="0" baseline="0">
              <a:solidFill>
                <a:srgbClr val="2F5497"/>
              </a:solidFill>
              <a:latin typeface="Arial" pitchFamily="34" charset="0"/>
              <a:ea typeface="等线"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2F5497"/>
                </a:solidFill>
                <a:latin typeface="Arial" pitchFamily="34" charset="0"/>
                <a:ea typeface="等线" pitchFamily="0" charset="0"/>
                <a:cs typeface="Arial" pitchFamily="34" charset="0"/>
              </a:rPr>
              <a:t>4.</a:t>
            </a:r>
            <a:r>
              <a:rPr lang="en-US" altLang="zh-CN" sz="2000" b="1" i="0" u="none" strike="noStrike" kern="1200" cap="none" spc="0" baseline="0">
                <a:solidFill>
                  <a:srgbClr val="2F5497"/>
                </a:solidFill>
                <a:latin typeface="Arial" pitchFamily="34" charset="0"/>
                <a:ea typeface="等线" pitchFamily="0" charset="0"/>
                <a:cs typeface="Arial" pitchFamily="34" charset="0"/>
              </a:rPr>
              <a:t>S.Soundarya</a:t>
            </a:r>
            <a:endParaRPr lang="zh-CN" altLang="en-US" sz="2000" b="1" i="0" u="none" strike="noStrike" kern="1200" cap="none" spc="0" baseline="0">
              <a:solidFill>
                <a:srgbClr val="2F5497"/>
              </a:solidFill>
              <a:latin typeface="Arial" pitchFamily="34" charset="0"/>
              <a:ea typeface="等线" pitchFamily="0" charset="0"/>
              <a:cs typeface="Arial" pitchFamily="34" charset="0"/>
            </a:endParaRPr>
          </a:p>
        </p:txBody>
      </p:sp>
      <p:sp>
        <p:nvSpPr>
          <p:cNvPr id="21" name="矩形"/>
          <p:cNvSpPr>
            <a:spLocks/>
          </p:cNvSpPr>
          <p:nvPr/>
        </p:nvSpPr>
        <p:spPr>
          <a:xfrm rot="0">
            <a:off x="1678901" y="5186598"/>
            <a:ext cx="8259579"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2F5497"/>
                </a:solidFill>
                <a:latin typeface="Arial" pitchFamily="34" charset="0"/>
                <a:ea typeface="等线" pitchFamily="0" charset="0"/>
                <a:cs typeface="Arial" pitchFamily="34" charset="0"/>
              </a:rPr>
              <a:t>Guided By:</a:t>
            </a:r>
            <a:r>
              <a:rPr lang="en-US" altLang="zh-CN" sz="2000" b="1" i="0" u="none" strike="noStrike" kern="1200" cap="none" spc="0" baseline="0">
                <a:solidFill>
                  <a:srgbClr val="2F5497"/>
                </a:solidFill>
                <a:latin typeface="Arial" pitchFamily="34" charset="0"/>
                <a:ea typeface="等线" pitchFamily="0" charset="0"/>
                <a:cs typeface="Arial" pitchFamily="34" charset="0"/>
              </a:rPr>
              <a:t> S.Soundarya</a:t>
            </a:r>
            <a:endParaRPr lang="zh-CN" altLang="en-US" sz="2000" b="1" i="0" u="none" strike="noStrike" kern="1200" cap="none" spc="0" baseline="0">
              <a:solidFill>
                <a:srgbClr val="2F5497"/>
              </a:solidFill>
              <a:latin typeface="Arial" pitchFamily="34" charset="0"/>
              <a:ea typeface="等线" pitchFamily="0" charset="0"/>
              <a:cs typeface="Arial" pitchFamily="34" charset="0"/>
            </a:endParaRPr>
          </a:p>
        </p:txBody>
      </p:sp>
      <p:sp>
        <p:nvSpPr>
          <p:cNvPr id="22" name="文本框"/>
          <p:cNvSpPr>
            <a:spLocks noGrp="1"/>
          </p:cNvSpPr>
          <p:nvPr>
            <p:ph type="ftr"/>
          </p:nvPr>
        </p:nvSpPr>
        <p:spPr>
          <a:xfrm rot="0">
            <a:off x="4248462"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a:t>
            </a:r>
            <a:r>
              <a:rPr lang="en-US" altLang="zh-CN" sz="1200" b="0" i="0" u="none" strike="noStrike" kern="1200" cap="none" spc="0" baseline="0">
                <a:solidFill>
                  <a:srgbClr val="898989"/>
                </a:solidFill>
                <a:latin typeface="Calibri" pitchFamily="0" charset="0"/>
                <a:ea typeface="等线" pitchFamily="0" charset="0"/>
                <a:cs typeface="Calibri" pitchFamily="0" charset="0"/>
              </a:rPr>
              <a:t>Edunet</a:t>
            </a:r>
            <a:r>
              <a:rPr lang="en-US" altLang="zh-CN" sz="1200" b="0" i="0" u="none" strike="noStrike" kern="1200" cap="none" spc="0" baseline="0">
                <a:solidFill>
                  <a:srgbClr val="898989"/>
                </a:solidFill>
                <a:latin typeface="Calibri" pitchFamily="0" charset="0"/>
                <a:ea typeface="等线" pitchFamily="0" charset="0"/>
                <a:cs typeface="Calibri" pitchFamily="0" charset="0"/>
              </a:rPr>
              <a: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2839690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60"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continue...</a:t>
            </a:r>
            <a:endParaRPr lang="zh-CN" altLang="en-US"/>
          </a:p>
        </p:txBody>
      </p:sp>
      <p:sp>
        <p:nvSpPr>
          <p:cNvPr id="61"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indent="0">
              <a:buNone/>
            </a:pPr>
            <a:r>
              <a:rPr lang="en-US" altLang="zh-CN"/>
              <a:t>res = {'Protein Grams':protein_grams, 'Carbohydrates Grams':carbs_grams,'Fat Grams':fat_grams}</a:t>
            </a:r>
            <a:endParaRPr lang="en-US" altLang="zh-CN"/>
          </a:p>
          <a:p>
            <a:pPr indent="0">
              <a:buNone/>
            </a:pPr>
            <a:r>
              <a:rPr lang="en-US" altLang="zh-CN"/>
              <a:t>    return res</a:t>
            </a:r>
            <a:endParaRPr lang="en-US" altLang="zh-CN"/>
          </a:p>
          <a:p>
            <a:pPr indent="0">
              <a:buNone/>
            </a:pPr>
            <a:r>
              <a:rPr lang="en-US" altLang="zh-CN"/>
              <a:t>print(extract_gram(build_nutritional_values(70,2000)))</a:t>
            </a:r>
            <a:endParaRPr lang="en-US" altLang="zh-CN"/>
          </a:p>
          <a:p>
            <a:pPr indent="0">
              <a:buNone/>
            </a:pPr>
            <a:r>
              <a:rPr lang="en-US" altLang="zh-CN"/>
              <a:t>days_data = random_dataset()</a:t>
            </a:r>
            <a:endParaRPr lang="en-US" altLang="zh-CN"/>
          </a:p>
          <a:p>
            <a:pPr indent="0">
              <a:buNone/>
            </a:pPr>
            <a:r>
              <a:rPr lang="en-US" altLang="zh-CN"/>
              <a:t>def model(day,kg,calories):</a:t>
            </a:r>
            <a:endParaRPr lang="en-US" altLang="zh-CN"/>
          </a:p>
          <a:p>
            <a:pPr indent="0">
              <a:buNone/>
            </a:pPr>
            <a:r>
              <a:rPr lang="en-US" altLang="zh-CN"/>
              <a:t>    G = extract_gram(build_nutritional_values(kg,calories))</a:t>
            </a:r>
            <a:endParaRPr lang="en-US" altLang="zh-CN"/>
          </a:p>
          <a:p>
            <a:pPr indent="0">
              <a:buNone/>
            </a:pPr>
            <a:r>
              <a:rPr lang="en-US" altLang="zh-CN"/>
              <a:t>    E = G['Carbohydrates Grams']</a:t>
            </a:r>
            <a:endParaRPr lang="en-US" altLang="zh-CN"/>
          </a:p>
          <a:p>
            <a:pPr indent="0">
              <a:buNone/>
            </a:pPr>
            <a:r>
              <a:rPr lang="en-US" altLang="zh-CN"/>
              <a:t>    F = G['Fat Grams']</a:t>
            </a:r>
            <a:endParaRPr lang="en-US" altLang="zh-CN"/>
          </a:p>
          <a:p>
            <a:pPr indent="0">
              <a:buNone/>
            </a:pPr>
            <a:r>
              <a:rPr lang="en-US" altLang="zh-CN"/>
              <a:t>    </a:t>
            </a:r>
            <a:endParaRPr lang="zh-CN" altLang="en-US"/>
          </a:p>
        </p:txBody>
      </p:sp>
    </p:spTree>
    <p:extLst>
      <p:ext uri="{BB962C8B-B14F-4D97-AF65-F5344CB8AC3E}">
        <p14:creationId xmlns:p14="http://schemas.microsoft.com/office/powerpoint/2010/main" val="93279198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continue...</a:t>
            </a:r>
            <a:endParaRPr lang="zh-CN" altLang="en-US"/>
          </a:p>
        </p:txBody>
      </p:sp>
      <p:sp>
        <p:nvSpPr>
          <p:cNvPr id="63"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indent="0">
              <a:buNone/>
            </a:pPr>
            <a:r>
              <a:rPr lang="en-US" altLang="zh-CN"/>
              <a:t>P = G['Protein Grams']</a:t>
            </a:r>
            <a:endParaRPr lang="en-US" altLang="zh-CN"/>
          </a:p>
          <a:p>
            <a:pPr indent="0">
              <a:buNone/>
            </a:pPr>
            <a:r>
              <a:rPr lang="en-US" altLang="zh-CN"/>
              <a:t>    day_data = days_data[day]</a:t>
            </a:r>
            <a:endParaRPr lang="en-US" altLang="zh-CN"/>
          </a:p>
          <a:p>
            <a:pPr indent="0">
              <a:buNone/>
            </a:pPr>
            <a:r>
              <a:rPr lang="en-US" altLang="zh-CN"/>
              <a:t>    day_data = day_data[day_data.calories!=0]</a:t>
            </a:r>
            <a:endParaRPr lang="en-US" altLang="zh-CN"/>
          </a:p>
          <a:p>
            <a:pPr indent="0">
              <a:buNone/>
            </a:pPr>
            <a:r>
              <a:rPr lang="en-US" altLang="zh-CN"/>
              <a:t>    food = day_data.name.tolist()</a:t>
            </a:r>
            <a:endParaRPr lang="en-US" altLang="zh-CN"/>
          </a:p>
          <a:p>
            <a:pPr indent="0">
              <a:buNone/>
            </a:pPr>
            <a:r>
              <a:rPr lang="en-US" altLang="zh-CN"/>
              <a:t>    c  = day_data.calories.tolist()</a:t>
            </a:r>
            <a:endParaRPr lang="en-US" altLang="zh-CN"/>
          </a:p>
          <a:p>
            <a:pPr indent="0">
              <a:buNone/>
            </a:pPr>
            <a:r>
              <a:rPr lang="en-US" altLang="zh-CN"/>
              <a:t>    x  = pulp.LpVariable.dicts( "x", indices = food, lowBound=0, upBound=1.5, cat='Continuous', indexStart=[] )</a:t>
            </a:r>
            <a:endParaRPr lang="en-US" altLang="zh-CN"/>
          </a:p>
          <a:p>
            <a:pPr indent="0">
              <a:buNone/>
            </a:pPr>
            <a:r>
              <a:rPr lang="en-US" altLang="zh-CN"/>
              <a:t>    e = day_data.carbohydrate.tolist()</a:t>
            </a:r>
            <a:endParaRPr lang="en-US" altLang="zh-CN"/>
          </a:p>
          <a:p>
            <a:pPr indent="0">
              <a:buNone/>
            </a:pPr>
            <a:r>
              <a:rPr lang="en-US" altLang="zh-CN"/>
              <a:t>    f = day_data.total_fat.tolist()</a:t>
            </a:r>
            <a:endParaRPr lang="en-US" altLang="zh-CN"/>
          </a:p>
          <a:p>
            <a:pPr indent="0">
              <a:buNone/>
            </a:pPr>
            <a:r>
              <a:rPr lang="en-US" altLang="zh-CN"/>
              <a:t>    </a:t>
            </a:r>
            <a:endParaRPr lang="zh-CN" altLang="en-US"/>
          </a:p>
        </p:txBody>
      </p:sp>
    </p:spTree>
    <p:extLst>
      <p:ext uri="{BB962C8B-B14F-4D97-AF65-F5344CB8AC3E}">
        <p14:creationId xmlns:p14="http://schemas.microsoft.com/office/powerpoint/2010/main" val="94914634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53" name="文本框"/>
          <p:cNvSpPr>
            <a:spLocks noGrp="1"/>
          </p:cNvSpPr>
          <p:nvPr>
            <p:ph type="title"/>
          </p:nvPr>
        </p:nvSpPr>
        <p:spPr>
          <a:xfrm rot="0">
            <a:off x="272138" y="846719"/>
            <a:ext cx="11370296" cy="5659097"/>
          </a:xfrm>
          <a:prstGeom prst="rect"/>
          <a:noFill/>
          <a:ln w="12700" cmpd="sng" cap="flat">
            <a:noFill/>
            <a:prstDash val="solid"/>
            <a:miter/>
          </a:ln>
        </p:spPr>
        <p:txBody>
          <a:bodyPr vert="horz" wrap="square" lIns="91440" tIns="45720" rIns="91440" bIns="45720" anchor="ctr" anchorCtr="0">
            <a:prstTxWarp prst="textNoShape"/>
          </a:bodyPr>
          <a:lstStyle/>
          <a:p>
            <a:pPr marL="0" indent="0" algn="just">
              <a:lnSpc>
                <a:spcPct val="90000"/>
              </a:lnSpc>
              <a:spcBef>
                <a:spcPts val="0"/>
              </a:spcBef>
              <a:spcAft>
                <a:spcPts val="0"/>
              </a:spcAft>
              <a:buNone/>
            </a:pPr>
            <a:r>
              <a:rPr lang="en-US" altLang="zh-CN" sz="4400" b="1" i="0" u="none" strike="noStrike" kern="1200" cap="none" spc="0" baseline="0">
                <a:solidFill>
                  <a:srgbClr val="002060"/>
                </a:solidFill>
                <a:latin typeface="Arial" pitchFamily="34" charset="0"/>
                <a:ea typeface="等线 Light" pitchFamily="0" charset="0"/>
                <a:cs typeface="Arial" pitchFamily="34" charset="0"/>
              </a:rPr>
              <a:t>p = day_data.protein.tolist</a:t>
            </a:r>
            <a:endParaRPr lang="en-US" altLang="zh-CN" sz="4400" b="1" i="0" u="none" strike="noStrike" kern="1200" cap="none" spc="0" baseline="0">
              <a:solidFill>
                <a:srgbClr val="002060"/>
              </a:solidFill>
              <a:latin typeface="Arial" pitchFamily="34" charset="0"/>
              <a:ea typeface="等线 Light" pitchFamily="0" charset="0"/>
              <a:cs typeface="Arial" pitchFamily="34" charset="0"/>
            </a:endParaRPr>
          </a:p>
          <a:p>
            <a:pPr marL="0" indent="0" algn="just">
              <a:lnSpc>
                <a:spcPct val="90000"/>
              </a:lnSpc>
              <a:spcBef>
                <a:spcPts val="0"/>
              </a:spcBef>
              <a:spcAft>
                <a:spcPts val="0"/>
              </a:spcAft>
              <a:buNone/>
            </a:pPr>
            <a:r>
              <a:rPr lang="en-US" altLang="zh-CN" sz="4400" b="1" i="0" u="none" strike="noStrike" kern="1200" cap="none" spc="0" baseline="0">
                <a:solidFill>
                  <a:srgbClr val="002060"/>
                </a:solidFill>
                <a:latin typeface="Arial" pitchFamily="34" charset="0"/>
                <a:ea typeface="等线 Light" pitchFamily="0" charset="0"/>
                <a:cs typeface="Arial" pitchFamily="34" charset="0"/>
              </a:rPr>
              <a:t>prob  = pulp.LpProblem( "Diet", LpMinimize )    prob += pulp.lpSum( [x[food[i]]*e[i] for i in range(len(x)) ] )&gt;=E</a:t>
            </a:r>
            <a:endParaRPr lang="en-US" altLang="zh-CN" sz="4400" b="1" i="0" u="none" strike="noStrike" kern="1200" cap="none" spc="0" baseline="0">
              <a:solidFill>
                <a:srgbClr val="002060"/>
              </a:solidFill>
              <a:latin typeface="Arial" pitchFamily="34" charset="0"/>
              <a:ea typeface="等线 Light" pitchFamily="0" charset="0"/>
              <a:cs typeface="Arial" pitchFamily="34" charset="0"/>
            </a:endParaRPr>
          </a:p>
          <a:p>
            <a:pPr marL="0" indent="0" algn="just">
              <a:lnSpc>
                <a:spcPct val="90000"/>
              </a:lnSpc>
              <a:spcBef>
                <a:spcPts val="0"/>
              </a:spcBef>
              <a:spcAft>
                <a:spcPts val="0"/>
              </a:spcAft>
              <a:buNone/>
            </a:pPr>
            <a:r>
              <a:rPr lang="en-US" altLang="zh-CN" sz="4400" b="1" i="0" u="none" strike="noStrike" kern="1200" cap="none" spc="0" baseline="0">
                <a:solidFill>
                  <a:srgbClr val="002060"/>
                </a:solidFill>
                <a:latin typeface="Arial" pitchFamily="34" charset="0"/>
                <a:ea typeface="等线 Light" pitchFamily="0" charset="0"/>
                <a:cs typeface="Arial" pitchFamily="34" charset="0"/>
              </a:rPr>
              <a:t>prob += pulp.lpSum( [x[food[i]]*f[i] for i in range(len(x)) ] )&gt;=F</a:t>
            </a:r>
            <a:endParaRPr lang="en-US" altLang="zh-CN" sz="4400" b="1" i="0" u="none" strike="noStrike" kern="1200" cap="none" spc="0" baseline="0">
              <a:solidFill>
                <a:srgbClr val="002060"/>
              </a:solidFill>
              <a:latin typeface="Arial" pitchFamily="34" charset="0"/>
              <a:ea typeface="等线 Light" pitchFamily="0" charset="0"/>
              <a:cs typeface="Arial" pitchFamily="34" charset="0"/>
            </a:endParaRPr>
          </a:p>
          <a:p>
            <a:pPr marL="0" indent="0" algn="just">
              <a:lnSpc>
                <a:spcPct val="90000"/>
              </a:lnSpc>
              <a:spcBef>
                <a:spcPts val="0"/>
              </a:spcBef>
              <a:spcAft>
                <a:spcPts val="0"/>
              </a:spcAft>
              <a:buNone/>
            </a:pPr>
            <a:r>
              <a:rPr lang="en-US" altLang="zh-CN" sz="4400" b="1" i="0" u="none" strike="noStrike" kern="1200" cap="none" spc="0" baseline="0">
                <a:solidFill>
                  <a:srgbClr val="002060"/>
                </a:solidFill>
                <a:latin typeface="Arial" pitchFamily="34" charset="0"/>
                <a:ea typeface="等线 Light" pitchFamily="0" charset="0"/>
                <a:cs typeface="Arial" pitchFamily="34" charset="0"/>
              </a:rPr>
              <a:t>prob += pulp.lpSum( [x[food[i]]*p[i] for i in range(len(x)) ] )&gt;=P</a:t>
            </a:r>
            <a:endParaRPr lang="en-US" altLang="zh-CN" sz="4400" b="1" i="0" u="none" strike="noStrike" kern="1200" cap="none" spc="0" baseline="0">
              <a:solidFill>
                <a:srgbClr val="002060"/>
              </a:solidFill>
              <a:latin typeface="Arial" pitchFamily="34" charset="0"/>
              <a:ea typeface="等线 Light" pitchFamily="0" charset="0"/>
              <a:cs typeface="Arial" pitchFamily="34" charset="0"/>
            </a:endParaRPr>
          </a:p>
          <a:p>
            <a:pPr marL="0" indent="0" algn="just">
              <a:lnSpc>
                <a:spcPct val="90000"/>
              </a:lnSpc>
              <a:spcBef>
                <a:spcPts val="0"/>
              </a:spcBef>
              <a:spcAft>
                <a:spcPts val="0"/>
              </a:spcAft>
              <a:buNone/>
            </a:pPr>
            <a:r>
              <a:rPr lang="en-US" altLang="zh-CN" sz="4400" b="1" i="0" u="none" strike="noStrike" kern="1200" cap="none" spc="0" baseline="0">
                <a:solidFill>
                  <a:srgbClr val="002060"/>
                </a:solidFill>
                <a:latin typeface="Arial" pitchFamily="34" charset="0"/>
                <a:ea typeface="等线 Light" pitchFamily="0" charset="0"/>
                <a:cs typeface="Arial" pitchFamily="34" charset="0"/>
              </a:rPr>
              <a:t> prob.solve()</a:t>
            </a:r>
            <a:endParaRPr lang="zh-CN" altLang="en-US" sz="4400" b="1" i="0" u="none" strike="noStrike" kern="1200" cap="none" spc="0" baseline="0">
              <a:solidFill>
                <a:srgbClr val="002060"/>
              </a:solidFill>
              <a:latin typeface="Arial" pitchFamily="34" charset="0"/>
              <a:ea typeface="等线 Light" pitchFamily="0" charset="0"/>
              <a:cs typeface="Arial" pitchFamily="34" charset="0"/>
            </a:endParaRPr>
          </a:p>
        </p:txBody>
      </p:sp>
      <p:sp>
        <p:nvSpPr>
          <p:cNvPr id="54" name="文本框"/>
          <p:cNvSpPr>
            <a:spLocks noGrp="1"/>
          </p:cNvSpPr>
          <p:nvPr>
            <p:ph type="ftr"/>
          </p:nvPr>
        </p:nvSpPr>
        <p:spPr>
          <a:xfrm rot="0">
            <a:off x="403860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a:t>
            </a:r>
            <a:r>
              <a:rPr lang="en-US" altLang="zh-CN" sz="1200" b="0" i="0" u="none" strike="noStrike" kern="1200" cap="none" spc="0" baseline="0">
                <a:solidFill>
                  <a:srgbClr val="898989"/>
                </a:solidFill>
                <a:latin typeface="Calibri" pitchFamily="0" charset="0"/>
                <a:ea typeface="等线" pitchFamily="0" charset="0"/>
                <a:cs typeface="Calibri" pitchFamily="0" charset="0"/>
              </a:rPr>
              <a:t>Edunet</a:t>
            </a:r>
            <a:r>
              <a:rPr lang="en-US" altLang="zh-CN" sz="1200" b="0" i="0" u="none" strike="noStrike" kern="1200" cap="none" spc="0" baseline="0">
                <a:solidFill>
                  <a:srgbClr val="898989"/>
                </a:solidFill>
                <a:latin typeface="Calibri" pitchFamily="0" charset="0"/>
                <a:ea typeface="等线" pitchFamily="0" charset="0"/>
                <a:cs typeface="Calibri" pitchFamily="0" charset="0"/>
              </a:rPr>
              <a: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94906730"/>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65"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continue...</a:t>
            </a:r>
            <a:endParaRPr lang="zh-CN" altLang="en-US"/>
          </a:p>
        </p:txBody>
      </p:sp>
      <p:sp>
        <p:nvSpPr>
          <p:cNvPr id="66"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indent="0">
              <a:buNone/>
            </a:pPr>
            <a:r>
              <a:rPr lang="en-US" altLang="zh-CN"/>
              <a:t>variables = []</a:t>
            </a:r>
            <a:endParaRPr lang="en-US" altLang="zh-CN"/>
          </a:p>
          <a:p>
            <a:pPr indent="0">
              <a:buNone/>
            </a:pPr>
            <a:r>
              <a:rPr lang="en-US" altLang="zh-CN"/>
              <a:t>    values = []</a:t>
            </a:r>
            <a:endParaRPr lang="en-US" altLang="zh-CN"/>
          </a:p>
          <a:p>
            <a:pPr indent="0">
              <a:buNone/>
            </a:pPr>
            <a:r>
              <a:rPr lang="en-US" altLang="zh-CN"/>
              <a:t>    for v in prob.variables():</a:t>
            </a:r>
            <a:endParaRPr lang="en-US" altLang="zh-CN"/>
          </a:p>
          <a:p>
            <a:pPr indent="0">
              <a:buNone/>
            </a:pPr>
            <a:r>
              <a:rPr lang="en-US" altLang="zh-CN"/>
              <a:t>        variable = v.name</a:t>
            </a:r>
            <a:endParaRPr lang="en-US" altLang="zh-CN"/>
          </a:p>
          <a:p>
            <a:pPr indent="0">
              <a:buNone/>
            </a:pPr>
            <a:r>
              <a:rPr lang="en-US" altLang="zh-CN"/>
              <a:t>        value = v.varValue</a:t>
            </a:r>
            <a:endParaRPr lang="en-US" altLang="zh-CN"/>
          </a:p>
          <a:p>
            <a:pPr indent="0">
              <a:buNone/>
            </a:pPr>
            <a:r>
              <a:rPr lang="en-US" altLang="zh-CN"/>
              <a:t>        variables.append(variable)</a:t>
            </a:r>
            <a:endParaRPr lang="en-US" altLang="zh-CN"/>
          </a:p>
          <a:p>
            <a:pPr indent="0">
              <a:buNone/>
            </a:pPr>
            <a:r>
              <a:rPr lang="en-US" altLang="zh-CN"/>
              <a:t>        values.append(value)</a:t>
            </a:r>
            <a:endParaRPr lang="en-US" altLang="zh-CN"/>
          </a:p>
          <a:p>
            <a:pPr indent="0">
              <a:buNone/>
            </a:pPr>
            <a:endParaRPr lang="zh-CN" altLang="en-US"/>
          </a:p>
        </p:txBody>
      </p:sp>
    </p:spTree>
    <p:extLst>
      <p:ext uri="{BB962C8B-B14F-4D97-AF65-F5344CB8AC3E}">
        <p14:creationId xmlns:p14="http://schemas.microsoft.com/office/powerpoint/2010/main" val="1004739549"/>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67"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continue...</a:t>
            </a:r>
            <a:endParaRPr lang="zh-CN" altLang="en-US"/>
          </a:p>
        </p:txBody>
      </p:sp>
      <p:sp>
        <p:nvSpPr>
          <p:cNvPr id="68"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indent="0">
              <a:buNone/>
            </a:pPr>
            <a:r>
              <a:rPr lang="en-US" altLang="zh-CN"/>
              <a:t>values = np.array(values).round(2).astype(float)</a:t>
            </a:r>
            <a:endParaRPr lang="en-US" altLang="zh-CN"/>
          </a:p>
          <a:p>
            <a:pPr indent="0">
              <a:buNone/>
            </a:pPr>
            <a:r>
              <a:rPr lang="en-US" altLang="zh-CN"/>
              <a:t>    sol = pd.DataFrame(np.array([food,values]).T, columns = ['Food','Quantity'])</a:t>
            </a:r>
            <a:endParaRPr lang="en-US" altLang="zh-CN"/>
          </a:p>
          <a:p>
            <a:pPr indent="0">
              <a:buNone/>
            </a:pPr>
            <a:r>
              <a:rPr lang="en-US" altLang="zh-CN"/>
              <a:t>sol['Quantity'] = sol.Quantity.astype(float)</a:t>
            </a:r>
            <a:endParaRPr lang="en-US" altLang="zh-CN"/>
          </a:p>
          <a:p>
            <a:pPr indent="0">
              <a:buNone/>
            </a:pPr>
            <a:r>
              <a:rPr lang="en-US" altLang="zh-CN"/>
              <a:t>    return sol</a:t>
            </a:r>
            <a:endParaRPr lang="en-US" altLang="zh-CN"/>
          </a:p>
          <a:p>
            <a:pPr indent="0">
              <a:buNone/>
            </a:pPr>
            <a:r>
              <a:rPr lang="en-US" altLang="zh-CN"/>
              <a:t>sol_monday = model('Monday',70,1500)</a:t>
            </a:r>
            <a:endParaRPr lang="en-US" altLang="zh-CN"/>
          </a:p>
          <a:p>
            <a:pPr indent="0">
              <a:buNone/>
            </a:pPr>
            <a:r>
              <a:rPr lang="en-US" altLang="zh-CN"/>
              <a:t>Welcome to the CBC MILP Solver </a:t>
            </a:r>
            <a:endParaRPr lang="en-US" altLang="zh-CN"/>
          </a:p>
          <a:p>
            <a:pPr indent="0">
              <a:buNone/>
            </a:pPr>
            <a:r>
              <a:rPr lang="en-US" altLang="zh-CN"/>
              <a:t>Version: 2.10.3 </a:t>
            </a:r>
            <a:endParaRPr lang="en-US" altLang="zh-CN"/>
          </a:p>
          <a:p>
            <a:pPr indent="0">
              <a:buNone/>
            </a:pPr>
            <a:r>
              <a:rPr lang="en-US" altLang="zh-CN"/>
              <a:t>Build Date: Dec 15 2019</a:t>
            </a:r>
            <a:endParaRPr lang="zh-CN" altLang="en-US"/>
          </a:p>
        </p:txBody>
      </p:sp>
    </p:spTree>
    <p:extLst>
      <p:ext uri="{BB962C8B-B14F-4D97-AF65-F5344CB8AC3E}">
        <p14:creationId xmlns:p14="http://schemas.microsoft.com/office/powerpoint/2010/main" val="787933700"/>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69"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continue...</a:t>
            </a:r>
            <a:endParaRPr lang="zh-CN" altLang="en-US"/>
          </a:p>
        </p:txBody>
      </p:sp>
      <p:sp>
        <p:nvSpPr>
          <p:cNvPr id="70"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indent="0">
              <a:buNone/>
            </a:pPr>
            <a:r>
              <a:rPr lang="en-US" altLang="zh-CN"/>
              <a:t>sol_monday</a:t>
            </a:r>
            <a:endParaRPr lang="en-US" altLang="zh-CN"/>
          </a:p>
          <a:p>
            <a:pPr indent="0">
              <a:buNone/>
            </a:pPr>
            <a:r>
              <a:rPr lang="en-US" altLang="zh-CN"/>
              <a:t>def model(prob,day,kg,calories):</a:t>
            </a:r>
            <a:endParaRPr lang="en-US" altLang="zh-CN"/>
          </a:p>
          <a:p>
            <a:pPr indent="0">
              <a:buNone/>
            </a:pPr>
            <a:r>
              <a:rPr lang="en-US" altLang="zh-CN"/>
              <a:t>G = extract_gram(build_nutritional_values(kg,calories))</a:t>
            </a:r>
            <a:endParaRPr lang="en-US" altLang="zh-CN"/>
          </a:p>
          <a:p>
            <a:pPr indent="0">
              <a:buNone/>
            </a:pPr>
            <a:r>
              <a:rPr lang="en-US" altLang="zh-CN"/>
              <a:t>    E = G['Carbohydrates Grams']</a:t>
            </a:r>
            <a:endParaRPr lang="en-US" altLang="zh-CN"/>
          </a:p>
          <a:p>
            <a:pPr indent="0">
              <a:buNone/>
            </a:pPr>
            <a:r>
              <a:rPr lang="en-US" altLang="zh-CN"/>
              <a:t>    F = G['Fat Grams']</a:t>
            </a:r>
            <a:endParaRPr lang="en-US" altLang="zh-CN"/>
          </a:p>
          <a:p>
            <a:pPr indent="0">
              <a:buNone/>
            </a:pPr>
            <a:r>
              <a:rPr lang="en-US" altLang="zh-CN"/>
              <a:t>    P = G['Protein Grams']</a:t>
            </a:r>
            <a:endParaRPr lang="en-US" altLang="zh-CN"/>
          </a:p>
          <a:p>
            <a:pPr indent="0">
              <a:buNone/>
            </a:pPr>
            <a:r>
              <a:rPr lang="en-US" altLang="zh-CN"/>
              <a:t>    day_data = days_data[day]</a:t>
            </a:r>
            <a:endParaRPr lang="zh-CN" altLang="en-US"/>
          </a:p>
        </p:txBody>
      </p:sp>
    </p:spTree>
    <p:extLst>
      <p:ext uri="{BB962C8B-B14F-4D97-AF65-F5344CB8AC3E}">
        <p14:creationId xmlns:p14="http://schemas.microsoft.com/office/powerpoint/2010/main" val="906538202"/>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71"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continue...</a:t>
            </a:r>
            <a:endParaRPr lang="zh-CN" altLang="en-US"/>
          </a:p>
        </p:txBody>
      </p:sp>
      <p:sp>
        <p:nvSpPr>
          <p:cNvPr id="72"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indent="0">
              <a:buNone/>
            </a:pPr>
            <a:r>
              <a:rPr lang="en-US" altLang="zh-CN"/>
              <a:t>day_data = day_data[day_data.calories!=0]</a:t>
            </a:r>
            <a:endParaRPr lang="en-US" altLang="zh-CN"/>
          </a:p>
          <a:p>
            <a:pPr indent="0">
              <a:buNone/>
            </a:pPr>
            <a:r>
              <a:rPr lang="en-US" altLang="zh-CN"/>
              <a:t>    food = day_data.name.tolist()</a:t>
            </a:r>
            <a:endParaRPr lang="en-US" altLang="zh-CN"/>
          </a:p>
          <a:p>
            <a:pPr indent="0">
              <a:buNone/>
            </a:pPr>
            <a:r>
              <a:rPr lang="en-US" altLang="zh-CN"/>
              <a:t>    c  = day_data.calories.tolist()</a:t>
            </a:r>
            <a:endParaRPr lang="en-US" altLang="zh-CN"/>
          </a:p>
          <a:p>
            <a:pPr indent="0">
              <a:buNone/>
            </a:pPr>
            <a:r>
              <a:rPr lang="en-US" altLang="zh-CN"/>
              <a:t>    x  = pulp.LpVariable.dicts( "x", indices = food, lowBound=0, upBound=1.5, cat='Continuous', indexStart=[] )</a:t>
            </a:r>
            <a:endParaRPr lang="en-US" altLang="zh-CN"/>
          </a:p>
          <a:p>
            <a:pPr indent="0">
              <a:buNone/>
            </a:pPr>
            <a:r>
              <a:rPr lang="en-US" altLang="zh-CN"/>
              <a:t>e = day_data.carbohydrate.tolist()</a:t>
            </a:r>
            <a:endParaRPr lang="en-US" altLang="zh-CN"/>
          </a:p>
          <a:p>
            <a:pPr indent="0">
              <a:buNone/>
            </a:pPr>
            <a:r>
              <a:rPr lang="en-US" altLang="zh-CN"/>
              <a:t>    f = day_data.total_fat.tolist()</a:t>
            </a:r>
            <a:endParaRPr lang="en-US" altLang="zh-CN"/>
          </a:p>
          <a:p>
            <a:pPr indent="0">
              <a:buNone/>
            </a:pPr>
            <a:r>
              <a:rPr lang="en-US" altLang="zh-CN"/>
              <a:t>    p = day_data.protein.tolist()</a:t>
            </a:r>
            <a:endParaRPr lang="zh-CN" altLang="en-US"/>
          </a:p>
        </p:txBody>
      </p:sp>
    </p:spTree>
    <p:extLst>
      <p:ext uri="{BB962C8B-B14F-4D97-AF65-F5344CB8AC3E}">
        <p14:creationId xmlns:p14="http://schemas.microsoft.com/office/powerpoint/2010/main" val="385089689"/>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73"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continue </a:t>
            </a:r>
            <a:endParaRPr lang="zh-CN" altLang="en-US"/>
          </a:p>
        </p:txBody>
      </p:sp>
      <p:sp>
        <p:nvSpPr>
          <p:cNvPr id="74"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indent="0">
              <a:buNone/>
            </a:pPr>
            <a:r>
              <a:rPr lang="en-US" altLang="zh-CN"/>
              <a:t>#    prob  = pulp.LpProblem( "Diet", LpMinimize )</a:t>
            </a:r>
            <a:endParaRPr lang="en-US" altLang="zh-CN"/>
          </a:p>
          <a:p>
            <a:pPr indent="0">
              <a:buNone/>
            </a:pPr>
            <a:r>
              <a:rPr lang="en-US" altLang="zh-CN"/>
              <a:t>    prob += pulp.lpSum( [x[food[i]]*c[i] for i in range(len(food))]  )</a:t>
            </a:r>
            <a:endParaRPr lang="en-US" altLang="zh-CN"/>
          </a:p>
          <a:p>
            <a:pPr indent="0">
              <a:buNone/>
            </a:pPr>
            <a:r>
              <a:rPr lang="en-US" altLang="zh-CN"/>
              <a:t>    prob += pulp.lpSum( [x[food[i]]*e[i] for i in range(len(x)) ] )&gt;=E</a:t>
            </a:r>
            <a:endParaRPr lang="en-US" altLang="zh-CN"/>
          </a:p>
          <a:p>
            <a:pPr indent="0">
              <a:buNone/>
            </a:pPr>
            <a:r>
              <a:rPr lang="en-US" altLang="zh-CN"/>
              <a:t>    prob += pulp.lpSum( [x[food[i]]*f[i] for i in range(len(x)) ] )&gt;=F</a:t>
            </a:r>
            <a:endParaRPr lang="en-US" altLang="zh-CN"/>
          </a:p>
          <a:p>
            <a:pPr indent="0">
              <a:buNone/>
            </a:pPr>
            <a:r>
              <a:rPr lang="en-US" altLang="zh-CN"/>
              <a:t>    prob += pulp.lpSum( [x[food[i]]*p[i] for i in range(len(x)) ] )&gt;=P</a:t>
            </a:r>
            <a:endParaRPr lang="en-US" altLang="zh-CN"/>
          </a:p>
          <a:p>
            <a:pPr indent="0">
              <a:buNone/>
            </a:pPr>
            <a:r>
              <a:rPr lang="en-US" altLang="zh-CN"/>
              <a:t>    prob.solve()</a:t>
            </a:r>
            <a:endParaRPr lang="en-US" altLang="zh-CN"/>
          </a:p>
          <a:p>
            <a:pPr indent="0">
              <a:buNone/>
            </a:pPr>
            <a:r>
              <a:rPr lang="en-US" altLang="zh-CN"/>
              <a:t>variables = []</a:t>
            </a:r>
            <a:endParaRPr lang="en-US" altLang="zh-CN"/>
          </a:p>
          <a:p>
            <a:pPr indent="0">
              <a:buNone/>
            </a:pPr>
            <a:r>
              <a:rPr lang="en-US" altLang="zh-CN"/>
              <a:t>    values = []</a:t>
            </a:r>
            <a:endParaRPr lang="zh-CN" altLang="en-US"/>
          </a:p>
        </p:txBody>
      </p:sp>
    </p:spTree>
    <p:extLst>
      <p:ext uri="{BB962C8B-B14F-4D97-AF65-F5344CB8AC3E}">
        <p14:creationId xmlns:p14="http://schemas.microsoft.com/office/powerpoint/2010/main" val="2129400879"/>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75"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continue </a:t>
            </a:r>
            <a:endParaRPr lang="zh-CN" altLang="en-US"/>
          </a:p>
        </p:txBody>
      </p:sp>
      <p:sp>
        <p:nvSpPr>
          <p:cNvPr id="76"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indent="0">
              <a:buNone/>
            </a:pPr>
            <a:r>
              <a:rPr lang="en-US" altLang="zh-CN"/>
              <a:t>for v in prob.variables():</a:t>
            </a:r>
            <a:endParaRPr lang="en-US" altLang="zh-CN"/>
          </a:p>
          <a:p>
            <a:pPr indent="0">
              <a:buNone/>
            </a:pPr>
            <a:r>
              <a:rPr lang="en-US" altLang="zh-CN"/>
              <a:t>        variable = v.name</a:t>
            </a:r>
            <a:endParaRPr lang="en-US" altLang="zh-CN"/>
          </a:p>
          <a:p>
            <a:pPr indent="0">
              <a:buNone/>
            </a:pPr>
            <a:r>
              <a:rPr lang="en-US" altLang="zh-CN"/>
              <a:t>        value = v.varValue</a:t>
            </a:r>
            <a:endParaRPr lang="en-US" altLang="zh-CN"/>
          </a:p>
          <a:p>
            <a:pPr indent="0">
              <a:buNone/>
            </a:pPr>
            <a:r>
              <a:rPr lang="en-US" altLang="zh-CN"/>
              <a:t>        variables.append(variable)</a:t>
            </a:r>
            <a:endParaRPr lang="en-US" altLang="zh-CN"/>
          </a:p>
          <a:p>
            <a:pPr indent="0">
              <a:buNone/>
            </a:pPr>
            <a:r>
              <a:rPr lang="en-US" altLang="zh-CN"/>
              <a:t>        values.append(value)</a:t>
            </a:r>
            <a:endParaRPr lang="en-US" altLang="zh-CN"/>
          </a:p>
          <a:p>
            <a:pPr indent="0">
              <a:buNone/>
            </a:pPr>
            <a:r>
              <a:rPr lang="en-US" altLang="zh-CN"/>
              <a:t>    values = np.array(values).round(2).astype(float)</a:t>
            </a:r>
            <a:endParaRPr lang="en-US" altLang="zh-CN"/>
          </a:p>
          <a:p>
            <a:pPr indent="0">
              <a:buNone/>
            </a:pPr>
            <a:r>
              <a:rPr lang="en-US" altLang="zh-CN"/>
              <a:t>    sol = pd.DataFrame(np.array([food,values]).T, columns = ['Food','Quantity'])</a:t>
            </a:r>
            <a:endParaRPr lang="zh-CN" altLang="en-US"/>
          </a:p>
        </p:txBody>
      </p:sp>
    </p:spTree>
    <p:extLst>
      <p:ext uri="{BB962C8B-B14F-4D97-AF65-F5344CB8AC3E}">
        <p14:creationId xmlns:p14="http://schemas.microsoft.com/office/powerpoint/2010/main" val="21633228"/>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77"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continue </a:t>
            </a:r>
            <a:endParaRPr lang="zh-CN" altLang="en-US"/>
          </a:p>
        </p:txBody>
      </p:sp>
      <p:sp>
        <p:nvSpPr>
          <p:cNvPr id="78"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indent="0">
              <a:buNone/>
            </a:pPr>
            <a:r>
              <a:rPr lang="en-US" altLang="zh-CN"/>
              <a:t>sol['Quantity'] = sol.Quantity.astype(float)</a:t>
            </a:r>
            <a:endParaRPr lang="en-US" altLang="zh-CN"/>
          </a:p>
          <a:p>
            <a:pPr indent="0">
              <a:buNone/>
            </a:pPr>
            <a:r>
              <a:rPr lang="en-US" altLang="zh-CN"/>
              <a:t>    sol = sol[sol['Quantity']!=0.0]</a:t>
            </a:r>
            <a:endParaRPr lang="en-US" altLang="zh-CN"/>
          </a:p>
          <a:p>
            <a:pPr indent="0">
              <a:buNone/>
            </a:pPr>
            <a:r>
              <a:rPr lang="en-US" altLang="zh-CN"/>
              <a:t>    sol.Quantity = sol.Quantity*100</a:t>
            </a:r>
            <a:endParaRPr lang="en-US" altLang="zh-CN"/>
          </a:p>
          <a:p>
            <a:pPr indent="0">
              <a:buNone/>
            </a:pPr>
            <a:r>
              <a:rPr lang="en-US" altLang="zh-CN"/>
              <a:t>    sol = sol.rename(columns={'Quantity':'Quantity (g)'})</a:t>
            </a:r>
            <a:endParaRPr lang="en-US" altLang="zh-CN"/>
          </a:p>
          <a:p>
            <a:pPr indent="0">
              <a:buNone/>
            </a:pPr>
            <a:r>
              <a:rPr lang="en-US" altLang="zh-CN"/>
              <a:t>    return sol</a:t>
            </a:r>
            <a:endParaRPr lang="en-US" altLang="zh-CN"/>
          </a:p>
          <a:p>
            <a:pPr indent="0">
              <a:buNone/>
            </a:pPr>
            <a:r>
              <a:rPr lang="en-US" altLang="zh-CN"/>
              <a:t>def total_model(kg,calories):</a:t>
            </a:r>
            <a:endParaRPr lang="en-US" altLang="zh-CN"/>
          </a:p>
          <a:p>
            <a:pPr indent="0">
              <a:buNone/>
            </a:pPr>
            <a:r>
              <a:rPr lang="en-US" altLang="zh-CN"/>
              <a:t>    result = []</a:t>
            </a:r>
            <a:endParaRPr lang="zh-CN" altLang="en-US"/>
          </a:p>
        </p:txBody>
      </p:sp>
    </p:spTree>
    <p:extLst>
      <p:ext uri="{BB962C8B-B14F-4D97-AF65-F5344CB8AC3E}">
        <p14:creationId xmlns:p14="http://schemas.microsoft.com/office/powerpoint/2010/main" val="209441813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8"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1" i="0" u="none" strike="noStrike" kern="1200" cap="none" spc="0" baseline="0">
                <a:solidFill>
                  <a:srgbClr val="002060"/>
                </a:solidFill>
                <a:latin typeface="Arial" pitchFamily="34" charset="0"/>
                <a:ea typeface="等线 Light" pitchFamily="0" charset="0"/>
                <a:cs typeface="Arial" pitchFamily="34" charset="0"/>
              </a:rPr>
              <a:t>OUTLINE</a:t>
            </a:r>
            <a:endParaRPr lang="zh-CN" altLang="en-US" sz="4400" b="1" i="0" u="none" strike="noStrike" kern="1200" cap="none" spc="0" baseline="0">
              <a:solidFill>
                <a:srgbClr val="002060"/>
              </a:solidFill>
              <a:latin typeface="Arial" pitchFamily="34" charset="0"/>
              <a:ea typeface="等线 Light" pitchFamily="0" charset="0"/>
              <a:cs typeface="Arial" pitchFamily="34" charset="0"/>
            </a:endParaRPr>
          </a:p>
        </p:txBody>
      </p:sp>
      <p:sp>
        <p:nvSpPr>
          <p:cNvPr id="29"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Abstract     </a:t>
            </a:r>
            <a:endParaRPr lang="en-US" altLang="zh-CN" sz="2000" b="1" i="0" u="none" strike="noStrike" kern="1200" cap="none" spc="0" baseline="0">
              <a:solidFill>
                <a:schemeClr val="tx1"/>
              </a:solidFill>
              <a:latin typeface="Arial" pitchFamily="34" charset="0"/>
              <a:ea typeface="Calibri"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Serivices and tools required</a:t>
            </a:r>
            <a:endParaRPr lang="en-US" altLang="zh-CN" sz="2000" b="1" i="0" u="none" strike="noStrike" kern="1200" cap="none" spc="0" baseline="0">
              <a:solidFill>
                <a:schemeClr val="tx1"/>
              </a:solidFill>
              <a:latin typeface="Arial" pitchFamily="34" charset="0"/>
              <a:ea typeface="Calibri"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required libraries</a:t>
            </a:r>
            <a:endParaRPr lang="en-US" altLang="zh-CN" sz="2000" b="1" i="0" u="none" strike="noStrike" kern="1200" cap="none" spc="0" baseline="0">
              <a:solidFill>
                <a:schemeClr val="tx1"/>
              </a:solidFill>
              <a:latin typeface="Arial" pitchFamily="34" charset="0"/>
              <a:ea typeface="Calibri"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code</a:t>
            </a:r>
            <a:endParaRPr lang="en-US" altLang="zh-CN" sz="2000" b="1" i="0" u="none" strike="noStrike" kern="1200" cap="none" spc="0" baseline="0">
              <a:solidFill>
                <a:schemeClr val="tx1"/>
              </a:solidFill>
              <a:latin typeface="Arial" pitchFamily="34" charset="0"/>
              <a:ea typeface="Calibri" pitchFamily="0" charset="0"/>
              <a:cs typeface="Arial" pitchFamily="34"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conclusion</a:t>
            </a:r>
            <a:endParaRPr lang="en-US" altLang="zh-CN" sz="2000" b="1" i="0" u="none" strike="noStrike" kern="1200" cap="none" spc="0" baseline="0">
              <a:solidFill>
                <a:schemeClr val="tx1"/>
              </a:solidFill>
              <a:latin typeface="Arial" pitchFamily="34" charset="0"/>
              <a:ea typeface="Calibri" pitchFamily="0" charset="0"/>
              <a:cs typeface="Arial" pitchFamily="34" charset="0"/>
            </a:endParaRPr>
          </a:p>
          <a:p>
            <a:pPr marL="0" indent="0" algn="l">
              <a:lnSpc>
                <a:spcPct val="90000"/>
              </a:lnSpc>
              <a:spcBef>
                <a:spcPts val="1000"/>
              </a:spcBef>
              <a:spcAft>
                <a:spcPts val="0"/>
              </a:spcAft>
              <a:buNone/>
            </a:pPr>
            <a:endParaRPr lang="zh-CN" altLang="en-US" sz="2800" b="0" i="0" u="none" strike="noStrike" kern="1200" cap="none" spc="0" baseline="0">
              <a:solidFill>
                <a:schemeClr val="tx1"/>
              </a:solidFill>
              <a:latin typeface="Arial" pitchFamily="34" charset="0"/>
              <a:ea typeface="等线" pitchFamily="0" charset="0"/>
              <a:cs typeface="Arial" pitchFamily="34" charset="0"/>
            </a:endParaRPr>
          </a:p>
        </p:txBody>
      </p:sp>
      <p:sp>
        <p:nvSpPr>
          <p:cNvPr id="30" name="文本框"/>
          <p:cNvSpPr>
            <a:spLocks noGrp="1"/>
          </p:cNvSpPr>
          <p:nvPr>
            <p:ph type="ftr"/>
          </p:nvPr>
        </p:nvSpPr>
        <p:spPr>
          <a:xfrm rot="0">
            <a:off x="4083571"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a:t>
            </a:r>
            <a:r>
              <a:rPr lang="en-US" altLang="zh-CN" sz="1200" b="0" i="0" u="none" strike="noStrike" kern="1200" cap="none" spc="0" baseline="0">
                <a:solidFill>
                  <a:srgbClr val="898989"/>
                </a:solidFill>
                <a:latin typeface="Calibri" pitchFamily="0" charset="0"/>
                <a:ea typeface="等线" pitchFamily="0" charset="0"/>
                <a:cs typeface="Calibri" pitchFamily="0" charset="0"/>
              </a:rPr>
              <a:t>Edunet</a:t>
            </a:r>
            <a:r>
              <a:rPr lang="en-US" altLang="zh-CN" sz="1200" b="0" i="0" u="none" strike="noStrike" kern="1200" cap="none" spc="0" baseline="0">
                <a:solidFill>
                  <a:srgbClr val="898989"/>
                </a:solidFill>
                <a:latin typeface="Calibri" pitchFamily="0" charset="0"/>
                <a:ea typeface="等线" pitchFamily="0" charset="0"/>
                <a:cs typeface="Calibri" pitchFamily="0" charset="0"/>
              </a:rPr>
              <a: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72573082"/>
      </p:ext>
    </p:extLst>
  </p:cSld>
  <p:clrMapOvr>
    <a:masterClrMapping/>
  </p:clrMapOvr>
</p:sld>
</file>

<file path=ppt/slides/slide20.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79" name="文本框"/>
          <p:cNvSpPr>
            <a:spLocks noGrp="1"/>
          </p:cNvSpPr>
          <p:nvPr>
            <p:ph type="title"/>
          </p:nvPr>
        </p:nvSpPr>
        <p:spPr>
          <a:xfrm rot="10444">
            <a:off x="840267" y="1411499"/>
            <a:ext cx="10515601" cy="4813675"/>
          </a:xfrm>
          <a:prstGeom prst="rect"/>
          <a:noFill/>
          <a:ln w="12700" cmpd="sng" cap="flat">
            <a:noFill/>
            <a:prstDash val="solid"/>
            <a:miter/>
          </a:ln>
        </p:spPr>
        <p:txBody>
          <a:bodyPr vert="horz" wrap="square" lIns="91440" tIns="45720" rIns="91440" bIns="45720" anchor="ctr" anchorCtr="0">
            <a:prstTxWarp prst="textNoShape"/>
          </a:bodyPr>
          <a:lstStyle/>
          <a:p>
            <a:endParaRPr lang="zh-CN" altLang="en-US"/>
          </a:p>
        </p:txBody>
      </p:sp>
      <p:sp>
        <p:nvSpPr>
          <p:cNvPr id="80" name="文本框"/>
          <p:cNvSpPr>
            <a:spLocks noGrp="1"/>
          </p:cNvSpPr>
          <p:nvPr>
            <p:ph type="body" idx="1"/>
          </p:nvPr>
        </p:nvSpPr>
        <p:spPr>
          <a:xfrm rot="0">
            <a:off x="1152966" y="1440053"/>
            <a:ext cx="10195935" cy="4972215"/>
          </a:xfrm>
          <a:prstGeom prst="rect"/>
          <a:noFill/>
          <a:ln w="12700" cmpd="sng" cap="flat">
            <a:noFill/>
            <a:prstDash val="solid"/>
            <a:miter/>
          </a:ln>
        </p:spPr>
        <p:txBody>
          <a:bodyPr vert="horz" wrap="square" lIns="91440" tIns="45720" rIns="91440" bIns="45720" anchor="t" anchorCtr="0">
            <a:prstTxWarp prst="textNoShape"/>
          </a:bodyPr>
          <a:lstStyle/>
          <a:p>
            <a:r>
              <a:rPr lang="en-US" altLang="zh-CN" sz="1800"/>
              <a:t>for day in week_days:</a:t>
            </a:r>
            <a:endParaRPr lang="en-US" altLang="zh-CN" sz="1800"/>
          </a:p>
          <a:p>
            <a:r>
              <a:rPr lang="en-US" altLang="zh-CN" sz="1800"/>
              <a:t>        prob  = pulp.LpProblem( "Diet", LpMinimize )</a:t>
            </a:r>
            <a:endParaRPr lang="en-US" altLang="zh-CN" sz="1800"/>
          </a:p>
          <a:p>
            <a:r>
              <a:rPr lang="en-US" altLang="zh-CN" sz="1800"/>
              <a:t>        print('Building a model for day %s \n'%(day))</a:t>
            </a:r>
            <a:endParaRPr lang="en-US" altLang="zh-CN" sz="1800"/>
          </a:p>
          <a:p>
            <a:r>
              <a:rPr lang="en-US" altLang="zh-CN" sz="1800"/>
              <a:t>        result.append(model(prob,day,kg,calories))</a:t>
            </a:r>
            <a:endParaRPr lang="en-US" altLang="zh-CN" sz="1800"/>
          </a:p>
          <a:p>
            <a:r>
              <a:rPr lang="en-US" altLang="zh-CN" sz="1800"/>
              <a:t>    return dict(zip(week_</a:t>
            </a:r>
            <a:endParaRPr lang="zh-CN" altLang="en-US" sz="1800"/>
          </a:p>
        </p:txBody>
      </p:sp>
    </p:spTree>
    <p:extLst>
      <p:ext uri="{BB962C8B-B14F-4D97-AF65-F5344CB8AC3E}">
        <p14:creationId xmlns:p14="http://schemas.microsoft.com/office/powerpoint/2010/main" val="761708558"/>
      </p:ext>
    </p:extLst>
  </p:cSld>
  <p:clrMapOvr>
    <a:masterClrMapping/>
  </p:clrMapOvr>
</p:sld>
</file>

<file path=ppt/slides/slide2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84"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conclusion </a:t>
            </a:r>
            <a:endParaRPr lang="zh-CN" altLang="en-US"/>
          </a:p>
        </p:txBody>
      </p:sp>
      <p:sp>
        <p:nvSpPr>
          <p:cNvPr id="85"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indent="0">
              <a:buNone/>
            </a:pPr>
            <a:r>
              <a:rPr lang="en-US" altLang="zh-CN"/>
              <a:t>The System is a valuable apparatus for instructing clients on healthful related themes with the assistance of enormous and dependable information base made with help of master dieticians. Many individuals counsel a dietician when needing a legitimate eating regimen to go with their activities. Since, our proposition will assist individuals with the eating routine; they won\'t have to visit dieticians. The clients will get diet conveyed to their screens for them which will save time as well as cash as the administrations given by our undertaking will be liberated from cost, in contrast to different choices available right now. Our application is utilizing man-made reasoning calculation called RETE calculation so every single client will get a customized diet as indicated by their need and inclinations.</a:t>
            </a:r>
            <a:endParaRPr lang="zh-CN" altLang="en-US"/>
          </a:p>
        </p:txBody>
      </p:sp>
    </p:spTree>
    <p:extLst>
      <p:ext uri="{BB962C8B-B14F-4D97-AF65-F5344CB8AC3E}">
        <p14:creationId xmlns:p14="http://schemas.microsoft.com/office/powerpoint/2010/main" val="70053883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31"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1" i="0" u="none" strike="noStrike" kern="1200" cap="none" spc="0" baseline="0">
                <a:solidFill>
                  <a:schemeClr val="accent1"/>
                </a:solidFill>
                <a:latin typeface="Arial" pitchFamily="34" charset="0"/>
                <a:ea typeface="等线 Light" pitchFamily="0" charset="0"/>
                <a:cs typeface="Arial" pitchFamily="34" charset="0"/>
              </a:rPr>
              <a:t>Abstract</a:t>
            </a:r>
            <a:endParaRPr lang="zh-CN" altLang="en-US" sz="4400" b="0" i="0" u="none" strike="noStrike" kern="1200" cap="none" spc="0" baseline="0">
              <a:solidFill>
                <a:schemeClr val="tx1"/>
              </a:solidFill>
              <a:latin typeface="Calibri Light" pitchFamily="0" charset="0"/>
              <a:ea typeface="等线 Light" pitchFamily="0" charset="0"/>
              <a:cs typeface="Lucida Sans"/>
            </a:endParaRPr>
          </a:p>
        </p:txBody>
      </p:sp>
      <p:sp>
        <p:nvSpPr>
          <p:cNvPr id="32"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Font typeface="Arial" pitchFamily="34" charset="0"/>
              <a:buChar char="•"/>
            </a:pP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33"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56" name="文本框"/>
          <p:cNvSpPr txBox="1">
            <a:spLocks/>
          </p:cNvSpPr>
          <p:nvPr/>
        </p:nvSpPr>
        <p:spPr>
          <a:xfrm rot="0">
            <a:off x="3714693" y="2476462"/>
            <a:ext cx="4762427"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Just similar to a human dietitian, this AI Diet Consultant is based on android operating system which will act like your device dietitian. When you go to a doctor of nutrition, than she will ask you your personal details related to body and health such as your age, your height, your weight etc.</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5702840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34"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4400" b="0" i="0" u="none" strike="noStrike" kern="1200" cap="none" spc="0" baseline="0">
                <a:solidFill>
                  <a:schemeClr val="tx1"/>
                </a:solidFill>
                <a:latin typeface="Calibri Light" pitchFamily="0" charset="0"/>
                <a:ea typeface="等线 Light" pitchFamily="0" charset="0"/>
                <a:cs typeface="Lucida Sans"/>
              </a:rPr>
              <a:t>Services and Tools </a:t>
            </a:r>
            <a:endParaRPr lang="zh-CN" altLang="en-US" sz="4400" b="0" i="0" u="none" strike="noStrike" kern="1200" cap="none" spc="0" baseline="0">
              <a:solidFill>
                <a:schemeClr val="tx1"/>
              </a:solidFill>
              <a:latin typeface="Calibri Light" pitchFamily="0" charset="0"/>
              <a:ea typeface="等线 Light" pitchFamily="0" charset="0"/>
              <a:cs typeface="Lucida Sans"/>
            </a:endParaRPr>
          </a:p>
        </p:txBody>
      </p:sp>
      <p:sp>
        <p:nvSpPr>
          <p:cNvPr id="35" name="文本框"/>
          <p:cNvSpPr>
            <a:spLocks noGrp="1"/>
          </p:cNvSpPr>
          <p:nvPr>
            <p:ph type="subTitle" idx="1"/>
          </p:nvPr>
        </p:nvSpPr>
        <p:spPr>
          <a:xfrm rot="0">
            <a:off x="824143" y="2109075"/>
            <a:ext cx="11152682" cy="451580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Font typeface="Arial" pitchFamily="34" charset="0"/>
              <a:buChar char="•"/>
            </a:pP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36" name="文本框"/>
          <p:cNvSpPr>
            <a:spLocks noGrp="1"/>
          </p:cNvSpPr>
          <p:nvPr>
            <p:ph type="ftr"/>
          </p:nvPr>
        </p:nvSpPr>
        <p:spPr>
          <a:xfrm rot="0">
            <a:off x="3993630" y="4201141"/>
            <a:ext cx="4114800" cy="2291734"/>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57" name="文本框"/>
          <p:cNvSpPr txBox="1">
            <a:spLocks/>
          </p:cNvSpPr>
          <p:nvPr/>
        </p:nvSpPr>
        <p:spPr>
          <a:xfrm rot="0">
            <a:off x="3714693" y="2476462"/>
            <a:ext cx="4762427" cy="4091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In the Literature Survey part, we noticed the principal objective of our undertaking which was to be made and begun looking for distributed papers on it which will help us in building the application. We went across numerous IEEE and Bayes Papers and found many papers which was some or the alternate way associated with our task in view of wellbeing. We found many fascinating papers as well as straightforward ones, we accumulated the information from them. In the current medical services framework, the essential necessity and hindrance is actual presence of individual and dietician for each interview. </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2931186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37"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just">
              <a:lnSpc>
                <a:spcPct val="90000"/>
              </a:lnSpc>
              <a:spcBef>
                <a:spcPts val="0"/>
              </a:spcBef>
              <a:spcAft>
                <a:spcPts val="0"/>
              </a:spcAft>
              <a:buNone/>
            </a:pPr>
            <a:r>
              <a:rPr lang="en-US" altLang="zh-CN" sz="4400" b="0" i="0" u="none" strike="noStrike" kern="1200" cap="none" spc="0" baseline="0">
                <a:solidFill>
                  <a:schemeClr val="tx1"/>
                </a:solidFill>
                <a:latin typeface="Calibri Light" pitchFamily="0" charset="0"/>
                <a:ea typeface="等线 Light" pitchFamily="0" charset="0"/>
                <a:cs typeface="Lucida Sans"/>
              </a:rPr>
              <a:t>Required libraries </a:t>
            </a:r>
            <a:endParaRPr lang="zh-CN" altLang="en-US" sz="4400" b="0" i="0" u="none" strike="noStrike" kern="1200" cap="none" spc="0" baseline="0">
              <a:solidFill>
                <a:schemeClr val="tx1"/>
              </a:solidFill>
              <a:latin typeface="Calibri Light" pitchFamily="0" charset="0"/>
              <a:ea typeface="等线 Light" pitchFamily="0" charset="0"/>
              <a:cs typeface="Lucida Sans"/>
            </a:endParaRPr>
          </a:p>
        </p:txBody>
      </p:sp>
      <p:sp>
        <p:nvSpPr>
          <p:cNvPr id="38"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import matplotlib.pyplot as plt</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import numpy as np</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import pandas as pd </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from pulp import * </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Font typeface="Arial" pitchFamily="34" charset="0"/>
              <a:buChar char="•"/>
            </a:pPr>
            <a:r>
              <a:rPr lang="en-US" altLang="zh-CN" sz="2600" b="0" i="0" u="none" strike="noStrike" kern="1200" cap="none" spc="0" baseline="0">
                <a:solidFill>
                  <a:schemeClr val="tx1"/>
                </a:solidFill>
                <a:latin typeface="Arial" pitchFamily="34" charset="0"/>
                <a:ea typeface="等线" pitchFamily="0" charset="0"/>
                <a:cs typeface="Arial" pitchFamily="34" charset="0"/>
              </a:rPr>
              <a:t>import seaborn as sns</a:t>
            </a: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39"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9830590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40"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just">
              <a:lnSpc>
                <a:spcPct val="90000"/>
              </a:lnSpc>
              <a:spcBef>
                <a:spcPts val="0"/>
              </a:spcBef>
              <a:spcAft>
                <a:spcPts val="0"/>
              </a:spcAft>
              <a:buNone/>
            </a:pPr>
            <a:r>
              <a:rPr lang="en-US" altLang="zh-CN" sz="4400" b="0" i="0" u="none" strike="noStrike" kern="1200" cap="none" spc="0" baseline="0">
                <a:solidFill>
                  <a:schemeClr val="tx1"/>
                </a:solidFill>
                <a:latin typeface="Calibri Light" pitchFamily="0" charset="0"/>
                <a:ea typeface="等线 Light" pitchFamily="0" charset="0"/>
                <a:cs typeface="Lucida Sans"/>
              </a:rPr>
              <a:t>code:</a:t>
            </a:r>
            <a:endParaRPr lang="zh-CN" altLang="en-US" sz="4400" b="0" i="0" u="none" strike="noStrike" kern="1200" cap="none" spc="0" baseline="0">
              <a:solidFill>
                <a:schemeClr val="tx1"/>
              </a:solidFill>
              <a:latin typeface="Calibri Light" pitchFamily="0" charset="0"/>
              <a:ea typeface="等线 Light" pitchFamily="0" charset="0"/>
              <a:cs typeface="Lucida Sans"/>
            </a:endParaRPr>
          </a:p>
        </p:txBody>
      </p:sp>
      <p:sp>
        <p:nvSpPr>
          <p:cNvPr id="41"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data = pd.read_csv('nutrition.csv').drop('Unnamed: 0',axis=1)</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data.head()</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data.info()</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data = data[['name','serving_size','calories','carbohydrate','total_fat','protein']]</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print(data.info())</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data.head()</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sns.countplot(data.serving_size)</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data = data.drop('serving_size',axis=1)</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data.info()</a:t>
            </a: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42"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4466643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continue...</a:t>
            </a:r>
            <a:endParaRPr lang="zh-CN" altLang="en-US"/>
          </a:p>
        </p:txBody>
      </p:sp>
      <p:sp>
        <p:nvSpPr>
          <p:cNvPr id="59"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indent="0">
              <a:buNone/>
            </a:pPr>
            <a:r>
              <a:rPr lang="en-US" altLang="zh-CN"/>
              <a:t>data['carbohydrate'] = np.array([data['carbohydrate'].tolist()[i].split(' ') for i in range(len(data))])[:,0].astype('float')</a:t>
            </a:r>
            <a:endParaRPr lang="en-US" altLang="zh-CN"/>
          </a:p>
          <a:p>
            <a:pPr indent="0">
              <a:buNone/>
            </a:pPr>
            <a:r>
              <a:rPr lang="en-US" altLang="zh-CN"/>
              <a:t>data['protein'] = np.array([data['protein'].tolist()[i].split(' ') for i in range(len(data))])[:,0].astype('float')</a:t>
            </a:r>
            <a:endParaRPr lang="en-US" altLang="zh-CN"/>
          </a:p>
          <a:p>
            <a:pPr indent="0">
              <a:buNone/>
            </a:pPr>
            <a:r>
              <a:rPr lang="en-US" altLang="zh-CN"/>
              <a:t>data['total_fat'] = np.array([data['total_fat']</a:t>
            </a:r>
            <a:endParaRPr lang="en-US" altLang="zh-CN"/>
          </a:p>
          <a:p>
            <a:pPr indent="0">
              <a:buNone/>
            </a:pPr>
            <a:r>
              <a:rPr lang="en-US" altLang="zh-CN"/>
              <a:t>week_days = ['Monday','Tuesday','Wednesday','Thursday','Friday','Sape(int)</a:t>
            </a:r>
            <a:endParaRPr lang="en-US" altLang="zh-CN"/>
          </a:p>
          <a:p>
            <a:pPr indent="0">
              <a:buNone/>
            </a:pPr>
            <a:r>
              <a:rPr lang="en-US" altLang="zh-CN"/>
              <a:t>split_values[-1]week_days = ['Monday','Tuesday','Wednesday','Thursday','Friday','Saturday','Sunday']</a:t>
            </a:r>
            <a:endParaRPr lang="en-US" altLang="zh-CN"/>
          </a:p>
          <a:p>
            <a:pPr indent="0">
              <a:buNone/>
            </a:pPr>
            <a:endParaRPr lang="zh-CN" altLang="en-US"/>
          </a:p>
        </p:txBody>
      </p:sp>
    </p:spTree>
    <p:extLst>
      <p:ext uri="{BB962C8B-B14F-4D97-AF65-F5344CB8AC3E}">
        <p14:creationId xmlns:p14="http://schemas.microsoft.com/office/powerpoint/2010/main" val="25701222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43"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just">
              <a:lnSpc>
                <a:spcPct val="90000"/>
              </a:lnSpc>
              <a:spcBef>
                <a:spcPts val="0"/>
              </a:spcBef>
              <a:spcAft>
                <a:spcPts val="0"/>
              </a:spcAft>
              <a:buNone/>
            </a:pPr>
            <a:r>
              <a:rPr lang="en-US" altLang="zh-CN" sz="4400" b="0" i="0" u="none" strike="noStrike" kern="1200" cap="none" spc="0" baseline="0">
                <a:solidFill>
                  <a:schemeClr val="accent1"/>
                </a:solidFill>
                <a:latin typeface="Calibri Light" pitchFamily="0" charset="0"/>
                <a:ea typeface="等线 Light" pitchFamily="0" charset="0"/>
                <a:cs typeface="Calibri Light" pitchFamily="0" charset="0"/>
              </a:rPr>
              <a:t>continue </a:t>
            </a:r>
            <a:endParaRPr lang="zh-CN" altLang="en-US" sz="4400" b="0" i="0" u="none" strike="noStrike" kern="1200" cap="none" spc="0" baseline="0">
              <a:solidFill>
                <a:schemeClr val="accent1"/>
              </a:solidFill>
              <a:latin typeface="Calibri Light" pitchFamily="0" charset="0"/>
              <a:ea typeface="等线 Light" pitchFamily="0" charset="0"/>
              <a:cs typeface="Calibri Light" pitchFamily="0" charset="0"/>
            </a:endParaRPr>
          </a:p>
        </p:txBody>
      </p:sp>
      <p:sp>
        <p:nvSpPr>
          <p:cNvPr id="44"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def random_dataset():</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    frac_data = data.sample(frac=1).reset_index().drop('index',axis=1)</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    day_data = []</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    for s in range(len(split_values)-1):</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        day_data.append(frac_data.loc[split_values[s]:split_values[s+1]])</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    return dict(zip(week_days,day_data))</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def build_nutritional_values(kg,calories):</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    protein_calories = kg*4</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    res_calories = calories-protein_calories</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   </a:t>
            </a: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45"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0674007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46" name="文本框"/>
          <p:cNvSpPr>
            <a:spLocks noGrp="1"/>
          </p:cNvSpPr>
          <p:nvPr>
            <p:ph type="ctrTitle"/>
          </p:nvPr>
        </p:nvSpPr>
        <p:spPr>
          <a:xfrm rot="0">
            <a:off x="1509010" y="963503"/>
            <a:ext cx="9144001" cy="823034"/>
          </a:xfrm>
          <a:prstGeom prst="rect"/>
          <a:noFill/>
          <a:ln w="12700" cmpd="sng" cap="flat">
            <a:noFill/>
            <a:prstDash val="solid"/>
            <a:miter/>
          </a:ln>
        </p:spPr>
        <p:txBody>
          <a:bodyPr vert="horz" wrap="square" lIns="91440" tIns="45720" rIns="91440" bIns="45720" anchor="b" anchorCtr="0">
            <a:prstTxWarp prst="textNoShape"/>
          </a:bodyPr>
          <a:lstStyle/>
          <a:p>
            <a:pPr marL="0" indent="0" algn="just">
              <a:lnSpc>
                <a:spcPct val="90000"/>
              </a:lnSpc>
              <a:spcBef>
                <a:spcPts val="0"/>
              </a:spcBef>
              <a:spcAft>
                <a:spcPts val="0"/>
              </a:spcAft>
              <a:buNone/>
            </a:pPr>
            <a:r>
              <a:rPr lang="en-US" altLang="zh-CN" sz="6000" b="0" i="0" u="none" strike="noStrike" kern="1200" cap="none" spc="0" baseline="0">
                <a:solidFill>
                  <a:schemeClr val="tx1"/>
                </a:solidFill>
                <a:latin typeface="Calibri Light" pitchFamily="0" charset="0"/>
                <a:ea typeface="等线 Light" pitchFamily="0" charset="0"/>
                <a:cs typeface="Lucida Sans"/>
              </a:rPr>
              <a:t>continue </a:t>
            </a:r>
            <a:endParaRPr lang="zh-CN" altLang="en-US" sz="6000" b="0" i="0" u="none" strike="noStrike" kern="1200" cap="none" spc="0" baseline="0">
              <a:solidFill>
                <a:schemeClr val="tx1"/>
              </a:solidFill>
              <a:latin typeface="Calibri Light" pitchFamily="0" charset="0"/>
              <a:ea typeface="等线 Light" pitchFamily="0" charset="0"/>
              <a:cs typeface="Lucida Sans"/>
            </a:endParaRPr>
          </a:p>
        </p:txBody>
      </p:sp>
      <p:sp>
        <p:nvSpPr>
          <p:cNvPr id="47" name="文本框"/>
          <p:cNvSpPr>
            <a:spLocks noGrp="1"/>
          </p:cNvSpPr>
          <p:nvPr>
            <p:ph type="subTitle" idx="1"/>
          </p:nvPr>
        </p:nvSpPr>
        <p:spPr>
          <a:xfrm rot="0">
            <a:off x="614596" y="2110153"/>
            <a:ext cx="11152682" cy="43655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carb_calories = calories/2.</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    fat_calories = calories-carb_calories-protein_calories</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    res = {'Protein Calories':protein_calories,'Carbohydrates Calories':carb_calories,'Fat Calories':fat_calories}</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    return res</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def extract_gram(table):</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    protein_grams = table['Protein Calories']/4.</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    carbs_grams = table['Carbohydrates Calories']/4.</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    fat_grams = table['Fat Calories']/9.</a:t>
            </a:r>
            <a:endParaRPr lang="en-US" altLang="zh-CN" sz="2600" b="0" i="0" u="none" strike="noStrike" kern="1200" cap="none" spc="0" baseline="0">
              <a:solidFill>
                <a:schemeClr val="tx1"/>
              </a:solidFill>
              <a:latin typeface="Arial" pitchFamily="34" charset="0"/>
              <a:ea typeface="等线" pitchFamily="0" charset="0"/>
              <a:cs typeface="Arial" pitchFamily="34" charset="0"/>
            </a:endParaRPr>
          </a:p>
          <a:p>
            <a:pPr marL="0" indent="0" algn="l">
              <a:lnSpc>
                <a:spcPct val="90000"/>
              </a:lnSpc>
              <a:spcBef>
                <a:spcPts val="1000"/>
              </a:spcBef>
              <a:spcAft>
                <a:spcPts val="0"/>
              </a:spcAft>
              <a:buNone/>
            </a:pPr>
            <a:r>
              <a:rPr lang="en-US" altLang="zh-CN" sz="2600" b="0" i="0" u="none" strike="noStrike" kern="1200" cap="none" spc="0" baseline="0">
                <a:solidFill>
                  <a:schemeClr val="tx1"/>
                </a:solidFill>
                <a:latin typeface="Arial" pitchFamily="34" charset="0"/>
                <a:ea typeface="等线" pitchFamily="0" charset="0"/>
                <a:cs typeface="Arial" pitchFamily="34" charset="0"/>
              </a:rPr>
              <a:t>    </a:t>
            </a:r>
            <a:endParaRPr lang="zh-CN" altLang="en-US" sz="2600" b="0" i="0" u="none" strike="noStrike" kern="1200" cap="none" spc="0" baseline="0">
              <a:solidFill>
                <a:schemeClr val="tx1"/>
              </a:solidFill>
              <a:latin typeface="Arial" pitchFamily="34" charset="0"/>
              <a:ea typeface="等线" pitchFamily="0" charset="0"/>
              <a:cs typeface="Arial" pitchFamily="34" charset="0"/>
            </a:endParaRPr>
          </a:p>
        </p:txBody>
      </p:sp>
      <p:sp>
        <p:nvSpPr>
          <p:cNvPr id="48" name="文本框"/>
          <p:cNvSpPr>
            <a:spLocks noGrp="1"/>
          </p:cNvSpPr>
          <p:nvPr>
            <p:ph type="ftr"/>
          </p:nvPr>
        </p:nvSpPr>
        <p:spPr>
          <a:xfrm rot="0">
            <a:off x="3993630" y="6492875"/>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200" b="0" i="0" u="none" strike="noStrike" kern="1200" cap="none" spc="0" baseline="0">
                <a:solidFill>
                  <a:srgbClr val="898989"/>
                </a:solidFill>
                <a:latin typeface="Calibri" pitchFamily="0" charset="0"/>
                <a:ea typeface="等线" pitchFamily="0" charset="0"/>
                <a:cs typeface="Calibri" pitchFamily="0" charset="0"/>
              </a:rPr>
              <a:t>© Edunet Foundation. All rights reserved.</a:t>
            </a: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9938642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192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HEADING</dc:title>
  <dc:creator>Mohammed Ameer</dc:creator>
  <cp:lastModifiedBy>root</cp:lastModifiedBy>
  <cp:revision>44</cp:revision>
  <dcterms:created xsi:type="dcterms:W3CDTF">2021-04-26T07:43:48Z</dcterms:created>
  <dcterms:modified xsi:type="dcterms:W3CDTF">2023-04-30T04:58:15Z</dcterms:modified>
</cp:coreProperties>
</file>