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686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73" r:id="rId11"/>
    <p:sldId id="274" r:id="rId12"/>
    <p:sldId id="279" r:id="rId13"/>
    <p:sldId id="263" r:id="rId14"/>
    <p:sldId id="271" r:id="rId15"/>
    <p:sldId id="272" r:id="rId16"/>
    <p:sldId id="267" r:id="rId17"/>
    <p:sldId id="270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59" autoAdjust="0"/>
    <p:restoredTop sz="94660"/>
  </p:normalViewPr>
  <p:slideViewPr>
    <p:cSldViewPr snapToGrid="0">
      <p:cViewPr>
        <p:scale>
          <a:sx n="100" d="100"/>
          <a:sy n="100" d="100"/>
        </p:scale>
        <p:origin x="-72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99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524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60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12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962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721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962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907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582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890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89209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17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365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1514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271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1112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800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712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277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5100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574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6168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2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394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181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75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10632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551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49880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151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029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8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4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1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Canny Edge Detector Parallelization in CUDA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Alex Varvel, Daniel Collins, Anil Reddy-</a:t>
            </a:r>
            <a:r>
              <a:rPr lang="en-US" dirty="0" err="1"/>
              <a:t>Peddolla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3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26" y="2158068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Execution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9195"/>
            <a:ext cx="4649675" cy="388077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Parallel Edge Detected Image: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503" y="2160165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618144" y="1700593"/>
            <a:ext cx="482443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Reference Edge Detected Image: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76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Analysis: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Serial and parallel execution time of edge detection algorithm compared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Swept size of input image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Swept the size of the convolution kernel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6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646" y="1930397"/>
            <a:ext cx="8073836" cy="4446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Image Size Manipulation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659878"/>
              </p:ext>
            </p:extLst>
          </p:nvPr>
        </p:nvGraphicFramePr>
        <p:xfrm>
          <a:off x="285227" y="1930400"/>
          <a:ext cx="3328257" cy="220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419">
                  <a:extLst>
                    <a:ext uri="{9D8B030D-6E8A-4147-A177-3AD203B41FA5}">
                      <a16:colId xmlns:a16="http://schemas.microsoft.com/office/drawing/2014/main" xmlns="" val="1352571059"/>
                    </a:ext>
                  </a:extLst>
                </a:gridCol>
                <a:gridCol w="1109419">
                  <a:extLst>
                    <a:ext uri="{9D8B030D-6E8A-4147-A177-3AD203B41FA5}">
                      <a16:colId xmlns:a16="http://schemas.microsoft.com/office/drawing/2014/main" xmlns="" val="358523022"/>
                    </a:ext>
                  </a:extLst>
                </a:gridCol>
                <a:gridCol w="1109419">
                  <a:extLst>
                    <a:ext uri="{9D8B030D-6E8A-4147-A177-3AD203B41FA5}">
                      <a16:colId xmlns:a16="http://schemas.microsoft.com/office/drawing/2014/main" xmlns="" val="3439955791"/>
                    </a:ext>
                  </a:extLst>
                </a:gridCol>
              </a:tblGrid>
              <a:tr h="27590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Image Size Manipulation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31161579"/>
                  </a:ext>
                </a:extLst>
              </a:tr>
              <a:tr h="2556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 Resolution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Serial Speed (s)</a:t>
                      </a: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Parallel Speed (s)</a:t>
                      </a: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0798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x 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0.003811</a:t>
                      </a: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0.086464</a:t>
                      </a: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88244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 x 480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0.270741</a:t>
                      </a: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0.10651</a:t>
                      </a: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22436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1920 x 1080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1.642513</a:t>
                      </a: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0.16379</a:t>
                      </a: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6213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4096 x 2160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7.332309</a:t>
                      </a: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0.405638</a:t>
                      </a: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70055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 x 4320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26.205247</a:t>
                      </a: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1.233142</a:t>
                      </a: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0943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80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646" y="1930400"/>
            <a:ext cx="7544086" cy="45344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Image Size Manipulation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967161"/>
              </p:ext>
            </p:extLst>
          </p:nvPr>
        </p:nvGraphicFramePr>
        <p:xfrm>
          <a:off x="1249959" y="1930400"/>
          <a:ext cx="2365696" cy="2214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848">
                  <a:extLst>
                    <a:ext uri="{9D8B030D-6E8A-4147-A177-3AD203B41FA5}">
                      <a16:colId xmlns:a16="http://schemas.microsoft.com/office/drawing/2014/main" xmlns="" val="1352571059"/>
                    </a:ext>
                  </a:extLst>
                </a:gridCol>
                <a:gridCol w="1182848">
                  <a:extLst>
                    <a:ext uri="{9D8B030D-6E8A-4147-A177-3AD203B41FA5}">
                      <a16:colId xmlns:a16="http://schemas.microsoft.com/office/drawing/2014/main" xmlns="" val="358523022"/>
                    </a:ext>
                  </a:extLst>
                </a:gridCol>
              </a:tblGrid>
              <a:tr h="28429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Image Size Manipulation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31161579"/>
                  </a:ext>
                </a:extLst>
              </a:tr>
              <a:tr h="2556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 Resolution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Parallel Speedup</a:t>
                      </a: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0798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x 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-22.6880084</a:t>
                      </a: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88244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 x 480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2.541930335</a:t>
                      </a: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22436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1920 x 1080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10.02816411</a:t>
                      </a: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6213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4096 x 2160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18.0759914</a:t>
                      </a: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70055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 x 4320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21.25079431</a:t>
                      </a: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0943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51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646" y="1930400"/>
            <a:ext cx="8196382" cy="4436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Kernel Size Manipulation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227315"/>
              </p:ext>
            </p:extLst>
          </p:nvPr>
        </p:nvGraphicFramePr>
        <p:xfrm>
          <a:off x="486561" y="1930400"/>
          <a:ext cx="3126921" cy="2133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307">
                  <a:extLst>
                    <a:ext uri="{9D8B030D-6E8A-4147-A177-3AD203B41FA5}">
                      <a16:colId xmlns:a16="http://schemas.microsoft.com/office/drawing/2014/main" xmlns="" val="1352571059"/>
                    </a:ext>
                  </a:extLst>
                </a:gridCol>
                <a:gridCol w="1042307">
                  <a:extLst>
                    <a:ext uri="{9D8B030D-6E8A-4147-A177-3AD203B41FA5}">
                      <a16:colId xmlns:a16="http://schemas.microsoft.com/office/drawing/2014/main" xmlns="" val="358523022"/>
                    </a:ext>
                  </a:extLst>
                </a:gridCol>
                <a:gridCol w="1042307">
                  <a:extLst>
                    <a:ext uri="{9D8B030D-6E8A-4147-A177-3AD203B41FA5}">
                      <a16:colId xmlns:a16="http://schemas.microsoft.com/office/drawing/2014/main" xmlns="" val="3439955791"/>
                    </a:ext>
                  </a:extLst>
                </a:gridCol>
              </a:tblGrid>
              <a:tr h="25562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Kernel Size Manipulation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31161579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Kernel Size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Serial Speed (s)</a:t>
                      </a: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Parallel Speed (s)</a:t>
                      </a: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0798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0.439012</a:t>
                      </a: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0.118802</a:t>
                      </a: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88244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0.937175</a:t>
                      </a: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0.136428</a:t>
                      </a: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22436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1.642513</a:t>
                      </a: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0.16379</a:t>
                      </a: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6213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8.013535</a:t>
                      </a: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0.418164</a:t>
                      </a: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70055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33.578706</a:t>
                      </a: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1.28104</a:t>
                      </a: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0943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98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646" y="1930400"/>
            <a:ext cx="7497602" cy="45344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Kernel Size Manipulation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517726"/>
              </p:ext>
            </p:extLst>
          </p:nvPr>
        </p:nvGraphicFramePr>
        <p:xfrm>
          <a:off x="1249959" y="1930400"/>
          <a:ext cx="2365696" cy="2214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848">
                  <a:extLst>
                    <a:ext uri="{9D8B030D-6E8A-4147-A177-3AD203B41FA5}">
                      <a16:colId xmlns:a16="http://schemas.microsoft.com/office/drawing/2014/main" xmlns="" val="1352571059"/>
                    </a:ext>
                  </a:extLst>
                </a:gridCol>
                <a:gridCol w="1182848">
                  <a:extLst>
                    <a:ext uri="{9D8B030D-6E8A-4147-A177-3AD203B41FA5}">
                      <a16:colId xmlns:a16="http://schemas.microsoft.com/office/drawing/2014/main" xmlns="" val="358523022"/>
                    </a:ext>
                  </a:extLst>
                </a:gridCol>
              </a:tblGrid>
              <a:tr h="28429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Kernel Size Manipulation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31161579"/>
                  </a:ext>
                </a:extLst>
              </a:tr>
              <a:tr h="255627">
                <a:tc>
                  <a:txBody>
                    <a:bodyPr/>
                    <a:lstStyle/>
                    <a:p>
                      <a:r>
                        <a:rPr lang="en-US" dirty="0"/>
                        <a:t>Kernel Size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Parallel Speedup</a:t>
                      </a: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0798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3.695324995</a:t>
                      </a: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88244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6.869374322</a:t>
                      </a: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22436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10.02816411</a:t>
                      </a: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6213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19.16361762</a:t>
                      </a: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70055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26.21206676</a:t>
                      </a: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0943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62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Helpful that CUDA task-level mapping, delegate scheduling, and resource assignment abstracted hardware constructs </a:t>
            </a:r>
          </a:p>
          <a:p>
            <a:r>
              <a:rPr lang="en-US" dirty="0">
                <a:solidFill>
                  <a:schemeClr val="tx1"/>
                </a:solidFill>
              </a:rPr>
              <a:t>Taking advantage of memory hierarchy was intuitive</a:t>
            </a:r>
          </a:p>
          <a:p>
            <a:r>
              <a:rPr lang="en-US" dirty="0">
                <a:solidFill>
                  <a:schemeClr val="tx1"/>
                </a:solidFill>
              </a:rPr>
              <a:t>Parallel was significantly faster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Linear increase in speedup as workload increased when comparing parallel to serial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Serial is faster for tiny images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Memory allocation, transfer overhead, </a:t>
            </a:r>
            <a:r>
              <a:rPr lang="en-US" dirty="0" err="1">
                <a:solidFill>
                  <a:schemeClr val="tx1"/>
                </a:solidFill>
              </a:rPr>
              <a:t>PCIe</a:t>
            </a:r>
            <a:r>
              <a:rPr lang="en-US" dirty="0">
                <a:solidFill>
                  <a:schemeClr val="tx1"/>
                </a:solidFill>
              </a:rPr>
              <a:t> bus transmission</a:t>
            </a:r>
          </a:p>
          <a:p>
            <a:r>
              <a:rPr lang="en-US" dirty="0">
                <a:solidFill>
                  <a:schemeClr val="tx1"/>
                </a:solidFill>
              </a:rPr>
              <a:t>Using a unified system was a very wise decision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5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9499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Canny Edge Detector Overview</a:t>
            </a:r>
          </a:p>
          <a:p>
            <a:r>
              <a:rPr lang="en-US" dirty="0">
                <a:solidFill>
                  <a:schemeClr val="tx1"/>
                </a:solidFill>
              </a:rPr>
              <a:t>CUDA Overview</a:t>
            </a:r>
          </a:p>
          <a:p>
            <a:r>
              <a:rPr lang="en-US" dirty="0">
                <a:solidFill>
                  <a:schemeClr val="tx1"/>
                </a:solidFill>
              </a:rPr>
              <a:t>Implementation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Infrastructure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Serial Implementation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Parallel Implementation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Analysis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71443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Canny Edge Detector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High level goal: Detect edges in an image</a:t>
            </a:r>
          </a:p>
          <a:p>
            <a:r>
              <a:rPr lang="en-US" dirty="0">
                <a:solidFill>
                  <a:schemeClr val="tx1"/>
                </a:solidFill>
              </a:rPr>
              <a:t>Uses 5 different filters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Gaussian Blur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Intensity Gradient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Non-Maximum Suppression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Double Threshold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Edge Tracking Hysteresis</a:t>
            </a:r>
          </a:p>
          <a:p>
            <a:r>
              <a:rPr lang="en-US" dirty="0">
                <a:solidFill>
                  <a:schemeClr val="tx1"/>
                </a:solidFill>
              </a:rPr>
              <a:t>Used heavily in current image processing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4278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GPGPU API developed by </a:t>
            </a:r>
            <a:r>
              <a:rPr lang="en-US" dirty="0" err="1">
                <a:solidFill>
                  <a:schemeClr val="tx1"/>
                </a:solidFill>
              </a:rPr>
              <a:t>nVidia</a:t>
            </a:r>
            <a:r>
              <a:rPr lang="en-US" dirty="0">
                <a:solidFill>
                  <a:schemeClr val="tx1"/>
                </a:solidFill>
              </a:rPr>
              <a:t> in 2007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Version 7.5 used in this project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Coded in C++, compiled using NVCC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CUDA code only runs on </a:t>
            </a:r>
            <a:r>
              <a:rPr lang="en-US" dirty="0" err="1">
                <a:solidFill>
                  <a:schemeClr val="tx1"/>
                </a:solidFill>
              </a:rPr>
              <a:t>nVidia</a:t>
            </a:r>
            <a:r>
              <a:rPr lang="en-US" dirty="0">
                <a:solidFill>
                  <a:schemeClr val="tx1"/>
                </a:solidFill>
              </a:rPr>
              <a:t> graphics cards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Data-parallel programming model</a:t>
            </a:r>
          </a:p>
          <a:p>
            <a:r>
              <a:rPr lang="en-US" dirty="0">
                <a:solidFill>
                  <a:schemeClr val="tx1"/>
                </a:solidFill>
              </a:rPr>
              <a:t>Very common platform in the parallelization/image processing industry</a:t>
            </a:r>
          </a:p>
          <a:p>
            <a:r>
              <a:rPr lang="en-US" dirty="0">
                <a:solidFill>
                  <a:schemeClr val="tx1"/>
                </a:solidFill>
              </a:rPr>
              <a:t>CUDA allows users to break up “work” into a parallel hierarchy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Grids, Blocks, Threads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Task level parallelism via Streams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7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Uniform environment: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FAB Computers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Used to develop code so each user had an identical hardware setup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Running code for grading purposes will be straightforward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NVCC </a:t>
            </a:r>
            <a:r>
              <a:rPr lang="en-US" dirty="0" err="1">
                <a:solidFill>
                  <a:schemeClr val="tx1"/>
                </a:solidFill>
              </a:rPr>
              <a:t>nVidia</a:t>
            </a:r>
            <a:r>
              <a:rPr lang="en-US" dirty="0">
                <a:solidFill>
                  <a:schemeClr val="tx1"/>
                </a:solidFill>
              </a:rPr>
              <a:t> Compiler and </a:t>
            </a:r>
            <a:r>
              <a:rPr lang="en-US" dirty="0" err="1">
                <a:solidFill>
                  <a:schemeClr val="tx1"/>
                </a:solidFill>
              </a:rPr>
              <a:t>nVidia</a:t>
            </a:r>
            <a:r>
              <a:rPr lang="en-US" dirty="0">
                <a:solidFill>
                  <a:schemeClr val="tx1"/>
                </a:solidFill>
              </a:rPr>
              <a:t> video cards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Magick</a:t>
            </a:r>
            <a:r>
              <a:rPr lang="en-US" dirty="0">
                <a:solidFill>
                  <a:schemeClr val="tx1"/>
                </a:solidFill>
              </a:rPr>
              <a:t>++ Image processing library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Used to process image from standard formats (.jpg/.bmp/.</a:t>
            </a:r>
            <a:r>
              <a:rPr lang="en-US" dirty="0" err="1">
                <a:solidFill>
                  <a:schemeClr val="tx1"/>
                </a:solidFill>
              </a:rPr>
              <a:t>png</a:t>
            </a:r>
            <a:r>
              <a:rPr lang="en-US" dirty="0">
                <a:solidFill>
                  <a:schemeClr val="tx1"/>
                </a:solidFill>
              </a:rPr>
              <a:t>/etc.) and turn them into a flat buffer of “pixels” which were manipulated.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GitHub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Used for version control/code sharing/issue and bug tracking</a:t>
            </a:r>
          </a:p>
        </p:txBody>
      </p:sp>
    </p:spTree>
    <p:extLst>
      <p:ext uri="{BB962C8B-B14F-4D97-AF65-F5344CB8AC3E}">
        <p14:creationId xmlns:p14="http://schemas.microsoft.com/office/powerpoint/2010/main" val="302055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Serial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Coded a Canny Edge Detector in standard C++ to run on a single CPU with a single thread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Nested “for” loops used to iterate over each pixel serially</a:t>
            </a:r>
          </a:p>
          <a:p>
            <a:r>
              <a:rPr lang="en-US" dirty="0">
                <a:solidFill>
                  <a:schemeClr val="tx1"/>
                </a:solidFill>
              </a:rPr>
              <a:t>Used as a timing baseline (slowest implementation)</a:t>
            </a:r>
          </a:p>
          <a:p>
            <a:r>
              <a:rPr lang="en-US" dirty="0">
                <a:solidFill>
                  <a:schemeClr val="tx1"/>
                </a:solidFill>
              </a:rPr>
              <a:t>Allowed us to debug algorithms in a predictable manner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Easier to reason about a serial program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Mature debug toolchain</a:t>
            </a:r>
          </a:p>
          <a:p>
            <a:r>
              <a:rPr lang="en-US" dirty="0">
                <a:solidFill>
                  <a:schemeClr val="tx1"/>
                </a:solidFill>
              </a:rPr>
              <a:t>Enabled us to understand problem space and algorithm structure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1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Parallel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Coded a Canny Edge Detector in C++ using CUDA to take advantage of the </a:t>
            </a:r>
            <a:r>
              <a:rPr lang="en-US" dirty="0" err="1">
                <a:solidFill>
                  <a:schemeClr val="tx1"/>
                </a:solidFill>
              </a:rPr>
              <a:t>nVidia</a:t>
            </a:r>
            <a:r>
              <a:rPr lang="en-US" dirty="0">
                <a:solidFill>
                  <a:schemeClr val="tx1"/>
                </a:solidFill>
              </a:rPr>
              <a:t> graphics card’s plethora of processing units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Split work into one dimensional blocks and threads on one grid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Parallelized serial code using CUDA by using a 1:1 mapping of threads to pixels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Similar algorithms for the parallel implementation but used multi-pass hysteresis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GPU “Shared memory” used when applicable to enhance performance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Streams used to allow for task level parallelism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79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4303"/>
            <a:ext cx="8596668" cy="388077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Original Image: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819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55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Execution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9195"/>
            <a:ext cx="3450049" cy="388077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Serial Edge Detected Image: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503" y="2160165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30" y="2160165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618144" y="1700593"/>
            <a:ext cx="482443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Reference Edge Detected Image: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01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23659B44-6E34-4CE8-8F0D-387DA7996826}"/>
    </a:ext>
  </a:extLst>
</a:theme>
</file>

<file path=ppt/theme/theme3.xml><?xml version="1.0" encoding="utf-8"?>
<a:theme xmlns:a="http://schemas.openxmlformats.org/drawingml/2006/main" name="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617</Words>
  <Application>Microsoft Office PowerPoint</Application>
  <PresentationFormat>Custom</PresentationFormat>
  <Paragraphs>146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Facet</vt:lpstr>
      <vt:lpstr>1_Facet</vt:lpstr>
      <vt:lpstr>2_Facet</vt:lpstr>
      <vt:lpstr>Canny Edge Detector Parallelization in CUDA</vt:lpstr>
      <vt:lpstr>Overview</vt:lpstr>
      <vt:lpstr>Canny Edge Detector Overview </vt:lpstr>
      <vt:lpstr>CUDA Overview </vt:lpstr>
      <vt:lpstr>Implementation: Infrastructure</vt:lpstr>
      <vt:lpstr>Implementation: Serial</vt:lpstr>
      <vt:lpstr>Implementation: Parallel</vt:lpstr>
      <vt:lpstr>Results</vt:lpstr>
      <vt:lpstr>Serial Execution Results</vt:lpstr>
      <vt:lpstr>Parallel Execution Results</vt:lpstr>
      <vt:lpstr>Analysis: Overview</vt:lpstr>
      <vt:lpstr>Analysis: Image Size Manipulation</vt:lpstr>
      <vt:lpstr>Analysis: Image Size Manipulation</vt:lpstr>
      <vt:lpstr>Analysis: Kernel Size Manipulation</vt:lpstr>
      <vt:lpstr>Analysis: Kernel Size Manipulation</vt:lpstr>
      <vt:lpstr>Conclusions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Canny Edge Detector Parallelization in CUDA</dc:title>
  <dc:creator>Alex Varvel</dc:creator>
  <cp:lastModifiedBy>Authorized User</cp:lastModifiedBy>
  <cp:revision>18</cp:revision>
  <dcterms:created xsi:type="dcterms:W3CDTF">2017-03-08T07:30:16Z</dcterms:created>
  <dcterms:modified xsi:type="dcterms:W3CDTF">2017-03-15T20:29:32Z</dcterms:modified>
</cp:coreProperties>
</file>