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02-39D9-AF4C-83C5-968C30E83B0F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E41D-F2A7-3B45-A9BB-FEA0489A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E41D-F2A7-3B45-A9BB-FEA0489AB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BECA-8825-F549-B3C8-0A2B690E7D5E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106B-4E9B-A743-A93A-0A28BC8A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– Data Science capstone project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Soundarya</a:t>
            </a:r>
            <a:r>
              <a:rPr lang="en-US" dirty="0" smtClean="0"/>
              <a:t> </a:t>
            </a:r>
            <a:r>
              <a:rPr lang="en-US" dirty="0" err="1" smtClean="0"/>
              <a:t>Vijendran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considering recall </a:t>
            </a:r>
            <a:r>
              <a:rPr lang="en-US" dirty="0" smtClean="0"/>
              <a:t>score and confusion matrix, decision tree </a:t>
            </a:r>
            <a:r>
              <a:rPr lang="en-US" dirty="0" smtClean="0"/>
              <a:t>seems </a:t>
            </a:r>
            <a:r>
              <a:rPr lang="en-US" dirty="0" smtClean="0"/>
              <a:t>to be better suited to predict if the clients will subscribe to term </a:t>
            </a:r>
            <a:r>
              <a:rPr lang="en-US" dirty="0" smtClean="0"/>
              <a:t>deposit.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6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err="1" smtClean="0"/>
              <a:t>Raghotham</a:t>
            </a:r>
            <a:r>
              <a:rPr lang="en-US" dirty="0" smtClean="0"/>
              <a:t> for support and guidance</a:t>
            </a:r>
            <a:endParaRPr lang="en-US" dirty="0"/>
          </a:p>
          <a:p>
            <a:r>
              <a:rPr lang="en-US" dirty="0" smtClean="0"/>
              <a:t>References: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Pandas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9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Classification Algorithms to predict if a client will subscribed to term </a:t>
            </a:r>
            <a:r>
              <a:rPr lang="en-US" dirty="0" smtClean="0"/>
              <a:t>deposit.</a:t>
            </a:r>
            <a:endParaRPr lang="en-US" dirty="0" smtClean="0"/>
          </a:p>
          <a:p>
            <a:r>
              <a:rPr lang="en-US" dirty="0" smtClean="0"/>
              <a:t>Data wrangling and analysis</a:t>
            </a:r>
          </a:p>
          <a:p>
            <a:r>
              <a:rPr lang="en-US" dirty="0" smtClean="0"/>
              <a:t>Applying different machine learning </a:t>
            </a:r>
            <a:r>
              <a:rPr lang="en-US" dirty="0" smtClean="0"/>
              <a:t>algorithms to obtain </a:t>
            </a:r>
            <a:r>
              <a:rPr lang="en-US" dirty="0" smtClean="0"/>
              <a:t>best suitable </a:t>
            </a:r>
            <a:r>
              <a:rPr lang="en-US" dirty="0" smtClean="0"/>
              <a:t>model for our </a:t>
            </a:r>
            <a:r>
              <a:rPr lang="en-US" smtClean="0"/>
              <a:t>predictive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set contains </a:t>
            </a:r>
          </a:p>
          <a:p>
            <a:pPr>
              <a:buFontTx/>
              <a:buChar char="•"/>
            </a:pPr>
            <a:r>
              <a:rPr lang="en-US" dirty="0" smtClean="0"/>
              <a:t>17 Attributes </a:t>
            </a:r>
          </a:p>
          <a:p>
            <a:pPr>
              <a:buFontTx/>
              <a:buChar char="•"/>
            </a:pPr>
            <a:r>
              <a:rPr lang="en-US" dirty="0" smtClean="0"/>
              <a:t>45211 number of instance</a:t>
            </a:r>
          </a:p>
          <a:p>
            <a:r>
              <a:rPr lang="en-US" dirty="0" smtClean="0"/>
              <a:t>cleaning the data and removing null values and mark them as unknown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Using pandas </a:t>
            </a:r>
            <a:r>
              <a:rPr lang="en-US" dirty="0" err="1" smtClean="0"/>
              <a:t>csv</a:t>
            </a:r>
            <a:r>
              <a:rPr lang="en-US" dirty="0"/>
              <a:t> </a:t>
            </a:r>
            <a:r>
              <a:rPr lang="en-US" dirty="0" smtClean="0"/>
              <a:t>reader</a:t>
            </a:r>
            <a:r>
              <a:rPr lang="en-US" dirty="0" smtClean="0"/>
              <a:t> we obtain the </a:t>
            </a:r>
            <a:r>
              <a:rPr lang="en-US" dirty="0" err="1" smtClean="0"/>
              <a:t>dataframe</a:t>
            </a:r>
            <a:r>
              <a:rPr lang="en-US" dirty="0" smtClean="0"/>
              <a:t> for our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9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Portuguese banking institution is </a:t>
            </a:r>
            <a:r>
              <a:rPr lang="en-US" dirty="0" smtClean="0"/>
              <a:t>the major</a:t>
            </a:r>
            <a:r>
              <a:rPr lang="en-US" dirty="0" smtClean="0"/>
              <a:t> </a:t>
            </a:r>
            <a:r>
              <a:rPr lang="en-US" dirty="0" smtClean="0"/>
              <a:t>client, </a:t>
            </a:r>
            <a:r>
              <a:rPr lang="en-US" dirty="0" smtClean="0"/>
              <a:t>our analysis help </a:t>
            </a:r>
            <a:r>
              <a:rPr lang="en-US" dirty="0" smtClean="0"/>
              <a:t>them to </a:t>
            </a:r>
            <a:r>
              <a:rPr lang="en-US" dirty="0" smtClean="0"/>
              <a:t>find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smtClean="0"/>
              <a:t>Whether </a:t>
            </a:r>
            <a:r>
              <a:rPr lang="en-US" dirty="0" smtClean="0"/>
              <a:t>their marketing campaign is success,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What are changes </a:t>
            </a:r>
            <a:r>
              <a:rPr lang="en-US" dirty="0" smtClean="0"/>
              <a:t>they can do to improve in the campaign</a:t>
            </a:r>
          </a:p>
          <a:p>
            <a:pPr marL="0" indent="0">
              <a:buNone/>
            </a:pPr>
            <a:r>
              <a:rPr lang="en-US" dirty="0" smtClean="0"/>
              <a:t>3. What's the effectiveness of the campaign and points to continue from their last campaign</a:t>
            </a:r>
          </a:p>
          <a:p>
            <a:pPr marL="0" indent="0">
              <a:buNone/>
            </a:pPr>
            <a:r>
              <a:rPr lang="en-US" dirty="0" smtClean="0"/>
              <a:t>4. Whether they are targeting the right set of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8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Logistic regression</a:t>
            </a:r>
          </a:p>
          <a:p>
            <a:pPr marL="0" indent="0">
              <a:buNone/>
            </a:pPr>
            <a:r>
              <a:rPr lang="en-US" dirty="0" smtClean="0"/>
              <a:t>2. Decision Tree</a:t>
            </a:r>
          </a:p>
          <a:p>
            <a:pPr marL="0" indent="0">
              <a:buNone/>
            </a:pPr>
            <a:r>
              <a:rPr lang="en-US" dirty="0" smtClean="0"/>
              <a:t>3. SVM</a:t>
            </a:r>
          </a:p>
          <a:p>
            <a:pPr marL="0" indent="0">
              <a:buNone/>
            </a:pPr>
            <a:r>
              <a:rPr lang="en-US" dirty="0" smtClean="0"/>
              <a:t>4. Random Forest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smtClean="0"/>
              <a:t>are conducting our experiment with two sets </a:t>
            </a:r>
            <a:r>
              <a:rPr lang="en-US" dirty="0" smtClean="0"/>
              <a:t>of </a:t>
            </a:r>
            <a:r>
              <a:rPr lang="en-US" dirty="0" smtClean="0"/>
              <a:t>data.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70-30 train and test split </a:t>
            </a:r>
            <a:r>
              <a:rPr lang="en-US" dirty="0" smtClean="0"/>
              <a:t>with attributes selected </a:t>
            </a:r>
            <a:r>
              <a:rPr lang="en-US" dirty="0" smtClean="0"/>
              <a:t>using feature </a:t>
            </a:r>
            <a:r>
              <a:rPr lang="en-US" dirty="0" smtClean="0"/>
              <a:t>selection RFE.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80-20 split with attributes selected from </a:t>
            </a:r>
            <a:r>
              <a:rPr lang="en-US" dirty="0" err="1" smtClean="0"/>
              <a:t>ridgecv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Classification </a:t>
            </a:r>
            <a:r>
              <a:rPr lang="en-US" dirty="0" smtClean="0"/>
              <a:t>models 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predicting if a client will subscribe to term </a:t>
            </a:r>
            <a:r>
              <a:rPr lang="en-US" dirty="0" smtClean="0"/>
              <a:t>deposit, important matrix to consider is </a:t>
            </a:r>
            <a:r>
              <a:rPr lang="en-US" dirty="0" err="1"/>
              <a:t>tp</a:t>
            </a:r>
            <a:r>
              <a:rPr lang="en-US" dirty="0"/>
              <a:t> and </a:t>
            </a:r>
            <a:r>
              <a:rPr lang="en-US" dirty="0" err="1"/>
              <a:t>fn</a:t>
            </a:r>
            <a:r>
              <a:rPr lang="en-US" dirty="0"/>
              <a:t> to calculate the campaign success thus we will be evaluating our models using recall score.(The recall is intuitively the ability of the classifier to find all the positive samples)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scores for different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score for logistic regression classifier </a:t>
            </a:r>
            <a:r>
              <a:rPr lang="en-US" dirty="0" smtClean="0"/>
              <a:t>- </a:t>
            </a:r>
            <a:r>
              <a:rPr lang="en-US" dirty="0" smtClean="0"/>
              <a:t>0.33</a:t>
            </a:r>
            <a:endParaRPr lang="en-US" dirty="0"/>
          </a:p>
          <a:p>
            <a:r>
              <a:rPr lang="en-US" dirty="0"/>
              <a:t>Recall score for Decision Tree </a:t>
            </a:r>
            <a:r>
              <a:rPr lang="en-US" dirty="0" smtClean="0"/>
              <a:t>- </a:t>
            </a:r>
            <a:r>
              <a:rPr lang="en-US" dirty="0" smtClean="0"/>
              <a:t>0.48</a:t>
            </a:r>
            <a:endParaRPr lang="en-US" dirty="0"/>
          </a:p>
          <a:p>
            <a:r>
              <a:rPr lang="en-US" dirty="0"/>
              <a:t>Recall score for </a:t>
            </a:r>
            <a:r>
              <a:rPr lang="en-US" dirty="0" smtClean="0"/>
              <a:t>SVM - </a:t>
            </a:r>
            <a:r>
              <a:rPr lang="en-US" dirty="0"/>
              <a:t>0.00</a:t>
            </a:r>
          </a:p>
          <a:p>
            <a:r>
              <a:rPr lang="en-US" dirty="0"/>
              <a:t>Recall score for Random </a:t>
            </a:r>
            <a:r>
              <a:rPr lang="en-US" dirty="0" smtClean="0"/>
              <a:t>forest </a:t>
            </a:r>
            <a:r>
              <a:rPr lang="en-US" dirty="0" smtClean="0"/>
              <a:t>– 0.39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5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92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Confusion matrix with 80-20 </a:t>
            </a:r>
            <a:r>
              <a:rPr lang="en-US" dirty="0" smtClean="0"/>
              <a:t> train and test data</a:t>
            </a:r>
            <a:endParaRPr lang="en-US" dirty="0"/>
          </a:p>
          <a:p>
            <a:pPr lvl="1"/>
            <a:r>
              <a:rPr lang="en-US" dirty="0"/>
              <a:t> TN </a:t>
            </a:r>
            <a:r>
              <a:rPr lang="en-US" dirty="0" smtClean="0"/>
              <a:t>FP</a:t>
            </a:r>
            <a:endParaRPr lang="en-US" dirty="0"/>
          </a:p>
          <a:p>
            <a:pPr lvl="1"/>
            <a:r>
              <a:rPr lang="fr-FR" dirty="0"/>
              <a:t> FN TP </a:t>
            </a:r>
          </a:p>
          <a:p>
            <a:r>
              <a:rPr lang="fr-FR" dirty="0" smtClean="0"/>
              <a:t>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</a:t>
            </a:r>
          </a:p>
          <a:p>
            <a:pPr lvl="1"/>
            <a:r>
              <a:rPr lang="is-IS" dirty="0"/>
              <a:t> [[7738  210]</a:t>
            </a:r>
          </a:p>
          <a:p>
            <a:pPr lvl="1"/>
            <a:r>
              <a:rPr lang="en-US" dirty="0"/>
              <a:t> [ 735  360]]</a:t>
            </a:r>
          </a:p>
          <a:p>
            <a:r>
              <a:rPr lang="en-US" dirty="0" smtClean="0"/>
              <a:t>Decision </a:t>
            </a:r>
            <a:r>
              <a:rPr lang="en-US" dirty="0"/>
              <a:t>Tree </a:t>
            </a:r>
          </a:p>
          <a:p>
            <a:pPr lvl="1"/>
            <a:r>
              <a:rPr lang="de-DE" dirty="0"/>
              <a:t> [[7414  571]</a:t>
            </a:r>
          </a:p>
          <a:p>
            <a:pPr lvl="1"/>
            <a:r>
              <a:rPr lang="pt-BR" dirty="0"/>
              <a:t> [ 545  513]]</a:t>
            </a:r>
          </a:p>
          <a:p>
            <a:r>
              <a:rPr lang="pt-BR" dirty="0" smtClean="0"/>
              <a:t>SVM </a:t>
            </a:r>
            <a:endParaRPr lang="pt-BR" dirty="0"/>
          </a:p>
          <a:p>
            <a:pPr lvl="1"/>
            <a:r>
              <a:rPr lang="de-DE" dirty="0"/>
              <a:t> [[7968    0]</a:t>
            </a:r>
          </a:p>
          <a:p>
            <a:pPr lvl="1"/>
            <a:r>
              <a:rPr lang="de-DE" dirty="0"/>
              <a:t> [1075    0]]</a:t>
            </a:r>
          </a:p>
          <a:p>
            <a:r>
              <a:rPr lang="de-DE" dirty="0" smtClean="0"/>
              <a:t>Random </a:t>
            </a:r>
            <a:r>
              <a:rPr lang="de-DE" dirty="0" err="1"/>
              <a:t>forest</a:t>
            </a:r>
            <a:r>
              <a:rPr lang="de-DE" dirty="0"/>
              <a:t> </a:t>
            </a:r>
          </a:p>
          <a:p>
            <a:pPr lvl="1"/>
            <a:r>
              <a:rPr lang="pt-BR" dirty="0"/>
              <a:t>  [[7680  257]</a:t>
            </a:r>
          </a:p>
          <a:p>
            <a:pPr lvl="1"/>
            <a:r>
              <a:rPr lang="de-DE" dirty="0"/>
              <a:t> [ 678  428]]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8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confusion </a:t>
            </a:r>
            <a:r>
              <a:rPr lang="en-US" dirty="0"/>
              <a:t>matrix, Decision tree </a:t>
            </a:r>
            <a:r>
              <a:rPr lang="en-US" dirty="0" smtClean="0"/>
              <a:t>has the  </a:t>
            </a:r>
            <a:r>
              <a:rPr lang="en-US" dirty="0"/>
              <a:t>highest recall </a:t>
            </a:r>
            <a:r>
              <a:rPr lang="en-US" dirty="0" smtClean="0"/>
              <a:t>score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 has low number of FP and TP, and categorizing all the values as negatives so we cant use SVM for our prediction. </a:t>
            </a:r>
          </a:p>
          <a:p>
            <a:endParaRPr lang="en-US" dirty="0"/>
          </a:p>
          <a:p>
            <a:r>
              <a:rPr lang="en-US" dirty="0"/>
              <a:t>Logistic Regression and Random forest seems to have similar recall score and lower number of positives.</a:t>
            </a:r>
          </a:p>
          <a:p>
            <a:endParaRPr lang="en-US" dirty="0"/>
          </a:p>
          <a:p>
            <a:r>
              <a:rPr lang="en-US" dirty="0" smtClean="0"/>
              <a:t>From our analysis we can </a:t>
            </a:r>
            <a:r>
              <a:rPr lang="en-US" dirty="0"/>
              <a:t>conclude that Decision Tree model is better suited for our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2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480</Words>
  <Application>Microsoft Macintosh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Bank Marketing – Data Science capstone project  </vt:lpstr>
      <vt:lpstr>Goal</vt:lpstr>
      <vt:lpstr>Data Wrangling and Analysis</vt:lpstr>
      <vt:lpstr>cont</vt:lpstr>
      <vt:lpstr>Classification models   </vt:lpstr>
      <vt:lpstr>Classification models - Contd</vt:lpstr>
      <vt:lpstr>Recall scores for different models</vt:lpstr>
      <vt:lpstr>Confusion Matrix</vt:lpstr>
      <vt:lpstr>Results:</vt:lpstr>
      <vt:lpstr>PowerPoint Presentation</vt:lpstr>
      <vt:lpstr>Thank you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– Data Science capstone project  </dc:title>
  <dc:creator>Sriramkumar</dc:creator>
  <cp:lastModifiedBy>Sriramkumar</cp:lastModifiedBy>
  <cp:revision>13</cp:revision>
  <dcterms:created xsi:type="dcterms:W3CDTF">2018-01-24T06:16:21Z</dcterms:created>
  <dcterms:modified xsi:type="dcterms:W3CDTF">2018-01-28T04:32:13Z</dcterms:modified>
</cp:coreProperties>
</file>