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7C002-39D9-AF4C-83C5-968C30E83B0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3E41D-F2A7-3B45-A9BB-FEA0489A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17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3E41D-F2A7-3B45-A9BB-FEA0489AB4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6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BECA-8825-F549-B3C8-0A2B690E7D5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106B-4E9B-A743-A93A-0A28BC8A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3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BECA-8825-F549-B3C8-0A2B690E7D5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106B-4E9B-A743-A93A-0A28BC8A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BECA-8825-F549-B3C8-0A2B690E7D5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106B-4E9B-A743-A93A-0A28BC8A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0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BECA-8825-F549-B3C8-0A2B690E7D5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106B-4E9B-A743-A93A-0A28BC8A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2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BECA-8825-F549-B3C8-0A2B690E7D5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106B-4E9B-A743-A93A-0A28BC8A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7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BECA-8825-F549-B3C8-0A2B690E7D5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106B-4E9B-A743-A93A-0A28BC8A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1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BECA-8825-F549-B3C8-0A2B690E7D5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106B-4E9B-A743-A93A-0A28BC8A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6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BECA-8825-F549-B3C8-0A2B690E7D5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106B-4E9B-A743-A93A-0A28BC8A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6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BECA-8825-F549-B3C8-0A2B690E7D5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106B-4E9B-A743-A93A-0A28BC8A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8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BECA-8825-F549-B3C8-0A2B690E7D5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106B-4E9B-A743-A93A-0A28BC8A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0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BECA-8825-F549-B3C8-0A2B690E7D5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106B-4E9B-A743-A93A-0A28BC8A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3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ABECA-8825-F549-B3C8-0A2B690E7D5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A106B-4E9B-A743-A93A-0A28BC8A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4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 Marketing – Data Science capstone project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Soundarya</a:t>
            </a:r>
            <a:r>
              <a:rPr lang="en-US" dirty="0" smtClean="0"/>
              <a:t> </a:t>
            </a:r>
            <a:r>
              <a:rPr lang="en-US" dirty="0" err="1" smtClean="0"/>
              <a:t>Vijendran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8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r>
              <a:rPr lang="en-US" dirty="0" err="1" smtClean="0"/>
              <a:t>Raghotham</a:t>
            </a:r>
            <a:endParaRPr lang="en-US" dirty="0"/>
          </a:p>
          <a:p>
            <a:r>
              <a:rPr lang="en-US" dirty="0" smtClean="0"/>
              <a:t>References: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r>
              <a:rPr lang="en-US" dirty="0" smtClean="0"/>
              <a:t>Pandas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9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Classification Algorithms to predict if a client will subscribed to term deposit or not.</a:t>
            </a:r>
          </a:p>
          <a:p>
            <a:r>
              <a:rPr lang="en-US" dirty="0" smtClean="0"/>
              <a:t>Data wrangling and analysis</a:t>
            </a:r>
          </a:p>
          <a:p>
            <a:r>
              <a:rPr lang="en-US" dirty="0" smtClean="0"/>
              <a:t>Applying different machine learning algorithms to </a:t>
            </a:r>
            <a:r>
              <a:rPr lang="en-US" dirty="0" err="1" smtClean="0"/>
              <a:t>obatin</a:t>
            </a:r>
            <a:r>
              <a:rPr lang="en-US" dirty="0" smtClean="0"/>
              <a:t> best suitable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4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set contains </a:t>
            </a:r>
          </a:p>
          <a:p>
            <a:pPr>
              <a:buFontTx/>
              <a:buChar char="•"/>
            </a:pPr>
            <a:r>
              <a:rPr lang="en-US" dirty="0" smtClean="0"/>
              <a:t>17 Attributes </a:t>
            </a:r>
          </a:p>
          <a:p>
            <a:pPr>
              <a:buFontTx/>
              <a:buChar char="•"/>
            </a:pPr>
            <a:r>
              <a:rPr lang="en-US" dirty="0" smtClean="0"/>
              <a:t>45211 number of instance</a:t>
            </a:r>
          </a:p>
          <a:p>
            <a:r>
              <a:rPr lang="en-US" dirty="0" smtClean="0"/>
              <a:t>cleaning the data and removing null values and mark them as unknown</a:t>
            </a: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Using pandas </a:t>
            </a:r>
            <a:r>
              <a:rPr lang="en-US" dirty="0" err="1" smtClean="0"/>
              <a:t>csv</a:t>
            </a:r>
            <a:r>
              <a:rPr lang="en-US" dirty="0" smtClean="0"/>
              <a:t>, we upload the </a:t>
            </a:r>
            <a:r>
              <a:rPr lang="en-US" dirty="0" err="1" smtClean="0"/>
              <a:t>csv</a:t>
            </a:r>
            <a:r>
              <a:rPr lang="en-US" dirty="0" smtClean="0"/>
              <a:t> and get the </a:t>
            </a:r>
            <a:r>
              <a:rPr lang="en-US" dirty="0" err="1" smtClean="0"/>
              <a:t>dataframe</a:t>
            </a:r>
            <a:r>
              <a:rPr lang="en-US" dirty="0" smtClean="0"/>
              <a:t> for our computation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9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Portuguese banking institution is the client, it will help them </a:t>
            </a:r>
            <a:r>
              <a:rPr lang="en-US" smtClean="0"/>
              <a:t>to analyze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whether their marketing campaign is success,</a:t>
            </a:r>
          </a:p>
          <a:p>
            <a:pPr marL="0" indent="0">
              <a:buNone/>
            </a:pPr>
            <a:r>
              <a:rPr lang="en-US" dirty="0" smtClean="0"/>
              <a:t>2. what other methods or changes they can do to improve in the campaign</a:t>
            </a:r>
          </a:p>
          <a:p>
            <a:pPr marL="0" indent="0">
              <a:buNone/>
            </a:pPr>
            <a:r>
              <a:rPr lang="en-US" dirty="0" smtClean="0"/>
              <a:t>3. What's the effectiveness of the campaign and points to continue from their last campaign</a:t>
            </a:r>
          </a:p>
          <a:p>
            <a:pPr marL="0" indent="0">
              <a:buNone/>
            </a:pPr>
            <a:r>
              <a:rPr lang="en-US" dirty="0" smtClean="0"/>
              <a:t>4. Whether they are targeting the right set of audience.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80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models	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1. Logistic regression</a:t>
            </a:r>
          </a:p>
          <a:p>
            <a:pPr marL="0" indent="0">
              <a:buNone/>
            </a:pPr>
            <a:r>
              <a:rPr lang="en-US" dirty="0" smtClean="0"/>
              <a:t>2. Decision Tree</a:t>
            </a:r>
          </a:p>
          <a:p>
            <a:pPr marL="0" indent="0">
              <a:buNone/>
            </a:pPr>
            <a:r>
              <a:rPr lang="en-US" dirty="0" smtClean="0"/>
              <a:t>3. SVM</a:t>
            </a:r>
          </a:p>
          <a:p>
            <a:pPr marL="0" indent="0">
              <a:buNone/>
            </a:pPr>
            <a:r>
              <a:rPr lang="en-US" dirty="0" smtClean="0"/>
              <a:t>4. Random Forest</a:t>
            </a:r>
          </a:p>
          <a:p>
            <a:pPr marL="0" indent="0">
              <a:buNone/>
            </a:pPr>
            <a:r>
              <a:rPr lang="en-US" dirty="0" smtClean="0"/>
              <a:t>We going to take two set of data's. </a:t>
            </a:r>
          </a:p>
          <a:p>
            <a:pPr marL="0" indent="0">
              <a:buNone/>
            </a:pPr>
            <a:r>
              <a:rPr lang="en-US" dirty="0" smtClean="0"/>
              <a:t>1. 70-30 train and test split for which attributes are selected using feature selection</a:t>
            </a:r>
          </a:p>
          <a:p>
            <a:pPr marL="0" indent="0">
              <a:buNone/>
            </a:pPr>
            <a:r>
              <a:rPr lang="en-US" dirty="0" smtClean="0"/>
              <a:t>2. 80-20 split with attributes selected from </a:t>
            </a:r>
            <a:r>
              <a:rPr lang="en-US" dirty="0" err="1" smtClean="0"/>
              <a:t>ridgecv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scores for different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score for logistic regression classifier </a:t>
            </a:r>
            <a:r>
              <a:rPr lang="en-US" dirty="0" smtClean="0"/>
              <a:t>- 0.35</a:t>
            </a:r>
            <a:endParaRPr lang="en-US" dirty="0"/>
          </a:p>
          <a:p>
            <a:r>
              <a:rPr lang="en-US" dirty="0"/>
              <a:t>Recall score for Decision Tree </a:t>
            </a:r>
            <a:r>
              <a:rPr lang="en-US" dirty="0" smtClean="0"/>
              <a:t>- 0.47 </a:t>
            </a:r>
            <a:endParaRPr lang="en-US" dirty="0"/>
          </a:p>
          <a:p>
            <a:r>
              <a:rPr lang="en-US" dirty="0"/>
              <a:t>Recall score for </a:t>
            </a:r>
            <a:r>
              <a:rPr lang="en-US" dirty="0" smtClean="0"/>
              <a:t>SVM - </a:t>
            </a:r>
            <a:r>
              <a:rPr lang="en-US" dirty="0"/>
              <a:t>0.00</a:t>
            </a:r>
          </a:p>
          <a:p>
            <a:r>
              <a:rPr lang="en-US" dirty="0"/>
              <a:t>Recall score for Random </a:t>
            </a:r>
            <a:r>
              <a:rPr lang="en-US" dirty="0" smtClean="0"/>
              <a:t>forest - </a:t>
            </a:r>
            <a:r>
              <a:rPr lang="en-US" dirty="0"/>
              <a:t>0.25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5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92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400050" lvl="1" indent="0">
              <a:buNone/>
            </a:pPr>
            <a:r>
              <a:rPr lang="en-US" dirty="0"/>
              <a:t>TP FN</a:t>
            </a:r>
          </a:p>
          <a:p>
            <a:pPr marL="400050" lvl="1" indent="0">
              <a:buNone/>
            </a:pPr>
            <a:r>
              <a:rPr lang="de-DE" dirty="0" smtClean="0"/>
              <a:t>FP </a:t>
            </a:r>
            <a:r>
              <a:rPr lang="de-DE" dirty="0"/>
              <a:t>TN </a:t>
            </a:r>
          </a:p>
          <a:p>
            <a:pPr marL="400050" lvl="1" indent="0">
              <a:buNone/>
            </a:pPr>
            <a:r>
              <a:rPr lang="de-DE" b="1" dirty="0" err="1" smtClean="0"/>
              <a:t>Logistic</a:t>
            </a:r>
            <a:r>
              <a:rPr lang="de-DE" b="1" dirty="0" smtClean="0"/>
              <a:t> </a:t>
            </a:r>
            <a:r>
              <a:rPr lang="de-DE" b="1" dirty="0" err="1" smtClean="0"/>
              <a:t>regression</a:t>
            </a:r>
            <a:r>
              <a:rPr lang="de-DE" b="1" dirty="0" smtClean="0"/>
              <a:t>: </a:t>
            </a:r>
            <a:endParaRPr lang="de-DE" b="1" dirty="0"/>
          </a:p>
          <a:p>
            <a:pPr marL="400050" lvl="1" indent="0">
              <a:buNone/>
            </a:pPr>
            <a:r>
              <a:rPr lang="en-US" dirty="0"/>
              <a:t> [[7751  229]</a:t>
            </a:r>
          </a:p>
          <a:p>
            <a:pPr marL="400050" lvl="1" indent="0">
              <a:buNone/>
            </a:pPr>
            <a:r>
              <a:rPr lang="pt-BR" dirty="0"/>
              <a:t> [ 691  372]]</a:t>
            </a:r>
          </a:p>
          <a:p>
            <a:pPr marL="400050" lvl="1" indent="0">
              <a:buNone/>
            </a:pPr>
            <a:r>
              <a:rPr lang="pt-BR" b="1" dirty="0" err="1" smtClean="0"/>
              <a:t>Decision</a:t>
            </a:r>
            <a:r>
              <a:rPr lang="pt-BR" b="1" dirty="0" smtClean="0"/>
              <a:t> </a:t>
            </a:r>
            <a:r>
              <a:rPr lang="pt-BR" b="1" dirty="0" err="1"/>
              <a:t>Tree</a:t>
            </a:r>
            <a:r>
              <a:rPr lang="pt-BR" b="1" dirty="0"/>
              <a:t> </a:t>
            </a:r>
            <a:r>
              <a:rPr lang="pt-BR" b="1" dirty="0" smtClean="0"/>
              <a:t>:</a:t>
            </a:r>
            <a:endParaRPr lang="pt-BR" b="1" dirty="0"/>
          </a:p>
          <a:p>
            <a:pPr marL="400050" lvl="1" indent="0">
              <a:buNone/>
            </a:pPr>
            <a:r>
              <a:rPr lang="en-US" dirty="0"/>
              <a:t> [[7371  645]</a:t>
            </a:r>
          </a:p>
          <a:p>
            <a:pPr marL="400050" lvl="1" indent="0">
              <a:buNone/>
            </a:pPr>
            <a:r>
              <a:rPr lang="de-DE" dirty="0"/>
              <a:t> [ 542  485]]</a:t>
            </a:r>
          </a:p>
          <a:p>
            <a:pPr marL="400050" lvl="1" indent="0">
              <a:buNone/>
            </a:pPr>
            <a:r>
              <a:rPr lang="de-DE" b="1" dirty="0" smtClean="0"/>
              <a:t>SVM:</a:t>
            </a:r>
            <a:endParaRPr lang="de-DE" b="1" dirty="0"/>
          </a:p>
          <a:p>
            <a:pPr marL="400050" lvl="1" indent="0">
              <a:buNone/>
            </a:pPr>
            <a:r>
              <a:rPr lang="de-DE" dirty="0"/>
              <a:t> [[7984    0]</a:t>
            </a:r>
          </a:p>
          <a:p>
            <a:pPr marL="400050" lvl="1" indent="0">
              <a:buNone/>
            </a:pPr>
            <a:r>
              <a:rPr lang="pt-BR" dirty="0"/>
              <a:t> [1057    2]]</a:t>
            </a:r>
          </a:p>
          <a:p>
            <a:pPr marL="400050" lvl="1" indent="0">
              <a:buNone/>
            </a:pPr>
            <a:r>
              <a:rPr lang="pt-BR" b="1" dirty="0" err="1" smtClean="0"/>
              <a:t>Random</a:t>
            </a:r>
            <a:r>
              <a:rPr lang="pt-BR" b="1" dirty="0" smtClean="0"/>
              <a:t> </a:t>
            </a:r>
            <a:r>
              <a:rPr lang="pt-BR" b="1" dirty="0" err="1" smtClean="0"/>
              <a:t>forest</a:t>
            </a:r>
            <a:r>
              <a:rPr lang="pt-BR" b="1" dirty="0" smtClean="0"/>
              <a:t>: </a:t>
            </a:r>
            <a:endParaRPr lang="pt-BR" b="1" dirty="0"/>
          </a:p>
          <a:p>
            <a:pPr marL="400050" lvl="1" indent="0">
              <a:buNone/>
            </a:pPr>
            <a:r>
              <a:rPr lang="pt-BR" dirty="0"/>
              <a:t>  [[7902  103]</a:t>
            </a:r>
          </a:p>
          <a:p>
            <a:pPr marL="400050" lvl="1" indent="0">
              <a:buNone/>
            </a:pPr>
            <a:r>
              <a:rPr lang="pt-BR" dirty="0"/>
              <a:t> [ 778  260]]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8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Decision tree have the largest number of FN and TN, and high recall score.</a:t>
            </a:r>
          </a:p>
          <a:p>
            <a:r>
              <a:rPr lang="en-US" dirty="0" smtClean="0"/>
              <a:t>2. SVM has low number of FN and TN -  not a ideal model for our problem</a:t>
            </a:r>
          </a:p>
          <a:p>
            <a:r>
              <a:rPr lang="en-US" dirty="0" smtClean="0"/>
              <a:t>3. Logistic Regression and Random forest seems to have lower recall score and lower number of false negatives.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25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seems to be better suited to predict if the clients will subscribe to term deposit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6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388</Words>
  <Application>Microsoft Macintosh PowerPoint</Application>
  <PresentationFormat>On-screen Show (4:3)</PresentationFormat>
  <Paragraphs>56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Bank Marketing – Data Science capstone project  </vt:lpstr>
      <vt:lpstr>Goal</vt:lpstr>
      <vt:lpstr>Data Wrangling and Analysis</vt:lpstr>
      <vt:lpstr>cont</vt:lpstr>
      <vt:lpstr>Classification models   </vt:lpstr>
      <vt:lpstr>Recall scores for different models</vt:lpstr>
      <vt:lpstr>Confusion Matrix</vt:lpstr>
      <vt:lpstr>Results: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– Data Science capstone project  </dc:title>
  <dc:creator>Sriramkumar</dc:creator>
  <cp:lastModifiedBy>Sriramkumar</cp:lastModifiedBy>
  <cp:revision>8</cp:revision>
  <dcterms:created xsi:type="dcterms:W3CDTF">2018-01-24T06:16:21Z</dcterms:created>
  <dcterms:modified xsi:type="dcterms:W3CDTF">2018-01-24T07:15:15Z</dcterms:modified>
</cp:coreProperties>
</file>