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75" r:id="rId5"/>
    <p:sldId id="276" r:id="rId6"/>
    <p:sldId id="277" r:id="rId7"/>
    <p:sldId id="271"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pPr lvl="0"/>
            <a:r>
              <a:rPr lang="en-US"/>
              <a:t>Click to edit Master text styles</a:t>
            </a: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pPr lvl="0"/>
            <a:r>
              <a:rPr lang="en-US"/>
              <a:t>Click to edit Master text styles</a:t>
            </a: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pPr lvl="0"/>
            <a:r>
              <a:rPr lang="en-US"/>
              <a:t>Click to edit Master text styles</a:t>
            </a: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pPr lvl="0"/>
            <a:r>
              <a:rPr lang="en-US"/>
              <a:t>Click to edit Master text styles</a:t>
            </a: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pPr lvl="0"/>
            <a:r>
              <a:rPr lang="en-US"/>
              <a:t>Click to edit Master text styles</a:t>
            </a: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pPr lvl="0"/>
            <a:r>
              <a:rPr lang="en-US"/>
              <a:t>Click to edit Master text styles</a:t>
            </a: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pPr lvl="0"/>
            <a:r>
              <a:rPr lang="en-US"/>
              <a:t>Click to edit Master text styles</a:t>
            </a: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pPr lvl="0"/>
            <a:r>
              <a:rPr lang="en-US"/>
              <a:t>Click to edit Master text styles</a:t>
            </a: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pPr lvl="0"/>
            <a:r>
              <a:rPr lang="en-US"/>
              <a:t>Click to edit Master text styles</a:t>
            </a: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pPr lvl="0"/>
            <a:r>
              <a:rPr lang="en-US"/>
              <a:t>Click to edit Master text styles</a:t>
            </a: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pPr lvl="0"/>
            <a:r>
              <a:rPr lang="en-US"/>
              <a:t>Click to edit Master text styles</a:t>
            </a: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pPr lvl="0"/>
            <a:r>
              <a:rPr lang="en-US"/>
              <a:t>Click to edit Master text styles</a:t>
            </a: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pPr lvl="0"/>
            <a:r>
              <a:rPr lang="en-US"/>
              <a:t>Click to edit Master text styles</a:t>
            </a: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noop01234/Go-Trav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a:t>
            </a:r>
            <a:br>
              <a:rPr lang="en-GB" dirty="0">
                <a:solidFill>
                  <a:schemeClr val="tx1"/>
                </a:solidFill>
                <a:latin typeface="Cambria" panose="02040503050406030204" pitchFamily="18" charset="0"/>
                <a:ea typeface="Cambria" panose="02040503050406030204" pitchFamily="18" charset="0"/>
              </a:rPr>
            </a:br>
            <a:r>
              <a:rPr lang="en-US" u="sng" dirty="0">
                <a:solidFill>
                  <a:schemeClr val="tx1"/>
                </a:solidFill>
              </a:rPr>
              <a:t>A One Stop Solution focusing on Tourism</a:t>
            </a:r>
            <a:endParaRPr i="1" u="sng"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62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26325873"/>
              </p:ext>
            </p:extLst>
          </p:nvPr>
        </p:nvGraphicFramePr>
        <p:xfrm>
          <a:off x="553347" y="2405965"/>
          <a:ext cx="5418675" cy="2412255"/>
        </p:xfrm>
        <a:graphic>
          <a:graphicData uri="http://schemas.openxmlformats.org/drawingml/2006/table">
            <a:tbl>
              <a:tblPr firstRow="1" bandRow="1">
                <a:noFill/>
                <a:tableStyleId>{57690726-49DA-4552-BDEB-330DD8EA8BD9}</a:tableStyleId>
              </a:tblPr>
              <a:tblGrid>
                <a:gridCol w="2113653">
                  <a:extLst>
                    <a:ext uri="{9D8B030D-6E8A-4147-A177-3AD203B41FA5}">
                      <a16:colId xmlns:a16="http://schemas.microsoft.com/office/drawing/2014/main" val="20000"/>
                    </a:ext>
                  </a:extLst>
                </a:gridCol>
                <a:gridCol w="3305022">
                  <a:extLst>
                    <a:ext uri="{9D8B030D-6E8A-4147-A177-3AD203B41FA5}">
                      <a16:colId xmlns:a16="http://schemas.microsoft.com/office/drawing/2014/main" val="20001"/>
                    </a:ext>
                  </a:extLst>
                </a:gridCol>
              </a:tblGrid>
              <a:tr h="31139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1911">
                <a:tc>
                  <a:txBody>
                    <a:bodyPr/>
                    <a:lstStyle/>
                    <a:p>
                      <a:pPr marL="0" marR="0" lvl="0" indent="0" algn="ctr" rtl="0">
                        <a:spcBef>
                          <a:spcPts val="0"/>
                        </a:spcBef>
                        <a:spcAft>
                          <a:spcPts val="0"/>
                        </a:spcAft>
                        <a:buFont typeface="+mj-lt"/>
                        <a:buNone/>
                      </a:pPr>
                      <a:r>
                        <a:rPr lang="en-IN" sz="1200" u="none" strike="noStrike" cap="none" dirty="0"/>
                        <a:t>L S GAGAN </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u="none" strike="noStrike" cap="none" dirty="0"/>
                        <a:t>20211CSE0670</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9085">
                <a:tc>
                  <a:txBody>
                    <a:bodyPr/>
                    <a:lstStyle/>
                    <a:p>
                      <a:pPr marL="0" marR="0" lvl="0" indent="0" algn="ctr" rtl="0">
                        <a:spcBef>
                          <a:spcPts val="0"/>
                        </a:spcBef>
                        <a:spcAft>
                          <a:spcPts val="0"/>
                        </a:spcAft>
                        <a:buNone/>
                      </a:pPr>
                      <a:r>
                        <a:rPr lang="en-IN" sz="1200" u="none" strike="noStrike" cap="none" dirty="0"/>
                        <a:t>ANJAN.G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u="none" strike="noStrike" cap="none" dirty="0"/>
                        <a:t>20211CSE0637</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33544">
                <a:tc>
                  <a:txBody>
                    <a:bodyPr/>
                    <a:lstStyle/>
                    <a:p>
                      <a:pPr marL="0" marR="0" lvl="0" indent="0" algn="ctr" rtl="0">
                        <a:spcBef>
                          <a:spcPts val="0"/>
                        </a:spcBef>
                        <a:spcAft>
                          <a:spcPts val="0"/>
                        </a:spcAft>
                        <a:buNone/>
                      </a:pPr>
                      <a:r>
                        <a:rPr lang="en-IN" sz="1200" u="none" strike="noStrike" cap="none" dirty="0"/>
                        <a:t>SANJANA S</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u="none" strike="noStrike" cap="none" dirty="0"/>
                        <a:t>20211CSE0608</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00616">
                <a:tc>
                  <a:txBody>
                    <a:bodyPr/>
                    <a:lstStyle/>
                    <a:p>
                      <a:pPr marL="0" marR="0" lvl="0" indent="0" algn="ctr" rtl="0">
                        <a:spcBef>
                          <a:spcPts val="0"/>
                        </a:spcBef>
                        <a:spcAft>
                          <a:spcPts val="0"/>
                        </a:spcAft>
                        <a:buNone/>
                      </a:pPr>
                      <a:r>
                        <a:rPr lang="en-IN" sz="1200" u="none" strike="noStrike" cap="none" dirty="0"/>
                        <a:t>SOUNDARYA SARASHETTI</a:t>
                      </a:r>
                    </a:p>
                    <a:p>
                      <a:pPr marL="0" marR="0" lvl="0" indent="0" algn="ctr" rtl="0">
                        <a:spcBef>
                          <a:spcPts val="0"/>
                        </a:spcBef>
                        <a:spcAft>
                          <a:spcPts val="0"/>
                        </a:spcAft>
                        <a:buNone/>
                      </a:pPr>
                      <a:endParaRPr lang="en-IN" sz="1200" u="none" strike="noStrike" cap="none" dirty="0"/>
                    </a:p>
                    <a:p>
                      <a:pPr marL="0" marR="0" lvl="0" indent="0" algn="ctr" rtl="0">
                        <a:spcBef>
                          <a:spcPts val="0"/>
                        </a:spcBef>
                        <a:spcAft>
                          <a:spcPts val="0"/>
                        </a:spcAft>
                        <a:buNone/>
                      </a:pPr>
                      <a:r>
                        <a:rPr lang="en-IN" sz="1200" u="none" strike="noStrike" cap="none" dirty="0"/>
                        <a:t>APEKSHA CHANGOLI </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u="none" strike="noStrike" cap="none" dirty="0"/>
                        <a:t>20211CSE0678</a:t>
                      </a:r>
                    </a:p>
                    <a:p>
                      <a:pPr marL="0" marR="0" lvl="0" indent="0" algn="ctr" rtl="0">
                        <a:spcBef>
                          <a:spcPts val="0"/>
                        </a:spcBef>
                        <a:spcAft>
                          <a:spcPts val="0"/>
                        </a:spcAft>
                        <a:buNone/>
                      </a:pPr>
                      <a:endParaRPr lang="en-IN" sz="1200" u="none" strike="noStrike" cap="none" dirty="0"/>
                    </a:p>
                    <a:p>
                      <a:pPr marL="0" marR="0" lvl="0" indent="0" algn="ctr" rtl="0">
                        <a:spcBef>
                          <a:spcPts val="0"/>
                        </a:spcBef>
                        <a:spcAft>
                          <a:spcPts val="0"/>
                        </a:spcAft>
                        <a:buNone/>
                      </a:pPr>
                      <a:r>
                        <a:rPr lang="en-IN" sz="1200" u="none" strike="noStrike" cap="none" dirty="0"/>
                        <a:t>20211CSE0622 </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1139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Syed Mohsin Abbasi</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0164849C-7616-E6AF-F148-3EC014F2DF59}"/>
              </a:ext>
            </a:extLst>
          </p:cNvPr>
          <p:cNvGraphicFramePr>
            <a:graphicFrameLocks noGrp="1"/>
          </p:cNvGraphicFramePr>
          <p:nvPr>
            <p:extLst>
              <p:ext uri="{D42A27DB-BD31-4B8C-83A1-F6EECF244321}">
                <p14:modId xmlns:p14="http://schemas.microsoft.com/office/powerpoint/2010/main" val="1616348750"/>
              </p:ext>
            </p:extLst>
          </p:nvPr>
        </p:nvGraphicFramePr>
        <p:xfrm>
          <a:off x="625066" y="2411100"/>
          <a:ext cx="5514300" cy="2017465"/>
        </p:xfrm>
        <a:graphic>
          <a:graphicData uri="http://schemas.openxmlformats.org/drawingml/2006/table">
            <a:tbl>
              <a:tblPr firstRow="1" bandRow="1"/>
              <a:tblGrid>
                <a:gridCol w="2243640">
                  <a:extLst>
                    <a:ext uri="{9D8B030D-6E8A-4147-A177-3AD203B41FA5}">
                      <a16:colId xmlns:a16="http://schemas.microsoft.com/office/drawing/2014/main" val="2979931912"/>
                    </a:ext>
                  </a:extLst>
                </a:gridCol>
                <a:gridCol w="3270660">
                  <a:extLst>
                    <a:ext uri="{9D8B030D-6E8A-4147-A177-3AD203B41FA5}">
                      <a16:colId xmlns:a16="http://schemas.microsoft.com/office/drawing/2014/main" val="3043608371"/>
                    </a:ext>
                  </a:extLst>
                </a:gridCol>
              </a:tblGrid>
              <a:tr h="336760">
                <a:tc>
                  <a:txBody>
                    <a:bodyPr/>
                    <a:lstStyle/>
                    <a:p>
                      <a:endParaRPr lang="en-IN"/>
                    </a:p>
                  </a:txBody>
                  <a:tcPr/>
                </a:tc>
                <a:tc>
                  <a:txBody>
                    <a:bodyPr/>
                    <a:lstStyle/>
                    <a:p>
                      <a:endParaRPr lang="en-IN"/>
                    </a:p>
                  </a:txBody>
                  <a:tcPr/>
                </a:tc>
                <a:extLst>
                  <a:ext uri="{0D108BD9-81ED-4DB2-BD59-A6C34878D82A}">
                    <a16:rowId xmlns:a16="http://schemas.microsoft.com/office/drawing/2014/main" val="2517402539"/>
                  </a:ext>
                </a:extLst>
              </a:tr>
              <a:tr h="336760">
                <a:tc>
                  <a:txBody>
                    <a:bodyPr/>
                    <a:lstStyle/>
                    <a:p>
                      <a:endParaRPr lang="en-IN" dirty="0"/>
                    </a:p>
                  </a:txBody>
                  <a:tcPr/>
                </a:tc>
                <a:tc>
                  <a:txBody>
                    <a:bodyPr/>
                    <a:lstStyle/>
                    <a:p>
                      <a:endParaRPr lang="en-IN"/>
                    </a:p>
                  </a:txBody>
                  <a:tcPr/>
                </a:tc>
                <a:extLst>
                  <a:ext uri="{0D108BD9-81ED-4DB2-BD59-A6C34878D82A}">
                    <a16:rowId xmlns:a16="http://schemas.microsoft.com/office/drawing/2014/main" val="2235735788"/>
                  </a:ext>
                </a:extLst>
              </a:tr>
              <a:tr h="286109">
                <a:tc>
                  <a:txBody>
                    <a:bodyPr/>
                    <a:lstStyle/>
                    <a:p>
                      <a:endParaRPr lang="en-IN" dirty="0"/>
                    </a:p>
                  </a:txBody>
                  <a:tcPr/>
                </a:tc>
                <a:tc>
                  <a:txBody>
                    <a:bodyPr/>
                    <a:lstStyle/>
                    <a:p>
                      <a:endParaRPr lang="en-IN"/>
                    </a:p>
                  </a:txBody>
                  <a:tcPr/>
                </a:tc>
                <a:extLst>
                  <a:ext uri="{0D108BD9-81ED-4DB2-BD59-A6C34878D82A}">
                    <a16:rowId xmlns:a16="http://schemas.microsoft.com/office/drawing/2014/main" val="1157198987"/>
                  </a:ext>
                </a:extLst>
              </a:tr>
              <a:tr h="12595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46743387"/>
                  </a:ext>
                </a:extLst>
              </a:tr>
              <a:tr h="336760">
                <a:tc>
                  <a:txBody>
                    <a:bodyPr/>
                    <a:lstStyle/>
                    <a:p>
                      <a:endParaRPr lang="en-IN"/>
                    </a:p>
                  </a:txBody>
                  <a:tcPr/>
                </a:tc>
                <a:tc>
                  <a:txBody>
                    <a:bodyPr/>
                    <a:lstStyle/>
                    <a:p>
                      <a:endParaRPr lang="en-IN" dirty="0"/>
                    </a:p>
                  </a:txBody>
                  <a:tcPr/>
                </a:tc>
                <a:extLst>
                  <a:ext uri="{0D108BD9-81ED-4DB2-BD59-A6C34878D82A}">
                    <a16:rowId xmlns:a16="http://schemas.microsoft.com/office/drawing/2014/main" val="3067670668"/>
                  </a:ext>
                </a:extLst>
              </a:tr>
              <a:tr h="397585">
                <a:tc>
                  <a:txBody>
                    <a:bodyPr/>
                    <a:lstStyle/>
                    <a:p>
                      <a:endParaRPr lang="en-IN"/>
                    </a:p>
                  </a:txBody>
                  <a:tcPr/>
                </a:tc>
                <a:tc>
                  <a:txBody>
                    <a:bodyPr/>
                    <a:lstStyle/>
                    <a:p>
                      <a:endParaRPr lang="en-IN" dirty="0"/>
                    </a:p>
                  </a:txBody>
                  <a:tcPr/>
                </a:tc>
                <a:extLst>
                  <a:ext uri="{0D108BD9-81ED-4DB2-BD59-A6C34878D82A}">
                    <a16:rowId xmlns:a16="http://schemas.microsoft.com/office/drawing/2014/main" val="13523401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43722" y="380656"/>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a:t>
            </a:r>
            <a:r>
              <a:rPr lang="en-IN" sz="2400" b="1" dirty="0">
                <a:latin typeface="Cambria" panose="02040503050406030204" pitchFamily="18" charset="0"/>
                <a:ea typeface="Cambria" panose="02040503050406030204" pitchFamily="18" charset="0"/>
              </a:rPr>
              <a:t>Yamaha Motors Solution </a:t>
            </a:r>
            <a:endParaRPr lang="en-US" b="1"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 Software</a:t>
            </a:r>
          </a:p>
          <a:p>
            <a:pPr marL="76200" indent="0">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a:t>
            </a:r>
            <a:r>
              <a:rPr lang="en-US" sz="2100" dirty="0"/>
              <a:t>Travelers face challenges navigating new cities or countries due to the fragmentation of services across multiple platforms. They need to switch between apps for booking hotels, transportation, events, and dining, which is time-consuming and inefficient. Existing apps often lack seamless integration and personalized recommendations, leaving users frustrated and wasting their time.</a:t>
            </a:r>
          </a:p>
          <a:p>
            <a:pPr marL="76200" indent="0">
              <a:buNone/>
            </a:pPr>
            <a:r>
              <a:rPr lang="en-US" sz="2100" dirty="0"/>
              <a:t> This project aims to build a </a:t>
            </a:r>
            <a:r>
              <a:rPr lang="en-US" sz="2100" b="1" dirty="0"/>
              <a:t>user-friendly, integrated platform</a:t>
            </a:r>
            <a:r>
              <a:rPr lang="en-US" sz="2100" dirty="0"/>
              <a:t> that consolidates travel-related services into a single app. The app will allow users to book accommodations, transportation, events, and more while providing real-time local insights and personalized recommendations. This solution will enhance the travel experience by saving time, reducing complexity, and offering a more intuitive, all-in-one platform.</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a:t>
            </a:r>
            <a:r>
              <a:rPr lang="en-US" b="1" dirty="0" err="1">
                <a:latin typeface="Cambria" panose="02040503050406030204" pitchFamily="18" charset="0"/>
                <a:ea typeface="Cambria" panose="02040503050406030204" pitchFamily="18" charset="0"/>
              </a:rPr>
              <a:t>Level</a:t>
            </a:r>
            <a:r>
              <a:rPr lang="en-US" dirty="0" err="1">
                <a:latin typeface="Cambria" panose="02040503050406030204" pitchFamily="18" charset="0"/>
                <a:ea typeface="Cambria" panose="02040503050406030204" pitchFamily="18" charset="0"/>
              </a:rPr>
              <a:t>:Simple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9E25-479B-B4D6-170F-6FE62F44E72E}"/>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endParaRPr lang="en-IN" dirty="0"/>
          </a:p>
        </p:txBody>
      </p:sp>
      <p:sp>
        <p:nvSpPr>
          <p:cNvPr id="7" name="Rectangle 4">
            <a:extLst>
              <a:ext uri="{FF2B5EF4-FFF2-40B4-BE49-F238E27FC236}">
                <a16:creationId xmlns:a16="http://schemas.microsoft.com/office/drawing/2014/main" id="{9DF00553-7D88-2786-2ADB-5E641FC25E0D}"/>
              </a:ext>
            </a:extLst>
          </p:cNvPr>
          <p:cNvSpPr>
            <a:spLocks noGrp="1" noChangeArrowheads="1"/>
          </p:cNvSpPr>
          <p:nvPr>
            <p:ph type="body" idx="1"/>
          </p:nvPr>
        </p:nvSpPr>
        <p:spPr bwMode="auto">
          <a:xfrm>
            <a:off x="812800" y="1265013"/>
            <a:ext cx="93599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US" b="1" u="sng" dirty="0">
                <a:solidFill>
                  <a:srgbClr val="FF0000"/>
                </a:solidFill>
                <a:latin typeface="Cambria" panose="02040503050406030204" pitchFamily="18" charset="0"/>
                <a:ea typeface="Cambria" panose="02040503050406030204" pitchFamily="18" charset="0"/>
              </a:rPr>
              <a:t>Technology Stack Components:</a:t>
            </a:r>
          </a:p>
          <a:p>
            <a:pPr marL="0" indent="0" eaLnBrk="0" fontAlgn="base" hangingPunct="0">
              <a:spcBef>
                <a:spcPct val="0"/>
              </a:spcBef>
              <a:spcAft>
                <a:spcPct val="0"/>
              </a:spcAft>
              <a:buClrTx/>
              <a:buSzTx/>
              <a:buNone/>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Frontend:</a:t>
            </a:r>
            <a:endParaRPr kumimoji="0" lang="en-US" altLang="en-US" sz="2000" b="0" i="0" u="sng"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solidFill>
                  <a:schemeClr val="tx1"/>
                </a:solidFill>
                <a:latin typeface="Arial" panose="020B0604020202020204" pitchFamily="34" charset="0"/>
              </a:rPr>
              <a:t>HTML5,CSS frameworks like Boostrap,CSS3(styling),JS frameworks for building     dynamic user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Backend:</a:t>
            </a:r>
            <a:endParaRPr kumimoji="0" lang="en-US" altLang="en-US" sz="2000" b="0" i="0" u="sng"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Server:</a:t>
            </a:r>
            <a:r>
              <a:rPr kumimoji="0" lang="en-US" altLang="en-US" sz="1800" b="0" i="0" u="none" strike="noStrike" cap="none" normalizeH="0" baseline="0" dirty="0">
                <a:ln>
                  <a:noFill/>
                </a:ln>
                <a:solidFill>
                  <a:schemeClr val="tx1"/>
                </a:solidFill>
                <a:effectLst/>
                <a:latin typeface="Arial" panose="020B0604020202020204" pitchFamily="34" charset="0"/>
              </a:rPr>
              <a:t> Node.js for JS runtime and scalable applications</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java or python.</a:t>
            </a:r>
          </a:p>
          <a:p>
            <a:pPr marL="285750" indent="-28575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MySQL, or MongoDB</a:t>
            </a:r>
          </a:p>
          <a:p>
            <a:pPr marL="285750" indent="-28575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APIs:</a:t>
            </a:r>
            <a:r>
              <a:rPr kumimoji="0" lang="en-US" altLang="en-US" sz="1800" b="0" i="0" u="none" strike="noStrike" cap="none" normalizeH="0" baseline="0" dirty="0">
                <a:ln>
                  <a:noFill/>
                </a:ln>
                <a:solidFill>
                  <a:schemeClr val="tx1"/>
                </a:solidFill>
                <a:effectLst/>
                <a:latin typeface="Arial" panose="020B0604020202020204" pitchFamily="34" charset="0"/>
              </a:rPr>
              <a:t> Payment Gateways (</a:t>
            </a:r>
            <a:r>
              <a:rPr lang="en-US" altLang="en-US" sz="1800" dirty="0">
                <a:solidFill>
                  <a:schemeClr val="tx1"/>
                </a:solidFill>
                <a:latin typeface="Arial" panose="020B0604020202020204" pitchFamily="34" charset="0"/>
              </a:rPr>
              <a:t>Stripe),RESTful API, Geolocation(Google Maps API or </a:t>
            </a:r>
            <a:r>
              <a:rPr lang="en-US" altLang="en-US" sz="1800" dirty="0" err="1">
                <a:solidFill>
                  <a:schemeClr val="tx1"/>
                </a:solidFill>
                <a:latin typeface="Arial" panose="020B0604020202020204" pitchFamily="34" charset="0"/>
              </a:rPr>
              <a:t>MAPbox</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Travel (Amadeus), Cabs (Uber API), Events (Ticketmaster).</a:t>
            </a:r>
          </a:p>
          <a:p>
            <a:pPr marL="285750" indent="-28575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Cloud/Hosting:</a:t>
            </a:r>
            <a:endParaRPr kumimoji="0" lang="en-US" altLang="en-US" sz="2000" b="0" i="0" u="sng"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Cloud Provider:</a:t>
            </a:r>
            <a:r>
              <a:rPr kumimoji="0" lang="en-US" altLang="en-US" sz="1800" b="0" i="0" u="none" strike="noStrike" cap="none" normalizeH="0" baseline="0" dirty="0">
                <a:ln>
                  <a:noFill/>
                </a:ln>
                <a:solidFill>
                  <a:schemeClr val="tx1"/>
                </a:solidFill>
                <a:effectLst/>
                <a:latin typeface="Arial" panose="020B0604020202020204" pitchFamily="34" charset="0"/>
              </a:rPr>
              <a:t> AWS, Google Cloud, or Azure.</a:t>
            </a:r>
          </a:p>
          <a:p>
            <a:pPr marL="285750" indent="-28575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Amazon S3, Google Cloud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659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1E84-CA7E-3A70-E32C-107F7D97BEAF}"/>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4" name="Rectangle 1">
            <a:extLst>
              <a:ext uri="{FF2B5EF4-FFF2-40B4-BE49-F238E27FC236}">
                <a16:creationId xmlns:a16="http://schemas.microsoft.com/office/drawing/2014/main" id="{D8AFDE26-DFB4-13D3-C08C-8AEE44AEFB38}"/>
              </a:ext>
            </a:extLst>
          </p:cNvPr>
          <p:cNvSpPr>
            <a:spLocks noGrp="1" noChangeArrowheads="1"/>
          </p:cNvSpPr>
          <p:nvPr>
            <p:ph type="body" idx="1"/>
          </p:nvPr>
        </p:nvSpPr>
        <p:spPr bwMode="auto">
          <a:xfrm>
            <a:off x="714558" y="1022719"/>
            <a:ext cx="9922909"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US" u="sng" dirty="0">
                <a:solidFill>
                  <a:srgbClr val="FF0000"/>
                </a:solidFill>
                <a:latin typeface="Cambria" panose="02040503050406030204" pitchFamily="18" charset="0"/>
                <a:ea typeface="Cambria" panose="02040503050406030204" pitchFamily="18" charset="0"/>
              </a:rPr>
              <a:t>Software Requirements: </a:t>
            </a:r>
            <a:endParaRPr kumimoji="0" lang="en-US" altLang="en-US" b="1" i="0" u="sng"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Operating System:</a:t>
            </a:r>
            <a:r>
              <a:rPr kumimoji="0" lang="en-US" altLang="en-US" sz="20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Windows, macOS, Linux, Android, iOS.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Development Tools:</a:t>
            </a:r>
            <a:endParaRPr kumimoji="0" lang="en-US" altLang="en-US" sz="2000" b="0" i="0" u="sng" strike="noStrike" cap="none" normalizeH="0" baseline="0" dirty="0">
              <a:ln>
                <a:noFill/>
              </a:ln>
              <a:solidFill>
                <a:schemeClr val="tx1"/>
              </a:solidFill>
              <a:effectLst/>
              <a:latin typeface="Arial" panose="020B0604020202020204" pitchFamily="34" charset="0"/>
            </a:endParaRPr>
          </a:p>
          <a:p>
            <a:pPr marL="342900" indent="-3429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IDE: Visual Studio Code, Android Studio, Xcode.</a:t>
            </a:r>
          </a:p>
          <a:p>
            <a:pPr marL="342900" indent="-3429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Version Control: Git, GitHub/GitLab.</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Database:</a:t>
            </a:r>
            <a:r>
              <a:rPr kumimoji="0" lang="en-US" altLang="en-US" sz="20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PostgreSQL, MySQL, or MongoDB</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Backend Framework:</a:t>
            </a:r>
            <a:r>
              <a:rPr kumimoji="0" lang="en-US" altLang="en-US" sz="20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Node.js, Django, or Spring Boot.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Frontend Framework:</a:t>
            </a:r>
            <a:r>
              <a:rPr kumimoji="0" lang="en-US" altLang="en-US" sz="20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React.js, Vue.js, or Flutter for mobile apps.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APIs/Integration:</a:t>
            </a:r>
            <a:r>
              <a:rPr kumimoji="0" lang="en-US" altLang="en-US" sz="20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Google Maps API, </a:t>
            </a:r>
            <a:r>
              <a:rPr kumimoji="0" lang="en-US" altLang="en-US" sz="1800" b="0" i="0" u="none" strike="noStrike" cap="none" normalizeH="0" baseline="0" dirty="0" err="1">
                <a:ln>
                  <a:noFill/>
                </a:ln>
                <a:solidFill>
                  <a:schemeClr val="tx1"/>
                </a:solidFill>
                <a:effectLst/>
                <a:latin typeface="Arial" panose="020B0604020202020204" pitchFamily="34" charset="0"/>
              </a:rPr>
              <a:t>OpenWeather</a:t>
            </a:r>
            <a:r>
              <a:rPr kumimoji="0" lang="en-US" altLang="en-US" sz="1800" b="0" i="0" u="none" strike="noStrike" cap="none" normalizeH="0" baseline="0" dirty="0">
                <a:ln>
                  <a:noFill/>
                </a:ln>
                <a:solidFill>
                  <a:schemeClr val="tx1"/>
                </a:solidFill>
                <a:effectLst/>
                <a:latin typeface="Arial" panose="020B0604020202020204" pitchFamily="34" charset="0"/>
              </a:rPr>
              <a:t> API, Payment Gateways (Stripe/PayPal).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Security:</a:t>
            </a:r>
            <a:r>
              <a:rPr kumimoji="0" lang="en-US" altLang="en-US" sz="2000" b="0" i="0" u="sng"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OAuth2.0, SSL/TLS, GDPR compliance. </a:t>
            </a:r>
          </a:p>
        </p:txBody>
      </p:sp>
    </p:spTree>
    <p:extLst>
      <p:ext uri="{BB962C8B-B14F-4D97-AF65-F5344CB8AC3E}">
        <p14:creationId xmlns:p14="http://schemas.microsoft.com/office/powerpoint/2010/main" val="362666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3CA5-853F-DE90-8B30-A0485E5A76F9}"/>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4" name="Rectangle 1">
            <a:extLst>
              <a:ext uri="{FF2B5EF4-FFF2-40B4-BE49-F238E27FC236}">
                <a16:creationId xmlns:a16="http://schemas.microsoft.com/office/drawing/2014/main" id="{B36AA777-78AA-3653-B856-494661A97CFF}"/>
              </a:ext>
            </a:extLst>
          </p:cNvPr>
          <p:cNvSpPr>
            <a:spLocks noGrp="1" noChangeArrowheads="1"/>
          </p:cNvSpPr>
          <p:nvPr>
            <p:ph type="body" idx="1"/>
          </p:nvPr>
        </p:nvSpPr>
        <p:spPr bwMode="auto">
          <a:xfrm>
            <a:off x="938306" y="1639572"/>
            <a:ext cx="10063973"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US" sz="2800" u="sng" dirty="0">
                <a:solidFill>
                  <a:srgbClr val="FF0000"/>
                </a:solidFill>
                <a:latin typeface="Cambria" panose="02040503050406030204" pitchFamily="18" charset="0"/>
                <a:ea typeface="Cambria" panose="02040503050406030204" pitchFamily="18" charset="0"/>
              </a:rPr>
              <a:t>Hardware Requirements: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tx1"/>
                </a:solidFill>
                <a:effectLst/>
                <a:latin typeface="Arial" panose="020B0604020202020204" pitchFamily="34" charset="0"/>
              </a:rPr>
              <a:t>Development Systems:</a:t>
            </a:r>
            <a:endParaRPr kumimoji="0" lang="en-US" altLang="en-US"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Laptop/PC with 8GB+ RAM, i5/i7 processor, 256GB+ SSD.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tx1"/>
                </a:solidFill>
                <a:effectLst/>
                <a:latin typeface="Arial" panose="020B0604020202020204" pitchFamily="34" charset="0"/>
              </a:rPr>
              <a:t>Server:</a:t>
            </a:r>
            <a:endParaRPr kumimoji="0" lang="en-US" altLang="en-US"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Cloud servers (AWS/Google Cloud) or local servers with 16GB+ RAM and 4-core CPU.</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tx1"/>
                </a:solidFill>
                <a:effectLst/>
                <a:latin typeface="Arial" panose="020B0604020202020204" pitchFamily="34" charset="0"/>
              </a:rPr>
              <a:t>Network:</a:t>
            </a:r>
            <a:endParaRPr kumimoji="0" lang="en-US" altLang="en-US"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Stable high-speed internet connection for testing and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69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499"/>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latin typeface="Cambria" panose="02040503050406030204" pitchFamily="18" charset="0"/>
                <a:ea typeface="Cambria" panose="02040503050406030204" pitchFamily="18" charset="0"/>
              </a:rPr>
              <a:t>Timeline of the Project (Gantt Chart)</a:t>
            </a:r>
            <a:endParaRPr lang="en-US"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6B6EF04A-F3EA-EBF9-692B-D515F818CC4E}"/>
              </a:ext>
            </a:extLst>
          </p:cNvPr>
          <p:cNvSpPr>
            <a:spLocks noGrp="1"/>
          </p:cNvSpPr>
          <p:nvPr>
            <p:ph type="body" idx="1"/>
          </p:nvPr>
        </p:nvSpPr>
        <p:spPr/>
        <p:txBody>
          <a:bodyPr/>
          <a:lstStyle/>
          <a:p>
            <a:pPr marL="76200" indent="0">
              <a:buNone/>
            </a:pPr>
            <a:r>
              <a:rPr lang="en-IN" dirty="0"/>
              <a:t>            </a:t>
            </a:r>
          </a:p>
        </p:txBody>
      </p:sp>
      <p:pic>
        <p:nvPicPr>
          <p:cNvPr id="3" name="Picture 2">
            <a:extLst>
              <a:ext uri="{FF2B5EF4-FFF2-40B4-BE49-F238E27FC236}">
                <a16:creationId xmlns:a16="http://schemas.microsoft.com/office/drawing/2014/main" id="{698AC365-5B7D-2FA2-FF0C-8C348465E32F}"/>
              </a:ext>
            </a:extLst>
          </p:cNvPr>
          <p:cNvPicPr>
            <a:picLocks noChangeAspect="1"/>
          </p:cNvPicPr>
          <p:nvPr/>
        </p:nvPicPr>
        <p:blipFill>
          <a:blip r:embed="rId3"/>
          <a:stretch>
            <a:fillRect/>
          </a:stretch>
        </p:blipFill>
        <p:spPr>
          <a:xfrm>
            <a:off x="323044" y="1671392"/>
            <a:ext cx="11545911" cy="3515216"/>
          </a:xfrm>
          <a:prstGeom prst="rect">
            <a:avLst/>
          </a:prstGeom>
        </p:spPr>
      </p:pic>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b="1" dirty="0">
                <a:solidFill>
                  <a:srgbClr val="2D2D2D"/>
                </a:solidFill>
                <a:latin typeface="Indeed Sans"/>
              </a:rPr>
              <a:t>IEEE Paper</a:t>
            </a:r>
            <a:r>
              <a:rPr lang="en-US" b="1" i="0" dirty="0">
                <a:solidFill>
                  <a:srgbClr val="2D2D2D"/>
                </a:solidFill>
                <a:effectLst/>
                <a:latin typeface="Indeed Sans"/>
              </a:rPr>
              <a:t>: </a:t>
            </a:r>
            <a:r>
              <a:rPr lang="en-US" i="0" dirty="0">
                <a:solidFill>
                  <a:srgbClr val="2D2D2D"/>
                </a:solidFill>
                <a:effectLst/>
                <a:latin typeface="Indeed Sans"/>
              </a:rPr>
              <a:t>Android Application Development Based Tourists Guiding  Mobile Application Using Java &amp; XML Coding</a:t>
            </a:r>
          </a:p>
          <a:p>
            <a:pPr marL="76200" indent="0">
              <a:buNone/>
            </a:pPr>
            <a:r>
              <a:rPr lang="en-US" dirty="0">
                <a:solidFill>
                  <a:srgbClr val="2D2D2D"/>
                </a:solidFill>
                <a:latin typeface="Indeed Sans"/>
              </a:rPr>
              <a:t>     Authors: Jatin Shrivastava, KM Aditi Srivastava, Mayank Kumar, R.L Yadava</a:t>
            </a:r>
          </a:p>
          <a:p>
            <a:pPr marL="76200" indent="0">
              <a:buNone/>
            </a:pPr>
            <a:endParaRPr lang="en-US" i="0" dirty="0">
              <a:solidFill>
                <a:srgbClr val="2D2D2D"/>
              </a:solidFill>
              <a:effectLst/>
              <a:latin typeface="Indeed Sans"/>
            </a:endParaRPr>
          </a:p>
          <a:p>
            <a:pPr>
              <a:buFont typeface="Arial" panose="020B0604020202020204" pitchFamily="34" charset="0"/>
              <a:buChar char="•"/>
            </a:pPr>
            <a:r>
              <a:rPr lang="en-US" b="1" dirty="0">
                <a:solidFill>
                  <a:srgbClr val="2D2D2D"/>
                </a:solidFill>
                <a:latin typeface="Indeed Sans"/>
                <a:hlinkClick r:id="rId3"/>
              </a:rPr>
              <a:t>GitHub Link</a:t>
            </a: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Template>
  <TotalTime>213</TotalTime>
  <Words>616</Words>
  <Application>Microsoft Office PowerPoint</Application>
  <PresentationFormat>Widescreen</PresentationFormat>
  <Paragraphs>89</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Indeed Sans</vt:lpstr>
      <vt:lpstr>Verdana</vt:lpstr>
      <vt:lpstr>Wingdings</vt:lpstr>
      <vt:lpstr>Bioinformatics</vt:lpstr>
      <vt:lpstr>PROJECT TITLE A One Stop Solution focusing on Tourism</vt:lpstr>
      <vt:lpstr>Content</vt:lpstr>
      <vt:lpstr>Problem Statement Number: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Anjan G</dc:creator>
  <cp:lastModifiedBy>srushtisarashetti2022 srushtisarashetti2022</cp:lastModifiedBy>
  <cp:revision>6</cp:revision>
  <dcterms:created xsi:type="dcterms:W3CDTF">2024-09-12T17:51:22Z</dcterms:created>
  <dcterms:modified xsi:type="dcterms:W3CDTF">2024-11-24T08:09:17Z</dcterms:modified>
</cp:coreProperties>
</file>