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rgbClr val="FFFFFF"/>
          </a:solidFill>
        </a:fill>
      </a:tcStyle>
    </a:band2H>
    <a:firstCo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Shape 55"/>
          <p:cNvSpPr>
            <a:spLocks noGrp="1" noRot="1" noChangeAspect="1"/>
          </p:cNvSpPr>
          <p:nvPr>
            <p:ph type="sldImg"/>
          </p:nvPr>
        </p:nvSpPr>
        <p:spPr>
          <a:xfrm>
            <a:off x="1143000" y="685800"/>
            <a:ext cx="4572000" cy="3429000"/>
          </a:xfrm>
          <a:prstGeom prst="rect">
            <a:avLst/>
          </a:prstGeom>
        </p:spPr>
        <p:txBody>
          <a:bodyPr/>
          <a:lstStyle/>
          <a:p>
            <a:endParaRPr/>
          </a:p>
        </p:txBody>
      </p:sp>
      <p:sp>
        <p:nvSpPr>
          <p:cNvPr id="56" name="Shape 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bg object 16" descr="bg object 16"/>
          <p:cNvPicPr>
            <a:picLocks noChangeAspect="1"/>
          </p:cNvPicPr>
          <p:nvPr/>
        </p:nvPicPr>
        <p:blipFill>
          <a:blip r:embed="rId2"/>
          <a:stretch>
            <a:fillRect/>
          </a:stretch>
        </p:blipFill>
        <p:spPr>
          <a:xfrm>
            <a:off x="0" y="5846062"/>
            <a:ext cx="12192000" cy="1011936"/>
          </a:xfrm>
          <a:prstGeom prst="rect">
            <a:avLst/>
          </a:prstGeom>
          <a:ln w="12700">
            <a:miter lim="400000"/>
          </a:ln>
        </p:spPr>
      </p:pic>
      <p:sp>
        <p:nvSpPr>
          <p:cNvPr id="13" name="Title Text"/>
          <p:cNvSpPr txBox="1">
            <a:spLocks noGrp="1"/>
          </p:cNvSpPr>
          <p:nvPr>
            <p:ph type="title"/>
          </p:nvPr>
        </p:nvSpPr>
        <p:spPr>
          <a:xfrm>
            <a:off x="914400" y="2125979"/>
            <a:ext cx="10363200" cy="1440181"/>
          </a:xfrm>
          <a:prstGeom prst="rect">
            <a:avLst/>
          </a:prstGeom>
        </p:spPr>
        <p:txBody>
          <a:bodyPr>
            <a:normAutofit/>
          </a:bodyPr>
          <a:lstStyle/>
          <a:p>
            <a:r>
              <a:t>Title Text</a:t>
            </a:r>
          </a:p>
        </p:txBody>
      </p:sp>
      <p:sp>
        <p:nvSpPr>
          <p:cNvPr id="14" name="Body Level One…"/>
          <p:cNvSpPr txBox="1">
            <a:spLocks noGrp="1"/>
          </p:cNvSpPr>
          <p:nvPr>
            <p:ph type="body" sz="quarter" idx="1"/>
          </p:nvPr>
        </p:nvSpPr>
        <p:spPr>
          <a:xfrm>
            <a:off x="1828800" y="3840479"/>
            <a:ext cx="85344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917575" y="275443"/>
            <a:ext cx="8938260" cy="1056641"/>
          </a:xfrm>
          <a:prstGeom prst="rect">
            <a:avLst/>
          </a:prstGeom>
        </p:spPr>
        <p:txBody>
          <a:bodyPr>
            <a:normAutofit/>
          </a:bodyPr>
          <a:lstStyle/>
          <a:p>
            <a:r>
              <a:t>Title Text</a:t>
            </a:r>
          </a:p>
        </p:txBody>
      </p:sp>
      <p:sp>
        <p:nvSpPr>
          <p:cNvPr id="23" name="Body Level One…"/>
          <p:cNvSpPr txBox="1">
            <a:spLocks noGrp="1"/>
          </p:cNvSpPr>
          <p:nvPr>
            <p:ph type="body" idx="1"/>
          </p:nvPr>
        </p:nvSpPr>
        <p:spPr>
          <a:xfrm>
            <a:off x="869950" y="1618361"/>
            <a:ext cx="10961370" cy="3937635"/>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31" name="bg object 16" descr="bg object 16"/>
          <p:cNvPicPr>
            <a:picLocks noChangeAspect="1"/>
          </p:cNvPicPr>
          <p:nvPr/>
        </p:nvPicPr>
        <p:blipFill>
          <a:blip r:embed="rId2"/>
          <a:stretch>
            <a:fillRect/>
          </a:stretch>
        </p:blipFill>
        <p:spPr>
          <a:xfrm>
            <a:off x="0" y="5846062"/>
            <a:ext cx="12192000" cy="1011936"/>
          </a:xfrm>
          <a:prstGeom prst="rect">
            <a:avLst/>
          </a:prstGeom>
          <a:ln w="12700">
            <a:miter lim="400000"/>
          </a:ln>
        </p:spPr>
      </p:pic>
      <p:sp>
        <p:nvSpPr>
          <p:cNvPr id="32" name="Title Text"/>
          <p:cNvSpPr txBox="1">
            <a:spLocks noGrp="1"/>
          </p:cNvSpPr>
          <p:nvPr>
            <p:ph type="title"/>
          </p:nvPr>
        </p:nvSpPr>
        <p:spPr>
          <a:xfrm>
            <a:off x="917575" y="275443"/>
            <a:ext cx="8938260" cy="1056641"/>
          </a:xfrm>
          <a:prstGeom prst="rect">
            <a:avLst/>
          </a:prstGeom>
        </p:spPr>
        <p:txBody>
          <a:bodyPr>
            <a:normAutofit/>
          </a:bodyPr>
          <a:lstStyle/>
          <a:p>
            <a:r>
              <a:t>Title Text</a:t>
            </a:r>
          </a:p>
        </p:txBody>
      </p:sp>
      <p:sp>
        <p:nvSpPr>
          <p:cNvPr id="33" name="Body Level One…"/>
          <p:cNvSpPr txBox="1">
            <a:spLocks noGrp="1"/>
          </p:cNvSpPr>
          <p:nvPr>
            <p:ph type="body" sz="half" idx="1"/>
          </p:nvPr>
        </p:nvSpPr>
        <p:spPr>
          <a:xfrm>
            <a:off x="609600" y="1577339"/>
            <a:ext cx="530352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41" name="Title Text"/>
          <p:cNvSpPr txBox="1">
            <a:spLocks noGrp="1"/>
          </p:cNvSpPr>
          <p:nvPr>
            <p:ph type="title"/>
          </p:nvPr>
        </p:nvSpPr>
        <p:spPr>
          <a:xfrm>
            <a:off x="917575" y="275443"/>
            <a:ext cx="8938260" cy="1056641"/>
          </a:xfrm>
          <a:prstGeom prst="rect">
            <a:avLst/>
          </a:prstGeom>
        </p:spPr>
        <p:txBody>
          <a:bodyPr>
            <a:normAutofit/>
          </a:bodyPr>
          <a:lstStyle/>
          <a:p>
            <a:r>
              <a:t>Title Text</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bg object 16" descr="bg object 16"/>
          <p:cNvPicPr>
            <a:picLocks noChangeAspect="1"/>
          </p:cNvPicPr>
          <p:nvPr/>
        </p:nvPicPr>
        <p:blipFill>
          <a:blip r:embed="rId7"/>
          <a:stretch>
            <a:fillRect/>
          </a:stretch>
        </p:blipFill>
        <p:spPr>
          <a:xfrm>
            <a:off x="0" y="5846062"/>
            <a:ext cx="12192000" cy="1011936"/>
          </a:xfrm>
          <a:prstGeom prst="rect">
            <a:avLst/>
          </a:prstGeom>
          <a:ln w="12700">
            <a:miter lim="400000"/>
          </a:ln>
        </p:spPr>
      </p:pic>
      <p:sp>
        <p:nvSpPr>
          <p:cNvPr id="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315427" y="6377940"/>
            <a:ext cx="266974" cy="279401"/>
          </a:xfrm>
          <a:prstGeom prst="rect">
            <a:avLst/>
          </a:prstGeom>
          <a:ln w="12700">
            <a:miter lim="400000"/>
          </a:ln>
        </p:spPr>
        <p:txBody>
          <a:bodyPr wrap="none" lIns="0" tIns="0" rIns="0" bIns="0">
            <a:spAutoFit/>
          </a:bodyPr>
          <a:lstStyle>
            <a:lvl1pPr algn="r">
              <a:defRPr>
                <a:solidFill>
                  <a:srgbClr val="888888"/>
                </a:solidFill>
                <a:latin typeface="+mj-lt"/>
                <a:ea typeface="+mj-ea"/>
                <a:cs typeface="+mj-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oundaryasarashetti/A-one-stop-solution-focusing-on-"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object 4"/>
          <p:cNvSpPr txBox="1">
            <a:spLocks noGrp="1"/>
          </p:cNvSpPr>
          <p:nvPr>
            <p:ph type="title"/>
          </p:nvPr>
        </p:nvSpPr>
        <p:spPr>
          <a:xfrm>
            <a:off x="1626870" y="240539"/>
            <a:ext cx="8938260" cy="1056640"/>
          </a:xfrm>
          <a:prstGeom prst="rect">
            <a:avLst/>
          </a:prstGeom>
        </p:spPr>
        <p:txBody>
          <a:bodyPr/>
          <a:lstStyle/>
          <a:p>
            <a:pPr marL="2574925" marR="5080" indent="-1051559" algn="just">
              <a:lnSpc>
                <a:spcPct val="122899"/>
              </a:lnSpc>
              <a:defRPr sz="2700" b="1">
                <a:latin typeface="Verdana"/>
                <a:ea typeface="Verdana"/>
                <a:cs typeface="Verdana"/>
                <a:sym typeface="Verdana"/>
              </a:defRPr>
            </a:pPr>
            <a:r>
              <a:t>PIP104 CAPSTONE PROJECT </a:t>
            </a:r>
          </a:p>
          <a:p>
            <a:pPr marL="2574925" marR="5080" indent="-1051559" algn="just">
              <a:lnSpc>
                <a:spcPct val="122899"/>
              </a:lnSpc>
              <a:defRPr sz="2700" b="1">
                <a:latin typeface="Verdana"/>
                <a:ea typeface="Verdana"/>
                <a:cs typeface="Verdana"/>
                <a:sym typeface="Verdana"/>
              </a:defRPr>
            </a:pPr>
            <a:r>
              <a:t>             </a:t>
            </a:r>
            <a:r>
              <a:rPr spc="-100"/>
              <a:t> </a:t>
            </a:r>
            <a:r>
              <a:t>VIVA-</a:t>
            </a:r>
            <a:r>
              <a:rPr spc="-100"/>
              <a:t>VOCE</a:t>
            </a:r>
          </a:p>
        </p:txBody>
      </p:sp>
      <p:grpSp>
        <p:nvGrpSpPr>
          <p:cNvPr id="61" name="object 5"/>
          <p:cNvGrpSpPr/>
          <p:nvPr/>
        </p:nvGrpSpPr>
        <p:grpSpPr>
          <a:xfrm>
            <a:off x="11959211" y="2321448"/>
            <a:ext cx="97322" cy="98778"/>
            <a:chOff x="0" y="0"/>
            <a:chExt cx="97321" cy="98776"/>
          </a:xfrm>
        </p:grpSpPr>
        <p:pic>
          <p:nvPicPr>
            <p:cNvPr id="59" name="object 6" descr="object 6"/>
            <p:cNvPicPr>
              <a:picLocks noChangeAspect="1"/>
            </p:cNvPicPr>
            <p:nvPr/>
          </p:nvPicPr>
          <p:blipFill>
            <a:blip r:embed="rId2"/>
            <a:stretch>
              <a:fillRect/>
            </a:stretch>
          </p:blipFill>
          <p:spPr>
            <a:xfrm>
              <a:off x="0" y="0"/>
              <a:ext cx="97322" cy="98777"/>
            </a:xfrm>
            <a:prstGeom prst="rect">
              <a:avLst/>
            </a:prstGeom>
            <a:ln w="12700" cap="flat">
              <a:noFill/>
              <a:miter lim="400000"/>
            </a:ln>
            <a:effectLst/>
          </p:spPr>
        </p:pic>
        <p:pic>
          <p:nvPicPr>
            <p:cNvPr id="60" name="object 7" descr="object 7"/>
            <p:cNvPicPr>
              <a:picLocks noChangeAspect="1"/>
            </p:cNvPicPr>
            <p:nvPr/>
          </p:nvPicPr>
          <p:blipFill>
            <a:blip r:embed="rId2"/>
            <a:stretch>
              <a:fillRect/>
            </a:stretch>
          </p:blipFill>
          <p:spPr>
            <a:xfrm>
              <a:off x="0" y="0"/>
              <a:ext cx="97322" cy="98777"/>
            </a:xfrm>
            <a:prstGeom prst="rect">
              <a:avLst/>
            </a:prstGeom>
            <a:ln w="12700" cap="flat">
              <a:noFill/>
              <a:miter lim="400000"/>
            </a:ln>
            <a:effectLst/>
          </p:spPr>
        </p:pic>
      </p:grpSp>
      <p:pic>
        <p:nvPicPr>
          <p:cNvPr id="62" name="pasted-movie.png" descr="pasted-movie.png"/>
          <p:cNvPicPr>
            <a:picLocks noChangeAspect="1"/>
          </p:cNvPicPr>
          <p:nvPr/>
        </p:nvPicPr>
        <p:blipFill>
          <a:blip r:embed="rId3"/>
          <a:stretch>
            <a:fillRect/>
          </a:stretch>
        </p:blipFill>
        <p:spPr>
          <a:xfrm>
            <a:off x="497224" y="3199482"/>
            <a:ext cx="5372101" cy="2324101"/>
          </a:xfrm>
          <a:prstGeom prst="rect">
            <a:avLst/>
          </a:prstGeom>
          <a:ln w="12700">
            <a:miter lim="400000"/>
          </a:ln>
        </p:spPr>
      </p:pic>
      <p:sp>
        <p:nvSpPr>
          <p:cNvPr id="63" name="Under the Supervision of,…"/>
          <p:cNvSpPr txBox="1"/>
          <p:nvPr/>
        </p:nvSpPr>
        <p:spPr>
          <a:xfrm>
            <a:off x="5994526" y="3293462"/>
            <a:ext cx="5994229" cy="197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200" b="1">
                <a:latin typeface="Bookman Old Style"/>
                <a:ea typeface="Bookman Old Style"/>
                <a:cs typeface="Bookman Old Style"/>
                <a:sym typeface="Bookman Old Style"/>
              </a:defRPr>
            </a:pPr>
            <a:r>
              <a:t>Under the Supervision of,</a:t>
            </a:r>
            <a:endParaRPr sz="1000">
              <a:latin typeface="Times Roman"/>
              <a:ea typeface="Times Roman"/>
              <a:cs typeface="Times Roman"/>
              <a:sym typeface="Times Roman"/>
            </a:endParaRPr>
          </a:p>
          <a:p>
            <a:pPr defTabSz="457200">
              <a:defRPr sz="1000" b="1">
                <a:latin typeface="Times Roman"/>
                <a:ea typeface="Times Roman"/>
                <a:cs typeface="Times Roman"/>
                <a:sym typeface="Times Roman"/>
              </a:defRPr>
            </a:pPr>
            <a:endParaRPr sz="1000">
              <a:latin typeface="Times Roman"/>
              <a:ea typeface="Times Roman"/>
              <a:cs typeface="Times Roman"/>
              <a:sym typeface="Times Roman"/>
            </a:endParaRPr>
          </a:p>
          <a:p>
            <a:pPr defTabSz="457200">
              <a:defRPr sz="2066" b="1">
                <a:latin typeface="Bookman Old Style"/>
                <a:ea typeface="Bookman Old Style"/>
                <a:cs typeface="Bookman Old Style"/>
                <a:sym typeface="Bookman Old Style"/>
              </a:defRPr>
            </a:pPr>
            <a:r>
              <a:t>Mr.Syed Mohsin Abbasi</a:t>
            </a:r>
            <a:endParaRPr sz="1000">
              <a:latin typeface="Times Roman"/>
              <a:ea typeface="Times Roman"/>
              <a:cs typeface="Times Roman"/>
              <a:sym typeface="Times Roman"/>
            </a:endParaRPr>
          </a:p>
          <a:p>
            <a:pPr defTabSz="457200">
              <a:defRPr sz="2066" b="1">
                <a:latin typeface="Bookman Old Style"/>
                <a:ea typeface="Bookman Old Style"/>
                <a:cs typeface="Bookman Old Style"/>
                <a:sym typeface="Bookman Old Style"/>
              </a:defRPr>
            </a:pPr>
            <a:r>
              <a:t>Professor</a:t>
            </a:r>
            <a:endParaRPr sz="1000">
              <a:latin typeface="Times Roman"/>
              <a:ea typeface="Times Roman"/>
              <a:cs typeface="Times Roman"/>
              <a:sym typeface="Times Roman"/>
            </a:endParaRPr>
          </a:p>
          <a:p>
            <a:pPr defTabSz="457200">
              <a:defRPr sz="2066" b="1">
                <a:latin typeface="Bookman Old Style"/>
                <a:ea typeface="Bookman Old Style"/>
                <a:cs typeface="Bookman Old Style"/>
                <a:sym typeface="Bookman Old Style"/>
              </a:defRPr>
            </a:pPr>
            <a:r>
              <a:t>School of Computer Science &amp; Engineering</a:t>
            </a:r>
            <a:endParaRPr sz="1000">
              <a:latin typeface="Times Roman"/>
              <a:ea typeface="Times Roman"/>
              <a:cs typeface="Times Roman"/>
              <a:sym typeface="Times Roman"/>
            </a:endParaRPr>
          </a:p>
          <a:p>
            <a:pPr defTabSz="457200">
              <a:defRPr sz="2066" b="1">
                <a:latin typeface="Bookman Old Style"/>
                <a:ea typeface="Bookman Old Style"/>
                <a:cs typeface="Bookman Old Style"/>
                <a:sym typeface="Bookman Old Style"/>
              </a:defRPr>
            </a:pPr>
            <a:r>
              <a:t>Presidency University</a:t>
            </a:r>
            <a:endParaRPr sz="1000">
              <a:latin typeface="Times Roman"/>
              <a:ea typeface="Times Roman"/>
              <a:cs typeface="Times Roman"/>
              <a:sym typeface="Times Roman"/>
            </a:endParaRPr>
          </a:p>
        </p:txBody>
      </p:sp>
      <p:sp>
        <p:nvSpPr>
          <p:cNvPr id="64" name="“ONE STOP SOLUTION FOCUSING ON   TOURISM”"/>
          <p:cNvSpPr txBox="1"/>
          <p:nvPr/>
        </p:nvSpPr>
        <p:spPr>
          <a:xfrm>
            <a:off x="745398" y="1617162"/>
            <a:ext cx="9938495" cy="1183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defTabSz="457200">
              <a:defRPr sz="3533" b="1">
                <a:solidFill>
                  <a:srgbClr val="17375E"/>
                </a:solidFill>
                <a:latin typeface="Verdana"/>
                <a:ea typeface="Verdana"/>
                <a:cs typeface="Verdana"/>
                <a:sym typeface="Verdana"/>
              </a:defRPr>
            </a:lvl1pPr>
          </a:lstStyle>
          <a:p>
            <a:r>
              <a:t>“ONE STOP SOLUTION FOCUSING ON   TOURISM”</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object 2"/>
          <p:cNvSpPr txBox="1">
            <a:spLocks noGrp="1"/>
          </p:cNvSpPr>
          <p:nvPr>
            <p:ph type="title"/>
          </p:nvPr>
        </p:nvSpPr>
        <p:spPr>
          <a:xfrm>
            <a:off x="917575" y="275444"/>
            <a:ext cx="8938260" cy="1056640"/>
          </a:xfrm>
          <a:prstGeom prst="rect">
            <a:avLst/>
          </a:prstGeom>
        </p:spPr>
        <p:txBody>
          <a:bodyPr/>
          <a:lstStyle/>
          <a:p>
            <a:pPr indent="12700">
              <a:spcBef>
                <a:spcPts val="100"/>
              </a:spcBef>
              <a:defRPr spc="-100"/>
            </a:pPr>
            <a:r>
              <a:t>Outcomes</a:t>
            </a:r>
            <a:r>
              <a:rPr spc="-200"/>
              <a:t> </a:t>
            </a:r>
            <a:r>
              <a:rPr spc="0"/>
              <a:t>/</a:t>
            </a:r>
            <a:r>
              <a:rPr spc="-200"/>
              <a:t> </a:t>
            </a:r>
            <a:r>
              <a:t>Results</a:t>
            </a:r>
            <a:r>
              <a:rPr spc="-200"/>
              <a:t> </a:t>
            </a:r>
            <a:r>
              <a:t>Obtained</a:t>
            </a:r>
          </a:p>
        </p:txBody>
      </p:sp>
      <p:pic>
        <p:nvPicPr>
          <p:cNvPr id="93" name="Screenshot 2025-01-15 at 8.29.04 PM.png" descr="Screenshot 2025-01-15 at 8.29.04 PM.png"/>
          <p:cNvPicPr>
            <a:picLocks noChangeAspect="1"/>
          </p:cNvPicPr>
          <p:nvPr/>
        </p:nvPicPr>
        <p:blipFill>
          <a:blip r:embed="rId2"/>
          <a:stretch>
            <a:fillRect/>
          </a:stretch>
        </p:blipFill>
        <p:spPr>
          <a:xfrm>
            <a:off x="273271" y="1576411"/>
            <a:ext cx="5245944" cy="3411648"/>
          </a:xfrm>
          <a:prstGeom prst="rect">
            <a:avLst/>
          </a:prstGeom>
          <a:ln w="12700">
            <a:miter lim="400000"/>
          </a:ln>
        </p:spPr>
      </p:pic>
      <p:pic>
        <p:nvPicPr>
          <p:cNvPr id="94" name="Screenshot 2025-01-15 at 8.34.57 PM.png" descr="Screenshot 2025-01-15 at 8.34.57 PM.png"/>
          <p:cNvPicPr>
            <a:picLocks noChangeAspect="1"/>
          </p:cNvPicPr>
          <p:nvPr/>
        </p:nvPicPr>
        <p:blipFill>
          <a:blip r:embed="rId3"/>
          <a:stretch>
            <a:fillRect/>
          </a:stretch>
        </p:blipFill>
        <p:spPr>
          <a:xfrm>
            <a:off x="6123677" y="1560224"/>
            <a:ext cx="5747071" cy="373755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object 2"/>
          <p:cNvSpPr txBox="1">
            <a:spLocks noGrp="1"/>
          </p:cNvSpPr>
          <p:nvPr>
            <p:ph type="title"/>
          </p:nvPr>
        </p:nvSpPr>
        <p:spPr>
          <a:xfrm>
            <a:off x="917575" y="275444"/>
            <a:ext cx="8938260" cy="1056640"/>
          </a:xfrm>
          <a:prstGeom prst="rect">
            <a:avLst/>
          </a:prstGeom>
        </p:spPr>
        <p:txBody>
          <a:bodyPr/>
          <a:lstStyle>
            <a:lvl1pPr indent="12700">
              <a:spcBef>
                <a:spcPts val="100"/>
              </a:spcBef>
              <a:defRPr spc="-100"/>
            </a:lvl1pPr>
          </a:lstStyle>
          <a:p>
            <a:r>
              <a:t>Conclusion</a:t>
            </a:r>
          </a:p>
        </p:txBody>
      </p:sp>
      <p:sp>
        <p:nvSpPr>
          <p:cNvPr id="97" name="Innovative: The project integrates diverse travel services seamlessly.…"/>
          <p:cNvSpPr txBox="1"/>
          <p:nvPr/>
        </p:nvSpPr>
        <p:spPr>
          <a:xfrm>
            <a:off x="305841" y="789213"/>
            <a:ext cx="9606371" cy="463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466">
                <a:solidFill>
                  <a:srgbClr val="09090B"/>
                </a:solidFill>
                <a:latin typeface="Times New Roman"/>
                <a:ea typeface="Times New Roman"/>
                <a:cs typeface="Times New Roman"/>
                <a:sym typeface="Times New Roman"/>
              </a:defRPr>
            </a:pPr>
            <a:endParaRPr/>
          </a:p>
          <a:p>
            <a:pPr marL="457200" indent="-317500" defTabSz="457200">
              <a:buSzPct val="100000"/>
              <a:buFont typeface="Times Roman"/>
              <a:buAutoNum type="arabicPeriod"/>
              <a:defRPr sz="2400">
                <a:latin typeface="Times Roman"/>
                <a:ea typeface="Times Roman"/>
                <a:cs typeface="Times Roman"/>
                <a:sym typeface="Times Roman"/>
              </a:defRPr>
            </a:pPr>
            <a:r>
              <a:rPr b="1"/>
              <a:t>Innovative:</a:t>
            </a:r>
            <a:r>
              <a:t> The project integrates diverse travel services seamlessly.</a:t>
            </a:r>
          </a:p>
          <a:p>
            <a:pPr marL="457200" indent="-317500" defTabSz="457200">
              <a:buSzPct val="100000"/>
              <a:buFont typeface="Times Roman"/>
              <a:buAutoNum type="arabicPeriod"/>
              <a:defRPr sz="2400">
                <a:latin typeface="Times Roman"/>
                <a:ea typeface="Times Roman"/>
                <a:cs typeface="Times Roman"/>
                <a:sym typeface="Times Roman"/>
              </a:defRPr>
            </a:pPr>
            <a:r>
              <a:rPr b="1"/>
              <a:t>Efficient:</a:t>
            </a:r>
            <a:r>
              <a:t> Streamlines trip planning and management.</a:t>
            </a:r>
          </a:p>
          <a:p>
            <a:pPr marL="457200" indent="-317500" defTabSz="457200">
              <a:buSzPct val="100000"/>
              <a:buFont typeface="Times Roman"/>
              <a:buAutoNum type="arabicPeriod"/>
              <a:defRPr sz="2400">
                <a:latin typeface="Times Roman"/>
                <a:ea typeface="Times Roman"/>
                <a:cs typeface="Times Roman"/>
                <a:sym typeface="Times Roman"/>
              </a:defRPr>
            </a:pPr>
            <a:r>
              <a:rPr b="1"/>
              <a:t>User-Centric:</a:t>
            </a:r>
            <a:r>
              <a:t> Prioritises personalised recommendations and experiences.</a:t>
            </a:r>
          </a:p>
          <a:p>
            <a:pPr marL="457200" indent="-317500" defTabSz="457200">
              <a:buSzPct val="100000"/>
              <a:buFont typeface="Times Roman"/>
              <a:buAutoNum type="arabicPeriod"/>
              <a:defRPr sz="2400">
                <a:latin typeface="Times Roman"/>
                <a:ea typeface="Times Roman"/>
                <a:cs typeface="Times Roman"/>
                <a:sym typeface="Times Roman"/>
              </a:defRPr>
            </a:pPr>
            <a:r>
              <a:rPr b="1"/>
              <a:t>Secure:</a:t>
            </a:r>
            <a:r>
              <a:t> Ensures data privacy and transaction safety.</a:t>
            </a:r>
          </a:p>
          <a:p>
            <a:pPr marL="457200" indent="-317500" defTabSz="457200">
              <a:buSzPct val="100000"/>
              <a:buFont typeface="Times Roman"/>
              <a:buAutoNum type="arabicPeriod"/>
              <a:defRPr sz="2400">
                <a:latin typeface="Times Roman"/>
                <a:ea typeface="Times Roman"/>
                <a:cs typeface="Times Roman"/>
                <a:sym typeface="Times Roman"/>
              </a:defRPr>
            </a:pPr>
            <a:r>
              <a:rPr b="1"/>
              <a:t>Scalable:</a:t>
            </a:r>
            <a:r>
              <a:t> Adapts to growing user demands and evolving trends.</a:t>
            </a:r>
          </a:p>
          <a:p>
            <a:pPr marL="457200" indent="-317500" defTabSz="457200">
              <a:buSzPct val="100000"/>
              <a:buFont typeface="Times Roman"/>
              <a:buAutoNum type="arabicPeriod"/>
              <a:defRPr sz="2400">
                <a:latin typeface="Times Roman"/>
                <a:ea typeface="Times Roman"/>
                <a:cs typeface="Times Roman"/>
                <a:sym typeface="Times Roman"/>
              </a:defRPr>
            </a:pPr>
            <a:r>
              <a:rPr b="1"/>
              <a:t>Collaborative:</a:t>
            </a:r>
            <a:r>
              <a:t> Fosters community engagement and user contributions.</a:t>
            </a:r>
          </a:p>
          <a:p>
            <a:pPr marL="457200" indent="-317500" defTabSz="457200">
              <a:buSzPct val="100000"/>
              <a:buFont typeface="Times Roman"/>
              <a:buAutoNum type="arabicPeriod"/>
              <a:defRPr sz="2400">
                <a:latin typeface="Times Roman"/>
                <a:ea typeface="Times Roman"/>
                <a:cs typeface="Times Roman"/>
                <a:sym typeface="Times Roman"/>
              </a:defRPr>
            </a:pPr>
            <a:r>
              <a:rPr b="1"/>
              <a:t>Reliable:</a:t>
            </a:r>
            <a:r>
              <a:t> Delivers accurate, real-time information and support.</a:t>
            </a:r>
          </a:p>
          <a:p>
            <a:pPr marL="457200" indent="-317500" defTabSz="457200">
              <a:buSzPct val="100000"/>
              <a:buFont typeface="Times Roman"/>
              <a:buAutoNum type="arabicPeriod"/>
              <a:defRPr sz="2400">
                <a:latin typeface="Times Roman"/>
                <a:ea typeface="Times Roman"/>
                <a:cs typeface="Times Roman"/>
                <a:sym typeface="Times Roman"/>
              </a:defRPr>
            </a:pPr>
            <a:r>
              <a:rPr b="1"/>
              <a:t>Comprehensive:</a:t>
            </a:r>
            <a:r>
              <a:t> Offers a one-stop solution for all travel needs.</a:t>
            </a:r>
          </a:p>
          <a:p>
            <a:pPr defTabSz="457200">
              <a:defRPr sz="1200">
                <a:latin typeface="Times Roman"/>
                <a:ea typeface="Times Roman"/>
                <a:cs typeface="Times Roman"/>
                <a:sym typeface="Times Roman"/>
              </a:defRPr>
            </a:pPr>
            <a:endParaRPr/>
          </a:p>
          <a:p>
            <a:pPr algn="ctr" defTabSz="457200">
              <a:defRPr sz="1100">
                <a:solidFill>
                  <a:srgbClr val="000000">
                    <a:alpha val="84705"/>
                  </a:srgbClr>
                </a:solidFill>
                <a:latin typeface="+mj-lt"/>
                <a:ea typeface="+mj-ea"/>
                <a:cs typeface="+mj-cs"/>
                <a:sym typeface="Helvetica"/>
              </a:defRPr>
            </a:pPr>
            <a:endParaRPr/>
          </a:p>
          <a:p>
            <a:pPr algn="ctr" defTabSz="457200">
              <a:defRPr sz="1100">
                <a:solidFill>
                  <a:srgbClr val="000000">
                    <a:alpha val="84705"/>
                  </a:srgbClr>
                </a:solidFill>
                <a:latin typeface="+mj-lt"/>
                <a:ea typeface="+mj-ea"/>
                <a:cs typeface="+mj-cs"/>
                <a:sym typeface="Helvetica"/>
              </a:defRPr>
            </a:pPr>
            <a:endParaRPr/>
          </a:p>
          <a:p>
            <a:pPr defTabSz="457200">
              <a:defRPr sz="1200">
                <a:latin typeface="Times Roman"/>
                <a:ea typeface="Times Roman"/>
                <a:cs typeface="Times Roman"/>
                <a:sym typeface="Times Roman"/>
              </a:defRPr>
            </a:pPr>
            <a:endParaRPr sz="1000"/>
          </a:p>
          <a:p>
            <a:pPr defTabSz="457200">
              <a:defRPr sz="2666">
                <a:solidFill>
                  <a:srgbClr val="09090B"/>
                </a:solidFill>
                <a:latin typeface="Times New Roman"/>
                <a:ea typeface="Times New Roman"/>
                <a:cs typeface="Times New Roman"/>
                <a:sym typeface="Times New Roman"/>
              </a:defRPr>
            </a:pPr>
            <a:r>
              <a:t> </a:t>
            </a:r>
            <a:endParaRPr sz="1200">
              <a:solidFill>
                <a:srgbClr val="000000"/>
              </a:solidFill>
              <a:latin typeface="Times Roman"/>
              <a:ea typeface="Times Roman"/>
              <a:cs typeface="Times Roman"/>
              <a:sym typeface="Times Roman"/>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bject 2"/>
          <p:cNvSpPr txBox="1">
            <a:spLocks noGrp="1"/>
          </p:cNvSpPr>
          <p:nvPr>
            <p:ph type="title"/>
          </p:nvPr>
        </p:nvSpPr>
        <p:spPr>
          <a:xfrm>
            <a:off x="626172" y="236806"/>
            <a:ext cx="8938260" cy="1056640"/>
          </a:xfrm>
          <a:prstGeom prst="rect">
            <a:avLst/>
          </a:prstGeom>
        </p:spPr>
        <p:txBody>
          <a:bodyPr/>
          <a:lstStyle>
            <a:lvl1pPr indent="12700">
              <a:spcBef>
                <a:spcPts val="100"/>
              </a:spcBef>
              <a:defRPr spc="-100"/>
            </a:lvl1pPr>
          </a:lstStyle>
          <a:p>
            <a:r>
              <a:t>References</a:t>
            </a:r>
          </a:p>
        </p:txBody>
      </p:sp>
      <p:sp>
        <p:nvSpPr>
          <p:cNvPr id="100" name="[1]. A. Maheshwari and A. K. Sahoo, &quot;Travel Buddy- One Stop Solution for Planning,&quot; INTERNATIONAL JOURNAL OF ENGINEERING RESEARCH &amp; TECHNOLOGY (IJERT), vol. 13, no. 05, May 2024.…"/>
          <p:cNvSpPr txBox="1"/>
          <p:nvPr/>
        </p:nvSpPr>
        <p:spPr>
          <a:xfrm>
            <a:off x="19050" y="926513"/>
            <a:ext cx="12153901" cy="463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just" defTabSz="457200">
              <a:defRPr sz="2166">
                <a:latin typeface="Times New Roman"/>
                <a:ea typeface="Times New Roman"/>
                <a:cs typeface="Times New Roman"/>
                <a:sym typeface="Times New Roman"/>
              </a:defRPr>
            </a:pPr>
            <a:r>
              <a:t>[1]. A. Maheshwari and A. K. Sahoo, "Travel Buddy- One Stop Solution for Planning," </a:t>
            </a:r>
            <a:r>
              <a:rPr i="1"/>
              <a:t>INTERNATIONAL JOURNAL OF ENGINEERING RESEARCH &amp; TECHNOLOGY (IJERT), </a:t>
            </a:r>
            <a:r>
              <a:t>vol. 13, no. 05, May 2024.</a:t>
            </a:r>
            <a:endParaRPr sz="700">
              <a:latin typeface="Times Roman"/>
              <a:ea typeface="Times Roman"/>
              <a:cs typeface="Times Roman"/>
              <a:sym typeface="Times Roman"/>
            </a:endParaRPr>
          </a:p>
          <a:p>
            <a:pPr algn="just" defTabSz="457200">
              <a:defRPr sz="2166">
                <a:latin typeface="Times New Roman"/>
                <a:ea typeface="Times New Roman"/>
                <a:cs typeface="Times New Roman"/>
                <a:sym typeface="Times New Roman"/>
              </a:defRPr>
            </a:pPr>
            <a:r>
              <a:t>[2]. Y. Zhang, L. Jiao, Z. Yu and Z. L. a. M. Gan, "A Tourism Route-Planning Approach Based on Comprehensive Attractiveness," </a:t>
            </a:r>
            <a:r>
              <a:rPr i="1"/>
              <a:t>IEEE Access, </a:t>
            </a:r>
            <a:r>
              <a:t>vol. 8, pp. 39536-39547, 2020. </a:t>
            </a:r>
            <a:endParaRPr sz="700">
              <a:latin typeface="Times Roman"/>
              <a:ea typeface="Times Roman"/>
              <a:cs typeface="Times Roman"/>
              <a:sym typeface="Times Roman"/>
            </a:endParaRPr>
          </a:p>
          <a:p>
            <a:pPr algn="just" defTabSz="457200">
              <a:defRPr sz="2166">
                <a:latin typeface="Times New Roman"/>
                <a:ea typeface="Times New Roman"/>
                <a:cs typeface="Times New Roman"/>
                <a:sym typeface="Times New Roman"/>
              </a:defRPr>
            </a:pPr>
            <a:r>
              <a:t>[3]. Chauhan, A. a. Gupta and R. a. Singh, "Trip-A Complete Tourism Solution," </a:t>
            </a:r>
            <a:r>
              <a:rPr i="1"/>
              <a:t>Proceedings of the Advancement in Electronics &amp; Communication Engineering, </a:t>
            </a:r>
            <a:r>
              <a:t>2022.</a:t>
            </a:r>
            <a:endParaRPr sz="700">
              <a:latin typeface="Times Roman"/>
              <a:ea typeface="Times Roman"/>
              <a:cs typeface="Times Roman"/>
              <a:sym typeface="Times Roman"/>
            </a:endParaRPr>
          </a:p>
          <a:p>
            <a:pPr algn="just" defTabSz="457200">
              <a:defRPr sz="2166">
                <a:latin typeface="Times New Roman"/>
                <a:ea typeface="Times New Roman"/>
                <a:cs typeface="Times New Roman"/>
                <a:sym typeface="Times New Roman"/>
              </a:defRPr>
            </a:pPr>
            <a:r>
              <a:t>[4]. X. Y. Zheng, B. T. Han and a. Z. Ni, Tourism route recommendation based on a multi-objective evolutionary algorithm using two-stage decomposition and Pareto layering, vol. 10, 2023., p. 486–500.</a:t>
            </a:r>
            <a:endParaRPr sz="700">
              <a:latin typeface="Times Roman"/>
              <a:ea typeface="Times Roman"/>
              <a:cs typeface="Times Roman"/>
              <a:sym typeface="Times Roman"/>
            </a:endParaRPr>
          </a:p>
          <a:p>
            <a:pPr algn="just" defTabSz="457200">
              <a:defRPr sz="2166">
                <a:latin typeface="Times New Roman"/>
                <a:ea typeface="Times New Roman"/>
                <a:cs typeface="Times New Roman"/>
                <a:sym typeface="Times New Roman"/>
              </a:defRPr>
            </a:pPr>
            <a:r>
              <a:t>[5]. A. Mandić, Ž. Mrnjavac and L. Kordić, TOURISM INFRASTRUCTURE, RECREATIONAL FACILITIES AND TOURISM DEVELOPMENT, vol. 24, 2018. </a:t>
            </a:r>
            <a:endParaRPr sz="700">
              <a:latin typeface="Times Roman"/>
              <a:ea typeface="Times Roman"/>
              <a:cs typeface="Times Roman"/>
              <a:sym typeface="Times Roman"/>
            </a:endParaRPr>
          </a:p>
          <a:p>
            <a:pPr algn="just" defTabSz="457200">
              <a:defRPr sz="2166">
                <a:latin typeface="Times New Roman"/>
                <a:ea typeface="Times New Roman"/>
                <a:cs typeface="Times New Roman"/>
                <a:sym typeface="Times New Roman"/>
              </a:defRPr>
            </a:pPr>
            <a:r>
              <a:t>[6]. Margarita Boiko (Ukraine), M. B. (2017). </a:t>
            </a:r>
            <a:r>
              <a:rPr i="1"/>
              <a:t>DEVELOPMENT OF THE TOURISM CLUSTER</a:t>
            </a:r>
            <a:r>
              <a:t> (Vol. 14).</a:t>
            </a:r>
            <a:endParaRPr sz="700">
              <a:latin typeface="Times Roman"/>
              <a:ea typeface="Times Roman"/>
              <a:cs typeface="Times Roman"/>
              <a:sym typeface="Times Roman"/>
            </a:endParaRPr>
          </a:p>
          <a:p>
            <a:pPr algn="just" defTabSz="457200">
              <a:defRPr sz="2166" i="1">
                <a:latin typeface="Times New Roman"/>
                <a:ea typeface="Times New Roman"/>
                <a:cs typeface="Times New Roman"/>
                <a:sym typeface="Times New Roman"/>
              </a:defRPr>
            </a:pPr>
            <a:r>
              <a:rPr i="0"/>
              <a:t>[7]. WALLACE, M., MAGLOGIANNIS, I., &amp; KARPOUZIS, K. (2003). </a:t>
            </a:r>
            <a:r>
              <a:t>INTELLIGENT ONE-STOP-SHOP TRAVEL RECOMMENDATIONS USING AN ADAPTIVE NEURAL NETWORK AND CLUSTERING OF HISTORY</a:t>
            </a:r>
            <a:r>
              <a:rPr i="0"/>
              <a:t> (Vol. 6).</a:t>
            </a:r>
            <a:endParaRPr sz="700" i="0">
              <a:latin typeface="Times Roman"/>
              <a:ea typeface="Times Roman"/>
              <a:cs typeface="Times Roman"/>
              <a:sym typeface="Times Roman"/>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object 2"/>
          <p:cNvSpPr txBox="1">
            <a:spLocks noGrp="1"/>
          </p:cNvSpPr>
          <p:nvPr>
            <p:ph type="title"/>
          </p:nvPr>
        </p:nvSpPr>
        <p:spPr>
          <a:xfrm>
            <a:off x="917575" y="275444"/>
            <a:ext cx="8938260" cy="1056640"/>
          </a:xfrm>
          <a:prstGeom prst="rect">
            <a:avLst/>
          </a:prstGeom>
        </p:spPr>
        <p:txBody>
          <a:bodyPr>
            <a:normAutofit fontScale="90000"/>
          </a:bodyPr>
          <a:lstStyle/>
          <a:p>
            <a:pPr indent="12700">
              <a:spcBef>
                <a:spcPts val="100"/>
              </a:spcBef>
              <a:defRPr spc="-100"/>
            </a:pPr>
            <a:br>
              <a:rPr lang="en-IN" sz="3600" dirty="0"/>
            </a:br>
            <a:br>
              <a:rPr lang="en-IN" sz="3600" dirty="0"/>
            </a:br>
            <a:br>
              <a:rPr lang="en-IN" sz="3600" dirty="0"/>
            </a:br>
            <a:r>
              <a:rPr lang="en-IN" sz="3600" dirty="0"/>
              <a:t>PROJECT GITHUB LINK:</a:t>
            </a:r>
            <a:endParaRPr sz="3600" dirty="0"/>
          </a:p>
        </p:txBody>
      </p:sp>
      <p:sp>
        <p:nvSpPr>
          <p:cNvPr id="3" name="TextBox 2">
            <a:extLst>
              <a:ext uri="{FF2B5EF4-FFF2-40B4-BE49-F238E27FC236}">
                <a16:creationId xmlns:a16="http://schemas.microsoft.com/office/drawing/2014/main" id="{A96B8AD3-6356-5B05-3040-536623C14E6C}"/>
              </a:ext>
            </a:extLst>
          </p:cNvPr>
          <p:cNvSpPr txBox="1"/>
          <p:nvPr/>
        </p:nvSpPr>
        <p:spPr>
          <a:xfrm>
            <a:off x="2153265" y="2458064"/>
            <a:ext cx="750201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hlinkClick r:id="rId2"/>
              </a:rPr>
              <a:t>https://github.com/Soundaryasarashetti/A-one-stop-solution-focusing-on-</a:t>
            </a:r>
          </a:p>
          <a:p>
            <a:r>
              <a:rPr lang="en-IN" dirty="0" err="1">
                <a:hlinkClick r:id="rId2"/>
              </a:rPr>
              <a:t>tourism.git</a:t>
            </a:r>
            <a:endParaRPr lang="en-IN"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object 2"/>
          <p:cNvSpPr txBox="1">
            <a:spLocks noGrp="1"/>
          </p:cNvSpPr>
          <p:nvPr>
            <p:ph type="title"/>
          </p:nvPr>
        </p:nvSpPr>
        <p:spPr>
          <a:xfrm>
            <a:off x="3543934" y="1906054"/>
            <a:ext cx="5104131" cy="1490981"/>
          </a:xfrm>
          <a:prstGeom prst="rect">
            <a:avLst/>
          </a:prstGeom>
        </p:spPr>
        <p:txBody>
          <a:bodyPr>
            <a:normAutofit fontScale="90000"/>
          </a:bodyPr>
          <a:lstStyle/>
          <a:p>
            <a:pPr indent="9398" defTabSz="676655">
              <a:defRPr sz="9620" b="1">
                <a:latin typeface="Calibri"/>
                <a:ea typeface="Calibri"/>
                <a:cs typeface="Calibri"/>
                <a:sym typeface="Calibri"/>
              </a:defRPr>
            </a:pPr>
            <a:r>
              <a:t>Thank</a:t>
            </a:r>
            <a:r>
              <a:rPr spc="-100"/>
              <a:t> </a:t>
            </a:r>
            <a:r>
              <a:rPr spc="-901"/>
              <a:t>Y</a:t>
            </a:r>
            <a:r>
              <a:t>o</a:t>
            </a:r>
            <a:r>
              <a:rPr spc="-100"/>
              <a:t>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object 2"/>
          <p:cNvSpPr txBox="1">
            <a:spLocks noGrp="1"/>
          </p:cNvSpPr>
          <p:nvPr>
            <p:ph type="title"/>
          </p:nvPr>
        </p:nvSpPr>
        <p:spPr>
          <a:xfrm>
            <a:off x="261348" y="333007"/>
            <a:ext cx="8938261" cy="1056641"/>
          </a:xfrm>
          <a:prstGeom prst="rect">
            <a:avLst/>
          </a:prstGeom>
        </p:spPr>
        <p:txBody>
          <a:bodyPr/>
          <a:lstStyle>
            <a:lvl1pPr indent="12700">
              <a:spcBef>
                <a:spcPts val="100"/>
              </a:spcBef>
              <a:defRPr spc="-100"/>
            </a:lvl1pPr>
          </a:lstStyle>
          <a:p>
            <a:r>
              <a:t>Introduction</a:t>
            </a:r>
          </a:p>
        </p:txBody>
      </p:sp>
      <p:sp>
        <p:nvSpPr>
          <p:cNvPr id="67" name="In today's world people travel a lot to different cities and countries . But it is hard for them to to travel in the city without prior knowledge.This is the prior motive behind making this app. A lot of websites and apps exist that do the similar job. A"/>
          <p:cNvSpPr txBox="1"/>
          <p:nvPr/>
        </p:nvSpPr>
        <p:spPr>
          <a:xfrm>
            <a:off x="222339" y="1101849"/>
            <a:ext cx="12159889" cy="334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700">
                <a:latin typeface="Times Roman"/>
                <a:ea typeface="Times Roman"/>
                <a:cs typeface="Times Roman"/>
                <a:sym typeface="Times Roman"/>
              </a:defRPr>
            </a:pPr>
            <a:r>
              <a:t>In today's world people travel a lot to different cities and countries . But it is hard for them to to travel in the city without prior knowledge.This is the prior motive behind making this app. A lot of websites and apps exist that do the similar job. An app exists </a:t>
            </a:r>
          </a:p>
          <a:p>
            <a:pPr defTabSz="457200">
              <a:defRPr sz="2700">
                <a:latin typeface="Times Roman"/>
                <a:ea typeface="Times Roman"/>
                <a:cs typeface="Times Roman"/>
                <a:sym typeface="Times Roman"/>
              </a:defRPr>
            </a:pPr>
            <a:r>
              <a:t>that can book hotels , another for booking cabs , another for booking shows , events etc but what we want to do is to integrate all of this into one app in order to save time of the user. Similar apps do exist but they are not very efficient and are very time </a:t>
            </a:r>
          </a:p>
          <a:p>
            <a:pPr defTabSz="457200">
              <a:defRPr sz="2700">
                <a:latin typeface="Times Roman"/>
                <a:ea typeface="Times Roman"/>
                <a:cs typeface="Times Roman"/>
                <a:sym typeface="Times Roman"/>
              </a:defRPr>
            </a:pPr>
            <a:r>
              <a:t>consuming . We aim to build an app that is user friendly and easy to use and will help people find out what they are looking for in a easier and time efficient way.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object 2"/>
          <p:cNvSpPr txBox="1">
            <a:spLocks noGrp="1"/>
          </p:cNvSpPr>
          <p:nvPr>
            <p:ph type="title"/>
          </p:nvPr>
        </p:nvSpPr>
        <p:spPr>
          <a:xfrm>
            <a:off x="917575" y="275444"/>
            <a:ext cx="8938260" cy="1056640"/>
          </a:xfrm>
          <a:prstGeom prst="rect">
            <a:avLst/>
          </a:prstGeom>
        </p:spPr>
        <p:txBody>
          <a:bodyPr/>
          <a:lstStyle/>
          <a:p>
            <a:pPr indent="12700">
              <a:spcBef>
                <a:spcPts val="100"/>
              </a:spcBef>
              <a:defRPr spc="-100"/>
            </a:pPr>
            <a:r>
              <a:t>Literature</a:t>
            </a:r>
            <a:r>
              <a:rPr spc="-200"/>
              <a:t> </a:t>
            </a:r>
            <a:r>
              <a:t>Review</a:t>
            </a:r>
          </a:p>
        </p:txBody>
      </p:sp>
      <p:pic>
        <p:nvPicPr>
          <p:cNvPr id="70" name="pasted-movie.png" descr="pasted-movie.png"/>
          <p:cNvPicPr>
            <a:picLocks noChangeAspect="1"/>
          </p:cNvPicPr>
          <p:nvPr/>
        </p:nvPicPr>
        <p:blipFill>
          <a:blip r:embed="rId2"/>
          <a:stretch>
            <a:fillRect/>
          </a:stretch>
        </p:blipFill>
        <p:spPr>
          <a:xfrm>
            <a:off x="730844" y="850900"/>
            <a:ext cx="10730312" cy="500747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asted-movie.png" descr="pasted-movie.png"/>
          <p:cNvPicPr>
            <a:picLocks noChangeAspect="1"/>
          </p:cNvPicPr>
          <p:nvPr/>
        </p:nvPicPr>
        <p:blipFill>
          <a:blip r:embed="rId2"/>
          <a:stretch>
            <a:fillRect/>
          </a:stretch>
        </p:blipFill>
        <p:spPr>
          <a:xfrm>
            <a:off x="749300" y="665041"/>
            <a:ext cx="10693400" cy="4699001"/>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object 2"/>
          <p:cNvSpPr txBox="1">
            <a:spLocks noGrp="1"/>
          </p:cNvSpPr>
          <p:nvPr>
            <p:ph type="title"/>
          </p:nvPr>
        </p:nvSpPr>
        <p:spPr>
          <a:xfrm>
            <a:off x="295886" y="275444"/>
            <a:ext cx="8938261" cy="1056640"/>
          </a:xfrm>
          <a:prstGeom prst="rect">
            <a:avLst/>
          </a:prstGeom>
        </p:spPr>
        <p:txBody>
          <a:bodyPr/>
          <a:lstStyle/>
          <a:p>
            <a:pPr indent="12700">
              <a:spcBef>
                <a:spcPts val="100"/>
              </a:spcBef>
              <a:defRPr spc="-100"/>
            </a:pPr>
            <a:r>
              <a:t>Proposed</a:t>
            </a:r>
            <a:r>
              <a:rPr spc="-200"/>
              <a:t> </a:t>
            </a:r>
            <a:r>
              <a:t>Methodology</a:t>
            </a:r>
          </a:p>
        </p:txBody>
      </p:sp>
      <p:sp>
        <p:nvSpPr>
          <p:cNvPr id="75" name="Requirement Analysis…"/>
          <p:cNvSpPr txBox="1"/>
          <p:nvPr/>
        </p:nvSpPr>
        <p:spPr>
          <a:xfrm>
            <a:off x="266739" y="1123541"/>
            <a:ext cx="12232641" cy="1539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400"/>
              </a:spcBef>
              <a:defRPr sz="2300" b="1">
                <a:latin typeface="Times Roman"/>
                <a:ea typeface="Times Roman"/>
                <a:cs typeface="Times Roman"/>
                <a:sym typeface="Times Roman"/>
              </a:defRPr>
            </a:pPr>
            <a:r>
              <a:t>Requirement Analysis</a:t>
            </a:r>
          </a:p>
          <a:p>
            <a:pPr marL="457200" indent="-317500" defTabSz="457200">
              <a:buSzPct val="100000"/>
              <a:buFont typeface="Times Roman"/>
              <a:buChar char="•"/>
              <a:defRPr sz="2000">
                <a:latin typeface="Times Roman"/>
                <a:ea typeface="Times Roman"/>
                <a:cs typeface="Times Roman"/>
                <a:sym typeface="Times Roman"/>
              </a:defRPr>
            </a:pPr>
            <a:r>
              <a:rPr b="1"/>
              <a:t>Objective:</a:t>
            </a:r>
            <a:r>
              <a:t> Identify the needs and pain points of travellers and stakeholders in the tourism ecosystem (travel agencies, local guides, accommodation providers).</a:t>
            </a:r>
          </a:p>
        </p:txBody>
      </p:sp>
      <p:sp>
        <p:nvSpPr>
          <p:cNvPr id="76" name="System Design and Architecture…"/>
          <p:cNvSpPr txBox="1"/>
          <p:nvPr/>
        </p:nvSpPr>
        <p:spPr>
          <a:xfrm>
            <a:off x="280359" y="2468765"/>
            <a:ext cx="7501320" cy="1285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400"/>
              </a:spcBef>
              <a:defRPr sz="2300" b="1">
                <a:latin typeface="Times Roman"/>
                <a:ea typeface="Times Roman"/>
                <a:cs typeface="Times Roman"/>
                <a:sym typeface="Times Roman"/>
              </a:defRPr>
            </a:pPr>
            <a:r>
              <a:t>System Design and Architecture</a:t>
            </a:r>
          </a:p>
          <a:p>
            <a:pPr marL="457200" indent="-317500" defTabSz="457200">
              <a:buSzPct val="100000"/>
              <a:buFont typeface="Times Roman"/>
              <a:buChar char="•"/>
              <a:defRPr sz="2000">
                <a:latin typeface="Times Roman"/>
                <a:ea typeface="Times Roman"/>
                <a:cs typeface="Times Roman"/>
                <a:sym typeface="Times Roman"/>
              </a:defRPr>
            </a:pPr>
            <a:r>
              <a:rPr b="1"/>
              <a:t>Objective:</a:t>
            </a:r>
            <a:r>
              <a:t> Establish a scalable, robust architecture for the platform.</a:t>
            </a:r>
          </a:p>
        </p:txBody>
      </p:sp>
      <p:sp>
        <p:nvSpPr>
          <p:cNvPr id="77" name="Data Collection and Management…"/>
          <p:cNvSpPr txBox="1"/>
          <p:nvPr/>
        </p:nvSpPr>
        <p:spPr>
          <a:xfrm>
            <a:off x="232213" y="3611802"/>
            <a:ext cx="9539397" cy="12857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400"/>
              </a:spcBef>
              <a:defRPr sz="2300" b="1">
                <a:latin typeface="Times Roman"/>
                <a:ea typeface="Times Roman"/>
                <a:cs typeface="Times Roman"/>
                <a:sym typeface="Times Roman"/>
              </a:defRPr>
            </a:pPr>
            <a:r>
              <a:t>Data Collection and Management</a:t>
            </a:r>
          </a:p>
          <a:p>
            <a:pPr marL="457200" indent="-317500" defTabSz="457200">
              <a:buSzPct val="100000"/>
              <a:buFont typeface="Times Roman"/>
              <a:buChar char="•"/>
              <a:defRPr sz="2000">
                <a:latin typeface="Times Roman"/>
                <a:ea typeface="Times Roman"/>
                <a:cs typeface="Times Roman"/>
                <a:sym typeface="Times Roman"/>
              </a:defRPr>
            </a:pPr>
            <a:r>
              <a:rPr b="1"/>
              <a:t>Objective:</a:t>
            </a:r>
            <a:r>
              <a:t> Aggregate comprehensive tourism-related data for seamless user experience.</a:t>
            </a:r>
          </a:p>
          <a:p>
            <a:pPr marL="457200" indent="-317500" defTabSz="457200">
              <a:buSzPct val="100000"/>
              <a:buFont typeface="Times Roman"/>
              <a:buChar char="•"/>
              <a:defRPr sz="1200">
                <a:latin typeface="Times Roman"/>
                <a:ea typeface="Times Roman"/>
                <a:cs typeface="Times Roman"/>
                <a:sym typeface="Times Roman"/>
              </a:defRPr>
            </a:pPr>
            <a:endParaRPr/>
          </a:p>
        </p:txBody>
      </p:sp>
      <p:sp>
        <p:nvSpPr>
          <p:cNvPr id="78" name="User Experience (UX) and User Interface (UI) Design…"/>
          <p:cNvSpPr txBox="1"/>
          <p:nvPr/>
        </p:nvSpPr>
        <p:spPr>
          <a:xfrm>
            <a:off x="245842" y="4706992"/>
            <a:ext cx="10606867" cy="12349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400"/>
              </a:spcBef>
              <a:defRPr sz="2300" b="1">
                <a:latin typeface="Times Roman"/>
                <a:ea typeface="Times Roman"/>
                <a:cs typeface="Times Roman"/>
                <a:sym typeface="Times Roman"/>
              </a:defRPr>
            </a:pPr>
            <a:r>
              <a:t>User Experience (UX) and User Interface (UI) Design</a:t>
            </a:r>
          </a:p>
          <a:p>
            <a:pPr marL="457200" indent="-317500" defTabSz="457200">
              <a:buSzPct val="100000"/>
              <a:buFont typeface="Times Roman"/>
              <a:buChar char="•"/>
              <a:defRPr sz="2000">
                <a:latin typeface="Times Roman"/>
                <a:ea typeface="Times Roman"/>
                <a:cs typeface="Times Roman"/>
                <a:sym typeface="Times Roman"/>
              </a:defRPr>
            </a:pPr>
            <a:r>
              <a:rPr b="1"/>
              <a:t>Objective:</a:t>
            </a:r>
            <a:r>
              <a:t> Develop an engaging, user-friendly design that enhances user interaction and retention.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DG Mapping"/>
          <p:cNvSpPr txBox="1"/>
          <p:nvPr/>
        </p:nvSpPr>
        <p:spPr>
          <a:xfrm>
            <a:off x="364847" y="385684"/>
            <a:ext cx="3074006" cy="653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indent="12700">
              <a:spcBef>
                <a:spcPts val="100"/>
              </a:spcBef>
              <a:defRPr sz="4400" spc="-100">
                <a:latin typeface="Calibri Light"/>
                <a:ea typeface="Calibri Light"/>
                <a:cs typeface="Calibri Light"/>
                <a:sym typeface="Calibri Light"/>
              </a:defRPr>
            </a:lvl1pPr>
          </a:lstStyle>
          <a:p>
            <a:r>
              <a:t>SDG Mapping</a:t>
            </a:r>
          </a:p>
        </p:txBody>
      </p:sp>
      <p:pic>
        <p:nvPicPr>
          <p:cNvPr id="81" name="WhatsApp Image 2025-01-15 at 18.57.55.jpeg" descr="WhatsApp Image 2025-01-15 at 18.57.55.jpeg"/>
          <p:cNvPicPr>
            <a:picLocks noChangeAspect="1"/>
          </p:cNvPicPr>
          <p:nvPr/>
        </p:nvPicPr>
        <p:blipFill>
          <a:blip r:embed="rId2"/>
          <a:stretch>
            <a:fillRect/>
          </a:stretch>
        </p:blipFill>
        <p:spPr>
          <a:xfrm>
            <a:off x="296678" y="1071989"/>
            <a:ext cx="4714021" cy="4714022"/>
          </a:xfrm>
          <a:prstGeom prst="rect">
            <a:avLst/>
          </a:prstGeom>
          <a:ln w="12700">
            <a:miter lim="400000"/>
          </a:ln>
        </p:spPr>
      </p:pic>
      <p:sp>
        <p:nvSpPr>
          <p:cNvPr id="82" name="The project work carried out here is mapped to SDG-9 Industry, Innovation, and Infrastructure.…"/>
          <p:cNvSpPr txBox="1"/>
          <p:nvPr/>
        </p:nvSpPr>
        <p:spPr>
          <a:xfrm>
            <a:off x="5198978" y="1112522"/>
            <a:ext cx="6809195" cy="3787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700"/>
            </a:pPr>
            <a:r>
              <a:t>The project work carried out here is mapped to SDG-9 Industry, Innovation, and Infrastructure.</a:t>
            </a:r>
          </a:p>
          <a:p>
            <a:pPr>
              <a:defRPr sz="2700"/>
            </a:pPr>
            <a:endParaRPr/>
          </a:p>
          <a:p>
            <a:pPr>
              <a:defRPr sz="2700"/>
            </a:pPr>
            <a:r>
              <a:t>The project focuses on fostering innovation and building resilient infrastructure to support sustainable industrialisation. It aims to promote technological advancements and efficient resource management, enabling economic growth while minimising environmental impact.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object 2"/>
          <p:cNvSpPr txBox="1">
            <a:spLocks noGrp="1"/>
          </p:cNvSpPr>
          <p:nvPr>
            <p:ph type="title"/>
          </p:nvPr>
        </p:nvSpPr>
        <p:spPr>
          <a:xfrm>
            <a:off x="917575" y="275444"/>
            <a:ext cx="8938260" cy="1056640"/>
          </a:xfrm>
          <a:prstGeom prst="rect">
            <a:avLst/>
          </a:prstGeom>
        </p:spPr>
        <p:txBody>
          <a:bodyPr/>
          <a:lstStyle/>
          <a:p>
            <a:pPr indent="12700">
              <a:spcBef>
                <a:spcPts val="100"/>
              </a:spcBef>
              <a:defRPr spc="-100"/>
            </a:pPr>
            <a:r>
              <a:t>System</a:t>
            </a:r>
            <a:r>
              <a:rPr spc="-200"/>
              <a:t> </a:t>
            </a:r>
            <a:r>
              <a:t>Design</a:t>
            </a:r>
            <a:r>
              <a:rPr spc="-200"/>
              <a:t> </a:t>
            </a:r>
            <a:r>
              <a:rPr spc="0"/>
              <a:t>&amp;</a:t>
            </a:r>
            <a:r>
              <a:rPr spc="-200"/>
              <a:t> </a:t>
            </a:r>
            <a:r>
              <a:t>Implementation</a:t>
            </a:r>
          </a:p>
        </p:txBody>
      </p:sp>
      <p:sp>
        <p:nvSpPr>
          <p:cNvPr id="85" name="Data Flow Diagram (DFD)…"/>
          <p:cNvSpPr txBox="1"/>
          <p:nvPr/>
        </p:nvSpPr>
        <p:spPr>
          <a:xfrm>
            <a:off x="530794" y="1233598"/>
            <a:ext cx="12232641" cy="541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2400" b="1">
                <a:latin typeface="Times Roman"/>
                <a:ea typeface="Times Roman"/>
                <a:cs typeface="Times Roman"/>
                <a:sym typeface="Times Roman"/>
              </a:defRPr>
            </a:pPr>
            <a:r>
              <a:t>Data Flow Diagram (DFD)</a:t>
            </a:r>
          </a:p>
          <a:p>
            <a:pPr marL="457200" indent="-317500" defTabSz="457200">
              <a:buSzPct val="100000"/>
              <a:buFont typeface="Times Roman"/>
              <a:buChar char="•"/>
              <a:defRPr sz="2200">
                <a:latin typeface="Times Roman"/>
                <a:ea typeface="Times Roman"/>
                <a:cs typeface="Times Roman"/>
                <a:sym typeface="Times Roman"/>
              </a:defRPr>
            </a:pPr>
            <a:r>
              <a:rPr b="1"/>
              <a:t>User Interaction:</a:t>
            </a:r>
            <a:r>
              <a:t> Users interact with the system via web or mobile interfaces.</a:t>
            </a:r>
          </a:p>
          <a:p>
            <a:pPr marL="457200" indent="-317500" defTabSz="457200">
              <a:buSzPct val="100000"/>
              <a:buFont typeface="Times Roman"/>
              <a:buChar char="•"/>
              <a:defRPr sz="2200">
                <a:latin typeface="Times Roman"/>
                <a:ea typeface="Times Roman"/>
                <a:cs typeface="Times Roman"/>
                <a:sym typeface="Times Roman"/>
              </a:defRPr>
            </a:pPr>
            <a:r>
              <a:rPr b="1"/>
              <a:t>Data Input:</a:t>
            </a:r>
            <a:r>
              <a:t> Searches, booking details, user preferences, and feedback.</a:t>
            </a:r>
          </a:p>
          <a:p>
            <a:pPr marL="457200" indent="-317500" defTabSz="457200">
              <a:buSzPct val="100000"/>
              <a:buFont typeface="Times Roman"/>
              <a:buChar char="•"/>
              <a:defRPr sz="2200">
                <a:latin typeface="Times Roman"/>
                <a:ea typeface="Times Roman"/>
                <a:cs typeface="Times Roman"/>
                <a:sym typeface="Times Roman"/>
              </a:defRPr>
            </a:pPr>
            <a:r>
              <a:rPr b="1"/>
              <a:t>Data Processing:</a:t>
            </a:r>
            <a:r>
              <a:t> Backend logic processes input for personalized recommendations, itinerary planning, and booking confirmations.</a:t>
            </a:r>
          </a:p>
          <a:p>
            <a:pPr marL="457200" indent="-317500" defTabSz="457200">
              <a:buSzPct val="100000"/>
              <a:buFont typeface="Times Roman"/>
              <a:buChar char="•"/>
              <a:defRPr sz="2200">
                <a:latin typeface="Times Roman"/>
                <a:ea typeface="Times Roman"/>
                <a:cs typeface="Times Roman"/>
                <a:sym typeface="Times Roman"/>
              </a:defRPr>
            </a:pPr>
            <a:r>
              <a:rPr b="1"/>
              <a:t>Data Output:</a:t>
            </a:r>
            <a:r>
              <a:t> Display of search results, booking confirmations, and itinerary recommendations.</a:t>
            </a:r>
          </a:p>
          <a:p>
            <a:pPr defTabSz="457200">
              <a:defRPr sz="2400" b="1">
                <a:latin typeface="Times Roman"/>
                <a:ea typeface="Times Roman"/>
                <a:cs typeface="Times Roman"/>
                <a:sym typeface="Times Roman"/>
              </a:defRPr>
            </a:pPr>
            <a:endParaRPr/>
          </a:p>
          <a:p>
            <a:pPr defTabSz="457200">
              <a:defRPr sz="2400" b="1">
                <a:latin typeface="Times Roman"/>
                <a:ea typeface="Times Roman"/>
                <a:cs typeface="Times Roman"/>
                <a:sym typeface="Times Roman"/>
              </a:defRPr>
            </a:pPr>
            <a:r>
              <a:t>API Design and Integration</a:t>
            </a:r>
          </a:p>
          <a:p>
            <a:pPr defTabSz="457200">
              <a:spcBef>
                <a:spcPts val="1200"/>
              </a:spcBef>
              <a:defRPr sz="2200" b="1">
                <a:latin typeface="Times Roman"/>
                <a:ea typeface="Times Roman"/>
                <a:cs typeface="Times Roman"/>
                <a:sym typeface="Times Roman"/>
              </a:defRPr>
            </a:pPr>
            <a:r>
              <a:t>External APIs:                                   Internal APIs:                        </a:t>
            </a:r>
            <a:endParaRPr b="0"/>
          </a:p>
          <a:p>
            <a:pPr marL="457200" indent="-317500" defTabSz="457200">
              <a:buSzPct val="100000"/>
              <a:buFont typeface="Times Roman"/>
              <a:buChar char="•"/>
              <a:defRPr sz="2200">
                <a:latin typeface="Times Roman"/>
                <a:ea typeface="Times Roman"/>
                <a:cs typeface="Times Roman"/>
                <a:sym typeface="Times Roman"/>
              </a:defRPr>
            </a:pPr>
            <a:r>
              <a:t>Flight and hotel booking              User management and authentication API.</a:t>
            </a:r>
          </a:p>
          <a:p>
            <a:pPr marL="457200" indent="-317500" defTabSz="457200">
              <a:buSzPct val="100000"/>
              <a:buFont typeface="Times Roman"/>
              <a:buChar char="•"/>
              <a:defRPr sz="2200">
                <a:latin typeface="Times Roman"/>
                <a:ea typeface="Times Roman"/>
                <a:cs typeface="Times Roman"/>
                <a:sym typeface="Times Roman"/>
              </a:defRPr>
            </a:pPr>
            <a:r>
              <a:t>Map services                                Recommendation engine API.</a:t>
            </a:r>
          </a:p>
          <a:p>
            <a:pPr marL="457200" indent="-317500" defTabSz="457200">
              <a:buSzPct val="100000"/>
              <a:buFont typeface="Times Roman"/>
              <a:buChar char="•"/>
              <a:defRPr sz="2200">
                <a:latin typeface="Times Roman"/>
                <a:ea typeface="Times Roman"/>
                <a:cs typeface="Times Roman"/>
                <a:sym typeface="Times Roman"/>
              </a:defRPr>
            </a:pPr>
            <a:r>
              <a:t>Payment gateway                         Booking management API.</a:t>
            </a:r>
          </a:p>
          <a:p>
            <a:pPr defTabSz="457200">
              <a:defRPr sz="2200">
                <a:latin typeface="Times Roman"/>
                <a:ea typeface="Times Roman"/>
                <a:cs typeface="Times Roman"/>
                <a:sym typeface="Times Roman"/>
              </a:defRPr>
            </a:pPr>
            <a:endParaRPr/>
          </a:p>
          <a:p>
            <a:pPr defTabSz="457200">
              <a:defRPr sz="1700">
                <a:latin typeface="Times Roman"/>
                <a:ea typeface="Times Roman"/>
                <a:cs typeface="Times Roman"/>
                <a:sym typeface="Times Roman"/>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Implementation Details…"/>
          <p:cNvSpPr txBox="1"/>
          <p:nvPr/>
        </p:nvSpPr>
        <p:spPr>
          <a:xfrm>
            <a:off x="395287" y="362980"/>
            <a:ext cx="11784854" cy="61381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spcBef>
                <a:spcPts val="1400"/>
              </a:spcBef>
              <a:defRPr sz="2400" b="1">
                <a:latin typeface="Times Roman"/>
                <a:ea typeface="Times Roman"/>
                <a:cs typeface="Times Roman"/>
                <a:sym typeface="Times Roman"/>
              </a:defRPr>
            </a:pPr>
            <a:r>
              <a:t>Implementation Details</a:t>
            </a:r>
          </a:p>
          <a:p>
            <a:pPr marL="457200" indent="-317500" defTabSz="457200">
              <a:spcBef>
                <a:spcPts val="1200"/>
              </a:spcBef>
              <a:buSzPct val="100000"/>
              <a:buFont typeface="Times Roman"/>
              <a:buAutoNum type="arabicPeriod"/>
              <a:defRPr sz="2200" b="1">
                <a:latin typeface="Times Roman"/>
                <a:ea typeface="Times Roman"/>
                <a:cs typeface="Times Roman"/>
                <a:sym typeface="Times Roman"/>
              </a:defRPr>
            </a:pPr>
            <a:r>
              <a:t>Frontend Development:</a:t>
            </a:r>
            <a:endParaRPr b="0"/>
          </a:p>
          <a:p>
            <a:pPr marL="914400" lvl="1" indent="-317500" defTabSz="457200">
              <a:buSzPct val="100000"/>
              <a:buFont typeface="Times Roman"/>
              <a:buChar char="◦"/>
              <a:defRPr sz="2200">
                <a:latin typeface="Times Roman"/>
                <a:ea typeface="Times Roman"/>
                <a:cs typeface="Times Roman"/>
                <a:sym typeface="Times Roman"/>
              </a:defRPr>
            </a:pPr>
            <a:r>
              <a:rPr b="1"/>
              <a:t>Tools &amp; Frameworks: </a:t>
            </a:r>
            <a:r>
              <a:t>HTML and CSS for responsive design.</a:t>
            </a:r>
          </a:p>
          <a:p>
            <a:pPr marL="914400" lvl="1" indent="-317500" defTabSz="457200">
              <a:buSzPct val="100000"/>
              <a:buFont typeface="Times Roman"/>
              <a:buChar char="◦"/>
              <a:defRPr sz="2200">
                <a:latin typeface="Times Roman"/>
                <a:ea typeface="Times Roman"/>
                <a:cs typeface="Times Roman"/>
                <a:sym typeface="Times Roman"/>
              </a:defRPr>
            </a:pPr>
            <a:r>
              <a:rPr b="1"/>
              <a:t>Features:</a:t>
            </a:r>
            <a:r>
              <a:t> User-friendly interfaces, search functionalities, booking forms, and itinerary displays.</a:t>
            </a:r>
          </a:p>
          <a:p>
            <a:pPr marL="457200" indent="-317500" defTabSz="457200">
              <a:spcBef>
                <a:spcPts val="1200"/>
              </a:spcBef>
              <a:buSzPct val="100000"/>
              <a:buFont typeface="Times Roman"/>
              <a:buAutoNum type="arabicPeriod" startAt="2"/>
              <a:defRPr sz="2200" b="1">
                <a:latin typeface="Times Roman"/>
                <a:ea typeface="Times Roman"/>
                <a:cs typeface="Times Roman"/>
                <a:sym typeface="Times Roman"/>
              </a:defRPr>
            </a:pPr>
            <a:r>
              <a:t>Backend Development:</a:t>
            </a:r>
            <a:endParaRPr b="0"/>
          </a:p>
          <a:p>
            <a:pPr marL="914400" lvl="1" indent="-317500" defTabSz="457200">
              <a:buSzPct val="100000"/>
              <a:buFont typeface="Times Roman"/>
              <a:buChar char="◦"/>
              <a:defRPr sz="2200">
                <a:latin typeface="Times Roman"/>
                <a:ea typeface="Times Roman"/>
                <a:cs typeface="Times Roman"/>
                <a:sym typeface="Times Roman"/>
              </a:defRPr>
            </a:pPr>
            <a:r>
              <a:rPr b="1"/>
              <a:t>Tools &amp; Frameworks: MySQL </a:t>
            </a:r>
            <a:r>
              <a:t>for storing, and querying structured data efficiently</a:t>
            </a:r>
          </a:p>
          <a:p>
            <a:pPr marL="914400" lvl="1" indent="-317500" defTabSz="457200">
              <a:buSzPct val="100000"/>
              <a:buFont typeface="Times Roman"/>
              <a:buChar char="◦"/>
              <a:defRPr sz="2200">
                <a:latin typeface="Times Roman"/>
                <a:ea typeface="Times Roman"/>
                <a:cs typeface="Times Roman"/>
                <a:sym typeface="Times Roman"/>
              </a:defRPr>
            </a:pPr>
            <a:r>
              <a:rPr b="1"/>
              <a:t>Security Measures:</a:t>
            </a:r>
            <a:r>
              <a:t> </a:t>
            </a:r>
            <a:r>
              <a:rPr b="1"/>
              <a:t>Hashing</a:t>
            </a:r>
            <a:r>
              <a:t> for enhancing security, data integrity</a:t>
            </a:r>
          </a:p>
          <a:p>
            <a:pPr defTabSz="457200">
              <a:spcBef>
                <a:spcPts val="1400"/>
              </a:spcBef>
              <a:defRPr sz="2400" b="1">
                <a:latin typeface="Times Roman"/>
                <a:ea typeface="Times Roman"/>
                <a:cs typeface="Times Roman"/>
                <a:sym typeface="Times Roman"/>
              </a:defRPr>
            </a:pPr>
            <a:endParaRPr/>
          </a:p>
          <a:p>
            <a:pPr defTabSz="457200">
              <a:spcBef>
                <a:spcPts val="1400"/>
              </a:spcBef>
              <a:defRPr sz="2400" b="1">
                <a:latin typeface="Times Roman"/>
                <a:ea typeface="Times Roman"/>
                <a:cs typeface="Times Roman"/>
                <a:sym typeface="Times Roman"/>
              </a:defRPr>
            </a:pPr>
            <a:r>
              <a:t>Testing and Quality Assurance</a:t>
            </a:r>
          </a:p>
          <a:p>
            <a:pPr marL="457200" indent="-317500" defTabSz="457200">
              <a:spcBef>
                <a:spcPts val="1200"/>
              </a:spcBef>
              <a:buSzPct val="100000"/>
              <a:buFont typeface="Times Roman"/>
              <a:buAutoNum type="arabicPeriod"/>
              <a:defRPr sz="2200" b="1">
                <a:latin typeface="Times Roman"/>
                <a:ea typeface="Times Roman"/>
                <a:cs typeface="Times Roman"/>
                <a:sym typeface="Times Roman"/>
              </a:defRPr>
            </a:pPr>
            <a:r>
              <a:t>Types of Testing:</a:t>
            </a:r>
            <a:endParaRPr b="0"/>
          </a:p>
          <a:p>
            <a:pPr marL="914400" lvl="1" indent="-317500" defTabSz="457200">
              <a:buSzPct val="100000"/>
              <a:buFont typeface="Times Roman"/>
              <a:buChar char="◦"/>
              <a:defRPr sz="2100">
                <a:latin typeface="Times Roman"/>
                <a:ea typeface="Times Roman"/>
                <a:cs typeface="Times Roman"/>
                <a:sym typeface="Times Roman"/>
              </a:defRPr>
            </a:pPr>
            <a:r>
              <a:t>Unit testing for individual components.</a:t>
            </a:r>
          </a:p>
          <a:p>
            <a:pPr marL="914400" lvl="1" indent="-317500" defTabSz="457200">
              <a:buSzPct val="100000"/>
              <a:buFont typeface="Times Roman"/>
              <a:buChar char="◦"/>
              <a:defRPr sz="2100">
                <a:latin typeface="Times Roman"/>
                <a:ea typeface="Times Roman"/>
                <a:cs typeface="Times Roman"/>
                <a:sym typeface="Times Roman"/>
              </a:defRPr>
            </a:pPr>
            <a:r>
              <a:t>Integration testing for APIs and third-party services.</a:t>
            </a:r>
          </a:p>
          <a:p>
            <a:pPr marL="914400" lvl="1" indent="-317500" defTabSz="457200">
              <a:buSzPct val="100000"/>
              <a:buFont typeface="Times Roman"/>
              <a:buChar char="◦"/>
              <a:defRPr sz="2100">
                <a:latin typeface="Times Roman"/>
                <a:ea typeface="Times Roman"/>
                <a:cs typeface="Times Roman"/>
                <a:sym typeface="Times Roman"/>
              </a:defRPr>
            </a:pPr>
            <a:r>
              <a:t>Security testing to safeguard user data.</a:t>
            </a:r>
          </a:p>
          <a:p>
            <a:pPr marL="914400" indent="-914400" defTabSz="457200">
              <a:tabLst>
                <a:tab pos="596900" algn="l"/>
                <a:tab pos="914400" algn="l"/>
              </a:tabLst>
              <a:defRPr sz="1700">
                <a:latin typeface="Times Roman"/>
                <a:ea typeface="Times Roman"/>
                <a:cs typeface="Times Roman"/>
                <a:sym typeface="Times Roman"/>
              </a:defRPr>
            </a:pPr>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2"/>
          <p:cNvSpPr txBox="1">
            <a:spLocks noGrp="1"/>
          </p:cNvSpPr>
          <p:nvPr>
            <p:ph type="title"/>
          </p:nvPr>
        </p:nvSpPr>
        <p:spPr>
          <a:xfrm>
            <a:off x="917575" y="275444"/>
            <a:ext cx="8938260" cy="1056640"/>
          </a:xfrm>
          <a:prstGeom prst="rect">
            <a:avLst/>
          </a:prstGeom>
        </p:spPr>
        <p:txBody>
          <a:bodyPr/>
          <a:lstStyle/>
          <a:p>
            <a:pPr indent="12700">
              <a:spcBef>
                <a:spcPts val="100"/>
              </a:spcBef>
              <a:defRPr spc="-100"/>
            </a:pPr>
            <a:r>
              <a:t>Timeline</a:t>
            </a:r>
            <a:r>
              <a:rPr spc="-200"/>
              <a:t> </a:t>
            </a:r>
            <a:r>
              <a:rPr spc="0"/>
              <a:t>of</a:t>
            </a:r>
            <a:r>
              <a:rPr spc="-200"/>
              <a:t> </a:t>
            </a:r>
            <a:r>
              <a:t>Project</a:t>
            </a:r>
          </a:p>
        </p:txBody>
      </p:sp>
      <p:pic>
        <p:nvPicPr>
          <p:cNvPr id="90" name="Image" descr="Image"/>
          <p:cNvPicPr>
            <a:picLocks noChangeAspect="1"/>
          </p:cNvPicPr>
          <p:nvPr/>
        </p:nvPicPr>
        <p:blipFill>
          <a:blip r:embed="rId2"/>
          <a:stretch>
            <a:fillRect/>
          </a:stretch>
        </p:blipFill>
        <p:spPr>
          <a:xfrm>
            <a:off x="1003300" y="1574800"/>
            <a:ext cx="10185400" cy="350520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882</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Calibri Light</vt:lpstr>
      <vt:lpstr>Helvetica</vt:lpstr>
      <vt:lpstr>Helvetica Neue</vt:lpstr>
      <vt:lpstr>Times Roman</vt:lpstr>
      <vt:lpstr>Office Theme</vt:lpstr>
      <vt:lpstr>PIP104 CAPSTONE PROJECT                VIVA-VOCE</vt:lpstr>
      <vt:lpstr>Introduction</vt:lpstr>
      <vt:lpstr>Literature Review</vt:lpstr>
      <vt:lpstr>PowerPoint Presentation</vt:lpstr>
      <vt:lpstr>Proposed Methodology</vt:lpstr>
      <vt:lpstr>PowerPoint Presentation</vt:lpstr>
      <vt:lpstr>System Design &amp; Implementation</vt:lpstr>
      <vt:lpstr>PowerPoint Presentation</vt:lpstr>
      <vt:lpstr>Timeline of Project</vt:lpstr>
      <vt:lpstr>Outcomes / Results Obtained</vt:lpstr>
      <vt:lpstr>Conclusion</vt:lpstr>
      <vt:lpstr>References</vt:lpstr>
      <vt:lpstr>   PROJECT 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srushtisarashetti2022 srushtisarashetti2022</cp:lastModifiedBy>
  <cp:revision>1</cp:revision>
  <dcterms:modified xsi:type="dcterms:W3CDTF">2025-01-15T17:56:31Z</dcterms:modified>
</cp:coreProperties>
</file>