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r>
              <a:rPr lang="en-GB" dirty="0"/>
              <a:t>“A ONE STOP SOLUTION FOCUSING ON TOURISM”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</a:t>
            </a:r>
          </a:p>
          <a:p>
            <a:pPr algn="l"/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sz="1700" dirty="0" err="1"/>
              <a:t>Mr.Syed</a:t>
            </a:r>
            <a:r>
              <a:rPr lang="en-GB" sz="1700" dirty="0"/>
              <a:t> Mohsin Abbasi</a:t>
            </a:r>
          </a:p>
          <a:p>
            <a:pPr algn="l"/>
            <a:r>
              <a:rPr lang="en-GB" sz="1700" dirty="0"/>
              <a:t>Professor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Project-II</a:t>
            </a:r>
          </a:p>
          <a:p>
            <a:r>
              <a:rPr lang="en-GB" dirty="0"/>
              <a:t>Review-1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4A3ABD-CF60-467D-B7F2-34412DB96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36583"/>
              </p:ext>
            </p:extLst>
          </p:nvPr>
        </p:nvGraphicFramePr>
        <p:xfrm>
          <a:off x="1038330" y="3422467"/>
          <a:ext cx="533447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39">
                  <a:extLst>
                    <a:ext uri="{9D8B030D-6E8A-4147-A177-3AD203B41FA5}">
                      <a16:colId xmlns:a16="http://schemas.microsoft.com/office/drawing/2014/main" val="1865609390"/>
                    </a:ext>
                  </a:extLst>
                </a:gridCol>
                <a:gridCol w="2667239">
                  <a:extLst>
                    <a:ext uri="{9D8B030D-6E8A-4147-A177-3AD203B41FA5}">
                      <a16:colId xmlns:a16="http://schemas.microsoft.com/office/drawing/2014/main" val="3611038934"/>
                    </a:ext>
                  </a:extLst>
                </a:gridCol>
              </a:tblGrid>
              <a:tr h="360010">
                <a:tc>
                  <a:txBody>
                    <a:bodyPr/>
                    <a:lstStyle/>
                    <a:p>
                      <a:r>
                        <a:rPr lang="en-IN" dirty="0"/>
                        <a:t>Roll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940352"/>
                  </a:ext>
                </a:extLst>
              </a:tr>
              <a:tr h="360010">
                <a:tc>
                  <a:txBody>
                    <a:bodyPr/>
                    <a:lstStyle/>
                    <a:p>
                      <a:r>
                        <a:rPr lang="en-IN" dirty="0"/>
                        <a:t>20211CSE0670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 S Gagan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60943"/>
                  </a:ext>
                </a:extLst>
              </a:tr>
              <a:tr h="360010">
                <a:tc>
                  <a:txBody>
                    <a:bodyPr/>
                    <a:lstStyle/>
                    <a:p>
                      <a:r>
                        <a:rPr lang="en-IN" dirty="0"/>
                        <a:t>20211CSE0637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Anjan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51419"/>
                  </a:ext>
                </a:extLst>
              </a:tr>
              <a:tr h="360010">
                <a:tc>
                  <a:txBody>
                    <a:bodyPr/>
                    <a:lstStyle/>
                    <a:p>
                      <a:r>
                        <a:rPr lang="en-IN" dirty="0"/>
                        <a:t>2o211CSE0608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Sanjana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185973"/>
                  </a:ext>
                </a:extLst>
              </a:tr>
              <a:tr h="360010">
                <a:tc>
                  <a:txBody>
                    <a:bodyPr/>
                    <a:lstStyle/>
                    <a:p>
                      <a:r>
                        <a:rPr lang="en-IN" dirty="0"/>
                        <a:t>20211CSE0678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Soundarya </a:t>
                      </a:r>
                      <a:r>
                        <a:rPr lang="en-IN" dirty="0" err="1"/>
                        <a:t>Sarashetti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58500"/>
                  </a:ext>
                </a:extLst>
              </a:tr>
              <a:tr h="360010">
                <a:tc>
                  <a:txBody>
                    <a:bodyPr/>
                    <a:lstStyle/>
                    <a:p>
                      <a:r>
                        <a:rPr lang="en-IN" dirty="0"/>
                        <a:t>20211CSE0662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Apeksha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Changoli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42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1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Short-Term Outcomes:</a:t>
            </a:r>
          </a:p>
          <a:p>
            <a:pPr marL="0" indent="0">
              <a:buNone/>
            </a:pPr>
            <a:r>
              <a:rPr lang="en-IN" sz="8000" b="0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ea typeface="PMingLiU-ExtB" panose="02020500000000000000" pitchFamily="18" charset="-120"/>
                <a:cs typeface="Times New Roman" panose="02020603050405020304" pitchFamily="18" charset="0"/>
              </a:rPr>
              <a:t>a)    User Engagement and Feedback:</a:t>
            </a:r>
          </a:p>
          <a:p>
            <a:pPr marL="0" indent="0">
              <a:buNone/>
            </a:pPr>
            <a:r>
              <a:rPr lang="en-IN" sz="8000" dirty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Gathering effective feedback from the initial users.</a:t>
            </a:r>
          </a:p>
          <a:p>
            <a:pPr marL="0" indent="0">
              <a:buNone/>
            </a:pPr>
            <a:r>
              <a:rPr lang="en-IN" sz="8000" dirty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8000" b="0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engagement on marketing platforms and a growing userbase.</a:t>
            </a:r>
          </a:p>
          <a:p>
            <a:pPr marL="0" indent="0">
              <a:buNone/>
            </a:pPr>
            <a:r>
              <a:rPr lang="en-IN" sz="8000" b="0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   Partnership Development:</a:t>
            </a:r>
          </a:p>
          <a:p>
            <a:pPr marL="0" indent="0">
              <a:buNone/>
            </a:pPr>
            <a:r>
              <a:rPr lang="en-IN" sz="8000" b="0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8000" b="0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Established collaborations with local businesses, tour operators, and tourist information centers. Creation of package deals or promotions within the platform that highlight local attractions.</a:t>
            </a:r>
          </a:p>
          <a:p>
            <a:pPr marL="0" indent="0">
              <a:buNone/>
            </a:pPr>
            <a:r>
              <a:rPr lang="en-IN" sz="8000" b="1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Long-Term Outcomes: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8000" b="0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0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Tourism and Visitor Satisfaction:</a:t>
            </a:r>
          </a:p>
          <a:p>
            <a:pPr marL="0" indent="0">
              <a:buNone/>
            </a:pPr>
            <a:r>
              <a:rPr lang="en-US" sz="8000" b="0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Enhanced tourist experiences leading to positive reviews and repeat visitors, contributing to overall tourist attraction growth in  the area.</a:t>
            </a:r>
          </a:p>
          <a:p>
            <a:pPr marL="0" indent="0">
              <a:buNone/>
            </a:pPr>
            <a:r>
              <a:rPr lang="en-IN" sz="8000" b="0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   Economic Impact:</a:t>
            </a:r>
          </a:p>
          <a:p>
            <a:pPr marL="0" indent="0">
              <a:buNone/>
            </a:pPr>
            <a:r>
              <a:rPr lang="en-IN" sz="8000" b="0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8000" b="0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generation for local businesses through increased patronage driven by the platform.</a:t>
            </a:r>
          </a:p>
          <a:p>
            <a:pPr marL="0" indent="0" algn="l">
              <a:buNone/>
            </a:pPr>
            <a:r>
              <a:rPr lang="en-US" sz="8000" b="0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Contribution to local economic development and job creation within the tourism sector.</a:t>
            </a:r>
          </a:p>
          <a:p>
            <a:pPr marL="457200" indent="-457200" algn="l">
              <a:buAutoNum type="alphaLcParenR" startAt="3"/>
            </a:pPr>
            <a:r>
              <a:rPr lang="en-IN" sz="8000" b="0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Future Expansion:</a:t>
            </a:r>
          </a:p>
          <a:p>
            <a:pPr marL="0" indent="0" algn="l">
              <a:buNone/>
            </a:pPr>
            <a:r>
              <a:rPr lang="en-IN" sz="8000" dirty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8000" b="0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Ability to replicate the model in other tourist destinations.</a:t>
            </a:r>
            <a:endParaRPr lang="en-IN" sz="8000" dirty="0">
              <a:solidFill>
                <a:srgbClr val="0909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8000" b="0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Includes the potential to add new features or branches to different regions.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rgbClr val="0909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b="0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is poised to significantly enhance the travel experience by creating a centralized, user-friendly platform that caters to the diverse needs of tourists and local businesses alike.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0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initiative not only streamlines access to a wide range of services—from accommodation and transportation to activities and dining—but also fosters collaboration between stakeholders, ensuring that the local community thrives alongside the tourism sector.</a:t>
            </a:r>
          </a:p>
          <a:p>
            <a:pPr marL="0" indent="0">
              <a:buNone/>
            </a:pPr>
            <a:endParaRPr lang="en-US" sz="2000" b="0" i="0" dirty="0">
              <a:solidFill>
                <a:srgbClr val="09090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enhances convenience, improves user experience, and promotes sustainable tourism, making travel more accessible, efficient, and enjoyable for modern travelers.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tourism being a dynamic sector, such solutions also promote sustainable travel and provide opportunities for local businesses. Ultimately, a well-rounded tourism platform ensures customer satisfaction, driving the future of hassle-free and inclusive travel..</a:t>
            </a:r>
            <a:endParaRPr lang="en-US" sz="2000" dirty="0">
              <a:solidFill>
                <a:srgbClr val="0909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i="0" dirty="0">
              <a:solidFill>
                <a:srgbClr val="09090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[1].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Maheshwari and A. K. Sahoo, "Travel Buddy- One Stop Solution for Planning,"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ENGINEERING RESEARCH &amp; TECHNOLOGY (IJERT),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vol. 13, no. 05, May 2024.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[2].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Y. Zhang, L. Jiao, Z. Yu and Z. L. a. M. Gan, "A Tourism Route-Planning Approach Based on Comprehensive Attractiveness,"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 Access,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vol. 8, pp. 39536-39547, 2020.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[3].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Chauhan, A. a. Gupta and R. a. Singh, "Trip-A Complete Tourism Solution,"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of the Advancement in Electronics &amp; Communication Engineering,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[4].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X. Y. Zheng, B. T. Han and a. Z. Ni, Tourism route recommendation based on a multi-objective evolutionary algorithm using two-stage decomposition and Pareto layering, vol. 10, 2023., p. 486–500.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[5].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Mandić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Ž.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Mrnjavac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L.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Kordić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TOURISM INFRASTRUCTURE, RECREATIONAL FACILITIES AND TOURISM DEVELOPMENT, vol. 24, 2018.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[6].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Margarita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Boiko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(Ukraine), M. B. (2017). 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THE TOURISM CLUSTER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(Vol. 14).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[7].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WALLACE, M., MAGLOGIANNIS, I., &amp; KARPOUZIS, K. (2003).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ONE-STOP-SHOP TRAVEL RECOMMENDATIONS USING AN ADAPTIVE NEURAL NETWORK AND CLUSTERING OF HISTORY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(Vol. 6).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tourism industry is evolving rapidly, with travelers seeking easy access to all aspects of their journeys—from planning to booking and exploring. A One-Stop Solution for Tourism aims to provide a comprehensive platform that brings together various tourism-related services into a single system.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streamlining travel by integrating essential features such as hotel booking, transportation, itinerary planning, local attractions, and dining into a unified interface. Travelers can use the platform to plan, customize, and manage their trips efficiently, saving time and effort.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cutting-edge technologies like cloud computing, AI, and real-time APIs, the solution offers personalized recommendations, dynamic updates, and secure payment systems, ensuring a seamless experience for users. The project also encourages partnerships with local vendors to boost regional tourism and provide travelers with authentic experiences</a:t>
            </a:r>
            <a:r>
              <a:rPr lang="en-US" sz="2000" dirty="0"/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not only simplifies travel for users but also demonstrates engineering skills by building a robust, scalable software ecosystem—making it ideal for a final-year project with real-world applications</a:t>
            </a:r>
            <a:r>
              <a:rPr lang="en-US" sz="1600" dirty="0"/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AC44E5-5B62-9174-92CA-16BB5E872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368422"/>
              </p:ext>
            </p:extLst>
          </p:nvPr>
        </p:nvGraphicFramePr>
        <p:xfrm>
          <a:off x="474562" y="1032621"/>
          <a:ext cx="11006239" cy="5110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164">
                  <a:extLst>
                    <a:ext uri="{9D8B030D-6E8A-4147-A177-3AD203B41FA5}">
                      <a16:colId xmlns:a16="http://schemas.microsoft.com/office/drawing/2014/main" val="326795868"/>
                    </a:ext>
                  </a:extLst>
                </a:gridCol>
                <a:gridCol w="1532593">
                  <a:extLst>
                    <a:ext uri="{9D8B030D-6E8A-4147-A177-3AD203B41FA5}">
                      <a16:colId xmlns:a16="http://schemas.microsoft.com/office/drawing/2014/main" val="1908910361"/>
                    </a:ext>
                  </a:extLst>
                </a:gridCol>
                <a:gridCol w="823443">
                  <a:extLst>
                    <a:ext uri="{9D8B030D-6E8A-4147-A177-3AD203B41FA5}">
                      <a16:colId xmlns:a16="http://schemas.microsoft.com/office/drawing/2014/main" val="3480101131"/>
                    </a:ext>
                  </a:extLst>
                </a:gridCol>
                <a:gridCol w="2886590">
                  <a:extLst>
                    <a:ext uri="{9D8B030D-6E8A-4147-A177-3AD203B41FA5}">
                      <a16:colId xmlns:a16="http://schemas.microsoft.com/office/drawing/2014/main" val="4161410917"/>
                    </a:ext>
                  </a:extLst>
                </a:gridCol>
                <a:gridCol w="2660350">
                  <a:extLst>
                    <a:ext uri="{9D8B030D-6E8A-4147-A177-3AD203B41FA5}">
                      <a16:colId xmlns:a16="http://schemas.microsoft.com/office/drawing/2014/main" val="1579283170"/>
                    </a:ext>
                  </a:extLst>
                </a:gridCol>
                <a:gridCol w="1806099">
                  <a:extLst>
                    <a:ext uri="{9D8B030D-6E8A-4147-A177-3AD203B41FA5}">
                      <a16:colId xmlns:a16="http://schemas.microsoft.com/office/drawing/2014/main" val="3108939301"/>
                    </a:ext>
                  </a:extLst>
                </a:gridCol>
              </a:tblGrid>
              <a:tr h="645438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 /methodology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80038"/>
                  </a:ext>
                </a:extLst>
              </a:tr>
              <a:tr h="1195460">
                <a:tc>
                  <a:txBody>
                    <a:bodyPr/>
                    <a:lstStyle/>
                    <a:p>
                      <a:r>
                        <a:rPr lang="en-IN" sz="110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Travel Buddy- One Stop Solution for Planning your Next Holiday.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Platform Development, Data Collection and Analysis, Artificial Intelligence Integration and Sustainability Assessment.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 strong user preference for integrated platforms that enhance satisfaction through personalization and sustainability, making the solution applicable for both travelers and local tourism boards to promote responsible travel practices.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Travel planning,</a:t>
                      </a:r>
                      <a:r>
                        <a:rPr lang="en-IN" sz="1100" b="1" dirty="0"/>
                        <a:t> </a:t>
                      </a:r>
                      <a:r>
                        <a:rPr lang="en-IN" sz="1100" b="0" dirty="0"/>
                        <a:t>Tourism Promotion,</a:t>
                      </a:r>
                      <a:endParaRPr lang="en-US" sz="1100" b="0" dirty="0"/>
                    </a:p>
                    <a:p>
                      <a:r>
                        <a:rPr lang="en-US" sz="1100" b="0" dirty="0"/>
                        <a:t>Sustainability Initiatives and</a:t>
                      </a:r>
                      <a:endParaRPr lang="en-US" sz="1100" dirty="0"/>
                    </a:p>
                    <a:p>
                      <a:r>
                        <a:rPr lang="en-US" sz="1100" b="0" dirty="0"/>
                        <a:t>Future Enhancements</a:t>
                      </a:r>
                    </a:p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395325"/>
                  </a:ext>
                </a:extLst>
              </a:tr>
              <a:tr h="819744">
                <a:tc>
                  <a:txBody>
                    <a:bodyPr/>
                    <a:lstStyle/>
                    <a:p>
                      <a:r>
                        <a:rPr lang="en-IN" sz="1100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Tourism Route-Planning Approach Based on Comprehensive Attractiveness.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study employs a multi-criteria decision-making approach integrated with GIS for optimizing tourism routes based on destination attractiveness.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method significantly improves travel efficiency and enhances user satisfaction through tailored route planning.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This approach can be applied in tourism management systems.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0077"/>
                  </a:ext>
                </a:extLst>
              </a:tr>
              <a:tr h="1320698">
                <a:tc>
                  <a:txBody>
                    <a:bodyPr/>
                    <a:lstStyle/>
                    <a:p>
                      <a:r>
                        <a:rPr lang="en-IN" sz="1100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TRIP-A COMPLETE TOURISM SOLUTION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paper employs a web-based application using HTML, CSS, JavaScript, and backend frameworks to deliver real-time travel data and personalized recommendations.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The TRIP solution enhances user satisfaction by streamlining travel planning and booking processes through tailored experiences.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It serves as a comprehensive platform for travelers, travel agencies, and destination marketers to improve travel management and promote local attractions.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1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0E25AA6-AC1D-25A1-6403-16A076AD3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050352"/>
              </p:ext>
            </p:extLst>
          </p:nvPr>
        </p:nvGraphicFramePr>
        <p:xfrm>
          <a:off x="150326" y="771831"/>
          <a:ext cx="10668000" cy="46132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139">
                  <a:extLst>
                    <a:ext uri="{9D8B030D-6E8A-4147-A177-3AD203B41FA5}">
                      <a16:colId xmlns:a16="http://schemas.microsoft.com/office/drawing/2014/main" val="2682547272"/>
                    </a:ext>
                  </a:extLst>
                </a:gridCol>
                <a:gridCol w="3015861">
                  <a:extLst>
                    <a:ext uri="{9D8B030D-6E8A-4147-A177-3AD203B41FA5}">
                      <a16:colId xmlns:a16="http://schemas.microsoft.com/office/drawing/2014/main" val="3991080927"/>
                    </a:ext>
                  </a:extLst>
                </a:gridCol>
                <a:gridCol w="697722">
                  <a:extLst>
                    <a:ext uri="{9D8B030D-6E8A-4147-A177-3AD203B41FA5}">
                      <a16:colId xmlns:a16="http://schemas.microsoft.com/office/drawing/2014/main" val="3558532081"/>
                    </a:ext>
                  </a:extLst>
                </a:gridCol>
                <a:gridCol w="2858278">
                  <a:extLst>
                    <a:ext uri="{9D8B030D-6E8A-4147-A177-3AD203B41FA5}">
                      <a16:colId xmlns:a16="http://schemas.microsoft.com/office/drawing/2014/main" val="578562275"/>
                    </a:ext>
                  </a:extLst>
                </a:gridCol>
                <a:gridCol w="1807029">
                  <a:extLst>
                    <a:ext uri="{9D8B030D-6E8A-4147-A177-3AD203B41FA5}">
                      <a16:colId xmlns:a16="http://schemas.microsoft.com/office/drawing/2014/main" val="3253752317"/>
                    </a:ext>
                  </a:extLst>
                </a:gridCol>
                <a:gridCol w="1748971">
                  <a:extLst>
                    <a:ext uri="{9D8B030D-6E8A-4147-A177-3AD203B41FA5}">
                      <a16:colId xmlns:a16="http://schemas.microsoft.com/office/drawing/2014/main" val="564536296"/>
                    </a:ext>
                  </a:extLst>
                </a:gridCol>
              </a:tblGrid>
              <a:tr h="1550058">
                <a:tc>
                  <a:txBody>
                    <a:bodyPr/>
                    <a:lstStyle/>
                    <a:p>
                      <a:r>
                        <a:rPr lang="en-IN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Tourism route recommendation based on a multi-objective evolutionary algorithm using two-stage decomposition and Pareto layering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divides the problem into smaller subproblems to optimize them efficiently. The first stage addresses local optimization, while the second improves global distribution..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algorithm improves </a:t>
                      </a: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 and diversity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compared to classical benchmarks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tourism </a:t>
                      </a:r>
                      <a:r>
                        <a:rPr lang="en-US" sz="11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platforms.Tourism</a:t>
                      </a: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apps and Urban planning.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74842"/>
                  </a:ext>
                </a:extLst>
              </a:tr>
              <a:tr h="374621">
                <a:tc>
                  <a:txBody>
                    <a:bodyPr/>
                    <a:lstStyle/>
                    <a:p>
                      <a:r>
                        <a:rPr lang="en-IN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Tourism Infrastructure recreational facilities and tourism development. 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 A combination of qualitative and quantitative methods by surveying tourist board managers and analyzing the alignment between infrastructure development and destination growth phases under the Tourism Area Life Cycle (TALC) model​.</a:t>
                      </a:r>
                      <a:endParaRPr lang="en-IN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Correlation with Tourism Growth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100" b="0" dirty="0"/>
                        <a:t>Management Challenges</a:t>
                      </a:r>
                      <a:endParaRPr lang="en-IN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 Planning, Public-Private Partnerships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44194"/>
                  </a:ext>
                </a:extLst>
              </a:tr>
              <a:tr h="374621">
                <a:tc>
                  <a:txBody>
                    <a:bodyPr/>
                    <a:lstStyle/>
                    <a:p>
                      <a:r>
                        <a:rPr lang="en-IN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of the tourism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Systemic approaches, Strategic and management frameworks and Technological integration.</a:t>
                      </a:r>
                      <a:endParaRPr lang="en-IN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Collaboration as a Competitive Tool, Impact of Technological Progress Geographical Influence</a:t>
                      </a:r>
                      <a:endParaRPr lang="en-IN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Economic Development and Sustainable Tourism.</a:t>
                      </a:r>
                      <a:endParaRPr lang="en-IN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57507"/>
                  </a:ext>
                </a:extLst>
              </a:tr>
              <a:tr h="374621">
                <a:tc>
                  <a:txBody>
                    <a:bodyPr/>
                    <a:lstStyle/>
                    <a:p>
                      <a:r>
                        <a:rPr lang="en-IN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Intelligent one – stop shop travel recommendation using an adaptive neural network and clustering of history.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Adaptive Neural Network, Hierarchical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Personalization, Dynamic User Modeling, Enhanced </a:t>
                      </a:r>
                      <a:r>
                        <a:rPr lang="en-US" sz="11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usabilities</a:t>
                      </a: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b="0" dirty="0"/>
                        <a:t>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Planning: Ecommerce Integration, User Retention and Engagement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98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24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One-Stop Solution for Tourism project is to develop a comprehensive platform that integrates all essential travel services—such as accommodation, transportation, activities, and dining—into a single, user-friendly interface</a:t>
            </a:r>
            <a:r>
              <a:rPr lang="en-US" sz="2000" dirty="0"/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 Provide a platform where users can plan, book, and manage their trips effortlessly.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Services: Combine transportation, accommodation, tourist attractions, and dining services under one roof.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Recommendations: Utilize AI to offer personalized suggestions based on user preferences and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Payments: Enable secure, multi-currency payment gateways to support global travelers.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Collaboration: Facilitate partnerships with hotels, airlines, tour operators, and other travel service providers.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F8C97EF-2557-4740-0452-08EFF426F3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1934" y="1191199"/>
            <a:ext cx="8919418" cy="512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 and Analysis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services (accommodation, transportation, dining, attractions).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user needs and define system features (personalization, booking, payments).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HTML/CSS, JavaScript, React/Angular for a responsive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for data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 external APIs for hotels, flights, weather, maps, and payment gateways.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recommendation systems and chatbots for personalized user experiences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7DB1-9E4D-CB67-E31D-D27BBB07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815C-806F-4E67-0DA5-8E1E36BCB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web for smooth user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server-side logic, API integrations, and database connections.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Integration: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multi-currency payments using secure gateways.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Portal: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dashboard for local vendors to manage listings and bookings.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Quality Assurance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unit testing for individual modules.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integration testing to ensure seamless interaction between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 (UAT) to gather feedback from potential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security vulnerabilities and ensure compliance with data privacy regulations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2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AA1C-A77F-AA43-4E27-88ECEB91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8C5946-1FA8-171F-2C38-530F04BB04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1200" y="1003972"/>
            <a:ext cx="913029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ongoing updates and bug fixes based on user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24/7 support through AI-powered chatbots and help desks.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Future Enhancements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 user feedback to improve the platform further.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future expansions, such as adding new services or improving AI-driven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9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3EF59-A90A-F15B-ADF5-9AE9EC353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51" y="1492898"/>
            <a:ext cx="10179698" cy="3492370"/>
          </a:xfr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376</TotalTime>
  <Words>1609</Words>
  <Application>Microsoft Office PowerPoint</Application>
  <PresentationFormat>Widescreen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Times New Roman</vt:lpstr>
      <vt:lpstr>Verdana</vt:lpstr>
      <vt:lpstr>Bioinformatics</vt:lpstr>
      <vt:lpstr>“A ONE STOP SOLUTION FOCUSING ON TOURISM”</vt:lpstr>
      <vt:lpstr>Introduction</vt:lpstr>
      <vt:lpstr>Literature Review</vt:lpstr>
      <vt:lpstr>PowerPoint Presentation</vt:lpstr>
      <vt:lpstr>Objectives</vt:lpstr>
      <vt:lpstr>Methodology</vt:lpstr>
      <vt:lpstr>PowerPoint Presentation</vt:lpstr>
      <vt:lpstr>PowerPoint Presentation</vt:lpstr>
      <vt:lpstr>Timeline of Project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srushtisarashetti2022 srushtisarashetti2022</cp:lastModifiedBy>
  <cp:revision>16</cp:revision>
  <dcterms:created xsi:type="dcterms:W3CDTF">2023-03-16T03:26:27Z</dcterms:created>
  <dcterms:modified xsi:type="dcterms:W3CDTF">2024-10-19T14:04:34Z</dcterms:modified>
</cp:coreProperties>
</file>