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61" r:id="rId3"/>
    <p:sldId id="259" r:id="rId4"/>
    <p:sldId id="258" r:id="rId5"/>
    <p:sldId id="267" r:id="rId6"/>
    <p:sldId id="305" r:id="rId7"/>
    <p:sldId id="263" r:id="rId8"/>
    <p:sldId id="304" r:id="rId9"/>
    <p:sldId id="264" r:id="rId10"/>
    <p:sldId id="265" r:id="rId11"/>
    <p:sldId id="303" r:id="rId12"/>
    <p:sldId id="269" r:id="rId13"/>
    <p:sldId id="307" r:id="rId14"/>
    <p:sldId id="306" r:id="rId15"/>
    <p:sldId id="268" r:id="rId16"/>
    <p:sldId id="270" r:id="rId17"/>
    <p:sldId id="271" r:id="rId18"/>
    <p:sldId id="272" r:id="rId19"/>
    <p:sldId id="287" r:id="rId20"/>
    <p:sldId id="288" r:id="rId21"/>
    <p:sldId id="289" r:id="rId22"/>
    <p:sldId id="302" r:id="rId23"/>
    <p:sldId id="333" r:id="rId24"/>
    <p:sldId id="301" r:id="rId25"/>
    <p:sldId id="308" r:id="rId26"/>
    <p:sldId id="316" r:id="rId27"/>
    <p:sldId id="315" r:id="rId28"/>
    <p:sldId id="313" r:id="rId29"/>
    <p:sldId id="314" r:id="rId30"/>
    <p:sldId id="309" r:id="rId31"/>
    <p:sldId id="310" r:id="rId32"/>
    <p:sldId id="330" r:id="rId33"/>
    <p:sldId id="274" r:id="rId34"/>
    <p:sldId id="284" r:id="rId35"/>
    <p:sldId id="279" r:id="rId36"/>
    <p:sldId id="278" r:id="rId37"/>
    <p:sldId id="280" r:id="rId38"/>
    <p:sldId id="276" r:id="rId39"/>
    <p:sldId id="275" r:id="rId40"/>
    <p:sldId id="286" r:id="rId41"/>
    <p:sldId id="331" r:id="rId42"/>
    <p:sldId id="291" r:id="rId43"/>
    <p:sldId id="292" r:id="rId44"/>
    <p:sldId id="294" r:id="rId45"/>
    <p:sldId id="293" r:id="rId46"/>
    <p:sldId id="295" r:id="rId47"/>
    <p:sldId id="285" r:id="rId48"/>
    <p:sldId id="277" r:id="rId49"/>
    <p:sldId id="296" r:id="rId50"/>
    <p:sldId id="297" r:id="rId51"/>
    <p:sldId id="298" r:id="rId52"/>
    <p:sldId id="299" r:id="rId53"/>
    <p:sldId id="332" r:id="rId54"/>
    <p:sldId id="319" r:id="rId55"/>
    <p:sldId id="320" r:id="rId56"/>
    <p:sldId id="336" r:id="rId57"/>
    <p:sldId id="321" r:id="rId58"/>
    <p:sldId id="322" r:id="rId59"/>
    <p:sldId id="324" r:id="rId60"/>
    <p:sldId id="323" r:id="rId61"/>
    <p:sldId id="337" r:id="rId62"/>
    <p:sldId id="334" r:id="rId63"/>
    <p:sldId id="300" r:id="rId64"/>
    <p:sldId id="335" r:id="rId65"/>
    <p:sldId id="281" r:id="rId66"/>
    <p:sldId id="325" r:id="rId67"/>
    <p:sldId id="329" r:id="rId68"/>
    <p:sldId id="32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69"/>
    <a:srgbClr val="FE8602"/>
    <a:srgbClr val="2597FF"/>
    <a:srgbClr val="9A4D00"/>
    <a:srgbClr val="C46700"/>
    <a:srgbClr val="D68B1C"/>
    <a:srgbClr val="0097CC"/>
    <a:srgbClr val="009A46"/>
    <a:srgbClr val="5B9DFF"/>
    <a:srgbClr val="600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474" y="67"/>
      </p:cViewPr>
      <p:guideLst>
        <p:guide orient="horz" pos="2160"/>
        <p:guide pos="2880"/>
      </p:guideLst>
    </p:cSldViewPr>
  </p:slideViewPr>
  <p:notesTextViewPr>
    <p:cViewPr>
      <p:scale>
        <a:sx n="1" d="1"/>
        <a:sy n="1" d="1"/>
      </p:scale>
      <p:origin x="0" y="0"/>
    </p:cViewPr>
  </p:notesTextViewPr>
  <p:sorterViewPr>
    <p:cViewPr>
      <p:scale>
        <a:sx n="27" d="25"/>
        <a:sy n="27" d="25"/>
      </p:scale>
      <p:origin x="0" y="-66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a:pPr>
            <a:r>
              <a:rPr lang="en-US" dirty="0">
                <a:latin typeface="Arial Rounded MT Bold" pitchFamily="34" charset="0"/>
              </a:rPr>
              <a:t>Measurement  Parameters</a:t>
            </a:r>
          </a:p>
        </c:rich>
      </c:tx>
      <c:layout>
        <c:manualLayout>
          <c:xMode val="edge"/>
          <c:yMode val="edge"/>
          <c:x val="0.34640934177510102"/>
          <c:y val="1.721046775883121E-2"/>
        </c:manualLayout>
      </c:layout>
      <c:overlay val="0"/>
    </c:title>
    <c:autoTitleDeleted val="0"/>
    <c:plotArea>
      <c:layout/>
      <c:doughnutChart>
        <c:varyColors val="1"/>
        <c:ser>
          <c:idx val="0"/>
          <c:order val="0"/>
          <c:tx>
            <c:strRef>
              <c:f>Sheet1!$B$1</c:f>
              <c:strCache>
                <c:ptCount val="1"/>
                <c:pt idx="0">
                  <c:v>Sales</c:v>
                </c:pt>
              </c:strCache>
            </c:strRef>
          </c:tx>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Sheet1!$A$2:$A$5</c:f>
              <c:strCache>
                <c:ptCount val="4"/>
                <c:pt idx="0">
                  <c:v>Online Registrants</c:v>
                </c:pt>
                <c:pt idx="1">
                  <c:v>Workshop Participant</c:v>
                </c:pt>
                <c:pt idx="2">
                  <c:v>Initial Assessment Done</c:v>
                </c:pt>
                <c:pt idx="3">
                  <c:v>Resume Done</c:v>
                </c:pt>
              </c:strCache>
            </c:strRef>
          </c:cat>
          <c:val>
            <c:numRef>
              <c:f>Sheet1!$B$2:$B$5</c:f>
              <c:numCache>
                <c:formatCode>0%</c:formatCode>
                <c:ptCount val="4"/>
                <c:pt idx="0">
                  <c:v>0.34000000000000008</c:v>
                </c:pt>
                <c:pt idx="1">
                  <c:v>0.28000000000000008</c:v>
                </c:pt>
                <c:pt idx="2">
                  <c:v>0.32000000000000006</c:v>
                </c:pt>
                <c:pt idx="3">
                  <c:v>0.25</c:v>
                </c:pt>
              </c:numCache>
            </c:numRef>
          </c:val>
          <c:extLst>
            <c:ext xmlns:c16="http://schemas.microsoft.com/office/drawing/2014/chart" uri="{C3380CC4-5D6E-409C-BE32-E72D297353CC}">
              <c16:uniqueId val="{00000000-D7D1-4B01-9675-BDA3127725FE}"/>
            </c:ext>
          </c:extLst>
        </c:ser>
        <c:dLbls>
          <c:showLegendKey val="0"/>
          <c:showVal val="0"/>
          <c:showCatName val="0"/>
          <c:showSerName val="0"/>
          <c:showPercent val="0"/>
          <c:showBubbleSize val="0"/>
          <c:showLeaderLines val="1"/>
        </c:dLbls>
        <c:firstSliceAng val="0"/>
        <c:holeSize val="50"/>
      </c:doughnutChart>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E31E83-9CF2-4BD6-BF60-457F80BDFDA0}"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en-US"/>
        </a:p>
      </dgm:t>
    </dgm:pt>
    <dgm:pt modelId="{5CE9BC8C-373E-40A7-A5B2-361B36D61405}">
      <dgm:prSet phldrT="[Text]" custT="1"/>
      <dgm:spPr/>
      <dgm:t>
        <a:bodyPr/>
        <a:lstStyle/>
        <a:p>
          <a:r>
            <a:rPr lang="en-US" sz="2400" dirty="0">
              <a:latin typeface="Arial Rounded MT Bold" pitchFamily="34" charset="0"/>
            </a:rPr>
            <a:t>Assessment</a:t>
          </a:r>
        </a:p>
      </dgm:t>
    </dgm:pt>
    <dgm:pt modelId="{E5E974E4-BFE4-4886-8C81-221B5251160C}" type="parTrans" cxnId="{785DBB3E-4E8E-4718-B544-6B6382DDABDF}">
      <dgm:prSet/>
      <dgm:spPr/>
      <dgm:t>
        <a:bodyPr/>
        <a:lstStyle/>
        <a:p>
          <a:endParaRPr lang="en-US"/>
        </a:p>
      </dgm:t>
    </dgm:pt>
    <dgm:pt modelId="{3651F4E1-C5A2-46BB-9439-E5642A6B091C}" type="sibTrans" cxnId="{785DBB3E-4E8E-4718-B544-6B6382DDABDF}">
      <dgm:prSet/>
      <dgm:spPr/>
      <dgm:t>
        <a:bodyPr/>
        <a:lstStyle/>
        <a:p>
          <a:endParaRPr lang="en-US" dirty="0"/>
        </a:p>
      </dgm:t>
    </dgm:pt>
    <dgm:pt modelId="{D8EAD79A-9ED9-44C0-8CB4-912CA842DD3D}">
      <dgm:prSet phldrT="[Text]" custT="1"/>
      <dgm:spPr/>
      <dgm:t>
        <a:bodyPr/>
        <a:lstStyle/>
        <a:p>
          <a:r>
            <a:rPr lang="en-US" sz="2400" dirty="0">
              <a:latin typeface="Arial Rounded MT Bold" pitchFamily="34" charset="0"/>
            </a:rPr>
            <a:t>Training</a:t>
          </a:r>
        </a:p>
      </dgm:t>
    </dgm:pt>
    <dgm:pt modelId="{A563DD85-A8D0-4385-A5D2-6CE71C8E1425}" type="parTrans" cxnId="{5B1940F6-A150-4BAF-AAE2-EBE0C4339599}">
      <dgm:prSet/>
      <dgm:spPr/>
      <dgm:t>
        <a:bodyPr/>
        <a:lstStyle/>
        <a:p>
          <a:endParaRPr lang="en-US"/>
        </a:p>
      </dgm:t>
    </dgm:pt>
    <dgm:pt modelId="{22F52587-535B-44EC-A1CF-AF809DC7F921}" type="sibTrans" cxnId="{5B1940F6-A150-4BAF-AAE2-EBE0C4339599}">
      <dgm:prSet/>
      <dgm:spPr/>
      <dgm:t>
        <a:bodyPr/>
        <a:lstStyle/>
        <a:p>
          <a:endParaRPr lang="en-US" dirty="0"/>
        </a:p>
      </dgm:t>
    </dgm:pt>
    <dgm:pt modelId="{1FDB888D-F2F4-4CE8-91D1-04BC937770C1}">
      <dgm:prSet phldrT="[Text]" custT="1"/>
      <dgm:spPr/>
      <dgm:t>
        <a:bodyPr/>
        <a:lstStyle/>
        <a:p>
          <a:r>
            <a:rPr lang="en-US" sz="2400" dirty="0">
              <a:latin typeface="Arial Rounded MT Bold" pitchFamily="34" charset="0"/>
            </a:rPr>
            <a:t>Mentorship</a:t>
          </a:r>
        </a:p>
      </dgm:t>
    </dgm:pt>
    <dgm:pt modelId="{F4CA8B75-7FE2-4B85-8DC7-B331751A9CDF}" type="parTrans" cxnId="{AB0993BC-A8FA-4E16-A8AA-1EBCD2EB5BA9}">
      <dgm:prSet/>
      <dgm:spPr/>
      <dgm:t>
        <a:bodyPr/>
        <a:lstStyle/>
        <a:p>
          <a:endParaRPr lang="en-US"/>
        </a:p>
      </dgm:t>
    </dgm:pt>
    <dgm:pt modelId="{D167BA06-691E-4C0B-8464-4E4614EC459C}" type="sibTrans" cxnId="{AB0993BC-A8FA-4E16-A8AA-1EBCD2EB5BA9}">
      <dgm:prSet/>
      <dgm:spPr/>
      <dgm:t>
        <a:bodyPr/>
        <a:lstStyle/>
        <a:p>
          <a:endParaRPr lang="en-US" dirty="0"/>
        </a:p>
      </dgm:t>
    </dgm:pt>
    <dgm:pt modelId="{1B08B713-7A2C-4221-9BAF-7467CED7CB69}">
      <dgm:prSet phldrT="[Text]" custT="1"/>
      <dgm:spPr/>
      <dgm:t>
        <a:bodyPr/>
        <a:lstStyle/>
        <a:p>
          <a:r>
            <a:rPr lang="en-US" sz="2400" dirty="0">
              <a:latin typeface="Arial Rounded MT Bold" pitchFamily="34" charset="0"/>
            </a:rPr>
            <a:t>Veteran Hired </a:t>
          </a:r>
          <a:r>
            <a:rPr lang="en-US" sz="2400" dirty="0">
              <a:latin typeface="Arial Rounded MT Bold" pitchFamily="34" charset="0"/>
              <a:sym typeface="Wingdings" pitchFamily="2" charset="2"/>
            </a:rPr>
            <a:t></a:t>
          </a:r>
          <a:endParaRPr lang="en-US" sz="2400" dirty="0">
            <a:latin typeface="Arial Rounded MT Bold" pitchFamily="34" charset="0"/>
          </a:endParaRPr>
        </a:p>
      </dgm:t>
    </dgm:pt>
    <dgm:pt modelId="{C4917006-A81D-42AB-A78E-A05CD87DFC57}" type="parTrans" cxnId="{9CD8CEE7-E8E8-43F1-8EC8-00AD3E375422}">
      <dgm:prSet/>
      <dgm:spPr/>
      <dgm:t>
        <a:bodyPr/>
        <a:lstStyle/>
        <a:p>
          <a:endParaRPr lang="en-US"/>
        </a:p>
      </dgm:t>
    </dgm:pt>
    <dgm:pt modelId="{D9DA7240-94F6-4B57-B0EC-46C350865112}" type="sibTrans" cxnId="{9CD8CEE7-E8E8-43F1-8EC8-00AD3E375422}">
      <dgm:prSet/>
      <dgm:spPr/>
      <dgm:t>
        <a:bodyPr/>
        <a:lstStyle/>
        <a:p>
          <a:endParaRPr lang="en-US"/>
        </a:p>
      </dgm:t>
    </dgm:pt>
    <dgm:pt modelId="{86C7EAE2-8BAF-440B-9B80-696E60D210BB}">
      <dgm:prSet custT="1"/>
      <dgm:spPr/>
      <dgm:t>
        <a:bodyPr/>
        <a:lstStyle/>
        <a:p>
          <a:r>
            <a:rPr lang="en-US" sz="2400" dirty="0">
              <a:latin typeface="Arial Rounded MT Bold" pitchFamily="34" charset="0"/>
            </a:rPr>
            <a:t>Registration</a:t>
          </a:r>
        </a:p>
      </dgm:t>
    </dgm:pt>
    <dgm:pt modelId="{603F388A-4593-4A0F-BEBA-A2575DD6C4DF}" type="parTrans" cxnId="{6EB69BC9-B87E-47E5-B423-4324E5524E8D}">
      <dgm:prSet/>
      <dgm:spPr/>
      <dgm:t>
        <a:bodyPr/>
        <a:lstStyle/>
        <a:p>
          <a:endParaRPr lang="en-US"/>
        </a:p>
      </dgm:t>
    </dgm:pt>
    <dgm:pt modelId="{A818A38C-8002-4B3A-B40A-7F1FFBA7B65B}" type="sibTrans" cxnId="{6EB69BC9-B87E-47E5-B423-4324E5524E8D}">
      <dgm:prSet/>
      <dgm:spPr/>
      <dgm:t>
        <a:bodyPr/>
        <a:lstStyle/>
        <a:p>
          <a:endParaRPr lang="en-US" dirty="0"/>
        </a:p>
      </dgm:t>
    </dgm:pt>
    <dgm:pt modelId="{29ABEE1A-8932-4AF1-8095-6AB0DCBE6EF1}" type="pres">
      <dgm:prSet presAssocID="{2FE31E83-9CF2-4BD6-BF60-457F80BDFDA0}" presName="Name0" presStyleCnt="0">
        <dgm:presLayoutVars>
          <dgm:dir/>
          <dgm:resizeHandles val="exact"/>
        </dgm:presLayoutVars>
      </dgm:prSet>
      <dgm:spPr/>
    </dgm:pt>
    <dgm:pt modelId="{A9A9F4E7-687A-4F59-85E2-7BC47A604B3E}" type="pres">
      <dgm:prSet presAssocID="{2FE31E83-9CF2-4BD6-BF60-457F80BDFDA0}" presName="vNodes" presStyleCnt="0"/>
      <dgm:spPr/>
    </dgm:pt>
    <dgm:pt modelId="{6D4DE981-1942-43CE-8974-7AA5812C554E}" type="pres">
      <dgm:prSet presAssocID="{86C7EAE2-8BAF-440B-9B80-696E60D210BB}" presName="node" presStyleLbl="node1" presStyleIdx="0" presStyleCnt="5" custScaleX="591415" custScaleY="161588">
        <dgm:presLayoutVars>
          <dgm:bulletEnabled val="1"/>
        </dgm:presLayoutVars>
      </dgm:prSet>
      <dgm:spPr/>
    </dgm:pt>
    <dgm:pt modelId="{B9B83229-6797-478A-8D6E-1B5E13E48857}" type="pres">
      <dgm:prSet presAssocID="{A818A38C-8002-4B3A-B40A-7F1FFBA7B65B}" presName="spacerT" presStyleCnt="0"/>
      <dgm:spPr/>
    </dgm:pt>
    <dgm:pt modelId="{B6A426B5-448D-43AB-B7AB-B8D7A2552A22}" type="pres">
      <dgm:prSet presAssocID="{A818A38C-8002-4B3A-B40A-7F1FFBA7B65B}" presName="sibTrans" presStyleLbl="sibTrans2D1" presStyleIdx="0" presStyleCnt="4"/>
      <dgm:spPr/>
    </dgm:pt>
    <dgm:pt modelId="{F8020E16-7DAB-4CD7-B1D8-2CD634C0C542}" type="pres">
      <dgm:prSet presAssocID="{A818A38C-8002-4B3A-B40A-7F1FFBA7B65B}" presName="spacerB" presStyleCnt="0"/>
      <dgm:spPr/>
    </dgm:pt>
    <dgm:pt modelId="{14C3736F-F349-4EC8-A4E4-07FAD8BC3718}" type="pres">
      <dgm:prSet presAssocID="{5CE9BC8C-373E-40A7-A5B2-361B36D61405}" presName="node" presStyleLbl="node1" presStyleIdx="1" presStyleCnt="5" custScaleX="591415" custScaleY="152122">
        <dgm:presLayoutVars>
          <dgm:bulletEnabled val="1"/>
        </dgm:presLayoutVars>
      </dgm:prSet>
      <dgm:spPr/>
    </dgm:pt>
    <dgm:pt modelId="{46958686-021F-4A5D-9D56-8E4246479AFB}" type="pres">
      <dgm:prSet presAssocID="{3651F4E1-C5A2-46BB-9439-E5642A6B091C}" presName="spacerT" presStyleCnt="0"/>
      <dgm:spPr/>
    </dgm:pt>
    <dgm:pt modelId="{643E2C4E-6B2D-4C4E-8E0B-B4CC6736E32F}" type="pres">
      <dgm:prSet presAssocID="{3651F4E1-C5A2-46BB-9439-E5642A6B091C}" presName="sibTrans" presStyleLbl="sibTrans2D1" presStyleIdx="1" presStyleCnt="4"/>
      <dgm:spPr/>
    </dgm:pt>
    <dgm:pt modelId="{4C7D9493-857B-4EA2-BF23-72F417AF5ABB}" type="pres">
      <dgm:prSet presAssocID="{3651F4E1-C5A2-46BB-9439-E5642A6B091C}" presName="spacerB" presStyleCnt="0"/>
      <dgm:spPr/>
    </dgm:pt>
    <dgm:pt modelId="{67C5D580-2587-48D0-B323-BB0AD7DEF70D}" type="pres">
      <dgm:prSet presAssocID="{D8EAD79A-9ED9-44C0-8CB4-912CA842DD3D}" presName="node" presStyleLbl="node1" presStyleIdx="2" presStyleCnt="5" custScaleX="567481" custScaleY="168103">
        <dgm:presLayoutVars>
          <dgm:bulletEnabled val="1"/>
        </dgm:presLayoutVars>
      </dgm:prSet>
      <dgm:spPr/>
    </dgm:pt>
    <dgm:pt modelId="{C56F81C2-70FD-48B6-9F59-EBE88EC43A56}" type="pres">
      <dgm:prSet presAssocID="{22F52587-535B-44EC-A1CF-AF809DC7F921}" presName="spacerT" presStyleCnt="0"/>
      <dgm:spPr/>
    </dgm:pt>
    <dgm:pt modelId="{03D1060B-90DB-4622-A619-1EB894A70A76}" type="pres">
      <dgm:prSet presAssocID="{22F52587-535B-44EC-A1CF-AF809DC7F921}" presName="sibTrans" presStyleLbl="sibTrans2D1" presStyleIdx="2" presStyleCnt="4"/>
      <dgm:spPr/>
    </dgm:pt>
    <dgm:pt modelId="{C3FFAF23-69FD-4027-B9FF-38F4F1ECE4A6}" type="pres">
      <dgm:prSet presAssocID="{22F52587-535B-44EC-A1CF-AF809DC7F921}" presName="spacerB" presStyleCnt="0"/>
      <dgm:spPr/>
    </dgm:pt>
    <dgm:pt modelId="{4F61F229-927A-4D05-94D5-23A61C2F276B}" type="pres">
      <dgm:prSet presAssocID="{1FDB888D-F2F4-4CE8-91D1-04BC937770C1}" presName="node" presStyleLbl="node1" presStyleIdx="3" presStyleCnt="5" custScaleX="623958" custScaleY="154597">
        <dgm:presLayoutVars>
          <dgm:bulletEnabled val="1"/>
        </dgm:presLayoutVars>
      </dgm:prSet>
      <dgm:spPr/>
    </dgm:pt>
    <dgm:pt modelId="{DF2551B7-36E7-438A-9D47-6D2B729A308D}" type="pres">
      <dgm:prSet presAssocID="{2FE31E83-9CF2-4BD6-BF60-457F80BDFDA0}" presName="sibTransLast" presStyleLbl="sibTrans2D1" presStyleIdx="3" presStyleCnt="4" custScaleX="344004" custScaleY="251820" custLinFactX="-88891" custLinFactNeighborX="-100000" custLinFactNeighborY="12045"/>
      <dgm:spPr/>
    </dgm:pt>
    <dgm:pt modelId="{A02939E0-8704-481D-BE65-944B200A7DFC}" type="pres">
      <dgm:prSet presAssocID="{2FE31E83-9CF2-4BD6-BF60-457F80BDFDA0}" presName="connectorText" presStyleLbl="sibTrans2D1" presStyleIdx="3" presStyleCnt="4"/>
      <dgm:spPr/>
    </dgm:pt>
    <dgm:pt modelId="{3C4933BA-8BED-4BCD-A722-98B749C07992}" type="pres">
      <dgm:prSet presAssocID="{2FE31E83-9CF2-4BD6-BF60-457F80BDFDA0}" presName="lastNode" presStyleLbl="node1" presStyleIdx="4" presStyleCnt="5" custScaleX="363985">
        <dgm:presLayoutVars>
          <dgm:bulletEnabled val="1"/>
        </dgm:presLayoutVars>
      </dgm:prSet>
      <dgm:spPr/>
    </dgm:pt>
  </dgm:ptLst>
  <dgm:cxnLst>
    <dgm:cxn modelId="{C8931E0C-F5E4-4EA9-B976-E8AD51FC265A}" type="presOf" srcId="{D167BA06-691E-4C0B-8464-4E4614EC459C}" destId="{A02939E0-8704-481D-BE65-944B200A7DFC}" srcOrd="1" destOrd="0" presId="urn:microsoft.com/office/officeart/2005/8/layout/equation2"/>
    <dgm:cxn modelId="{B21E400D-BF88-4D17-B472-97775BD5EA91}" type="presOf" srcId="{1B08B713-7A2C-4221-9BAF-7467CED7CB69}" destId="{3C4933BA-8BED-4BCD-A722-98B749C07992}" srcOrd="0" destOrd="0" presId="urn:microsoft.com/office/officeart/2005/8/layout/equation2"/>
    <dgm:cxn modelId="{CC33D40D-BFD8-4B9D-8894-01DA8B994312}" type="presOf" srcId="{86C7EAE2-8BAF-440B-9B80-696E60D210BB}" destId="{6D4DE981-1942-43CE-8974-7AA5812C554E}" srcOrd="0" destOrd="0" presId="urn:microsoft.com/office/officeart/2005/8/layout/equation2"/>
    <dgm:cxn modelId="{2144DF15-FCA6-4F43-AB4E-9CE23B4DAE73}" type="presOf" srcId="{A818A38C-8002-4B3A-B40A-7F1FFBA7B65B}" destId="{B6A426B5-448D-43AB-B7AB-B8D7A2552A22}" srcOrd="0" destOrd="0" presId="urn:microsoft.com/office/officeart/2005/8/layout/equation2"/>
    <dgm:cxn modelId="{ABEB4930-D5C8-4EAB-B969-AF98C3ABE0D2}" type="presOf" srcId="{5CE9BC8C-373E-40A7-A5B2-361B36D61405}" destId="{14C3736F-F349-4EC8-A4E4-07FAD8BC3718}" srcOrd="0" destOrd="0" presId="urn:microsoft.com/office/officeart/2005/8/layout/equation2"/>
    <dgm:cxn modelId="{785DBB3E-4E8E-4718-B544-6B6382DDABDF}" srcId="{2FE31E83-9CF2-4BD6-BF60-457F80BDFDA0}" destId="{5CE9BC8C-373E-40A7-A5B2-361B36D61405}" srcOrd="1" destOrd="0" parTransId="{E5E974E4-BFE4-4886-8C81-221B5251160C}" sibTransId="{3651F4E1-C5A2-46BB-9439-E5642A6B091C}"/>
    <dgm:cxn modelId="{103B5440-63B5-4C65-BC21-64C7BFA385B5}" type="presOf" srcId="{3651F4E1-C5A2-46BB-9439-E5642A6B091C}" destId="{643E2C4E-6B2D-4C4E-8E0B-B4CC6736E32F}" srcOrd="0" destOrd="0" presId="urn:microsoft.com/office/officeart/2005/8/layout/equation2"/>
    <dgm:cxn modelId="{C0F26050-A489-4FC0-97D7-A6A9C0852AA0}" type="presOf" srcId="{2FE31E83-9CF2-4BD6-BF60-457F80BDFDA0}" destId="{29ABEE1A-8932-4AF1-8095-6AB0DCBE6EF1}" srcOrd="0" destOrd="0" presId="urn:microsoft.com/office/officeart/2005/8/layout/equation2"/>
    <dgm:cxn modelId="{46718750-6068-47CC-B2BF-43BA79D1B219}" type="presOf" srcId="{1FDB888D-F2F4-4CE8-91D1-04BC937770C1}" destId="{4F61F229-927A-4D05-94D5-23A61C2F276B}" srcOrd="0" destOrd="0" presId="urn:microsoft.com/office/officeart/2005/8/layout/equation2"/>
    <dgm:cxn modelId="{5A3C0052-AD3A-4581-94DF-884E4BE5694F}" type="presOf" srcId="{22F52587-535B-44EC-A1CF-AF809DC7F921}" destId="{03D1060B-90DB-4622-A619-1EB894A70A76}" srcOrd="0" destOrd="0" presId="urn:microsoft.com/office/officeart/2005/8/layout/equation2"/>
    <dgm:cxn modelId="{48779B80-6034-4187-9E7A-A855DD50D794}" type="presOf" srcId="{D167BA06-691E-4C0B-8464-4E4614EC459C}" destId="{DF2551B7-36E7-438A-9D47-6D2B729A308D}" srcOrd="0" destOrd="0" presId="urn:microsoft.com/office/officeart/2005/8/layout/equation2"/>
    <dgm:cxn modelId="{DB7AB093-D123-498E-BDB9-BDF277FF8628}" type="presOf" srcId="{D8EAD79A-9ED9-44C0-8CB4-912CA842DD3D}" destId="{67C5D580-2587-48D0-B323-BB0AD7DEF70D}" srcOrd="0" destOrd="0" presId="urn:microsoft.com/office/officeart/2005/8/layout/equation2"/>
    <dgm:cxn modelId="{AB0993BC-A8FA-4E16-A8AA-1EBCD2EB5BA9}" srcId="{2FE31E83-9CF2-4BD6-BF60-457F80BDFDA0}" destId="{1FDB888D-F2F4-4CE8-91D1-04BC937770C1}" srcOrd="3" destOrd="0" parTransId="{F4CA8B75-7FE2-4B85-8DC7-B331751A9CDF}" sibTransId="{D167BA06-691E-4C0B-8464-4E4614EC459C}"/>
    <dgm:cxn modelId="{6EB69BC9-B87E-47E5-B423-4324E5524E8D}" srcId="{2FE31E83-9CF2-4BD6-BF60-457F80BDFDA0}" destId="{86C7EAE2-8BAF-440B-9B80-696E60D210BB}" srcOrd="0" destOrd="0" parTransId="{603F388A-4593-4A0F-BEBA-A2575DD6C4DF}" sibTransId="{A818A38C-8002-4B3A-B40A-7F1FFBA7B65B}"/>
    <dgm:cxn modelId="{9CD8CEE7-E8E8-43F1-8EC8-00AD3E375422}" srcId="{2FE31E83-9CF2-4BD6-BF60-457F80BDFDA0}" destId="{1B08B713-7A2C-4221-9BAF-7467CED7CB69}" srcOrd="4" destOrd="0" parTransId="{C4917006-A81D-42AB-A78E-A05CD87DFC57}" sibTransId="{D9DA7240-94F6-4B57-B0EC-46C350865112}"/>
    <dgm:cxn modelId="{5B1940F6-A150-4BAF-AAE2-EBE0C4339599}" srcId="{2FE31E83-9CF2-4BD6-BF60-457F80BDFDA0}" destId="{D8EAD79A-9ED9-44C0-8CB4-912CA842DD3D}" srcOrd="2" destOrd="0" parTransId="{A563DD85-A8D0-4385-A5D2-6CE71C8E1425}" sibTransId="{22F52587-535B-44EC-A1CF-AF809DC7F921}"/>
    <dgm:cxn modelId="{50FADC3F-CA94-4A78-9D01-32354B0A0658}" type="presParOf" srcId="{29ABEE1A-8932-4AF1-8095-6AB0DCBE6EF1}" destId="{A9A9F4E7-687A-4F59-85E2-7BC47A604B3E}" srcOrd="0" destOrd="0" presId="urn:microsoft.com/office/officeart/2005/8/layout/equation2"/>
    <dgm:cxn modelId="{C7A429B7-F079-4965-AE59-45CAE1B33363}" type="presParOf" srcId="{A9A9F4E7-687A-4F59-85E2-7BC47A604B3E}" destId="{6D4DE981-1942-43CE-8974-7AA5812C554E}" srcOrd="0" destOrd="0" presId="urn:microsoft.com/office/officeart/2005/8/layout/equation2"/>
    <dgm:cxn modelId="{43558CF1-FE22-4CEB-BDAD-F06372A7AD6C}" type="presParOf" srcId="{A9A9F4E7-687A-4F59-85E2-7BC47A604B3E}" destId="{B9B83229-6797-478A-8D6E-1B5E13E48857}" srcOrd="1" destOrd="0" presId="urn:microsoft.com/office/officeart/2005/8/layout/equation2"/>
    <dgm:cxn modelId="{A1432DBE-049B-4200-82A6-F35E5F44F0FA}" type="presParOf" srcId="{A9A9F4E7-687A-4F59-85E2-7BC47A604B3E}" destId="{B6A426B5-448D-43AB-B7AB-B8D7A2552A22}" srcOrd="2" destOrd="0" presId="urn:microsoft.com/office/officeart/2005/8/layout/equation2"/>
    <dgm:cxn modelId="{11131284-EF66-4466-BED8-1B8D87242C60}" type="presParOf" srcId="{A9A9F4E7-687A-4F59-85E2-7BC47A604B3E}" destId="{F8020E16-7DAB-4CD7-B1D8-2CD634C0C542}" srcOrd="3" destOrd="0" presId="urn:microsoft.com/office/officeart/2005/8/layout/equation2"/>
    <dgm:cxn modelId="{E4FADAC9-FC09-4083-AC0B-308F37810109}" type="presParOf" srcId="{A9A9F4E7-687A-4F59-85E2-7BC47A604B3E}" destId="{14C3736F-F349-4EC8-A4E4-07FAD8BC3718}" srcOrd="4" destOrd="0" presId="urn:microsoft.com/office/officeart/2005/8/layout/equation2"/>
    <dgm:cxn modelId="{7AAF5DBE-BC2A-44D8-9F01-7914BC9A6295}" type="presParOf" srcId="{A9A9F4E7-687A-4F59-85E2-7BC47A604B3E}" destId="{46958686-021F-4A5D-9D56-8E4246479AFB}" srcOrd="5" destOrd="0" presId="urn:microsoft.com/office/officeart/2005/8/layout/equation2"/>
    <dgm:cxn modelId="{41938325-CA79-44B2-B852-173391DDBA37}" type="presParOf" srcId="{A9A9F4E7-687A-4F59-85E2-7BC47A604B3E}" destId="{643E2C4E-6B2D-4C4E-8E0B-B4CC6736E32F}" srcOrd="6" destOrd="0" presId="urn:microsoft.com/office/officeart/2005/8/layout/equation2"/>
    <dgm:cxn modelId="{53347F8D-EEBD-4660-B1B2-24CE77CAB954}" type="presParOf" srcId="{A9A9F4E7-687A-4F59-85E2-7BC47A604B3E}" destId="{4C7D9493-857B-4EA2-BF23-72F417AF5ABB}" srcOrd="7" destOrd="0" presId="urn:microsoft.com/office/officeart/2005/8/layout/equation2"/>
    <dgm:cxn modelId="{8682B17D-0A87-441D-BD0E-7C12267A0051}" type="presParOf" srcId="{A9A9F4E7-687A-4F59-85E2-7BC47A604B3E}" destId="{67C5D580-2587-48D0-B323-BB0AD7DEF70D}" srcOrd="8" destOrd="0" presId="urn:microsoft.com/office/officeart/2005/8/layout/equation2"/>
    <dgm:cxn modelId="{A6C3D69F-0969-4534-BEAB-3897BF8057E2}" type="presParOf" srcId="{A9A9F4E7-687A-4F59-85E2-7BC47A604B3E}" destId="{C56F81C2-70FD-48B6-9F59-EBE88EC43A56}" srcOrd="9" destOrd="0" presId="urn:microsoft.com/office/officeart/2005/8/layout/equation2"/>
    <dgm:cxn modelId="{464AC583-0EF5-49B6-BDD0-8B8F05743ACF}" type="presParOf" srcId="{A9A9F4E7-687A-4F59-85E2-7BC47A604B3E}" destId="{03D1060B-90DB-4622-A619-1EB894A70A76}" srcOrd="10" destOrd="0" presId="urn:microsoft.com/office/officeart/2005/8/layout/equation2"/>
    <dgm:cxn modelId="{00D9916A-FDC6-4C1D-A5EB-1722E191A8B2}" type="presParOf" srcId="{A9A9F4E7-687A-4F59-85E2-7BC47A604B3E}" destId="{C3FFAF23-69FD-4027-B9FF-38F4F1ECE4A6}" srcOrd="11" destOrd="0" presId="urn:microsoft.com/office/officeart/2005/8/layout/equation2"/>
    <dgm:cxn modelId="{0190C38A-FEBC-4227-BD1D-A7F889E2FDEF}" type="presParOf" srcId="{A9A9F4E7-687A-4F59-85E2-7BC47A604B3E}" destId="{4F61F229-927A-4D05-94D5-23A61C2F276B}" srcOrd="12" destOrd="0" presId="urn:microsoft.com/office/officeart/2005/8/layout/equation2"/>
    <dgm:cxn modelId="{A5F3DEB6-E6D1-4CEA-BFDA-83F50F1A68F3}" type="presParOf" srcId="{29ABEE1A-8932-4AF1-8095-6AB0DCBE6EF1}" destId="{DF2551B7-36E7-438A-9D47-6D2B729A308D}" srcOrd="1" destOrd="0" presId="urn:microsoft.com/office/officeart/2005/8/layout/equation2"/>
    <dgm:cxn modelId="{CBF328EA-03D4-489C-8BF0-A292C762E72F}" type="presParOf" srcId="{DF2551B7-36E7-438A-9D47-6D2B729A308D}" destId="{A02939E0-8704-481D-BE65-944B200A7DFC}" srcOrd="0" destOrd="0" presId="urn:microsoft.com/office/officeart/2005/8/layout/equation2"/>
    <dgm:cxn modelId="{21DA3E94-9A1E-43A3-8CAD-13D19908F1E3}" type="presParOf" srcId="{29ABEE1A-8932-4AF1-8095-6AB0DCBE6EF1}" destId="{3C4933BA-8BED-4BCD-A722-98B749C07992}"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EDEB1-88DD-4798-A6FF-007737EE82F5}"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66F279E6-C21E-4AE0-B125-67CCD18E3DCF}">
      <dgm:prSet phldrT="[Text]"/>
      <dgm:spPr/>
      <dgm:t>
        <a:bodyPr/>
        <a:lstStyle/>
        <a:p>
          <a:r>
            <a:rPr lang="en-US" b="0" dirty="0">
              <a:solidFill>
                <a:schemeClr val="bg1"/>
              </a:solidFill>
              <a:latin typeface="Arial Rounded MT Bold" pitchFamily="34" charset="0"/>
            </a:rPr>
            <a:t>Study relationship between amount of time spent working with individual and how quickly are they employed</a:t>
          </a:r>
          <a:endParaRPr lang="en-US" dirty="0">
            <a:solidFill>
              <a:schemeClr val="bg1"/>
            </a:solidFill>
            <a:latin typeface="Arial Rounded MT Bold" pitchFamily="34" charset="0"/>
          </a:endParaRPr>
        </a:p>
      </dgm:t>
    </dgm:pt>
    <dgm:pt modelId="{C991CFB6-0644-45E6-AB3F-400301469233}" type="parTrans" cxnId="{3D59B3B7-8545-43E3-822E-FD4F32382440}">
      <dgm:prSet/>
      <dgm:spPr/>
      <dgm:t>
        <a:bodyPr/>
        <a:lstStyle/>
        <a:p>
          <a:endParaRPr lang="en-US"/>
        </a:p>
      </dgm:t>
    </dgm:pt>
    <dgm:pt modelId="{136D8C86-815B-438E-96B6-82E4D6B41896}" type="sibTrans" cxnId="{3D59B3B7-8545-43E3-822E-FD4F32382440}">
      <dgm:prSet/>
      <dgm:spPr/>
      <dgm:t>
        <a:bodyPr/>
        <a:lstStyle/>
        <a:p>
          <a:endParaRPr lang="en-US"/>
        </a:p>
      </dgm:t>
    </dgm:pt>
    <dgm:pt modelId="{A18632C6-2A72-47E4-8E08-04CE0C3AF398}">
      <dgm:prSet phldrT="[Text]"/>
      <dgm:spPr/>
      <dgm:t>
        <a:bodyPr/>
        <a:lstStyle/>
        <a:p>
          <a:r>
            <a:rPr lang="en-US" b="0" dirty="0">
              <a:solidFill>
                <a:schemeClr val="bg1"/>
              </a:solidFill>
              <a:latin typeface="Arial Rounded MT Bold" pitchFamily="34" charset="0"/>
            </a:rPr>
            <a:t>Measures should we utilize to process efficiency and program performance</a:t>
          </a:r>
          <a:endParaRPr lang="en-US" dirty="0">
            <a:solidFill>
              <a:schemeClr val="bg1"/>
            </a:solidFill>
          </a:endParaRPr>
        </a:p>
      </dgm:t>
    </dgm:pt>
    <dgm:pt modelId="{27DD0E1C-2001-4C92-ACD6-B1EB26978424}" type="parTrans" cxnId="{63B062A9-B96C-49F8-9862-0FD286C1DD59}">
      <dgm:prSet/>
      <dgm:spPr/>
      <dgm:t>
        <a:bodyPr/>
        <a:lstStyle/>
        <a:p>
          <a:endParaRPr lang="en-US"/>
        </a:p>
      </dgm:t>
    </dgm:pt>
    <dgm:pt modelId="{2E5C7B02-0247-49D4-B12D-B82C4D7D0B0A}" type="sibTrans" cxnId="{63B062A9-B96C-49F8-9862-0FD286C1DD59}">
      <dgm:prSet/>
      <dgm:spPr/>
      <dgm:t>
        <a:bodyPr/>
        <a:lstStyle/>
        <a:p>
          <a:endParaRPr lang="en-US"/>
        </a:p>
      </dgm:t>
    </dgm:pt>
    <dgm:pt modelId="{953A059A-E3BD-4978-B3F1-48A4200F8B5A}">
      <dgm:prSet phldrT="[Text]"/>
      <dgm:spPr/>
      <dgm:t>
        <a:bodyPr/>
        <a:lstStyle/>
        <a:p>
          <a:r>
            <a:rPr lang="en-US" dirty="0">
              <a:solidFill>
                <a:schemeClr val="bg1"/>
              </a:solidFill>
              <a:latin typeface="Arial Rounded MT Bold" pitchFamily="34" charset="0"/>
            </a:rPr>
            <a:t>Does working with volunteer raise the probability of client getting</a:t>
          </a:r>
        </a:p>
        <a:p>
          <a:r>
            <a:rPr lang="en-US" dirty="0">
              <a:solidFill>
                <a:schemeClr val="bg1"/>
              </a:solidFill>
              <a:latin typeface="Arial Rounded MT Bold" pitchFamily="34" charset="0"/>
            </a:rPr>
            <a:t>Hired ?</a:t>
          </a:r>
          <a:endParaRPr lang="en-US" dirty="0">
            <a:solidFill>
              <a:schemeClr val="bg1"/>
            </a:solidFill>
          </a:endParaRPr>
        </a:p>
      </dgm:t>
    </dgm:pt>
    <dgm:pt modelId="{511CDC91-4941-499C-9059-56A6ED431099}" type="parTrans" cxnId="{13C35CD6-2FA6-4C7D-AB20-E507B7B73F97}">
      <dgm:prSet/>
      <dgm:spPr/>
      <dgm:t>
        <a:bodyPr/>
        <a:lstStyle/>
        <a:p>
          <a:endParaRPr lang="en-US"/>
        </a:p>
      </dgm:t>
    </dgm:pt>
    <dgm:pt modelId="{15B03223-F56B-485E-8FAD-F1C93327CEEE}" type="sibTrans" cxnId="{13C35CD6-2FA6-4C7D-AB20-E507B7B73F97}">
      <dgm:prSet/>
      <dgm:spPr/>
      <dgm:t>
        <a:bodyPr/>
        <a:lstStyle/>
        <a:p>
          <a:endParaRPr lang="en-US"/>
        </a:p>
      </dgm:t>
    </dgm:pt>
    <dgm:pt modelId="{3A96B97F-5D59-439C-83B3-009DB634AAD9}">
      <dgm:prSet phldrT="[Text]"/>
      <dgm:spPr/>
      <dgm:t>
        <a:bodyPr/>
        <a:lstStyle/>
        <a:p>
          <a:r>
            <a:rPr lang="en-US" dirty="0">
              <a:solidFill>
                <a:schemeClr val="bg1"/>
              </a:solidFill>
              <a:latin typeface="Arial Rounded MT Bold" pitchFamily="34" charset="0"/>
            </a:rPr>
            <a:t>Study relationship between client and employer demographic data and how they contribute to the veteran hire.</a:t>
          </a:r>
          <a:endParaRPr lang="en-US" dirty="0"/>
        </a:p>
      </dgm:t>
    </dgm:pt>
    <dgm:pt modelId="{59102927-A32A-4B62-BCC2-1DA6FB9DD3A6}" type="parTrans" cxnId="{641F85DA-5618-4C6E-A279-C8B28C651EB1}">
      <dgm:prSet/>
      <dgm:spPr/>
      <dgm:t>
        <a:bodyPr/>
        <a:lstStyle/>
        <a:p>
          <a:endParaRPr lang="en-US"/>
        </a:p>
      </dgm:t>
    </dgm:pt>
    <dgm:pt modelId="{7DC62550-CB06-427D-A7D2-E58C710B25A6}" type="sibTrans" cxnId="{641F85DA-5618-4C6E-A279-C8B28C651EB1}">
      <dgm:prSet/>
      <dgm:spPr/>
      <dgm:t>
        <a:bodyPr/>
        <a:lstStyle/>
        <a:p>
          <a:endParaRPr lang="en-US"/>
        </a:p>
      </dgm:t>
    </dgm:pt>
    <dgm:pt modelId="{7BC4A49B-7230-467D-9944-FC43BB31E67E}" type="pres">
      <dgm:prSet presAssocID="{940EDEB1-88DD-4798-A6FF-007737EE82F5}" presName="matrix" presStyleCnt="0">
        <dgm:presLayoutVars>
          <dgm:chMax val="1"/>
          <dgm:dir/>
          <dgm:resizeHandles val="exact"/>
        </dgm:presLayoutVars>
      </dgm:prSet>
      <dgm:spPr/>
    </dgm:pt>
    <dgm:pt modelId="{FE2A5674-B825-4342-B943-C87F2E69B7DB}" type="pres">
      <dgm:prSet presAssocID="{940EDEB1-88DD-4798-A6FF-007737EE82F5}" presName="axisShape" presStyleLbl="bgShp" presStyleIdx="0" presStyleCnt="1"/>
      <dgm:spPr/>
    </dgm:pt>
    <dgm:pt modelId="{FE312232-7B8F-48DF-8977-2CD5A729A1BC}" type="pres">
      <dgm:prSet presAssocID="{940EDEB1-88DD-4798-A6FF-007737EE82F5}" presName="rect1" presStyleLbl="node1" presStyleIdx="0" presStyleCnt="4">
        <dgm:presLayoutVars>
          <dgm:chMax val="0"/>
          <dgm:chPref val="0"/>
          <dgm:bulletEnabled val="1"/>
        </dgm:presLayoutVars>
      </dgm:prSet>
      <dgm:spPr/>
    </dgm:pt>
    <dgm:pt modelId="{78D73606-CACB-4170-A7EC-FDEE92EB0CC5}" type="pres">
      <dgm:prSet presAssocID="{940EDEB1-88DD-4798-A6FF-007737EE82F5}" presName="rect2" presStyleLbl="node1" presStyleIdx="1" presStyleCnt="4">
        <dgm:presLayoutVars>
          <dgm:chMax val="0"/>
          <dgm:chPref val="0"/>
          <dgm:bulletEnabled val="1"/>
        </dgm:presLayoutVars>
      </dgm:prSet>
      <dgm:spPr/>
    </dgm:pt>
    <dgm:pt modelId="{AA937F65-F054-45A0-AE74-AE50EF05A907}" type="pres">
      <dgm:prSet presAssocID="{940EDEB1-88DD-4798-A6FF-007737EE82F5}" presName="rect3" presStyleLbl="node1" presStyleIdx="2" presStyleCnt="4">
        <dgm:presLayoutVars>
          <dgm:chMax val="0"/>
          <dgm:chPref val="0"/>
          <dgm:bulletEnabled val="1"/>
        </dgm:presLayoutVars>
      </dgm:prSet>
      <dgm:spPr/>
    </dgm:pt>
    <dgm:pt modelId="{C5537578-5DFC-4511-8A15-053268647A76}" type="pres">
      <dgm:prSet presAssocID="{940EDEB1-88DD-4798-A6FF-007737EE82F5}" presName="rect4" presStyleLbl="node1" presStyleIdx="3" presStyleCnt="4">
        <dgm:presLayoutVars>
          <dgm:chMax val="0"/>
          <dgm:chPref val="0"/>
          <dgm:bulletEnabled val="1"/>
        </dgm:presLayoutVars>
      </dgm:prSet>
      <dgm:spPr/>
    </dgm:pt>
  </dgm:ptLst>
  <dgm:cxnLst>
    <dgm:cxn modelId="{9B48EC18-0622-48C4-BF88-D4B3FE913029}" type="presOf" srcId="{A18632C6-2A72-47E4-8E08-04CE0C3AF398}" destId="{78D73606-CACB-4170-A7EC-FDEE92EB0CC5}" srcOrd="0" destOrd="0" presId="urn:microsoft.com/office/officeart/2005/8/layout/matrix2"/>
    <dgm:cxn modelId="{83339B95-5F02-4998-A925-2578177D03F2}" type="presOf" srcId="{66F279E6-C21E-4AE0-B125-67CCD18E3DCF}" destId="{FE312232-7B8F-48DF-8977-2CD5A729A1BC}" srcOrd="0" destOrd="0" presId="urn:microsoft.com/office/officeart/2005/8/layout/matrix2"/>
    <dgm:cxn modelId="{63B062A9-B96C-49F8-9862-0FD286C1DD59}" srcId="{940EDEB1-88DD-4798-A6FF-007737EE82F5}" destId="{A18632C6-2A72-47E4-8E08-04CE0C3AF398}" srcOrd="1" destOrd="0" parTransId="{27DD0E1C-2001-4C92-ACD6-B1EB26978424}" sibTransId="{2E5C7B02-0247-49D4-B12D-B82C4D7D0B0A}"/>
    <dgm:cxn modelId="{3D59B3B7-8545-43E3-822E-FD4F32382440}" srcId="{940EDEB1-88DD-4798-A6FF-007737EE82F5}" destId="{66F279E6-C21E-4AE0-B125-67CCD18E3DCF}" srcOrd="0" destOrd="0" parTransId="{C991CFB6-0644-45E6-AB3F-400301469233}" sibTransId="{136D8C86-815B-438E-96B6-82E4D6B41896}"/>
    <dgm:cxn modelId="{3D90A5CD-CC9D-4A57-A5DB-8FB0E03D24C6}" type="presOf" srcId="{3A96B97F-5D59-439C-83B3-009DB634AAD9}" destId="{C5537578-5DFC-4511-8A15-053268647A76}" srcOrd="0" destOrd="0" presId="urn:microsoft.com/office/officeart/2005/8/layout/matrix2"/>
    <dgm:cxn modelId="{13C35CD6-2FA6-4C7D-AB20-E507B7B73F97}" srcId="{940EDEB1-88DD-4798-A6FF-007737EE82F5}" destId="{953A059A-E3BD-4978-B3F1-48A4200F8B5A}" srcOrd="2" destOrd="0" parTransId="{511CDC91-4941-499C-9059-56A6ED431099}" sibTransId="{15B03223-F56B-485E-8FAD-F1C93327CEEE}"/>
    <dgm:cxn modelId="{641F85DA-5618-4C6E-A279-C8B28C651EB1}" srcId="{940EDEB1-88DD-4798-A6FF-007737EE82F5}" destId="{3A96B97F-5D59-439C-83B3-009DB634AAD9}" srcOrd="3" destOrd="0" parTransId="{59102927-A32A-4B62-BCC2-1DA6FB9DD3A6}" sibTransId="{7DC62550-CB06-427D-A7D2-E58C710B25A6}"/>
    <dgm:cxn modelId="{2C8D32DE-85C4-475C-8443-0A7D32F7DEEE}" type="presOf" srcId="{953A059A-E3BD-4978-B3F1-48A4200F8B5A}" destId="{AA937F65-F054-45A0-AE74-AE50EF05A907}" srcOrd="0" destOrd="0" presId="urn:microsoft.com/office/officeart/2005/8/layout/matrix2"/>
    <dgm:cxn modelId="{F3C17BDF-40B9-409E-957B-851EF0442F65}" type="presOf" srcId="{940EDEB1-88DD-4798-A6FF-007737EE82F5}" destId="{7BC4A49B-7230-467D-9944-FC43BB31E67E}" srcOrd="0" destOrd="0" presId="urn:microsoft.com/office/officeart/2005/8/layout/matrix2"/>
    <dgm:cxn modelId="{B4EB17CA-B2CC-46CC-A086-A6CF3D6BB779}" type="presParOf" srcId="{7BC4A49B-7230-467D-9944-FC43BB31E67E}" destId="{FE2A5674-B825-4342-B943-C87F2E69B7DB}" srcOrd="0" destOrd="0" presId="urn:microsoft.com/office/officeart/2005/8/layout/matrix2"/>
    <dgm:cxn modelId="{92E7AFD7-031A-49B1-B5CA-7C16635938FA}" type="presParOf" srcId="{7BC4A49B-7230-467D-9944-FC43BB31E67E}" destId="{FE312232-7B8F-48DF-8977-2CD5A729A1BC}" srcOrd="1" destOrd="0" presId="urn:microsoft.com/office/officeart/2005/8/layout/matrix2"/>
    <dgm:cxn modelId="{02C8A060-2659-40F8-BCEA-31B321654E24}" type="presParOf" srcId="{7BC4A49B-7230-467D-9944-FC43BB31E67E}" destId="{78D73606-CACB-4170-A7EC-FDEE92EB0CC5}" srcOrd="2" destOrd="0" presId="urn:microsoft.com/office/officeart/2005/8/layout/matrix2"/>
    <dgm:cxn modelId="{8A711AC5-B0CF-4B24-BEF1-9809BD413017}" type="presParOf" srcId="{7BC4A49B-7230-467D-9944-FC43BB31E67E}" destId="{AA937F65-F054-45A0-AE74-AE50EF05A907}" srcOrd="3" destOrd="0" presId="urn:microsoft.com/office/officeart/2005/8/layout/matrix2"/>
    <dgm:cxn modelId="{1210BBB2-CF42-4446-A32A-0C8DDE9DCC10}" type="presParOf" srcId="{7BC4A49B-7230-467D-9944-FC43BB31E67E}" destId="{C5537578-5DFC-4511-8A15-053268647A76}"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3EF225-C78B-4818-9B6E-2BB77262893D}"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63122FF6-A49F-475F-8590-9B8D035B0C03}">
      <dgm:prSet phldrT="[Text]" custT="1"/>
      <dgm:spPr/>
      <dgm:t>
        <a:bodyPr/>
        <a:lstStyle/>
        <a:p>
          <a:r>
            <a:rPr lang="en-US" sz="2000" dirty="0">
              <a:latin typeface="Arial Rounded MT Bold" pitchFamily="34" charset="0"/>
            </a:rPr>
            <a:t>Accounts</a:t>
          </a:r>
          <a:endParaRPr lang="en-US" sz="1400" dirty="0">
            <a:latin typeface="Arial Rounded MT Bold" pitchFamily="34" charset="0"/>
          </a:endParaRPr>
        </a:p>
        <a:p>
          <a:r>
            <a:rPr lang="en-US" sz="1400" dirty="0">
              <a:latin typeface="Arial Rounded MT Bold" pitchFamily="34" charset="0"/>
            </a:rPr>
            <a:t>Consists of  Employer Details</a:t>
          </a:r>
        </a:p>
      </dgm:t>
    </dgm:pt>
    <dgm:pt modelId="{21E27F5F-EBE5-4435-ADED-1002C75842BE}" type="parTrans" cxnId="{551325E6-CAC5-4285-804B-C8AEE788E8B1}">
      <dgm:prSet/>
      <dgm:spPr/>
      <dgm:t>
        <a:bodyPr/>
        <a:lstStyle/>
        <a:p>
          <a:endParaRPr lang="en-US"/>
        </a:p>
      </dgm:t>
    </dgm:pt>
    <dgm:pt modelId="{C0CA6176-63E7-45D4-8635-A9133D1A611F}" type="sibTrans" cxnId="{551325E6-CAC5-4285-804B-C8AEE788E8B1}">
      <dgm:prSet/>
      <dgm:spPr/>
      <dgm:t>
        <a:bodyPr/>
        <a:lstStyle/>
        <a:p>
          <a:endParaRPr lang="en-US"/>
        </a:p>
      </dgm:t>
    </dgm:pt>
    <dgm:pt modelId="{89A9C662-D87D-4602-8211-DAB94DD4C0EC}">
      <dgm:prSet phldrT="[Text]" custT="1"/>
      <dgm:spPr/>
      <dgm:t>
        <a:bodyPr/>
        <a:lstStyle/>
        <a:p>
          <a:r>
            <a:rPr lang="en-US" sz="2000" dirty="0">
              <a:latin typeface="Arial Rounded MT Bold" pitchFamily="34" charset="0"/>
            </a:rPr>
            <a:t>Contacts</a:t>
          </a:r>
          <a:endParaRPr lang="en-US" sz="1400" dirty="0">
            <a:latin typeface="Arial Rounded MT Bold" pitchFamily="34" charset="0"/>
          </a:endParaRPr>
        </a:p>
        <a:p>
          <a:r>
            <a:rPr lang="en-US" sz="1400" dirty="0">
              <a:latin typeface="Arial Rounded MT Bold" pitchFamily="34" charset="0"/>
            </a:rPr>
            <a:t>Consists of veterans information</a:t>
          </a:r>
        </a:p>
      </dgm:t>
    </dgm:pt>
    <dgm:pt modelId="{F7647EED-59F9-4F58-992F-85E0D46DF13C}" type="parTrans" cxnId="{B05AACF4-E2FD-4A75-A9A5-4193C27A2233}">
      <dgm:prSet/>
      <dgm:spPr/>
      <dgm:t>
        <a:bodyPr/>
        <a:lstStyle/>
        <a:p>
          <a:endParaRPr lang="en-US"/>
        </a:p>
      </dgm:t>
    </dgm:pt>
    <dgm:pt modelId="{C387BF57-68BE-40DA-9E8D-AE8DF12D2E38}" type="sibTrans" cxnId="{B05AACF4-E2FD-4A75-A9A5-4193C27A2233}">
      <dgm:prSet/>
      <dgm:spPr/>
      <dgm:t>
        <a:bodyPr/>
        <a:lstStyle/>
        <a:p>
          <a:endParaRPr lang="en-US"/>
        </a:p>
      </dgm:t>
    </dgm:pt>
    <dgm:pt modelId="{37C1DBE2-65C1-41A2-B864-1FF9F2A6EBE7}">
      <dgm:prSet phldrT="[Text]" custT="1"/>
      <dgm:spPr/>
      <dgm:t>
        <a:bodyPr/>
        <a:lstStyle/>
        <a:p>
          <a:r>
            <a:rPr lang="en-US" sz="2000" dirty="0">
              <a:latin typeface="Arial Rounded MT Bold" pitchFamily="34" charset="0"/>
            </a:rPr>
            <a:t>Case</a:t>
          </a:r>
          <a:endParaRPr lang="en-US" sz="1400" dirty="0">
            <a:latin typeface="Arial Rounded MT Bold" pitchFamily="34" charset="0"/>
          </a:endParaRPr>
        </a:p>
        <a:p>
          <a:r>
            <a:rPr lang="en-US" sz="1400" dirty="0">
              <a:latin typeface="Arial Rounded MT Bold" pitchFamily="34" charset="0"/>
            </a:rPr>
            <a:t>Consists of  Volunteer Information</a:t>
          </a:r>
        </a:p>
      </dgm:t>
    </dgm:pt>
    <dgm:pt modelId="{5E2BA6BD-B03F-4020-87E2-350384A6BD37}" type="parTrans" cxnId="{776CF361-849A-4EB8-B343-CD9857DA9C0C}">
      <dgm:prSet/>
      <dgm:spPr/>
      <dgm:t>
        <a:bodyPr/>
        <a:lstStyle/>
        <a:p>
          <a:endParaRPr lang="en-US"/>
        </a:p>
      </dgm:t>
    </dgm:pt>
    <dgm:pt modelId="{05CDC82E-A265-48CF-9D97-C70011B3EEDE}" type="sibTrans" cxnId="{776CF361-849A-4EB8-B343-CD9857DA9C0C}">
      <dgm:prSet/>
      <dgm:spPr/>
      <dgm:t>
        <a:bodyPr/>
        <a:lstStyle/>
        <a:p>
          <a:endParaRPr lang="en-US"/>
        </a:p>
      </dgm:t>
    </dgm:pt>
    <dgm:pt modelId="{816038A8-9B13-47F6-9854-C3FC0E109B59}">
      <dgm:prSet phldrT="[Text]" custT="1"/>
      <dgm:spPr/>
      <dgm:t>
        <a:bodyPr/>
        <a:lstStyle/>
        <a:p>
          <a:r>
            <a:rPr lang="en-US" sz="2000" dirty="0">
              <a:latin typeface="Arial Rounded MT Bold" pitchFamily="34" charset="0"/>
            </a:rPr>
            <a:t>Task</a:t>
          </a:r>
        </a:p>
        <a:p>
          <a:r>
            <a:rPr lang="en-US" sz="1400" dirty="0">
              <a:latin typeface="Arial Rounded MT Bold" pitchFamily="34" charset="0"/>
            </a:rPr>
            <a:t>Consists of task conducted by HHUSA staff </a:t>
          </a:r>
        </a:p>
      </dgm:t>
    </dgm:pt>
    <dgm:pt modelId="{1C7BBF5A-363C-4311-8AD2-39CB719679AB}" type="parTrans" cxnId="{EBB97940-2CE8-4F51-A5EB-4326596760B4}">
      <dgm:prSet/>
      <dgm:spPr/>
      <dgm:t>
        <a:bodyPr/>
        <a:lstStyle/>
        <a:p>
          <a:endParaRPr lang="en-US"/>
        </a:p>
      </dgm:t>
    </dgm:pt>
    <dgm:pt modelId="{D4E374CD-7063-4241-9FD7-59549BC37243}" type="sibTrans" cxnId="{EBB97940-2CE8-4F51-A5EB-4326596760B4}">
      <dgm:prSet/>
      <dgm:spPr/>
      <dgm:t>
        <a:bodyPr/>
        <a:lstStyle/>
        <a:p>
          <a:endParaRPr lang="en-US"/>
        </a:p>
      </dgm:t>
    </dgm:pt>
    <dgm:pt modelId="{E0E0E58D-1C0F-4B82-9C04-CF5C5FB184E2}">
      <dgm:prSet phldrT="[Text]" custT="1"/>
      <dgm:spPr/>
      <dgm:t>
        <a:bodyPr/>
        <a:lstStyle/>
        <a:p>
          <a:r>
            <a:rPr lang="en-US" sz="2000" dirty="0">
              <a:latin typeface="Arial Rounded MT Bold" pitchFamily="34" charset="0"/>
            </a:rPr>
            <a:t>User</a:t>
          </a:r>
          <a:endParaRPr lang="en-US" sz="1400" dirty="0">
            <a:latin typeface="Arial Rounded MT Bold" pitchFamily="34" charset="0"/>
          </a:endParaRPr>
        </a:p>
        <a:p>
          <a:r>
            <a:rPr lang="en-US" sz="1400" dirty="0">
              <a:latin typeface="Arial Rounded MT Bold" pitchFamily="34" charset="0"/>
            </a:rPr>
            <a:t>Consist of HHUSA staff information and their roles</a:t>
          </a:r>
        </a:p>
      </dgm:t>
    </dgm:pt>
    <dgm:pt modelId="{35660ABC-D68C-44DE-AC56-AA01D52237CE}" type="parTrans" cxnId="{DBB1BCC7-60B9-43CD-93C5-682FAAABA2E5}">
      <dgm:prSet/>
      <dgm:spPr/>
      <dgm:t>
        <a:bodyPr/>
        <a:lstStyle/>
        <a:p>
          <a:endParaRPr lang="en-US"/>
        </a:p>
      </dgm:t>
    </dgm:pt>
    <dgm:pt modelId="{CC2F4CA7-778C-4E25-A8C4-CE1D58D1600E}" type="sibTrans" cxnId="{DBB1BCC7-60B9-43CD-93C5-682FAAABA2E5}">
      <dgm:prSet/>
      <dgm:spPr/>
      <dgm:t>
        <a:bodyPr/>
        <a:lstStyle/>
        <a:p>
          <a:endParaRPr lang="en-US"/>
        </a:p>
      </dgm:t>
    </dgm:pt>
    <dgm:pt modelId="{E5980C3D-B60C-494E-97BE-7952B52C6D04}" type="pres">
      <dgm:prSet presAssocID="{D43EF225-C78B-4818-9B6E-2BB77262893D}" presName="diagram" presStyleCnt="0">
        <dgm:presLayoutVars>
          <dgm:dir/>
          <dgm:resizeHandles val="exact"/>
        </dgm:presLayoutVars>
      </dgm:prSet>
      <dgm:spPr/>
    </dgm:pt>
    <dgm:pt modelId="{58A65A8E-5C19-47E0-9974-FEBDC464FA1E}" type="pres">
      <dgm:prSet presAssocID="{63122FF6-A49F-475F-8590-9B8D035B0C03}" presName="node" presStyleLbl="node1" presStyleIdx="0" presStyleCnt="5">
        <dgm:presLayoutVars>
          <dgm:bulletEnabled val="1"/>
        </dgm:presLayoutVars>
      </dgm:prSet>
      <dgm:spPr/>
    </dgm:pt>
    <dgm:pt modelId="{C901F999-4771-47FF-92EC-25B83B3E53CE}" type="pres">
      <dgm:prSet presAssocID="{C0CA6176-63E7-45D4-8635-A9133D1A611F}" presName="sibTrans" presStyleCnt="0"/>
      <dgm:spPr/>
    </dgm:pt>
    <dgm:pt modelId="{E251FE58-1093-4911-A968-A9C35B59A071}" type="pres">
      <dgm:prSet presAssocID="{89A9C662-D87D-4602-8211-DAB94DD4C0EC}" presName="node" presStyleLbl="node1" presStyleIdx="1" presStyleCnt="5">
        <dgm:presLayoutVars>
          <dgm:bulletEnabled val="1"/>
        </dgm:presLayoutVars>
      </dgm:prSet>
      <dgm:spPr/>
    </dgm:pt>
    <dgm:pt modelId="{2D4D4D8E-EECE-498F-B537-D76192C2F1E0}" type="pres">
      <dgm:prSet presAssocID="{C387BF57-68BE-40DA-9E8D-AE8DF12D2E38}" presName="sibTrans" presStyleCnt="0"/>
      <dgm:spPr/>
    </dgm:pt>
    <dgm:pt modelId="{34F5CB21-A5E8-4732-B7D6-A9A32A8EE149}" type="pres">
      <dgm:prSet presAssocID="{37C1DBE2-65C1-41A2-B864-1FF9F2A6EBE7}" presName="node" presStyleLbl="node1" presStyleIdx="2" presStyleCnt="5">
        <dgm:presLayoutVars>
          <dgm:bulletEnabled val="1"/>
        </dgm:presLayoutVars>
      </dgm:prSet>
      <dgm:spPr/>
    </dgm:pt>
    <dgm:pt modelId="{3A9A0200-0A90-43CF-B25D-55D01A5A10EF}" type="pres">
      <dgm:prSet presAssocID="{05CDC82E-A265-48CF-9D97-C70011B3EEDE}" presName="sibTrans" presStyleCnt="0"/>
      <dgm:spPr/>
    </dgm:pt>
    <dgm:pt modelId="{83D36F2C-DE8A-418C-9020-E68849C1132D}" type="pres">
      <dgm:prSet presAssocID="{816038A8-9B13-47F6-9854-C3FC0E109B59}" presName="node" presStyleLbl="node1" presStyleIdx="3" presStyleCnt="5">
        <dgm:presLayoutVars>
          <dgm:bulletEnabled val="1"/>
        </dgm:presLayoutVars>
      </dgm:prSet>
      <dgm:spPr/>
    </dgm:pt>
    <dgm:pt modelId="{BF6DB05D-19BD-4180-88B9-6186E3E037A8}" type="pres">
      <dgm:prSet presAssocID="{D4E374CD-7063-4241-9FD7-59549BC37243}" presName="sibTrans" presStyleCnt="0"/>
      <dgm:spPr/>
    </dgm:pt>
    <dgm:pt modelId="{1778DAF9-E9A1-4FC1-BFB4-988B9CBD4520}" type="pres">
      <dgm:prSet presAssocID="{E0E0E58D-1C0F-4B82-9C04-CF5C5FB184E2}" presName="node" presStyleLbl="node1" presStyleIdx="4" presStyleCnt="5">
        <dgm:presLayoutVars>
          <dgm:bulletEnabled val="1"/>
        </dgm:presLayoutVars>
      </dgm:prSet>
      <dgm:spPr/>
    </dgm:pt>
  </dgm:ptLst>
  <dgm:cxnLst>
    <dgm:cxn modelId="{B5D2A405-2BA0-4967-A991-0C7D69E6F9D3}" type="presOf" srcId="{63122FF6-A49F-475F-8590-9B8D035B0C03}" destId="{58A65A8E-5C19-47E0-9974-FEBDC464FA1E}" srcOrd="0" destOrd="0" presId="urn:microsoft.com/office/officeart/2005/8/layout/default#1"/>
    <dgm:cxn modelId="{5D32AE32-4F1F-40ED-9722-E8E8DA99684F}" type="presOf" srcId="{89A9C662-D87D-4602-8211-DAB94DD4C0EC}" destId="{E251FE58-1093-4911-A968-A9C35B59A071}" srcOrd="0" destOrd="0" presId="urn:microsoft.com/office/officeart/2005/8/layout/default#1"/>
    <dgm:cxn modelId="{02DBE633-42A3-4945-AA95-8A23CA104F08}" type="presOf" srcId="{D43EF225-C78B-4818-9B6E-2BB77262893D}" destId="{E5980C3D-B60C-494E-97BE-7952B52C6D04}" srcOrd="0" destOrd="0" presId="urn:microsoft.com/office/officeart/2005/8/layout/default#1"/>
    <dgm:cxn modelId="{EBB97940-2CE8-4F51-A5EB-4326596760B4}" srcId="{D43EF225-C78B-4818-9B6E-2BB77262893D}" destId="{816038A8-9B13-47F6-9854-C3FC0E109B59}" srcOrd="3" destOrd="0" parTransId="{1C7BBF5A-363C-4311-8AD2-39CB719679AB}" sibTransId="{D4E374CD-7063-4241-9FD7-59549BC37243}"/>
    <dgm:cxn modelId="{776CF361-849A-4EB8-B343-CD9857DA9C0C}" srcId="{D43EF225-C78B-4818-9B6E-2BB77262893D}" destId="{37C1DBE2-65C1-41A2-B864-1FF9F2A6EBE7}" srcOrd="2" destOrd="0" parTransId="{5E2BA6BD-B03F-4020-87E2-350384A6BD37}" sibTransId="{05CDC82E-A265-48CF-9D97-C70011B3EEDE}"/>
    <dgm:cxn modelId="{DD090391-5832-4E79-A92E-0E5DCABD93FB}" type="presOf" srcId="{37C1DBE2-65C1-41A2-B864-1FF9F2A6EBE7}" destId="{34F5CB21-A5E8-4732-B7D6-A9A32A8EE149}" srcOrd="0" destOrd="0" presId="urn:microsoft.com/office/officeart/2005/8/layout/default#1"/>
    <dgm:cxn modelId="{19C07E96-F005-4D25-A00F-6225E1DF91B0}" type="presOf" srcId="{E0E0E58D-1C0F-4B82-9C04-CF5C5FB184E2}" destId="{1778DAF9-E9A1-4FC1-BFB4-988B9CBD4520}" srcOrd="0" destOrd="0" presId="urn:microsoft.com/office/officeart/2005/8/layout/default#1"/>
    <dgm:cxn modelId="{DBB1BCC7-60B9-43CD-93C5-682FAAABA2E5}" srcId="{D43EF225-C78B-4818-9B6E-2BB77262893D}" destId="{E0E0E58D-1C0F-4B82-9C04-CF5C5FB184E2}" srcOrd="4" destOrd="0" parTransId="{35660ABC-D68C-44DE-AC56-AA01D52237CE}" sibTransId="{CC2F4CA7-778C-4E25-A8C4-CE1D58D1600E}"/>
    <dgm:cxn modelId="{6C47A9CD-F6F8-4F7D-A5ED-C9B47DC1CDE0}" type="presOf" srcId="{816038A8-9B13-47F6-9854-C3FC0E109B59}" destId="{83D36F2C-DE8A-418C-9020-E68849C1132D}" srcOrd="0" destOrd="0" presId="urn:microsoft.com/office/officeart/2005/8/layout/default#1"/>
    <dgm:cxn modelId="{551325E6-CAC5-4285-804B-C8AEE788E8B1}" srcId="{D43EF225-C78B-4818-9B6E-2BB77262893D}" destId="{63122FF6-A49F-475F-8590-9B8D035B0C03}" srcOrd="0" destOrd="0" parTransId="{21E27F5F-EBE5-4435-ADED-1002C75842BE}" sibTransId="{C0CA6176-63E7-45D4-8635-A9133D1A611F}"/>
    <dgm:cxn modelId="{B05AACF4-E2FD-4A75-A9A5-4193C27A2233}" srcId="{D43EF225-C78B-4818-9B6E-2BB77262893D}" destId="{89A9C662-D87D-4602-8211-DAB94DD4C0EC}" srcOrd="1" destOrd="0" parTransId="{F7647EED-59F9-4F58-992F-85E0D46DF13C}" sibTransId="{C387BF57-68BE-40DA-9E8D-AE8DF12D2E38}"/>
    <dgm:cxn modelId="{ABEC63ED-7D68-44BB-BF6B-415164124383}" type="presParOf" srcId="{E5980C3D-B60C-494E-97BE-7952B52C6D04}" destId="{58A65A8E-5C19-47E0-9974-FEBDC464FA1E}" srcOrd="0" destOrd="0" presId="urn:microsoft.com/office/officeart/2005/8/layout/default#1"/>
    <dgm:cxn modelId="{F86CEB9B-2BBA-4BDC-BE58-395E40B87EF5}" type="presParOf" srcId="{E5980C3D-B60C-494E-97BE-7952B52C6D04}" destId="{C901F999-4771-47FF-92EC-25B83B3E53CE}" srcOrd="1" destOrd="0" presId="urn:microsoft.com/office/officeart/2005/8/layout/default#1"/>
    <dgm:cxn modelId="{85503D53-F698-42B4-899C-C107EEC7A3D8}" type="presParOf" srcId="{E5980C3D-B60C-494E-97BE-7952B52C6D04}" destId="{E251FE58-1093-4911-A968-A9C35B59A071}" srcOrd="2" destOrd="0" presId="urn:microsoft.com/office/officeart/2005/8/layout/default#1"/>
    <dgm:cxn modelId="{CC790F3D-589E-4EFA-9DAF-FBF56AFB782E}" type="presParOf" srcId="{E5980C3D-B60C-494E-97BE-7952B52C6D04}" destId="{2D4D4D8E-EECE-498F-B537-D76192C2F1E0}" srcOrd="3" destOrd="0" presId="urn:microsoft.com/office/officeart/2005/8/layout/default#1"/>
    <dgm:cxn modelId="{4C33ECA3-F7B8-49C5-B8FF-AC263EFB1214}" type="presParOf" srcId="{E5980C3D-B60C-494E-97BE-7952B52C6D04}" destId="{34F5CB21-A5E8-4732-B7D6-A9A32A8EE149}" srcOrd="4" destOrd="0" presId="urn:microsoft.com/office/officeart/2005/8/layout/default#1"/>
    <dgm:cxn modelId="{D08ABAAC-2F85-4713-A122-D329D2578E93}" type="presParOf" srcId="{E5980C3D-B60C-494E-97BE-7952B52C6D04}" destId="{3A9A0200-0A90-43CF-B25D-55D01A5A10EF}" srcOrd="5" destOrd="0" presId="urn:microsoft.com/office/officeart/2005/8/layout/default#1"/>
    <dgm:cxn modelId="{60B2D668-CF31-45B6-94B1-90B94CADB04F}" type="presParOf" srcId="{E5980C3D-B60C-494E-97BE-7952B52C6D04}" destId="{83D36F2C-DE8A-418C-9020-E68849C1132D}" srcOrd="6" destOrd="0" presId="urn:microsoft.com/office/officeart/2005/8/layout/default#1"/>
    <dgm:cxn modelId="{11A7EB80-02FB-463C-998C-89A2F2722847}" type="presParOf" srcId="{E5980C3D-B60C-494E-97BE-7952B52C6D04}" destId="{BF6DB05D-19BD-4180-88B9-6186E3E037A8}" srcOrd="7" destOrd="0" presId="urn:microsoft.com/office/officeart/2005/8/layout/default#1"/>
    <dgm:cxn modelId="{9287D7DF-6B57-4353-95AC-2A24DDBB1060}" type="presParOf" srcId="{E5980C3D-B60C-494E-97BE-7952B52C6D04}" destId="{1778DAF9-E9A1-4FC1-BFB4-988B9CBD4520}"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13F8C4-82EB-4668-B964-9A311B5FD2F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423A46D-2D21-4928-9EF7-BAC3F91FC259}">
      <dgm:prSet phldrT="[Text]"/>
      <dgm:spPr>
        <a:solidFill>
          <a:srgbClr val="00B050"/>
        </a:solidFill>
      </dgm:spPr>
      <dgm:t>
        <a:bodyPr/>
        <a:lstStyle/>
        <a:p>
          <a:r>
            <a:rPr lang="en-US" dirty="0">
              <a:latin typeface="Arial Rounded MT Bold" pitchFamily="34" charset="0"/>
            </a:rPr>
            <a:t>Average Time taken to complete resume once assessment is done</a:t>
          </a:r>
        </a:p>
      </dgm:t>
    </dgm:pt>
    <dgm:pt modelId="{8734FE09-6544-4C1D-88E1-891DD3A11E4F}" type="parTrans" cxnId="{9C952E64-EB64-41EE-88BB-CACFC9903552}">
      <dgm:prSet/>
      <dgm:spPr/>
      <dgm:t>
        <a:bodyPr/>
        <a:lstStyle/>
        <a:p>
          <a:endParaRPr lang="en-US"/>
        </a:p>
      </dgm:t>
    </dgm:pt>
    <dgm:pt modelId="{D05584B6-BE33-49D2-80F0-58F089716F29}" type="sibTrans" cxnId="{9C952E64-EB64-41EE-88BB-CACFC9903552}">
      <dgm:prSet/>
      <dgm:spPr/>
      <dgm:t>
        <a:bodyPr/>
        <a:lstStyle/>
        <a:p>
          <a:endParaRPr lang="en-US"/>
        </a:p>
      </dgm:t>
    </dgm:pt>
    <dgm:pt modelId="{DA37CD85-8771-49C7-8907-8F36842D8B7A}">
      <dgm:prSet phldrT="[Text]" custT="1"/>
      <dgm:spPr/>
      <dgm:t>
        <a:bodyPr/>
        <a:lstStyle/>
        <a:p>
          <a:r>
            <a:rPr lang="en-US" sz="2000" dirty="0">
              <a:latin typeface="Arial Rounded MT Bold" pitchFamily="34" charset="0"/>
            </a:rPr>
            <a:t>13 Days</a:t>
          </a:r>
        </a:p>
      </dgm:t>
    </dgm:pt>
    <dgm:pt modelId="{6F09CF2C-8B15-4D33-B6E0-D1963E00683A}" type="parTrans" cxnId="{4FCDDF44-BCEF-4A20-9BA2-D951D7FFD233}">
      <dgm:prSet/>
      <dgm:spPr/>
      <dgm:t>
        <a:bodyPr/>
        <a:lstStyle/>
        <a:p>
          <a:endParaRPr lang="en-US"/>
        </a:p>
      </dgm:t>
    </dgm:pt>
    <dgm:pt modelId="{A2F7EDBA-D6B9-4F7B-99D0-D2D2E3845EBB}" type="sibTrans" cxnId="{4FCDDF44-BCEF-4A20-9BA2-D951D7FFD233}">
      <dgm:prSet/>
      <dgm:spPr/>
      <dgm:t>
        <a:bodyPr/>
        <a:lstStyle/>
        <a:p>
          <a:endParaRPr lang="en-US"/>
        </a:p>
      </dgm:t>
    </dgm:pt>
    <dgm:pt modelId="{537445D3-F3CC-4931-A8D2-2CF5DB5970AA}">
      <dgm:prSet phldrT="[Text]"/>
      <dgm:spPr>
        <a:solidFill>
          <a:srgbClr val="00B050"/>
        </a:solidFill>
      </dgm:spPr>
      <dgm:t>
        <a:bodyPr/>
        <a:lstStyle/>
        <a:p>
          <a:r>
            <a:rPr lang="en-US" dirty="0">
              <a:latin typeface="Arial Rounded MT Bold" pitchFamily="34" charset="0"/>
            </a:rPr>
            <a:t>Average amount spent per veteran</a:t>
          </a:r>
        </a:p>
      </dgm:t>
    </dgm:pt>
    <dgm:pt modelId="{F50E1905-875A-432F-81E3-D6BFF074943C}" type="parTrans" cxnId="{47438ADB-5A89-4D75-9835-433D13C45063}">
      <dgm:prSet/>
      <dgm:spPr/>
      <dgm:t>
        <a:bodyPr/>
        <a:lstStyle/>
        <a:p>
          <a:endParaRPr lang="en-US"/>
        </a:p>
      </dgm:t>
    </dgm:pt>
    <dgm:pt modelId="{E91814B7-345C-448B-B1F4-DD2FF0333E27}" type="sibTrans" cxnId="{47438ADB-5A89-4D75-9835-433D13C45063}">
      <dgm:prSet/>
      <dgm:spPr/>
      <dgm:t>
        <a:bodyPr/>
        <a:lstStyle/>
        <a:p>
          <a:endParaRPr lang="en-US"/>
        </a:p>
      </dgm:t>
    </dgm:pt>
    <dgm:pt modelId="{BF8CCABC-4CAF-4C15-B51A-D7D05F5FCE63}">
      <dgm:prSet phldrT="[Text]"/>
      <dgm:spPr/>
      <dgm:t>
        <a:bodyPr/>
        <a:lstStyle/>
        <a:p>
          <a:r>
            <a:rPr lang="en-US" dirty="0">
              <a:latin typeface="Arial Rounded MT Bold" pitchFamily="34" charset="0"/>
            </a:rPr>
            <a:t>Dollars Donated/Confirmed Hires</a:t>
          </a:r>
        </a:p>
      </dgm:t>
    </dgm:pt>
    <dgm:pt modelId="{F9482212-F056-472D-AB58-C3648CED91D1}" type="parTrans" cxnId="{4DFBE427-80C1-4832-89C9-3C5BBF07DB99}">
      <dgm:prSet/>
      <dgm:spPr/>
      <dgm:t>
        <a:bodyPr/>
        <a:lstStyle/>
        <a:p>
          <a:endParaRPr lang="en-US"/>
        </a:p>
      </dgm:t>
    </dgm:pt>
    <dgm:pt modelId="{75331264-401E-495B-B416-FFF97B4032FA}" type="sibTrans" cxnId="{4DFBE427-80C1-4832-89C9-3C5BBF07DB99}">
      <dgm:prSet/>
      <dgm:spPr/>
      <dgm:t>
        <a:bodyPr/>
        <a:lstStyle/>
        <a:p>
          <a:endParaRPr lang="en-US"/>
        </a:p>
      </dgm:t>
    </dgm:pt>
    <dgm:pt modelId="{59F0425D-1B94-4A96-9487-A5DE21059D20}">
      <dgm:prSet phldrT="[Text]"/>
      <dgm:spPr/>
      <dgm:t>
        <a:bodyPr/>
        <a:lstStyle/>
        <a:p>
          <a:r>
            <a:rPr lang="en-US" dirty="0">
              <a:latin typeface="Arial Rounded MT Bold" pitchFamily="34" charset="0"/>
            </a:rPr>
            <a:t>$249</a:t>
          </a:r>
        </a:p>
      </dgm:t>
    </dgm:pt>
    <dgm:pt modelId="{CB68A507-AFD4-41E9-819B-0692E320F921}" type="parTrans" cxnId="{20A381D8-0715-4095-9E22-C73A60283AAF}">
      <dgm:prSet/>
      <dgm:spPr/>
      <dgm:t>
        <a:bodyPr/>
        <a:lstStyle/>
        <a:p>
          <a:endParaRPr lang="en-US"/>
        </a:p>
      </dgm:t>
    </dgm:pt>
    <dgm:pt modelId="{D73B4B81-E9FD-4E41-A464-C8A3C853706C}" type="sibTrans" cxnId="{20A381D8-0715-4095-9E22-C73A60283AAF}">
      <dgm:prSet/>
      <dgm:spPr/>
      <dgm:t>
        <a:bodyPr/>
        <a:lstStyle/>
        <a:p>
          <a:endParaRPr lang="en-US"/>
        </a:p>
      </dgm:t>
    </dgm:pt>
    <dgm:pt modelId="{1B5A2039-02F5-4D1C-A447-CABC01AE477C}">
      <dgm:prSet phldrT="[Text]"/>
      <dgm:spPr>
        <a:solidFill>
          <a:srgbClr val="00B050"/>
        </a:solidFill>
      </dgm:spPr>
      <dgm:t>
        <a:bodyPr/>
        <a:lstStyle/>
        <a:p>
          <a:r>
            <a:rPr lang="en-US" dirty="0">
              <a:latin typeface="Arial Rounded MT Bold" pitchFamily="34" charset="0"/>
            </a:rPr>
            <a:t>Resume presented to Employee Partners</a:t>
          </a:r>
        </a:p>
      </dgm:t>
    </dgm:pt>
    <dgm:pt modelId="{8A079328-F5DE-4FBC-93A6-FFE25045C00D}" type="parTrans" cxnId="{6B5E0030-2748-4FC3-AD75-51A934974024}">
      <dgm:prSet/>
      <dgm:spPr/>
      <dgm:t>
        <a:bodyPr/>
        <a:lstStyle/>
        <a:p>
          <a:endParaRPr lang="en-US"/>
        </a:p>
      </dgm:t>
    </dgm:pt>
    <dgm:pt modelId="{C9D827D1-FD2D-4291-8A78-5C6F4513CFEC}" type="sibTrans" cxnId="{6B5E0030-2748-4FC3-AD75-51A934974024}">
      <dgm:prSet/>
      <dgm:spPr/>
      <dgm:t>
        <a:bodyPr/>
        <a:lstStyle/>
        <a:p>
          <a:endParaRPr lang="en-US"/>
        </a:p>
      </dgm:t>
    </dgm:pt>
    <dgm:pt modelId="{CB229C4E-58AE-437D-A17A-B3E6491484DB}">
      <dgm:prSet phldrT="[Text]" custT="1"/>
      <dgm:spPr/>
      <dgm:t>
        <a:bodyPr/>
        <a:lstStyle/>
        <a:p>
          <a:r>
            <a:rPr lang="en-US" sz="1600" dirty="0">
              <a:latin typeface="Arial Rounded MT Bold" pitchFamily="34" charset="0"/>
            </a:rPr>
            <a:t>8703</a:t>
          </a:r>
        </a:p>
      </dgm:t>
    </dgm:pt>
    <dgm:pt modelId="{FDBC598C-CFE7-4DA0-A3EC-B19A6CD6C6B1}" type="parTrans" cxnId="{8C925FCC-0AB5-4199-8B91-20B3539CC015}">
      <dgm:prSet/>
      <dgm:spPr/>
      <dgm:t>
        <a:bodyPr/>
        <a:lstStyle/>
        <a:p>
          <a:endParaRPr lang="en-US"/>
        </a:p>
      </dgm:t>
    </dgm:pt>
    <dgm:pt modelId="{DEC3994A-279F-4035-A898-68B7155506E9}" type="sibTrans" cxnId="{8C925FCC-0AB5-4199-8B91-20B3539CC015}">
      <dgm:prSet/>
      <dgm:spPr/>
      <dgm:t>
        <a:bodyPr/>
        <a:lstStyle/>
        <a:p>
          <a:endParaRPr lang="en-US"/>
        </a:p>
      </dgm:t>
    </dgm:pt>
    <dgm:pt modelId="{B545D95A-07E7-4D5E-982C-7D39903D276A}" type="pres">
      <dgm:prSet presAssocID="{AD13F8C4-82EB-4668-B964-9A311B5FD2FD}" presName="Name0" presStyleCnt="0">
        <dgm:presLayoutVars>
          <dgm:dir/>
          <dgm:animLvl val="lvl"/>
          <dgm:resizeHandles val="exact"/>
        </dgm:presLayoutVars>
      </dgm:prSet>
      <dgm:spPr/>
    </dgm:pt>
    <dgm:pt modelId="{F181BF34-F03A-472A-A984-D043EE3B72D9}" type="pres">
      <dgm:prSet presAssocID="{8423A46D-2D21-4928-9EF7-BAC3F91FC259}" presName="composite" presStyleCnt="0"/>
      <dgm:spPr/>
    </dgm:pt>
    <dgm:pt modelId="{B908AB58-27BE-4115-8356-AA038AE4E5DF}" type="pres">
      <dgm:prSet presAssocID="{8423A46D-2D21-4928-9EF7-BAC3F91FC259}" presName="parTx" presStyleLbl="alignNode1" presStyleIdx="0" presStyleCnt="3">
        <dgm:presLayoutVars>
          <dgm:chMax val="0"/>
          <dgm:chPref val="0"/>
          <dgm:bulletEnabled val="1"/>
        </dgm:presLayoutVars>
      </dgm:prSet>
      <dgm:spPr/>
    </dgm:pt>
    <dgm:pt modelId="{01D41E42-7720-4B00-B77A-B86446A23FCA}" type="pres">
      <dgm:prSet presAssocID="{8423A46D-2D21-4928-9EF7-BAC3F91FC259}" presName="desTx" presStyleLbl="alignAccFollowNode1" presStyleIdx="0" presStyleCnt="3">
        <dgm:presLayoutVars>
          <dgm:bulletEnabled val="1"/>
        </dgm:presLayoutVars>
      </dgm:prSet>
      <dgm:spPr/>
    </dgm:pt>
    <dgm:pt modelId="{72B28174-46B8-4CFC-BCA5-1DFEC7960DF8}" type="pres">
      <dgm:prSet presAssocID="{D05584B6-BE33-49D2-80F0-58F089716F29}" presName="space" presStyleCnt="0"/>
      <dgm:spPr/>
    </dgm:pt>
    <dgm:pt modelId="{59B7766C-B46A-4C4C-94A8-DD394868E395}" type="pres">
      <dgm:prSet presAssocID="{537445D3-F3CC-4931-A8D2-2CF5DB5970AA}" presName="composite" presStyleCnt="0"/>
      <dgm:spPr/>
    </dgm:pt>
    <dgm:pt modelId="{AED2E54B-2920-4240-B1D1-D133EE1B7200}" type="pres">
      <dgm:prSet presAssocID="{537445D3-F3CC-4931-A8D2-2CF5DB5970AA}" presName="parTx" presStyleLbl="alignNode1" presStyleIdx="1" presStyleCnt="3">
        <dgm:presLayoutVars>
          <dgm:chMax val="0"/>
          <dgm:chPref val="0"/>
          <dgm:bulletEnabled val="1"/>
        </dgm:presLayoutVars>
      </dgm:prSet>
      <dgm:spPr/>
    </dgm:pt>
    <dgm:pt modelId="{E352FF8A-EDD9-455B-B8EF-52AA032FA812}" type="pres">
      <dgm:prSet presAssocID="{537445D3-F3CC-4931-A8D2-2CF5DB5970AA}" presName="desTx" presStyleLbl="alignAccFollowNode1" presStyleIdx="1" presStyleCnt="3">
        <dgm:presLayoutVars>
          <dgm:bulletEnabled val="1"/>
        </dgm:presLayoutVars>
      </dgm:prSet>
      <dgm:spPr/>
    </dgm:pt>
    <dgm:pt modelId="{C80E5045-4FAE-4582-8A3E-3A24F36C21B3}" type="pres">
      <dgm:prSet presAssocID="{E91814B7-345C-448B-B1F4-DD2FF0333E27}" presName="space" presStyleCnt="0"/>
      <dgm:spPr/>
    </dgm:pt>
    <dgm:pt modelId="{3F2C6AF8-C044-473B-802C-F1032DE45DC6}" type="pres">
      <dgm:prSet presAssocID="{1B5A2039-02F5-4D1C-A447-CABC01AE477C}" presName="composite" presStyleCnt="0"/>
      <dgm:spPr/>
    </dgm:pt>
    <dgm:pt modelId="{02FD0EC0-6C73-4C37-B950-BE434163F20D}" type="pres">
      <dgm:prSet presAssocID="{1B5A2039-02F5-4D1C-A447-CABC01AE477C}" presName="parTx" presStyleLbl="alignNode1" presStyleIdx="2" presStyleCnt="3">
        <dgm:presLayoutVars>
          <dgm:chMax val="0"/>
          <dgm:chPref val="0"/>
          <dgm:bulletEnabled val="1"/>
        </dgm:presLayoutVars>
      </dgm:prSet>
      <dgm:spPr/>
    </dgm:pt>
    <dgm:pt modelId="{06E203D6-137A-4571-92DF-F445EF3F0DF5}" type="pres">
      <dgm:prSet presAssocID="{1B5A2039-02F5-4D1C-A447-CABC01AE477C}" presName="desTx" presStyleLbl="alignAccFollowNode1" presStyleIdx="2" presStyleCnt="3">
        <dgm:presLayoutVars>
          <dgm:bulletEnabled val="1"/>
        </dgm:presLayoutVars>
      </dgm:prSet>
      <dgm:spPr/>
    </dgm:pt>
  </dgm:ptLst>
  <dgm:cxnLst>
    <dgm:cxn modelId="{4DFBE427-80C1-4832-89C9-3C5BBF07DB99}" srcId="{537445D3-F3CC-4931-A8D2-2CF5DB5970AA}" destId="{BF8CCABC-4CAF-4C15-B51A-D7D05F5FCE63}" srcOrd="0" destOrd="0" parTransId="{F9482212-F056-472D-AB58-C3648CED91D1}" sibTransId="{75331264-401E-495B-B416-FFF97B4032FA}"/>
    <dgm:cxn modelId="{6B5E0030-2748-4FC3-AD75-51A934974024}" srcId="{AD13F8C4-82EB-4668-B964-9A311B5FD2FD}" destId="{1B5A2039-02F5-4D1C-A447-CABC01AE477C}" srcOrd="2" destOrd="0" parTransId="{8A079328-F5DE-4FBC-93A6-FFE25045C00D}" sibTransId="{C9D827D1-FD2D-4291-8A78-5C6F4513CFEC}"/>
    <dgm:cxn modelId="{9C952E64-EB64-41EE-88BB-CACFC9903552}" srcId="{AD13F8C4-82EB-4668-B964-9A311B5FD2FD}" destId="{8423A46D-2D21-4928-9EF7-BAC3F91FC259}" srcOrd="0" destOrd="0" parTransId="{8734FE09-6544-4C1D-88E1-891DD3A11E4F}" sibTransId="{D05584B6-BE33-49D2-80F0-58F089716F29}"/>
    <dgm:cxn modelId="{4FCDDF44-BCEF-4A20-9BA2-D951D7FFD233}" srcId="{8423A46D-2D21-4928-9EF7-BAC3F91FC259}" destId="{DA37CD85-8771-49C7-8907-8F36842D8B7A}" srcOrd="0" destOrd="0" parTransId="{6F09CF2C-8B15-4D33-B6E0-D1963E00683A}" sibTransId="{A2F7EDBA-D6B9-4F7B-99D0-D2D2E3845EBB}"/>
    <dgm:cxn modelId="{EE735A4F-01CD-4A6D-B051-C9D35C73ECF4}" type="presOf" srcId="{537445D3-F3CC-4931-A8D2-2CF5DB5970AA}" destId="{AED2E54B-2920-4240-B1D1-D133EE1B7200}" srcOrd="0" destOrd="0" presId="urn:microsoft.com/office/officeart/2005/8/layout/hList1"/>
    <dgm:cxn modelId="{E0BD8071-742E-4EB3-BF4E-D64DFB8ABB90}" type="presOf" srcId="{CB229C4E-58AE-437D-A17A-B3E6491484DB}" destId="{06E203D6-137A-4571-92DF-F445EF3F0DF5}" srcOrd="0" destOrd="0" presId="urn:microsoft.com/office/officeart/2005/8/layout/hList1"/>
    <dgm:cxn modelId="{68A0EF85-A051-427B-9205-2C21B10C475E}" type="presOf" srcId="{1B5A2039-02F5-4D1C-A447-CABC01AE477C}" destId="{02FD0EC0-6C73-4C37-B950-BE434163F20D}" srcOrd="0" destOrd="0" presId="urn:microsoft.com/office/officeart/2005/8/layout/hList1"/>
    <dgm:cxn modelId="{9BAA368F-51A4-46BC-86E1-01C88D6395C0}" type="presOf" srcId="{BF8CCABC-4CAF-4C15-B51A-D7D05F5FCE63}" destId="{E352FF8A-EDD9-455B-B8EF-52AA032FA812}" srcOrd="0" destOrd="0" presId="urn:microsoft.com/office/officeart/2005/8/layout/hList1"/>
    <dgm:cxn modelId="{7F170496-6FAA-4407-83D6-E841C2457484}" type="presOf" srcId="{8423A46D-2D21-4928-9EF7-BAC3F91FC259}" destId="{B908AB58-27BE-4115-8356-AA038AE4E5DF}" srcOrd="0" destOrd="0" presId="urn:microsoft.com/office/officeart/2005/8/layout/hList1"/>
    <dgm:cxn modelId="{B92E0DAF-8CBF-424B-9BE1-6324BEC5CDDC}" type="presOf" srcId="{AD13F8C4-82EB-4668-B964-9A311B5FD2FD}" destId="{B545D95A-07E7-4D5E-982C-7D39903D276A}" srcOrd="0" destOrd="0" presId="urn:microsoft.com/office/officeart/2005/8/layout/hList1"/>
    <dgm:cxn modelId="{8C925FCC-0AB5-4199-8B91-20B3539CC015}" srcId="{1B5A2039-02F5-4D1C-A447-CABC01AE477C}" destId="{CB229C4E-58AE-437D-A17A-B3E6491484DB}" srcOrd="0" destOrd="0" parTransId="{FDBC598C-CFE7-4DA0-A3EC-B19A6CD6C6B1}" sibTransId="{DEC3994A-279F-4035-A898-68B7155506E9}"/>
    <dgm:cxn modelId="{20A381D8-0715-4095-9E22-C73A60283AAF}" srcId="{537445D3-F3CC-4931-A8D2-2CF5DB5970AA}" destId="{59F0425D-1B94-4A96-9487-A5DE21059D20}" srcOrd="1" destOrd="0" parTransId="{CB68A507-AFD4-41E9-819B-0692E320F921}" sibTransId="{D73B4B81-E9FD-4E41-A464-C8A3C853706C}"/>
    <dgm:cxn modelId="{4F5AFFD9-4843-4736-9772-DDD81ED25FD7}" type="presOf" srcId="{DA37CD85-8771-49C7-8907-8F36842D8B7A}" destId="{01D41E42-7720-4B00-B77A-B86446A23FCA}" srcOrd="0" destOrd="0" presId="urn:microsoft.com/office/officeart/2005/8/layout/hList1"/>
    <dgm:cxn modelId="{47438ADB-5A89-4D75-9835-433D13C45063}" srcId="{AD13F8C4-82EB-4668-B964-9A311B5FD2FD}" destId="{537445D3-F3CC-4931-A8D2-2CF5DB5970AA}" srcOrd="1" destOrd="0" parTransId="{F50E1905-875A-432F-81E3-D6BFF074943C}" sibTransId="{E91814B7-345C-448B-B1F4-DD2FF0333E27}"/>
    <dgm:cxn modelId="{2BBD84EB-D685-48CB-BFBA-55EAC400DB61}" type="presOf" srcId="{59F0425D-1B94-4A96-9487-A5DE21059D20}" destId="{E352FF8A-EDD9-455B-B8EF-52AA032FA812}" srcOrd="0" destOrd="1" presId="urn:microsoft.com/office/officeart/2005/8/layout/hList1"/>
    <dgm:cxn modelId="{2D22DCE1-8A06-4F25-ACB9-F42A76A62223}" type="presParOf" srcId="{B545D95A-07E7-4D5E-982C-7D39903D276A}" destId="{F181BF34-F03A-472A-A984-D043EE3B72D9}" srcOrd="0" destOrd="0" presId="urn:microsoft.com/office/officeart/2005/8/layout/hList1"/>
    <dgm:cxn modelId="{668BF70E-09DD-4403-ACF3-6BEB1351F8E9}" type="presParOf" srcId="{F181BF34-F03A-472A-A984-D043EE3B72D9}" destId="{B908AB58-27BE-4115-8356-AA038AE4E5DF}" srcOrd="0" destOrd="0" presId="urn:microsoft.com/office/officeart/2005/8/layout/hList1"/>
    <dgm:cxn modelId="{06AC66CB-E767-466A-ACB1-B4C186C85E84}" type="presParOf" srcId="{F181BF34-F03A-472A-A984-D043EE3B72D9}" destId="{01D41E42-7720-4B00-B77A-B86446A23FCA}" srcOrd="1" destOrd="0" presId="urn:microsoft.com/office/officeart/2005/8/layout/hList1"/>
    <dgm:cxn modelId="{838682BE-0028-43CB-9AA9-F5B4115C5D2B}" type="presParOf" srcId="{B545D95A-07E7-4D5E-982C-7D39903D276A}" destId="{72B28174-46B8-4CFC-BCA5-1DFEC7960DF8}" srcOrd="1" destOrd="0" presId="urn:microsoft.com/office/officeart/2005/8/layout/hList1"/>
    <dgm:cxn modelId="{93DEBE91-8A09-41FF-8ABE-29356799A85B}" type="presParOf" srcId="{B545D95A-07E7-4D5E-982C-7D39903D276A}" destId="{59B7766C-B46A-4C4C-94A8-DD394868E395}" srcOrd="2" destOrd="0" presId="urn:microsoft.com/office/officeart/2005/8/layout/hList1"/>
    <dgm:cxn modelId="{7323DEC1-9C0D-4651-8FC9-7A13E4934F44}" type="presParOf" srcId="{59B7766C-B46A-4C4C-94A8-DD394868E395}" destId="{AED2E54B-2920-4240-B1D1-D133EE1B7200}" srcOrd="0" destOrd="0" presId="urn:microsoft.com/office/officeart/2005/8/layout/hList1"/>
    <dgm:cxn modelId="{6F58C6D1-CF39-456E-8A06-B68CE695CCAD}" type="presParOf" srcId="{59B7766C-B46A-4C4C-94A8-DD394868E395}" destId="{E352FF8A-EDD9-455B-B8EF-52AA032FA812}" srcOrd="1" destOrd="0" presId="urn:microsoft.com/office/officeart/2005/8/layout/hList1"/>
    <dgm:cxn modelId="{EDBB5898-166C-4FEA-8BED-D7FD5A5DAA70}" type="presParOf" srcId="{B545D95A-07E7-4D5E-982C-7D39903D276A}" destId="{C80E5045-4FAE-4582-8A3E-3A24F36C21B3}" srcOrd="3" destOrd="0" presId="urn:microsoft.com/office/officeart/2005/8/layout/hList1"/>
    <dgm:cxn modelId="{F13166F4-D28B-4A17-A771-F3513FC0E5C9}" type="presParOf" srcId="{B545D95A-07E7-4D5E-982C-7D39903D276A}" destId="{3F2C6AF8-C044-473B-802C-F1032DE45DC6}" srcOrd="4" destOrd="0" presId="urn:microsoft.com/office/officeart/2005/8/layout/hList1"/>
    <dgm:cxn modelId="{05FD0D63-E551-4EF1-AC88-97926064B0A0}" type="presParOf" srcId="{3F2C6AF8-C044-473B-802C-F1032DE45DC6}" destId="{02FD0EC0-6C73-4C37-B950-BE434163F20D}" srcOrd="0" destOrd="0" presId="urn:microsoft.com/office/officeart/2005/8/layout/hList1"/>
    <dgm:cxn modelId="{0076508B-CD39-4442-8D4A-9FFE4900C839}" type="presParOf" srcId="{3F2C6AF8-C044-473B-802C-F1032DE45DC6}" destId="{06E203D6-137A-4571-92DF-F445EF3F0DF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EB9EC8-6FE5-42A0-83D4-6574EFB44BEC}" type="doc">
      <dgm:prSet loTypeId="urn:microsoft.com/office/officeart/2005/8/layout/radial4" loCatId="relationship" qsTypeId="urn:microsoft.com/office/officeart/2005/8/quickstyle/3d3" qsCatId="3D" csTypeId="urn:microsoft.com/office/officeart/2005/8/colors/colorful2" csCatId="colorful" phldr="1"/>
      <dgm:spPr/>
      <dgm:t>
        <a:bodyPr/>
        <a:lstStyle/>
        <a:p>
          <a:endParaRPr lang="en-US"/>
        </a:p>
      </dgm:t>
    </dgm:pt>
    <dgm:pt modelId="{B0B46463-852A-42BA-A2F9-61AD7AE3CA4E}">
      <dgm:prSet phldrT="[Text]"/>
      <dgm:spPr/>
      <dgm:t>
        <a:bodyPr/>
        <a:lstStyle/>
        <a:p>
          <a:r>
            <a:rPr lang="en-US" dirty="0"/>
            <a:t>Improved Efficiency</a:t>
          </a:r>
        </a:p>
      </dgm:t>
    </dgm:pt>
    <dgm:pt modelId="{9B09C350-C390-40F4-A80F-C9EABE1BB218}" type="parTrans" cxnId="{9278AC61-1F2D-4A70-B32A-7E3BC6210EB8}">
      <dgm:prSet/>
      <dgm:spPr/>
      <dgm:t>
        <a:bodyPr/>
        <a:lstStyle/>
        <a:p>
          <a:endParaRPr lang="en-US"/>
        </a:p>
      </dgm:t>
    </dgm:pt>
    <dgm:pt modelId="{7DE4B137-1890-4FB7-B470-6F8D264A0CBA}" type="sibTrans" cxnId="{9278AC61-1F2D-4A70-B32A-7E3BC6210EB8}">
      <dgm:prSet/>
      <dgm:spPr/>
      <dgm:t>
        <a:bodyPr/>
        <a:lstStyle/>
        <a:p>
          <a:endParaRPr lang="en-US"/>
        </a:p>
      </dgm:t>
    </dgm:pt>
    <dgm:pt modelId="{34C7837A-FDE1-4AEC-B3AB-C16FF2C98079}">
      <dgm:prSet phldrT="[Text]"/>
      <dgm:spPr/>
      <dgm:t>
        <a:bodyPr/>
        <a:lstStyle/>
        <a:p>
          <a:r>
            <a:rPr lang="en-US" dirty="0">
              <a:latin typeface="Arial Rounded MT Bold" pitchFamily="34" charset="0"/>
            </a:rPr>
            <a:t>Target employment sectors other than government</a:t>
          </a:r>
        </a:p>
      </dgm:t>
    </dgm:pt>
    <dgm:pt modelId="{03B962CD-233A-4120-A8E9-7CEDBBAED409}" type="parTrans" cxnId="{D32DC61E-6D82-4821-A6F0-B696378EAEE0}">
      <dgm:prSet/>
      <dgm:spPr/>
      <dgm:t>
        <a:bodyPr/>
        <a:lstStyle/>
        <a:p>
          <a:endParaRPr lang="en-US"/>
        </a:p>
      </dgm:t>
    </dgm:pt>
    <dgm:pt modelId="{4A764B34-F131-4389-A0F8-3ECFD7B81E6B}" type="sibTrans" cxnId="{D32DC61E-6D82-4821-A6F0-B696378EAEE0}">
      <dgm:prSet/>
      <dgm:spPr/>
      <dgm:t>
        <a:bodyPr/>
        <a:lstStyle/>
        <a:p>
          <a:endParaRPr lang="en-US"/>
        </a:p>
      </dgm:t>
    </dgm:pt>
    <dgm:pt modelId="{3FB10526-4F59-41FB-A079-CDDB8D5162A5}">
      <dgm:prSet phldrT="[Text]"/>
      <dgm:spPr/>
      <dgm:t>
        <a:bodyPr/>
        <a:lstStyle/>
        <a:p>
          <a:r>
            <a:rPr lang="en-US" dirty="0">
              <a:latin typeface="Arial Rounded MT Bold" pitchFamily="34" charset="0"/>
            </a:rPr>
            <a:t>Raise their funding  through some special events or their job boards</a:t>
          </a:r>
        </a:p>
      </dgm:t>
    </dgm:pt>
    <dgm:pt modelId="{FC662006-A8CD-4C5D-B10E-0736B98ADF81}" type="parTrans" cxnId="{57BCBE5D-1402-485E-ACC6-191B3A436FD7}">
      <dgm:prSet/>
      <dgm:spPr/>
      <dgm:t>
        <a:bodyPr/>
        <a:lstStyle/>
        <a:p>
          <a:endParaRPr lang="en-US"/>
        </a:p>
      </dgm:t>
    </dgm:pt>
    <dgm:pt modelId="{93667094-F528-4ABB-A8BD-73569D45564D}" type="sibTrans" cxnId="{57BCBE5D-1402-485E-ACC6-191B3A436FD7}">
      <dgm:prSet/>
      <dgm:spPr/>
      <dgm:t>
        <a:bodyPr/>
        <a:lstStyle/>
        <a:p>
          <a:endParaRPr lang="en-US"/>
        </a:p>
      </dgm:t>
    </dgm:pt>
    <dgm:pt modelId="{2E2AA329-2CCB-4C44-A124-49E56A606C5A}">
      <dgm:prSet phldrT="[Text]" custT="1"/>
      <dgm:spPr/>
      <dgm:t>
        <a:bodyPr/>
        <a:lstStyle/>
        <a:p>
          <a:r>
            <a:rPr lang="en-US" sz="1800" dirty="0">
              <a:latin typeface="Arial Rounded MT Bold" pitchFamily="34" charset="0"/>
            </a:rPr>
            <a:t>Apply some more measures so that they can target veterans to attend workshops</a:t>
          </a:r>
        </a:p>
      </dgm:t>
    </dgm:pt>
    <dgm:pt modelId="{55A67D35-2647-41EB-B2EA-8F019FACFD26}" type="parTrans" cxnId="{AB0B9789-619F-4C8E-BCA3-3D9F5136370E}">
      <dgm:prSet/>
      <dgm:spPr/>
      <dgm:t>
        <a:bodyPr/>
        <a:lstStyle/>
        <a:p>
          <a:endParaRPr lang="en-US"/>
        </a:p>
      </dgm:t>
    </dgm:pt>
    <dgm:pt modelId="{7D393A80-5C5C-4739-9C4F-927CF4996A8F}" type="sibTrans" cxnId="{AB0B9789-619F-4C8E-BCA3-3D9F5136370E}">
      <dgm:prSet/>
      <dgm:spPr/>
      <dgm:t>
        <a:bodyPr/>
        <a:lstStyle/>
        <a:p>
          <a:endParaRPr lang="en-US"/>
        </a:p>
      </dgm:t>
    </dgm:pt>
    <dgm:pt modelId="{7143A33A-6B87-4888-8770-B4237623C1E7}">
      <dgm:prSet custT="1"/>
      <dgm:spPr/>
      <dgm:t>
        <a:bodyPr/>
        <a:lstStyle/>
        <a:p>
          <a:r>
            <a:rPr lang="en-US" sz="1800" dirty="0">
              <a:latin typeface="Arial Rounded MT Bold" pitchFamily="34" charset="0"/>
            </a:rPr>
            <a:t>Employer follow – up in case of rejections.</a:t>
          </a:r>
        </a:p>
      </dgm:t>
    </dgm:pt>
    <dgm:pt modelId="{EFBD4D53-D0C4-4624-8044-DFB8E651778E}" type="parTrans" cxnId="{3056B187-6892-410D-A4DF-A59A26C4F6F3}">
      <dgm:prSet/>
      <dgm:spPr/>
      <dgm:t>
        <a:bodyPr/>
        <a:lstStyle/>
        <a:p>
          <a:endParaRPr lang="en-US"/>
        </a:p>
      </dgm:t>
    </dgm:pt>
    <dgm:pt modelId="{6A80CC89-DB6B-452A-8DC7-A27E904CDAAD}" type="sibTrans" cxnId="{3056B187-6892-410D-A4DF-A59A26C4F6F3}">
      <dgm:prSet/>
      <dgm:spPr/>
      <dgm:t>
        <a:bodyPr/>
        <a:lstStyle/>
        <a:p>
          <a:endParaRPr lang="en-US"/>
        </a:p>
      </dgm:t>
    </dgm:pt>
    <dgm:pt modelId="{FC159127-5DD7-4C59-8906-30656178BDF0}">
      <dgm:prSet/>
      <dgm:spPr/>
      <dgm:t>
        <a:bodyPr/>
        <a:lstStyle/>
        <a:p>
          <a:r>
            <a:rPr lang="en-US" dirty="0">
              <a:latin typeface="Arial Rounded MT Bold" pitchFamily="34" charset="0"/>
            </a:rPr>
            <a:t>Time for resume building can be reduced </a:t>
          </a:r>
          <a:endParaRPr lang="en-US" dirty="0"/>
        </a:p>
      </dgm:t>
    </dgm:pt>
    <dgm:pt modelId="{FD4793E6-6515-44E8-B58A-5842E9B5EB6B}" type="parTrans" cxnId="{CC14A69F-8C4F-4438-BC4B-9EE13A144265}">
      <dgm:prSet/>
      <dgm:spPr/>
      <dgm:t>
        <a:bodyPr/>
        <a:lstStyle/>
        <a:p>
          <a:endParaRPr lang="en-US"/>
        </a:p>
      </dgm:t>
    </dgm:pt>
    <dgm:pt modelId="{3CB41911-DC81-47B7-9224-014B04913F4A}" type="sibTrans" cxnId="{CC14A69F-8C4F-4438-BC4B-9EE13A144265}">
      <dgm:prSet/>
      <dgm:spPr/>
      <dgm:t>
        <a:bodyPr/>
        <a:lstStyle/>
        <a:p>
          <a:endParaRPr lang="en-US"/>
        </a:p>
      </dgm:t>
    </dgm:pt>
    <dgm:pt modelId="{82AA86C0-7058-48C2-A696-54F93C262364}" type="pres">
      <dgm:prSet presAssocID="{1FEB9EC8-6FE5-42A0-83D4-6574EFB44BEC}" presName="cycle" presStyleCnt="0">
        <dgm:presLayoutVars>
          <dgm:chMax val="1"/>
          <dgm:dir/>
          <dgm:animLvl val="ctr"/>
          <dgm:resizeHandles val="exact"/>
        </dgm:presLayoutVars>
      </dgm:prSet>
      <dgm:spPr/>
    </dgm:pt>
    <dgm:pt modelId="{E2C1B5B4-FE3D-4855-9B11-3B56371BD590}" type="pres">
      <dgm:prSet presAssocID="{B0B46463-852A-42BA-A2F9-61AD7AE3CA4E}" presName="centerShape" presStyleLbl="node0" presStyleIdx="0" presStyleCnt="1"/>
      <dgm:spPr/>
    </dgm:pt>
    <dgm:pt modelId="{2CB45B1B-D841-4CDB-8FD3-818EC3C09FB9}" type="pres">
      <dgm:prSet presAssocID="{EFBD4D53-D0C4-4624-8044-DFB8E651778E}" presName="parTrans" presStyleLbl="bgSibTrans2D1" presStyleIdx="0" presStyleCnt="5"/>
      <dgm:spPr/>
    </dgm:pt>
    <dgm:pt modelId="{5EB85BF4-8C3C-4E1A-A93C-97641CD11949}" type="pres">
      <dgm:prSet presAssocID="{7143A33A-6B87-4888-8770-B4237623C1E7}" presName="node" presStyleLbl="node1" presStyleIdx="0" presStyleCnt="5" custScaleY="162672" custRadScaleRad="112871" custRadScaleInc="-8268">
        <dgm:presLayoutVars>
          <dgm:bulletEnabled val="1"/>
        </dgm:presLayoutVars>
      </dgm:prSet>
      <dgm:spPr/>
    </dgm:pt>
    <dgm:pt modelId="{B7E573AF-6899-4DB9-9E19-254354CACAEB}" type="pres">
      <dgm:prSet presAssocID="{03B962CD-233A-4120-A8E9-7CEDBBAED409}" presName="parTrans" presStyleLbl="bgSibTrans2D1" presStyleIdx="1" presStyleCnt="5"/>
      <dgm:spPr/>
    </dgm:pt>
    <dgm:pt modelId="{DBA14291-61DA-4E7C-9357-75EE8707C134}" type="pres">
      <dgm:prSet presAssocID="{34C7837A-FDE1-4AEC-B3AB-C16FF2C98079}" presName="node" presStyleLbl="node1" presStyleIdx="1" presStyleCnt="5" custRadScaleRad="110872" custRadScaleInc="-3025">
        <dgm:presLayoutVars>
          <dgm:bulletEnabled val="1"/>
        </dgm:presLayoutVars>
      </dgm:prSet>
      <dgm:spPr/>
    </dgm:pt>
    <dgm:pt modelId="{4D746EE5-5010-4DB2-939F-78AC691A352F}" type="pres">
      <dgm:prSet presAssocID="{FC662006-A8CD-4C5D-B10E-0736B98ADF81}" presName="parTrans" presStyleLbl="bgSibTrans2D1" presStyleIdx="2" presStyleCnt="5"/>
      <dgm:spPr/>
    </dgm:pt>
    <dgm:pt modelId="{800C3405-20BA-4A89-B6FE-652A088B2E82}" type="pres">
      <dgm:prSet presAssocID="{3FB10526-4F59-41FB-A079-CDDB8D5162A5}" presName="node" presStyleLbl="node1" presStyleIdx="2" presStyleCnt="5">
        <dgm:presLayoutVars>
          <dgm:bulletEnabled val="1"/>
        </dgm:presLayoutVars>
      </dgm:prSet>
      <dgm:spPr/>
    </dgm:pt>
    <dgm:pt modelId="{A04A80D9-B6D1-49E7-A30F-91647856D436}" type="pres">
      <dgm:prSet presAssocID="{FD4793E6-6515-44E8-B58A-5842E9B5EB6B}" presName="parTrans" presStyleLbl="bgSibTrans2D1" presStyleIdx="3" presStyleCnt="5"/>
      <dgm:spPr/>
    </dgm:pt>
    <dgm:pt modelId="{2E46CA1C-1F40-43D4-9558-36C0A4D717F9}" type="pres">
      <dgm:prSet presAssocID="{FC159127-5DD7-4C59-8906-30656178BDF0}" presName="node" presStyleLbl="node1" presStyleIdx="3" presStyleCnt="5">
        <dgm:presLayoutVars>
          <dgm:bulletEnabled val="1"/>
        </dgm:presLayoutVars>
      </dgm:prSet>
      <dgm:spPr/>
    </dgm:pt>
    <dgm:pt modelId="{1D4F770D-91CD-46AE-815F-C2D19C5238A8}" type="pres">
      <dgm:prSet presAssocID="{55A67D35-2647-41EB-B2EA-8F019FACFD26}" presName="parTrans" presStyleLbl="bgSibTrans2D1" presStyleIdx="4" presStyleCnt="5"/>
      <dgm:spPr/>
    </dgm:pt>
    <dgm:pt modelId="{C6E90F06-EBEC-4B09-844E-3C67F02528EA}" type="pres">
      <dgm:prSet presAssocID="{2E2AA329-2CCB-4C44-A124-49E56A606C5A}" presName="node" presStyleLbl="node1" presStyleIdx="4" presStyleCnt="5" custScaleY="143999" custRadScaleRad="109484" custRadScaleInc="1816">
        <dgm:presLayoutVars>
          <dgm:bulletEnabled val="1"/>
        </dgm:presLayoutVars>
      </dgm:prSet>
      <dgm:spPr/>
    </dgm:pt>
  </dgm:ptLst>
  <dgm:cxnLst>
    <dgm:cxn modelId="{759DED00-DA41-4E4E-80CB-B8F8F1AA7582}" type="presOf" srcId="{3FB10526-4F59-41FB-A079-CDDB8D5162A5}" destId="{800C3405-20BA-4A89-B6FE-652A088B2E82}" srcOrd="0" destOrd="0" presId="urn:microsoft.com/office/officeart/2005/8/layout/radial4"/>
    <dgm:cxn modelId="{CC66021A-5A1D-4D5E-8577-0BC48332614D}" type="presOf" srcId="{FC159127-5DD7-4C59-8906-30656178BDF0}" destId="{2E46CA1C-1F40-43D4-9558-36C0A4D717F9}" srcOrd="0" destOrd="0" presId="urn:microsoft.com/office/officeart/2005/8/layout/radial4"/>
    <dgm:cxn modelId="{D32DC61E-6D82-4821-A6F0-B696378EAEE0}" srcId="{B0B46463-852A-42BA-A2F9-61AD7AE3CA4E}" destId="{34C7837A-FDE1-4AEC-B3AB-C16FF2C98079}" srcOrd="1" destOrd="0" parTransId="{03B962CD-233A-4120-A8E9-7CEDBBAED409}" sibTransId="{4A764B34-F131-4389-A0F8-3ECFD7B81E6B}"/>
    <dgm:cxn modelId="{1C634823-2008-4D96-AB1C-16F8FF32AFA1}" type="presOf" srcId="{1FEB9EC8-6FE5-42A0-83D4-6574EFB44BEC}" destId="{82AA86C0-7058-48C2-A696-54F93C262364}" srcOrd="0" destOrd="0" presId="urn:microsoft.com/office/officeart/2005/8/layout/radial4"/>
    <dgm:cxn modelId="{7536E424-9881-4124-9E48-4C475155111F}" type="presOf" srcId="{03B962CD-233A-4120-A8E9-7CEDBBAED409}" destId="{B7E573AF-6899-4DB9-9E19-254354CACAEB}" srcOrd="0" destOrd="0" presId="urn:microsoft.com/office/officeart/2005/8/layout/radial4"/>
    <dgm:cxn modelId="{447BEA2C-079A-409E-890B-3231E55CFC6A}" type="presOf" srcId="{34C7837A-FDE1-4AEC-B3AB-C16FF2C98079}" destId="{DBA14291-61DA-4E7C-9357-75EE8707C134}" srcOrd="0" destOrd="0" presId="urn:microsoft.com/office/officeart/2005/8/layout/radial4"/>
    <dgm:cxn modelId="{F1E76636-9BFA-4C48-8C23-35E5A18AFB8A}" type="presOf" srcId="{2E2AA329-2CCB-4C44-A124-49E56A606C5A}" destId="{C6E90F06-EBEC-4B09-844E-3C67F02528EA}" srcOrd="0" destOrd="0" presId="urn:microsoft.com/office/officeart/2005/8/layout/radial4"/>
    <dgm:cxn modelId="{57BCBE5D-1402-485E-ACC6-191B3A436FD7}" srcId="{B0B46463-852A-42BA-A2F9-61AD7AE3CA4E}" destId="{3FB10526-4F59-41FB-A079-CDDB8D5162A5}" srcOrd="2" destOrd="0" parTransId="{FC662006-A8CD-4C5D-B10E-0736B98ADF81}" sibTransId="{93667094-F528-4ABB-A8BD-73569D45564D}"/>
    <dgm:cxn modelId="{9278AC61-1F2D-4A70-B32A-7E3BC6210EB8}" srcId="{1FEB9EC8-6FE5-42A0-83D4-6574EFB44BEC}" destId="{B0B46463-852A-42BA-A2F9-61AD7AE3CA4E}" srcOrd="0" destOrd="0" parTransId="{9B09C350-C390-40F4-A80F-C9EABE1BB218}" sibTransId="{7DE4B137-1890-4FB7-B470-6F8D264A0CBA}"/>
    <dgm:cxn modelId="{97764748-A5EA-4566-8CDD-2A2CE6AF1B59}" type="presOf" srcId="{7143A33A-6B87-4888-8770-B4237623C1E7}" destId="{5EB85BF4-8C3C-4E1A-A93C-97641CD11949}" srcOrd="0" destOrd="0" presId="urn:microsoft.com/office/officeart/2005/8/layout/radial4"/>
    <dgm:cxn modelId="{F3FE3087-CE94-4F7A-8179-A6BB2CD0CFCB}" type="presOf" srcId="{FC662006-A8CD-4C5D-B10E-0736B98ADF81}" destId="{4D746EE5-5010-4DB2-939F-78AC691A352F}" srcOrd="0" destOrd="0" presId="urn:microsoft.com/office/officeart/2005/8/layout/radial4"/>
    <dgm:cxn modelId="{3056B187-6892-410D-A4DF-A59A26C4F6F3}" srcId="{B0B46463-852A-42BA-A2F9-61AD7AE3CA4E}" destId="{7143A33A-6B87-4888-8770-B4237623C1E7}" srcOrd="0" destOrd="0" parTransId="{EFBD4D53-D0C4-4624-8044-DFB8E651778E}" sibTransId="{6A80CC89-DB6B-452A-8DC7-A27E904CDAAD}"/>
    <dgm:cxn modelId="{AB0B9789-619F-4C8E-BCA3-3D9F5136370E}" srcId="{B0B46463-852A-42BA-A2F9-61AD7AE3CA4E}" destId="{2E2AA329-2CCB-4C44-A124-49E56A606C5A}" srcOrd="4" destOrd="0" parTransId="{55A67D35-2647-41EB-B2EA-8F019FACFD26}" sibTransId="{7D393A80-5C5C-4739-9C4F-927CF4996A8F}"/>
    <dgm:cxn modelId="{D8D9428C-0BA4-4813-B5AF-B86D1CEFADA2}" type="presOf" srcId="{EFBD4D53-D0C4-4624-8044-DFB8E651778E}" destId="{2CB45B1B-D841-4CDB-8FD3-818EC3C09FB9}" srcOrd="0" destOrd="0" presId="urn:microsoft.com/office/officeart/2005/8/layout/radial4"/>
    <dgm:cxn modelId="{CC14A69F-8C4F-4438-BC4B-9EE13A144265}" srcId="{B0B46463-852A-42BA-A2F9-61AD7AE3CA4E}" destId="{FC159127-5DD7-4C59-8906-30656178BDF0}" srcOrd="3" destOrd="0" parTransId="{FD4793E6-6515-44E8-B58A-5842E9B5EB6B}" sibTransId="{3CB41911-DC81-47B7-9224-014B04913F4A}"/>
    <dgm:cxn modelId="{0CDE0DAD-D5E2-4C8A-9731-B53459F9D172}" type="presOf" srcId="{55A67D35-2647-41EB-B2EA-8F019FACFD26}" destId="{1D4F770D-91CD-46AE-815F-C2D19C5238A8}" srcOrd="0" destOrd="0" presId="urn:microsoft.com/office/officeart/2005/8/layout/radial4"/>
    <dgm:cxn modelId="{F37D57CA-89D5-4EE1-A8F5-7E4D4CA912B5}" type="presOf" srcId="{B0B46463-852A-42BA-A2F9-61AD7AE3CA4E}" destId="{E2C1B5B4-FE3D-4855-9B11-3B56371BD590}" srcOrd="0" destOrd="0" presId="urn:microsoft.com/office/officeart/2005/8/layout/radial4"/>
    <dgm:cxn modelId="{3A89ADFA-6814-4913-97FA-5214E6F89716}" type="presOf" srcId="{FD4793E6-6515-44E8-B58A-5842E9B5EB6B}" destId="{A04A80D9-B6D1-49E7-A30F-91647856D436}" srcOrd="0" destOrd="0" presId="urn:microsoft.com/office/officeart/2005/8/layout/radial4"/>
    <dgm:cxn modelId="{561B36D4-D597-4D01-B834-1C146EBA1997}" type="presParOf" srcId="{82AA86C0-7058-48C2-A696-54F93C262364}" destId="{E2C1B5B4-FE3D-4855-9B11-3B56371BD590}" srcOrd="0" destOrd="0" presId="urn:microsoft.com/office/officeart/2005/8/layout/radial4"/>
    <dgm:cxn modelId="{3439B9C6-25B4-4341-9AA8-98D0FC3D3EAB}" type="presParOf" srcId="{82AA86C0-7058-48C2-A696-54F93C262364}" destId="{2CB45B1B-D841-4CDB-8FD3-818EC3C09FB9}" srcOrd="1" destOrd="0" presId="urn:microsoft.com/office/officeart/2005/8/layout/radial4"/>
    <dgm:cxn modelId="{339D73BE-FBAE-4FEB-91C8-F89C0D50B9D4}" type="presParOf" srcId="{82AA86C0-7058-48C2-A696-54F93C262364}" destId="{5EB85BF4-8C3C-4E1A-A93C-97641CD11949}" srcOrd="2" destOrd="0" presId="urn:microsoft.com/office/officeart/2005/8/layout/radial4"/>
    <dgm:cxn modelId="{F988C847-CDAE-491A-97C1-37240334A3B1}" type="presParOf" srcId="{82AA86C0-7058-48C2-A696-54F93C262364}" destId="{B7E573AF-6899-4DB9-9E19-254354CACAEB}" srcOrd="3" destOrd="0" presId="urn:microsoft.com/office/officeart/2005/8/layout/radial4"/>
    <dgm:cxn modelId="{96DB887E-FD93-4BB8-9CAA-D62B4912CA86}" type="presParOf" srcId="{82AA86C0-7058-48C2-A696-54F93C262364}" destId="{DBA14291-61DA-4E7C-9357-75EE8707C134}" srcOrd="4" destOrd="0" presId="urn:microsoft.com/office/officeart/2005/8/layout/radial4"/>
    <dgm:cxn modelId="{3B499C2E-350A-4980-9A4A-8D5930B299E0}" type="presParOf" srcId="{82AA86C0-7058-48C2-A696-54F93C262364}" destId="{4D746EE5-5010-4DB2-939F-78AC691A352F}" srcOrd="5" destOrd="0" presId="urn:microsoft.com/office/officeart/2005/8/layout/radial4"/>
    <dgm:cxn modelId="{3CE3A599-72EF-4E8D-8394-D81DA252A95C}" type="presParOf" srcId="{82AA86C0-7058-48C2-A696-54F93C262364}" destId="{800C3405-20BA-4A89-B6FE-652A088B2E82}" srcOrd="6" destOrd="0" presId="urn:microsoft.com/office/officeart/2005/8/layout/radial4"/>
    <dgm:cxn modelId="{BA69B374-DE4B-49DE-AFD4-263A0EEBBD48}" type="presParOf" srcId="{82AA86C0-7058-48C2-A696-54F93C262364}" destId="{A04A80D9-B6D1-49E7-A30F-91647856D436}" srcOrd="7" destOrd="0" presId="urn:microsoft.com/office/officeart/2005/8/layout/radial4"/>
    <dgm:cxn modelId="{A241472B-1776-4041-AF54-B9FAAA12B77A}" type="presParOf" srcId="{82AA86C0-7058-48C2-A696-54F93C262364}" destId="{2E46CA1C-1F40-43D4-9558-36C0A4D717F9}" srcOrd="8" destOrd="0" presId="urn:microsoft.com/office/officeart/2005/8/layout/radial4"/>
    <dgm:cxn modelId="{F13F0416-B4F4-45B7-A7C8-34B477385ED6}" type="presParOf" srcId="{82AA86C0-7058-48C2-A696-54F93C262364}" destId="{1D4F770D-91CD-46AE-815F-C2D19C5238A8}" srcOrd="9" destOrd="0" presId="urn:microsoft.com/office/officeart/2005/8/layout/radial4"/>
    <dgm:cxn modelId="{2CE91B8D-CC47-414D-B599-D220F69CCAC9}" type="presParOf" srcId="{82AA86C0-7058-48C2-A696-54F93C262364}" destId="{C6E90F06-EBEC-4B09-844E-3C67F02528EA}"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5D980E-9528-481A-BBD0-72608C99253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C1CC5E7F-0688-4CC5-B91B-DDDC816265FF}">
      <dgm:prSet phldrT="[Text]" custT="1"/>
      <dgm:spPr/>
      <dgm:t>
        <a:bodyPr/>
        <a:lstStyle/>
        <a:p>
          <a:r>
            <a:rPr lang="en-US" sz="1200" dirty="0">
              <a:latin typeface="Arial Rounded MT Bold" panose="020F0704030504030204" pitchFamily="34" charset="0"/>
            </a:rPr>
            <a:t>Inconsistencies in state codes</a:t>
          </a:r>
        </a:p>
      </dgm:t>
    </dgm:pt>
    <dgm:pt modelId="{EDDC0D1B-7000-4FD9-A9C9-BC2EABF52824}" type="parTrans" cxnId="{188E66D7-4D77-4EEE-B1EA-E7068182F454}">
      <dgm:prSet/>
      <dgm:spPr/>
      <dgm:t>
        <a:bodyPr/>
        <a:lstStyle/>
        <a:p>
          <a:endParaRPr lang="en-US"/>
        </a:p>
      </dgm:t>
    </dgm:pt>
    <dgm:pt modelId="{A3E2107E-E64C-45E8-8249-F53BDE5BCDA5}" type="sibTrans" cxnId="{188E66D7-4D77-4EEE-B1EA-E7068182F454}">
      <dgm:prSet custT="1"/>
      <dgm:spPr/>
      <dgm:t>
        <a:bodyPr/>
        <a:lstStyle/>
        <a:p>
          <a:r>
            <a:rPr lang="en-US" sz="1200" dirty="0">
              <a:latin typeface="Arial Rounded MT Bold" panose="020F0704030504030204" pitchFamily="34" charset="0"/>
            </a:rPr>
            <a:t>Missing Data in important factors</a:t>
          </a:r>
        </a:p>
      </dgm:t>
    </dgm:pt>
    <dgm:pt modelId="{7329D659-4893-4E9A-9BBC-709A4F9BC808}">
      <dgm:prSet phldrT="[Text]"/>
      <dgm:spPr/>
      <dgm:t>
        <a:bodyPr/>
        <a:lstStyle/>
        <a:p>
          <a:r>
            <a:rPr lang="en-US" dirty="0"/>
            <a:t> </a:t>
          </a:r>
        </a:p>
      </dgm:t>
    </dgm:pt>
    <dgm:pt modelId="{EAF08C5E-4AA0-40C0-A801-F2B55159AF7E}" type="parTrans" cxnId="{160A40B4-3DC9-48EC-94D2-9E9D1F90B720}">
      <dgm:prSet/>
      <dgm:spPr/>
      <dgm:t>
        <a:bodyPr/>
        <a:lstStyle/>
        <a:p>
          <a:endParaRPr lang="en-US"/>
        </a:p>
      </dgm:t>
    </dgm:pt>
    <dgm:pt modelId="{98E9C270-76A2-4212-B707-281A779B4C4E}" type="sibTrans" cxnId="{160A40B4-3DC9-48EC-94D2-9E9D1F90B720}">
      <dgm:prSet/>
      <dgm:spPr/>
      <dgm:t>
        <a:bodyPr/>
        <a:lstStyle/>
        <a:p>
          <a:endParaRPr lang="en-US"/>
        </a:p>
      </dgm:t>
    </dgm:pt>
    <dgm:pt modelId="{8DCD6CDA-2BCB-4830-B200-1B54B641C326}">
      <dgm:prSet phldrT="[Text]" custT="1"/>
      <dgm:spPr/>
      <dgm:t>
        <a:bodyPr/>
        <a:lstStyle/>
        <a:p>
          <a:r>
            <a:rPr lang="en-US" sz="1000" dirty="0">
              <a:latin typeface="Arial Rounded MT Bold" panose="020F0704030504030204" pitchFamily="34" charset="0"/>
            </a:rPr>
            <a:t>Proper update of Dates should happen </a:t>
          </a:r>
        </a:p>
      </dgm:t>
    </dgm:pt>
    <dgm:pt modelId="{383BC52D-634E-45A8-A1CD-0391CFC9CB65}" type="parTrans" cxnId="{902FF1EF-A070-4D53-AC37-94695ED56CC2}">
      <dgm:prSet/>
      <dgm:spPr/>
      <dgm:t>
        <a:bodyPr/>
        <a:lstStyle/>
        <a:p>
          <a:endParaRPr lang="en-US"/>
        </a:p>
      </dgm:t>
    </dgm:pt>
    <dgm:pt modelId="{BE6E136D-0008-4A7B-A21C-848AC2E739EB}" type="sibTrans" cxnId="{902FF1EF-A070-4D53-AC37-94695ED56CC2}">
      <dgm:prSet/>
      <dgm:spPr/>
      <dgm:t>
        <a:bodyPr/>
        <a:lstStyle/>
        <a:p>
          <a:r>
            <a:rPr lang="en-US" dirty="0">
              <a:latin typeface="Arial Rounded MT Bold" panose="020F0704030504030204" pitchFamily="34" charset="0"/>
            </a:rPr>
            <a:t>Proper check on Employer records and status</a:t>
          </a:r>
        </a:p>
      </dgm:t>
    </dgm:pt>
    <dgm:pt modelId="{9069FACA-B533-466B-A38D-4C9BEE81514F}">
      <dgm:prSet phldrT="[Text]"/>
      <dgm:spPr/>
      <dgm:t>
        <a:bodyPr/>
        <a:lstStyle/>
        <a:p>
          <a:r>
            <a:rPr lang="en-US" dirty="0"/>
            <a:t> </a:t>
          </a:r>
        </a:p>
      </dgm:t>
    </dgm:pt>
    <dgm:pt modelId="{D71F696F-58AD-4487-959E-822BCCA25A0B}" type="parTrans" cxnId="{A1AC87BD-E036-4238-BBCA-C3A53792A4EF}">
      <dgm:prSet/>
      <dgm:spPr/>
      <dgm:t>
        <a:bodyPr/>
        <a:lstStyle/>
        <a:p>
          <a:endParaRPr lang="en-US"/>
        </a:p>
      </dgm:t>
    </dgm:pt>
    <dgm:pt modelId="{26ABC22B-2F36-4EEA-9B59-70B3301D2B3B}" type="sibTrans" cxnId="{A1AC87BD-E036-4238-BBCA-C3A53792A4EF}">
      <dgm:prSet/>
      <dgm:spPr/>
      <dgm:t>
        <a:bodyPr/>
        <a:lstStyle/>
        <a:p>
          <a:endParaRPr lang="en-US"/>
        </a:p>
      </dgm:t>
    </dgm:pt>
    <dgm:pt modelId="{4C1318BD-0159-448A-A875-0C15D3CFD059}">
      <dgm:prSet phldrT="[Text]" custT="1"/>
      <dgm:spPr/>
      <dgm:t>
        <a:bodyPr/>
        <a:lstStyle/>
        <a:p>
          <a:r>
            <a:rPr lang="en-US" sz="1200" dirty="0">
              <a:latin typeface="Arial Rounded MT Bold" panose="020F0704030504030204" pitchFamily="34" charset="0"/>
            </a:rPr>
            <a:t>Admission process must be fast tracke</a:t>
          </a:r>
          <a:r>
            <a:rPr lang="en-US" sz="1200" dirty="0"/>
            <a:t>d</a:t>
          </a:r>
        </a:p>
      </dgm:t>
    </dgm:pt>
    <dgm:pt modelId="{DF4AB83D-5E5F-48AE-AE6E-1BAA699B05F5}" type="parTrans" cxnId="{90BD0265-FAA9-4E92-986E-9F52C3FA6A7D}">
      <dgm:prSet/>
      <dgm:spPr/>
      <dgm:t>
        <a:bodyPr/>
        <a:lstStyle/>
        <a:p>
          <a:endParaRPr lang="en-US"/>
        </a:p>
      </dgm:t>
    </dgm:pt>
    <dgm:pt modelId="{8134548B-EAA8-441C-BEF8-E8D48CD228A9}" type="sibTrans" cxnId="{90BD0265-FAA9-4E92-986E-9F52C3FA6A7D}">
      <dgm:prSet/>
      <dgm:spPr/>
      <dgm:t>
        <a:bodyPr/>
        <a:lstStyle/>
        <a:p>
          <a:r>
            <a:rPr lang="en-US" dirty="0">
              <a:latin typeface="Arial Rounded MT Bold" panose="020F0704030504030204" pitchFamily="34" charset="0"/>
            </a:rPr>
            <a:t>Allocate resources for volunteer program</a:t>
          </a:r>
        </a:p>
      </dgm:t>
    </dgm:pt>
    <dgm:pt modelId="{48167265-CE40-46DF-BC32-E57E3BAC3FF3}">
      <dgm:prSet phldrT="[Text]"/>
      <dgm:spPr/>
      <dgm:t>
        <a:bodyPr/>
        <a:lstStyle/>
        <a:p>
          <a:r>
            <a:rPr lang="en-US" dirty="0"/>
            <a:t> </a:t>
          </a:r>
        </a:p>
      </dgm:t>
    </dgm:pt>
    <dgm:pt modelId="{1DC6B0FE-5D29-4526-A6BD-CFFA67878B11}" type="parTrans" cxnId="{2E7A726C-809A-49BF-8258-769CB2D9CD71}">
      <dgm:prSet/>
      <dgm:spPr/>
      <dgm:t>
        <a:bodyPr/>
        <a:lstStyle/>
        <a:p>
          <a:endParaRPr lang="en-US"/>
        </a:p>
      </dgm:t>
    </dgm:pt>
    <dgm:pt modelId="{7345BA5C-4CD4-4528-904A-B3FAEB2576DA}" type="sibTrans" cxnId="{2E7A726C-809A-49BF-8258-769CB2D9CD71}">
      <dgm:prSet/>
      <dgm:spPr/>
      <dgm:t>
        <a:bodyPr/>
        <a:lstStyle/>
        <a:p>
          <a:endParaRPr lang="en-US"/>
        </a:p>
      </dgm:t>
    </dgm:pt>
    <dgm:pt modelId="{39A66BBF-5152-4D45-AC51-638ADB11491A}">
      <dgm:prSet custT="1"/>
      <dgm:spPr/>
      <dgm:t>
        <a:bodyPr/>
        <a:lstStyle/>
        <a:p>
          <a:r>
            <a:rPr lang="en-US" sz="1200" dirty="0">
              <a:latin typeface="Arial Rounded MT Bold" panose="020F0704030504030204" pitchFamily="34" charset="0"/>
            </a:rPr>
            <a:t>Encourage HHUSA workshop participation</a:t>
          </a:r>
        </a:p>
      </dgm:t>
    </dgm:pt>
    <dgm:pt modelId="{F9369C62-E573-4668-B25D-93A75D42BB6E}" type="parTrans" cxnId="{2D11B05E-4F06-406E-9B94-EA7111896774}">
      <dgm:prSet/>
      <dgm:spPr/>
      <dgm:t>
        <a:bodyPr/>
        <a:lstStyle/>
        <a:p>
          <a:endParaRPr lang="en-US"/>
        </a:p>
      </dgm:t>
    </dgm:pt>
    <dgm:pt modelId="{11694640-A4E4-4E94-8220-691299F60BDE}" type="sibTrans" cxnId="{2D11B05E-4F06-406E-9B94-EA7111896774}">
      <dgm:prSet custT="1"/>
      <dgm:spPr/>
      <dgm:t>
        <a:bodyPr/>
        <a:lstStyle/>
        <a:p>
          <a:r>
            <a:rPr lang="en-US" sz="1200" dirty="0">
              <a:latin typeface="Arial Rounded MT Bold" panose="020F0704030504030204" pitchFamily="34" charset="0"/>
            </a:rPr>
            <a:t>Resume building is critical</a:t>
          </a:r>
        </a:p>
      </dgm:t>
    </dgm:pt>
    <dgm:pt modelId="{DD5C3B43-6E2A-426F-A5CF-7C775521088D}" type="pres">
      <dgm:prSet presAssocID="{C25D980E-9528-481A-BBD0-72608C99253B}" presName="Name0" presStyleCnt="0">
        <dgm:presLayoutVars>
          <dgm:chMax/>
          <dgm:chPref/>
          <dgm:dir/>
          <dgm:animLvl val="lvl"/>
        </dgm:presLayoutVars>
      </dgm:prSet>
      <dgm:spPr/>
    </dgm:pt>
    <dgm:pt modelId="{6809E9C4-6A01-4602-ACCF-D9BE6A177D4B}" type="pres">
      <dgm:prSet presAssocID="{39A66BBF-5152-4D45-AC51-638ADB11491A}" presName="composite" presStyleCnt="0"/>
      <dgm:spPr/>
    </dgm:pt>
    <dgm:pt modelId="{2879B69B-3FEC-4BF5-B012-7EE97E3C4709}" type="pres">
      <dgm:prSet presAssocID="{39A66BBF-5152-4D45-AC51-638ADB11491A}" presName="Parent1" presStyleLbl="node1" presStyleIdx="0" presStyleCnt="8" custScaleX="187778" custScaleY="119965" custLinFactNeighborX="38623" custLinFactNeighborY="-3738">
        <dgm:presLayoutVars>
          <dgm:chMax val="1"/>
          <dgm:chPref val="1"/>
          <dgm:bulletEnabled val="1"/>
        </dgm:presLayoutVars>
      </dgm:prSet>
      <dgm:spPr/>
    </dgm:pt>
    <dgm:pt modelId="{9DCFF9B0-FBC9-4BF8-854E-8062EF84897F}" type="pres">
      <dgm:prSet presAssocID="{39A66BBF-5152-4D45-AC51-638ADB11491A}" presName="Childtext1" presStyleLbl="revTx" presStyleIdx="0" presStyleCnt="4">
        <dgm:presLayoutVars>
          <dgm:chMax val="0"/>
          <dgm:chPref val="0"/>
          <dgm:bulletEnabled val="1"/>
        </dgm:presLayoutVars>
      </dgm:prSet>
      <dgm:spPr/>
    </dgm:pt>
    <dgm:pt modelId="{5EAAB656-4781-4736-BA3E-A572A1ED555D}" type="pres">
      <dgm:prSet presAssocID="{39A66BBF-5152-4D45-AC51-638ADB11491A}" presName="BalanceSpacing" presStyleCnt="0"/>
      <dgm:spPr/>
    </dgm:pt>
    <dgm:pt modelId="{3DF3BB4F-CD8B-4AE5-A689-86D86770F116}" type="pres">
      <dgm:prSet presAssocID="{39A66BBF-5152-4D45-AC51-638ADB11491A}" presName="BalanceSpacing1" presStyleCnt="0"/>
      <dgm:spPr/>
    </dgm:pt>
    <dgm:pt modelId="{940A09F8-5C91-46A7-9245-D3F686EE81B5}" type="pres">
      <dgm:prSet presAssocID="{11694640-A4E4-4E94-8220-691299F60BDE}" presName="Accent1Text" presStyleLbl="node1" presStyleIdx="1" presStyleCnt="8" custScaleX="142135" custScaleY="119952" custLinFactNeighborX="-17177" custLinFactNeighborY="24"/>
      <dgm:spPr/>
    </dgm:pt>
    <dgm:pt modelId="{0C763D3B-4465-435C-A47C-9EA60C44BCAD}" type="pres">
      <dgm:prSet presAssocID="{11694640-A4E4-4E94-8220-691299F60BDE}" presName="spaceBetweenRectangles" presStyleCnt="0"/>
      <dgm:spPr/>
    </dgm:pt>
    <dgm:pt modelId="{08BDF968-86EA-4600-B9F8-391463D177DE}" type="pres">
      <dgm:prSet presAssocID="{C1CC5E7F-0688-4CC5-B91B-DDDC816265FF}" presName="composite" presStyleCnt="0"/>
      <dgm:spPr/>
    </dgm:pt>
    <dgm:pt modelId="{6C4B23F1-936F-4196-9B6B-919174D17F89}" type="pres">
      <dgm:prSet presAssocID="{C1CC5E7F-0688-4CC5-B91B-DDDC816265FF}" presName="Parent1" presStyleLbl="node1" presStyleIdx="2" presStyleCnt="8" custScaleX="139394" custScaleY="100001" custLinFactNeighborX="1858" custLinFactNeighborY="-7984">
        <dgm:presLayoutVars>
          <dgm:chMax val="1"/>
          <dgm:chPref val="1"/>
          <dgm:bulletEnabled val="1"/>
        </dgm:presLayoutVars>
      </dgm:prSet>
      <dgm:spPr/>
    </dgm:pt>
    <dgm:pt modelId="{F54DC7FE-5218-498A-BC76-887ABD8D26C7}" type="pres">
      <dgm:prSet presAssocID="{C1CC5E7F-0688-4CC5-B91B-DDDC816265FF}" presName="Childtext1" presStyleLbl="revTx" presStyleIdx="1" presStyleCnt="4">
        <dgm:presLayoutVars>
          <dgm:chMax val="0"/>
          <dgm:chPref val="0"/>
          <dgm:bulletEnabled val="1"/>
        </dgm:presLayoutVars>
      </dgm:prSet>
      <dgm:spPr/>
    </dgm:pt>
    <dgm:pt modelId="{6F20073C-4733-437C-BF43-E92F59D45925}" type="pres">
      <dgm:prSet presAssocID="{C1CC5E7F-0688-4CC5-B91B-DDDC816265FF}" presName="BalanceSpacing" presStyleCnt="0"/>
      <dgm:spPr/>
    </dgm:pt>
    <dgm:pt modelId="{226AB5D6-95EE-48E0-AB69-C93A9E7F7823}" type="pres">
      <dgm:prSet presAssocID="{C1CC5E7F-0688-4CC5-B91B-DDDC816265FF}" presName="BalanceSpacing1" presStyleCnt="0"/>
      <dgm:spPr/>
    </dgm:pt>
    <dgm:pt modelId="{7FD634DC-B56D-437B-A85E-693B4D3968B9}" type="pres">
      <dgm:prSet presAssocID="{A3E2107E-E64C-45E8-8249-F53BDE5BCDA5}" presName="Accent1Text" presStyleLbl="node1" presStyleIdx="3" presStyleCnt="8" custScaleX="159360" custLinFactNeighborX="52240" custLinFactNeighborY="-1529"/>
      <dgm:spPr/>
    </dgm:pt>
    <dgm:pt modelId="{28834A42-1E5E-4C0A-ACCF-6C2C7086CCEC}" type="pres">
      <dgm:prSet presAssocID="{A3E2107E-E64C-45E8-8249-F53BDE5BCDA5}" presName="spaceBetweenRectangles" presStyleCnt="0"/>
      <dgm:spPr/>
    </dgm:pt>
    <dgm:pt modelId="{6822EDA4-8353-4E04-8BBD-BDFA9C3D9CE0}" type="pres">
      <dgm:prSet presAssocID="{8DCD6CDA-2BCB-4830-B200-1B54B641C326}" presName="composite" presStyleCnt="0"/>
      <dgm:spPr/>
    </dgm:pt>
    <dgm:pt modelId="{A4F31893-B752-4260-A9E3-0D676E5D42FF}" type="pres">
      <dgm:prSet presAssocID="{8DCD6CDA-2BCB-4830-B200-1B54B641C326}" presName="Parent1" presStyleLbl="node1" presStyleIdx="4" presStyleCnt="8" custScaleX="136179" custLinFactNeighborX="25478" custLinFactNeighborY="-2490">
        <dgm:presLayoutVars>
          <dgm:chMax val="1"/>
          <dgm:chPref val="1"/>
          <dgm:bulletEnabled val="1"/>
        </dgm:presLayoutVars>
      </dgm:prSet>
      <dgm:spPr/>
    </dgm:pt>
    <dgm:pt modelId="{FA2C75D1-4AC7-463F-86DC-7754697EC214}" type="pres">
      <dgm:prSet presAssocID="{8DCD6CDA-2BCB-4830-B200-1B54B641C326}" presName="Childtext1" presStyleLbl="revTx" presStyleIdx="2" presStyleCnt="4">
        <dgm:presLayoutVars>
          <dgm:chMax val="0"/>
          <dgm:chPref val="0"/>
          <dgm:bulletEnabled val="1"/>
        </dgm:presLayoutVars>
      </dgm:prSet>
      <dgm:spPr/>
    </dgm:pt>
    <dgm:pt modelId="{B641F0EA-27E7-44BE-B419-1C739CA10B2A}" type="pres">
      <dgm:prSet presAssocID="{8DCD6CDA-2BCB-4830-B200-1B54B641C326}" presName="BalanceSpacing" presStyleCnt="0"/>
      <dgm:spPr/>
    </dgm:pt>
    <dgm:pt modelId="{02D7DCC3-9E10-4901-B0BC-3E1939534078}" type="pres">
      <dgm:prSet presAssocID="{8DCD6CDA-2BCB-4830-B200-1B54B641C326}" presName="BalanceSpacing1" presStyleCnt="0"/>
      <dgm:spPr/>
    </dgm:pt>
    <dgm:pt modelId="{2A3A679B-597A-46DD-8C38-F98ADD21E7AE}" type="pres">
      <dgm:prSet presAssocID="{BE6E136D-0008-4A7B-A21C-848AC2E739EB}" presName="Accent1Text" presStyleLbl="node1" presStyleIdx="5" presStyleCnt="8" custScaleX="133057" custScaleY="101292" custLinFactNeighborY="0"/>
      <dgm:spPr/>
    </dgm:pt>
    <dgm:pt modelId="{1534ECD0-F948-42A1-B39B-306C120C625E}" type="pres">
      <dgm:prSet presAssocID="{BE6E136D-0008-4A7B-A21C-848AC2E739EB}" presName="spaceBetweenRectangles" presStyleCnt="0"/>
      <dgm:spPr/>
    </dgm:pt>
    <dgm:pt modelId="{D6EF34F2-53DC-48CD-8B77-1A181B4B04F5}" type="pres">
      <dgm:prSet presAssocID="{4C1318BD-0159-448A-A875-0C15D3CFD059}" presName="composite" presStyleCnt="0"/>
      <dgm:spPr/>
    </dgm:pt>
    <dgm:pt modelId="{210EC7D5-AC82-462F-9492-870D9170390B}" type="pres">
      <dgm:prSet presAssocID="{4C1318BD-0159-448A-A875-0C15D3CFD059}" presName="Parent1" presStyleLbl="node1" presStyleIdx="6" presStyleCnt="8" custScaleX="139394">
        <dgm:presLayoutVars>
          <dgm:chMax val="1"/>
          <dgm:chPref val="1"/>
          <dgm:bulletEnabled val="1"/>
        </dgm:presLayoutVars>
      </dgm:prSet>
      <dgm:spPr/>
    </dgm:pt>
    <dgm:pt modelId="{73F32672-CC8F-4435-AD68-11E96E1B4141}" type="pres">
      <dgm:prSet presAssocID="{4C1318BD-0159-448A-A875-0C15D3CFD059}" presName="Childtext1" presStyleLbl="revTx" presStyleIdx="3" presStyleCnt="4">
        <dgm:presLayoutVars>
          <dgm:chMax val="0"/>
          <dgm:chPref val="0"/>
          <dgm:bulletEnabled val="1"/>
        </dgm:presLayoutVars>
      </dgm:prSet>
      <dgm:spPr/>
    </dgm:pt>
    <dgm:pt modelId="{D7074348-0492-4114-B03D-9E6ECF7E459A}" type="pres">
      <dgm:prSet presAssocID="{4C1318BD-0159-448A-A875-0C15D3CFD059}" presName="BalanceSpacing" presStyleCnt="0"/>
      <dgm:spPr/>
    </dgm:pt>
    <dgm:pt modelId="{CA8B3E5D-CF54-4B89-9ED3-A821C89D93D4}" type="pres">
      <dgm:prSet presAssocID="{4C1318BD-0159-448A-A875-0C15D3CFD059}" presName="BalanceSpacing1" presStyleCnt="0"/>
      <dgm:spPr/>
    </dgm:pt>
    <dgm:pt modelId="{FF2489C3-7A3C-4D6E-8708-E71C0DEDA2D5}" type="pres">
      <dgm:prSet presAssocID="{8134548B-EAA8-441C-BEF8-E8D48CD228A9}" presName="Accent1Text" presStyleLbl="node1" presStyleIdx="7" presStyleCnt="8" custScaleX="108520" custLinFactNeighborX="22750" custLinFactNeighborY="2689"/>
      <dgm:spPr/>
    </dgm:pt>
  </dgm:ptLst>
  <dgm:cxnLst>
    <dgm:cxn modelId="{840C9309-4F4F-4F1F-A02F-0250D1A521A3}" type="presOf" srcId="{BE6E136D-0008-4A7B-A21C-848AC2E739EB}" destId="{2A3A679B-597A-46DD-8C38-F98ADD21E7AE}" srcOrd="0" destOrd="0" presId="urn:microsoft.com/office/officeart/2008/layout/AlternatingHexagons"/>
    <dgm:cxn modelId="{8CD6582E-317C-4688-8041-665F88F6F88C}" type="presOf" srcId="{9069FACA-B533-466B-A38D-4C9BEE81514F}" destId="{FA2C75D1-4AC7-463F-86DC-7754697EC214}" srcOrd="0" destOrd="0" presId="urn:microsoft.com/office/officeart/2008/layout/AlternatingHexagons"/>
    <dgm:cxn modelId="{2D11B05E-4F06-406E-9B94-EA7111896774}" srcId="{C25D980E-9528-481A-BBD0-72608C99253B}" destId="{39A66BBF-5152-4D45-AC51-638ADB11491A}" srcOrd="0" destOrd="0" parTransId="{F9369C62-E573-4668-B25D-93A75D42BB6E}" sibTransId="{11694640-A4E4-4E94-8220-691299F60BDE}"/>
    <dgm:cxn modelId="{B4E44244-A6CC-4502-A190-3BC78E7D2BF5}" type="presOf" srcId="{7329D659-4893-4E9A-9BBC-709A4F9BC808}" destId="{F54DC7FE-5218-498A-BC76-887ABD8D26C7}" srcOrd="0" destOrd="0" presId="urn:microsoft.com/office/officeart/2008/layout/AlternatingHexagons"/>
    <dgm:cxn modelId="{90BD0265-FAA9-4E92-986E-9F52C3FA6A7D}" srcId="{C25D980E-9528-481A-BBD0-72608C99253B}" destId="{4C1318BD-0159-448A-A875-0C15D3CFD059}" srcOrd="3" destOrd="0" parTransId="{DF4AB83D-5E5F-48AE-AE6E-1BAA699B05F5}" sibTransId="{8134548B-EAA8-441C-BEF8-E8D48CD228A9}"/>
    <dgm:cxn modelId="{06AEE666-730D-4DD2-AC2F-3100888BD707}" type="presOf" srcId="{48167265-CE40-46DF-BC32-E57E3BAC3FF3}" destId="{73F32672-CC8F-4435-AD68-11E96E1B4141}" srcOrd="0" destOrd="0" presId="urn:microsoft.com/office/officeart/2008/layout/AlternatingHexagons"/>
    <dgm:cxn modelId="{2E7A726C-809A-49BF-8258-769CB2D9CD71}" srcId="{4C1318BD-0159-448A-A875-0C15D3CFD059}" destId="{48167265-CE40-46DF-BC32-E57E3BAC3FF3}" srcOrd="0" destOrd="0" parTransId="{1DC6B0FE-5D29-4526-A6BD-CFFA67878B11}" sibTransId="{7345BA5C-4CD4-4528-904A-B3FAEB2576DA}"/>
    <dgm:cxn modelId="{F20B6870-26EC-4289-9DEE-6D2FB0D57D57}" type="presOf" srcId="{8DCD6CDA-2BCB-4830-B200-1B54B641C326}" destId="{A4F31893-B752-4260-A9E3-0D676E5D42FF}" srcOrd="0" destOrd="0" presId="urn:microsoft.com/office/officeart/2008/layout/AlternatingHexagons"/>
    <dgm:cxn modelId="{2C63CA51-32F0-4CD0-8EB3-B8472C4A0A1B}" type="presOf" srcId="{C25D980E-9528-481A-BBD0-72608C99253B}" destId="{DD5C3B43-6E2A-426F-A5CF-7C775521088D}" srcOrd="0" destOrd="0" presId="urn:microsoft.com/office/officeart/2008/layout/AlternatingHexagons"/>
    <dgm:cxn modelId="{376F2981-7742-4A41-B52C-83486045B2CC}" type="presOf" srcId="{C1CC5E7F-0688-4CC5-B91B-DDDC816265FF}" destId="{6C4B23F1-936F-4196-9B6B-919174D17F89}" srcOrd="0" destOrd="0" presId="urn:microsoft.com/office/officeart/2008/layout/AlternatingHexagons"/>
    <dgm:cxn modelId="{0FAB2C9F-C737-4E0F-BCAA-4388C046606D}" type="presOf" srcId="{4C1318BD-0159-448A-A875-0C15D3CFD059}" destId="{210EC7D5-AC82-462F-9492-870D9170390B}" srcOrd="0" destOrd="0" presId="urn:microsoft.com/office/officeart/2008/layout/AlternatingHexagons"/>
    <dgm:cxn modelId="{1D1ACFA1-4D38-40E2-8BA0-77D84022CB3F}" type="presOf" srcId="{11694640-A4E4-4E94-8220-691299F60BDE}" destId="{940A09F8-5C91-46A7-9245-D3F686EE81B5}" srcOrd="0" destOrd="0" presId="urn:microsoft.com/office/officeart/2008/layout/AlternatingHexagons"/>
    <dgm:cxn modelId="{CCD2E0A4-E68A-45BA-8244-14BCF3F30796}" type="presOf" srcId="{8134548B-EAA8-441C-BEF8-E8D48CD228A9}" destId="{FF2489C3-7A3C-4D6E-8708-E71C0DEDA2D5}" srcOrd="0" destOrd="0" presId="urn:microsoft.com/office/officeart/2008/layout/AlternatingHexagons"/>
    <dgm:cxn modelId="{4369C1AE-EFED-4A1B-AAD7-A5FFB3433AB8}" type="presOf" srcId="{39A66BBF-5152-4D45-AC51-638ADB11491A}" destId="{2879B69B-3FEC-4BF5-B012-7EE97E3C4709}" srcOrd="0" destOrd="0" presId="urn:microsoft.com/office/officeart/2008/layout/AlternatingHexagons"/>
    <dgm:cxn modelId="{160A40B4-3DC9-48EC-94D2-9E9D1F90B720}" srcId="{C1CC5E7F-0688-4CC5-B91B-DDDC816265FF}" destId="{7329D659-4893-4E9A-9BBC-709A4F9BC808}" srcOrd="0" destOrd="0" parTransId="{EAF08C5E-4AA0-40C0-A801-F2B55159AF7E}" sibTransId="{98E9C270-76A2-4212-B707-281A779B4C4E}"/>
    <dgm:cxn modelId="{A1AC87BD-E036-4238-BBCA-C3A53792A4EF}" srcId="{8DCD6CDA-2BCB-4830-B200-1B54B641C326}" destId="{9069FACA-B533-466B-A38D-4C9BEE81514F}" srcOrd="0" destOrd="0" parTransId="{D71F696F-58AD-4487-959E-822BCCA25A0B}" sibTransId="{26ABC22B-2F36-4EEA-9B59-70B3301D2B3B}"/>
    <dgm:cxn modelId="{188E66D7-4D77-4EEE-B1EA-E7068182F454}" srcId="{C25D980E-9528-481A-BBD0-72608C99253B}" destId="{C1CC5E7F-0688-4CC5-B91B-DDDC816265FF}" srcOrd="1" destOrd="0" parTransId="{EDDC0D1B-7000-4FD9-A9C9-BC2EABF52824}" sibTransId="{A3E2107E-E64C-45E8-8249-F53BDE5BCDA5}"/>
    <dgm:cxn modelId="{902FF1EF-A070-4D53-AC37-94695ED56CC2}" srcId="{C25D980E-9528-481A-BBD0-72608C99253B}" destId="{8DCD6CDA-2BCB-4830-B200-1B54B641C326}" srcOrd="2" destOrd="0" parTransId="{383BC52D-634E-45A8-A1CD-0391CFC9CB65}" sibTransId="{BE6E136D-0008-4A7B-A21C-848AC2E739EB}"/>
    <dgm:cxn modelId="{D662A9F5-2E7C-46C8-9079-3674E7D18F95}" type="presOf" srcId="{A3E2107E-E64C-45E8-8249-F53BDE5BCDA5}" destId="{7FD634DC-B56D-437B-A85E-693B4D3968B9}" srcOrd="0" destOrd="0" presId="urn:microsoft.com/office/officeart/2008/layout/AlternatingHexagons"/>
    <dgm:cxn modelId="{D0B8E166-8181-4DB2-8EAD-4FF5F120C496}" type="presParOf" srcId="{DD5C3B43-6E2A-426F-A5CF-7C775521088D}" destId="{6809E9C4-6A01-4602-ACCF-D9BE6A177D4B}" srcOrd="0" destOrd="0" presId="urn:microsoft.com/office/officeart/2008/layout/AlternatingHexagons"/>
    <dgm:cxn modelId="{EE2D2229-EB37-4D83-8A5C-DE60E3C4DA59}" type="presParOf" srcId="{6809E9C4-6A01-4602-ACCF-D9BE6A177D4B}" destId="{2879B69B-3FEC-4BF5-B012-7EE97E3C4709}" srcOrd="0" destOrd="0" presId="urn:microsoft.com/office/officeart/2008/layout/AlternatingHexagons"/>
    <dgm:cxn modelId="{2C357852-9FA2-4CE3-9656-E64B3DAA5E45}" type="presParOf" srcId="{6809E9C4-6A01-4602-ACCF-D9BE6A177D4B}" destId="{9DCFF9B0-FBC9-4BF8-854E-8062EF84897F}" srcOrd="1" destOrd="0" presId="urn:microsoft.com/office/officeart/2008/layout/AlternatingHexagons"/>
    <dgm:cxn modelId="{809F0116-AA94-4BF6-BC6A-4EFCED49EC5C}" type="presParOf" srcId="{6809E9C4-6A01-4602-ACCF-D9BE6A177D4B}" destId="{5EAAB656-4781-4736-BA3E-A572A1ED555D}" srcOrd="2" destOrd="0" presId="urn:microsoft.com/office/officeart/2008/layout/AlternatingHexagons"/>
    <dgm:cxn modelId="{0A0C4B81-DC22-408E-ABDE-A785555C9898}" type="presParOf" srcId="{6809E9C4-6A01-4602-ACCF-D9BE6A177D4B}" destId="{3DF3BB4F-CD8B-4AE5-A689-86D86770F116}" srcOrd="3" destOrd="0" presId="urn:microsoft.com/office/officeart/2008/layout/AlternatingHexagons"/>
    <dgm:cxn modelId="{B1AD3CB1-3A0A-4605-9CE4-6C137DA8F35A}" type="presParOf" srcId="{6809E9C4-6A01-4602-ACCF-D9BE6A177D4B}" destId="{940A09F8-5C91-46A7-9245-D3F686EE81B5}" srcOrd="4" destOrd="0" presId="urn:microsoft.com/office/officeart/2008/layout/AlternatingHexagons"/>
    <dgm:cxn modelId="{5EC31122-8A01-4164-BFCE-2DAC9062D21C}" type="presParOf" srcId="{DD5C3B43-6E2A-426F-A5CF-7C775521088D}" destId="{0C763D3B-4465-435C-A47C-9EA60C44BCAD}" srcOrd="1" destOrd="0" presId="urn:microsoft.com/office/officeart/2008/layout/AlternatingHexagons"/>
    <dgm:cxn modelId="{BCE0DDA8-31DB-4CCA-8EC7-E9C17530476B}" type="presParOf" srcId="{DD5C3B43-6E2A-426F-A5CF-7C775521088D}" destId="{08BDF968-86EA-4600-B9F8-391463D177DE}" srcOrd="2" destOrd="0" presId="urn:microsoft.com/office/officeart/2008/layout/AlternatingHexagons"/>
    <dgm:cxn modelId="{96D4EC1C-D706-4FF1-94CD-C810051FE5F2}" type="presParOf" srcId="{08BDF968-86EA-4600-B9F8-391463D177DE}" destId="{6C4B23F1-936F-4196-9B6B-919174D17F89}" srcOrd="0" destOrd="0" presId="urn:microsoft.com/office/officeart/2008/layout/AlternatingHexagons"/>
    <dgm:cxn modelId="{ABCEC9F8-5A09-4389-ABE6-1052D7F3F8B8}" type="presParOf" srcId="{08BDF968-86EA-4600-B9F8-391463D177DE}" destId="{F54DC7FE-5218-498A-BC76-887ABD8D26C7}" srcOrd="1" destOrd="0" presId="urn:microsoft.com/office/officeart/2008/layout/AlternatingHexagons"/>
    <dgm:cxn modelId="{94B14042-348A-443B-8330-E95BE4DBFD3F}" type="presParOf" srcId="{08BDF968-86EA-4600-B9F8-391463D177DE}" destId="{6F20073C-4733-437C-BF43-E92F59D45925}" srcOrd="2" destOrd="0" presId="urn:microsoft.com/office/officeart/2008/layout/AlternatingHexagons"/>
    <dgm:cxn modelId="{7C133CE6-C85C-4551-A370-642A1345636B}" type="presParOf" srcId="{08BDF968-86EA-4600-B9F8-391463D177DE}" destId="{226AB5D6-95EE-48E0-AB69-C93A9E7F7823}" srcOrd="3" destOrd="0" presId="urn:microsoft.com/office/officeart/2008/layout/AlternatingHexagons"/>
    <dgm:cxn modelId="{7335532D-946A-476D-AD37-8D10662804B9}" type="presParOf" srcId="{08BDF968-86EA-4600-B9F8-391463D177DE}" destId="{7FD634DC-B56D-437B-A85E-693B4D3968B9}" srcOrd="4" destOrd="0" presId="urn:microsoft.com/office/officeart/2008/layout/AlternatingHexagons"/>
    <dgm:cxn modelId="{F2DE0F71-0778-4B1C-8C32-BCAEBB652A79}" type="presParOf" srcId="{DD5C3B43-6E2A-426F-A5CF-7C775521088D}" destId="{28834A42-1E5E-4C0A-ACCF-6C2C7086CCEC}" srcOrd="3" destOrd="0" presId="urn:microsoft.com/office/officeart/2008/layout/AlternatingHexagons"/>
    <dgm:cxn modelId="{3194C6BA-ECB4-44BF-BCE3-75F0B8B6A9ED}" type="presParOf" srcId="{DD5C3B43-6E2A-426F-A5CF-7C775521088D}" destId="{6822EDA4-8353-4E04-8BBD-BDFA9C3D9CE0}" srcOrd="4" destOrd="0" presId="urn:microsoft.com/office/officeart/2008/layout/AlternatingHexagons"/>
    <dgm:cxn modelId="{051BBDE4-7C36-4D2C-A883-1E683738E776}" type="presParOf" srcId="{6822EDA4-8353-4E04-8BBD-BDFA9C3D9CE0}" destId="{A4F31893-B752-4260-A9E3-0D676E5D42FF}" srcOrd="0" destOrd="0" presId="urn:microsoft.com/office/officeart/2008/layout/AlternatingHexagons"/>
    <dgm:cxn modelId="{EB3AA13A-CE85-4B7A-88C8-CE1BFBA0FF11}" type="presParOf" srcId="{6822EDA4-8353-4E04-8BBD-BDFA9C3D9CE0}" destId="{FA2C75D1-4AC7-463F-86DC-7754697EC214}" srcOrd="1" destOrd="0" presId="urn:microsoft.com/office/officeart/2008/layout/AlternatingHexagons"/>
    <dgm:cxn modelId="{FA797FC2-4DA7-4B8D-BC2B-838D570F5F2C}" type="presParOf" srcId="{6822EDA4-8353-4E04-8BBD-BDFA9C3D9CE0}" destId="{B641F0EA-27E7-44BE-B419-1C739CA10B2A}" srcOrd="2" destOrd="0" presId="urn:microsoft.com/office/officeart/2008/layout/AlternatingHexagons"/>
    <dgm:cxn modelId="{26208321-5BD4-4B51-AA9D-544AA8B201A3}" type="presParOf" srcId="{6822EDA4-8353-4E04-8BBD-BDFA9C3D9CE0}" destId="{02D7DCC3-9E10-4901-B0BC-3E1939534078}" srcOrd="3" destOrd="0" presId="urn:microsoft.com/office/officeart/2008/layout/AlternatingHexagons"/>
    <dgm:cxn modelId="{AA52EB92-8F59-4EE0-9C48-04D990C3EB9F}" type="presParOf" srcId="{6822EDA4-8353-4E04-8BBD-BDFA9C3D9CE0}" destId="{2A3A679B-597A-46DD-8C38-F98ADD21E7AE}" srcOrd="4" destOrd="0" presId="urn:microsoft.com/office/officeart/2008/layout/AlternatingHexagons"/>
    <dgm:cxn modelId="{0DF2FADB-5173-4A27-8385-7D7EEF94537E}" type="presParOf" srcId="{DD5C3B43-6E2A-426F-A5CF-7C775521088D}" destId="{1534ECD0-F948-42A1-B39B-306C120C625E}" srcOrd="5" destOrd="0" presId="urn:microsoft.com/office/officeart/2008/layout/AlternatingHexagons"/>
    <dgm:cxn modelId="{E00A8010-0BC3-49EB-B1E1-6255A1BB5E22}" type="presParOf" srcId="{DD5C3B43-6E2A-426F-A5CF-7C775521088D}" destId="{D6EF34F2-53DC-48CD-8B77-1A181B4B04F5}" srcOrd="6" destOrd="0" presId="urn:microsoft.com/office/officeart/2008/layout/AlternatingHexagons"/>
    <dgm:cxn modelId="{8588479F-E3B9-41B4-A083-BDD461A7E947}" type="presParOf" srcId="{D6EF34F2-53DC-48CD-8B77-1A181B4B04F5}" destId="{210EC7D5-AC82-462F-9492-870D9170390B}" srcOrd="0" destOrd="0" presId="urn:microsoft.com/office/officeart/2008/layout/AlternatingHexagons"/>
    <dgm:cxn modelId="{ADB509CC-D00F-472D-9076-C83D166885B3}" type="presParOf" srcId="{D6EF34F2-53DC-48CD-8B77-1A181B4B04F5}" destId="{73F32672-CC8F-4435-AD68-11E96E1B4141}" srcOrd="1" destOrd="0" presId="urn:microsoft.com/office/officeart/2008/layout/AlternatingHexagons"/>
    <dgm:cxn modelId="{2A8E1D2F-F081-4353-BAB1-853F49F92E1A}" type="presParOf" srcId="{D6EF34F2-53DC-48CD-8B77-1A181B4B04F5}" destId="{D7074348-0492-4114-B03D-9E6ECF7E459A}" srcOrd="2" destOrd="0" presId="urn:microsoft.com/office/officeart/2008/layout/AlternatingHexagons"/>
    <dgm:cxn modelId="{60D89B98-3203-4940-AF9A-3964389E72CD}" type="presParOf" srcId="{D6EF34F2-53DC-48CD-8B77-1A181B4B04F5}" destId="{CA8B3E5D-CF54-4B89-9ED3-A821C89D93D4}" srcOrd="3" destOrd="0" presId="urn:microsoft.com/office/officeart/2008/layout/AlternatingHexagons"/>
    <dgm:cxn modelId="{C91CFCF8-5158-455B-9343-06669EB1C162}" type="presParOf" srcId="{D6EF34F2-53DC-48CD-8B77-1A181B4B04F5}" destId="{FF2489C3-7A3C-4D6E-8708-E71C0DEDA2D5}"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DE981-1942-43CE-8974-7AA5812C554E}">
      <dsp:nvSpPr>
        <dsp:cNvPr id="0" name=""/>
        <dsp:cNvSpPr/>
      </dsp:nvSpPr>
      <dsp:spPr>
        <a:xfrm>
          <a:off x="657351" y="218"/>
          <a:ext cx="3356831" cy="9171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Rounded MT Bold" pitchFamily="34" charset="0"/>
            </a:rPr>
            <a:t>Registration</a:t>
          </a:r>
        </a:p>
      </dsp:txBody>
      <dsp:txXfrm>
        <a:off x="1148948" y="134533"/>
        <a:ext cx="2373637" cy="648532"/>
      </dsp:txXfrm>
    </dsp:sp>
    <dsp:sp modelId="{B6A426B5-448D-43AB-B7AB-B8D7A2552A22}">
      <dsp:nvSpPr>
        <dsp:cNvPr id="0" name=""/>
        <dsp:cNvSpPr/>
      </dsp:nvSpPr>
      <dsp:spPr>
        <a:xfrm>
          <a:off x="2171165" y="963469"/>
          <a:ext cx="329204" cy="3292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214801" y="1089357"/>
        <a:ext cx="241932" cy="77428"/>
      </dsp:txXfrm>
    </dsp:sp>
    <dsp:sp modelId="{14C3736F-F349-4EC8-A4E4-07FAD8BC3718}">
      <dsp:nvSpPr>
        <dsp:cNvPr id="0" name=""/>
        <dsp:cNvSpPr/>
      </dsp:nvSpPr>
      <dsp:spPr>
        <a:xfrm>
          <a:off x="657351" y="1338761"/>
          <a:ext cx="3356831" cy="8634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Rounded MT Bold" pitchFamily="34" charset="0"/>
            </a:rPr>
            <a:t>Assessment</a:t>
          </a:r>
        </a:p>
      </dsp:txBody>
      <dsp:txXfrm>
        <a:off x="1148948" y="1465208"/>
        <a:ext cx="2373637" cy="610540"/>
      </dsp:txXfrm>
    </dsp:sp>
    <dsp:sp modelId="{643E2C4E-6B2D-4C4E-8E0B-B4CC6736E32F}">
      <dsp:nvSpPr>
        <dsp:cNvPr id="0" name=""/>
        <dsp:cNvSpPr/>
      </dsp:nvSpPr>
      <dsp:spPr>
        <a:xfrm>
          <a:off x="2171165" y="2248284"/>
          <a:ext cx="329204" cy="3292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214801" y="2374172"/>
        <a:ext cx="241932" cy="77428"/>
      </dsp:txXfrm>
    </dsp:sp>
    <dsp:sp modelId="{67C5D580-2587-48D0-B323-BB0AD7DEF70D}">
      <dsp:nvSpPr>
        <dsp:cNvPr id="0" name=""/>
        <dsp:cNvSpPr/>
      </dsp:nvSpPr>
      <dsp:spPr>
        <a:xfrm>
          <a:off x="725275" y="2623577"/>
          <a:ext cx="3220983" cy="9541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Rounded MT Bold" pitchFamily="34" charset="0"/>
            </a:rPr>
            <a:t>Training</a:t>
          </a:r>
        </a:p>
      </dsp:txBody>
      <dsp:txXfrm>
        <a:off x="1196977" y="2763308"/>
        <a:ext cx="2277579" cy="674679"/>
      </dsp:txXfrm>
    </dsp:sp>
    <dsp:sp modelId="{03D1060B-90DB-4622-A619-1EB894A70A76}">
      <dsp:nvSpPr>
        <dsp:cNvPr id="0" name=""/>
        <dsp:cNvSpPr/>
      </dsp:nvSpPr>
      <dsp:spPr>
        <a:xfrm>
          <a:off x="2171165" y="3623807"/>
          <a:ext cx="329204" cy="3292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214801" y="3749695"/>
        <a:ext cx="241932" cy="77428"/>
      </dsp:txXfrm>
    </dsp:sp>
    <dsp:sp modelId="{4F61F229-927A-4D05-94D5-23A61C2F276B}">
      <dsp:nvSpPr>
        <dsp:cNvPr id="0" name=""/>
        <dsp:cNvSpPr/>
      </dsp:nvSpPr>
      <dsp:spPr>
        <a:xfrm>
          <a:off x="564995" y="3999099"/>
          <a:ext cx="3541543" cy="8774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Rounded MT Bold" pitchFamily="34" charset="0"/>
            </a:rPr>
            <a:t>Mentorship</a:t>
          </a:r>
        </a:p>
      </dsp:txBody>
      <dsp:txXfrm>
        <a:off x="1083642" y="4127603"/>
        <a:ext cx="2504249" cy="620474"/>
      </dsp:txXfrm>
    </dsp:sp>
    <dsp:sp modelId="{DF2551B7-36E7-438A-9D47-6D2B729A308D}">
      <dsp:nvSpPr>
        <dsp:cNvPr id="0" name=""/>
        <dsp:cNvSpPr/>
      </dsp:nvSpPr>
      <dsp:spPr>
        <a:xfrm>
          <a:off x="3630533" y="2197980"/>
          <a:ext cx="620908" cy="5317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3630533" y="2304321"/>
        <a:ext cx="461397" cy="319022"/>
      </dsp:txXfrm>
    </dsp:sp>
    <dsp:sp modelId="{3C4933BA-8BED-4BCD-A722-98B749C07992}">
      <dsp:nvSpPr>
        <dsp:cNvPr id="0" name=""/>
        <dsp:cNvSpPr/>
      </dsp:nvSpPr>
      <dsp:spPr>
        <a:xfrm>
          <a:off x="4447095" y="1870806"/>
          <a:ext cx="4131908" cy="11351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Rounded MT Bold" pitchFamily="34" charset="0"/>
            </a:rPr>
            <a:t>Veteran Hired </a:t>
          </a:r>
          <a:r>
            <a:rPr lang="en-US" sz="2400" kern="1200" dirty="0">
              <a:latin typeface="Arial Rounded MT Bold" pitchFamily="34" charset="0"/>
              <a:sym typeface="Wingdings" pitchFamily="2" charset="2"/>
            </a:rPr>
            <a:t></a:t>
          </a:r>
          <a:endParaRPr lang="en-US" sz="2400" kern="1200" dirty="0">
            <a:latin typeface="Arial Rounded MT Bold" pitchFamily="34" charset="0"/>
          </a:endParaRPr>
        </a:p>
      </dsp:txBody>
      <dsp:txXfrm>
        <a:off x="5052199" y="2037050"/>
        <a:ext cx="2921700" cy="802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A5674-B825-4342-B943-C87F2E69B7DB}">
      <dsp:nvSpPr>
        <dsp:cNvPr id="0" name=""/>
        <dsp:cNvSpPr/>
      </dsp:nvSpPr>
      <dsp:spPr>
        <a:xfrm>
          <a:off x="1943099" y="0"/>
          <a:ext cx="5257800" cy="52578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312232-7B8F-48DF-8977-2CD5A729A1BC}">
      <dsp:nvSpPr>
        <dsp:cNvPr id="0" name=""/>
        <dsp:cNvSpPr/>
      </dsp:nvSpPr>
      <dsp:spPr>
        <a:xfrm>
          <a:off x="2284856" y="341757"/>
          <a:ext cx="2103120" cy="2103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latin typeface="Arial Rounded MT Bold" pitchFamily="34" charset="0"/>
            </a:rPr>
            <a:t>Study relationship between amount of time spent working with individual and how quickly are they employed</a:t>
          </a:r>
          <a:endParaRPr lang="en-US" sz="1600" kern="1200" dirty="0">
            <a:solidFill>
              <a:schemeClr val="bg1"/>
            </a:solidFill>
            <a:latin typeface="Arial Rounded MT Bold" pitchFamily="34" charset="0"/>
          </a:endParaRPr>
        </a:p>
      </dsp:txBody>
      <dsp:txXfrm>
        <a:off x="2387522" y="444423"/>
        <a:ext cx="1897788" cy="1897788"/>
      </dsp:txXfrm>
    </dsp:sp>
    <dsp:sp modelId="{78D73606-CACB-4170-A7EC-FDEE92EB0CC5}">
      <dsp:nvSpPr>
        <dsp:cNvPr id="0" name=""/>
        <dsp:cNvSpPr/>
      </dsp:nvSpPr>
      <dsp:spPr>
        <a:xfrm>
          <a:off x="4756022" y="341757"/>
          <a:ext cx="2103120" cy="2103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solidFill>
                <a:schemeClr val="bg1"/>
              </a:solidFill>
              <a:latin typeface="Arial Rounded MT Bold" pitchFamily="34" charset="0"/>
            </a:rPr>
            <a:t>Measures should we utilize to process efficiency and program performance</a:t>
          </a:r>
          <a:endParaRPr lang="en-US" sz="1600" kern="1200" dirty="0">
            <a:solidFill>
              <a:schemeClr val="bg1"/>
            </a:solidFill>
          </a:endParaRPr>
        </a:p>
      </dsp:txBody>
      <dsp:txXfrm>
        <a:off x="4858688" y="444423"/>
        <a:ext cx="1897788" cy="1897788"/>
      </dsp:txXfrm>
    </dsp:sp>
    <dsp:sp modelId="{AA937F65-F054-45A0-AE74-AE50EF05A907}">
      <dsp:nvSpPr>
        <dsp:cNvPr id="0" name=""/>
        <dsp:cNvSpPr/>
      </dsp:nvSpPr>
      <dsp:spPr>
        <a:xfrm>
          <a:off x="2284856" y="2812923"/>
          <a:ext cx="2103120" cy="2103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Arial Rounded MT Bold" pitchFamily="34" charset="0"/>
            </a:rPr>
            <a:t>Does working with volunteer raise the probability of client getting</a:t>
          </a:r>
        </a:p>
        <a:p>
          <a:pPr marL="0" lvl="0" indent="0" algn="ctr" defTabSz="711200">
            <a:lnSpc>
              <a:spcPct val="90000"/>
            </a:lnSpc>
            <a:spcBef>
              <a:spcPct val="0"/>
            </a:spcBef>
            <a:spcAft>
              <a:spcPct val="35000"/>
            </a:spcAft>
            <a:buNone/>
          </a:pPr>
          <a:r>
            <a:rPr lang="en-US" sz="1600" kern="1200" dirty="0">
              <a:solidFill>
                <a:schemeClr val="bg1"/>
              </a:solidFill>
              <a:latin typeface="Arial Rounded MT Bold" pitchFamily="34" charset="0"/>
            </a:rPr>
            <a:t>Hired ?</a:t>
          </a:r>
          <a:endParaRPr lang="en-US" sz="1600" kern="1200" dirty="0">
            <a:solidFill>
              <a:schemeClr val="bg1"/>
            </a:solidFill>
          </a:endParaRPr>
        </a:p>
      </dsp:txBody>
      <dsp:txXfrm>
        <a:off x="2387522" y="2915589"/>
        <a:ext cx="1897788" cy="1897788"/>
      </dsp:txXfrm>
    </dsp:sp>
    <dsp:sp modelId="{C5537578-5DFC-4511-8A15-053268647A76}">
      <dsp:nvSpPr>
        <dsp:cNvPr id="0" name=""/>
        <dsp:cNvSpPr/>
      </dsp:nvSpPr>
      <dsp:spPr>
        <a:xfrm>
          <a:off x="4756022" y="2812923"/>
          <a:ext cx="2103120" cy="2103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latin typeface="Arial Rounded MT Bold" pitchFamily="34" charset="0"/>
            </a:rPr>
            <a:t>Study relationship between client and employer demographic data and how they contribute to the veteran hire.</a:t>
          </a:r>
          <a:endParaRPr lang="en-US" sz="1600" kern="1200" dirty="0"/>
        </a:p>
      </dsp:txBody>
      <dsp:txXfrm>
        <a:off x="4858688" y="2915589"/>
        <a:ext cx="1897788" cy="1897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65A8E-5C19-47E0-9974-FEBDC464FA1E}">
      <dsp:nvSpPr>
        <dsp:cNvPr id="0" name=""/>
        <dsp:cNvSpPr/>
      </dsp:nvSpPr>
      <dsp:spPr>
        <a:xfrm>
          <a:off x="0" y="601612"/>
          <a:ext cx="2481460" cy="14888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Rounded MT Bold" pitchFamily="34" charset="0"/>
            </a:rPr>
            <a:t>Accounts</a:t>
          </a:r>
          <a:endParaRPr lang="en-US" sz="1400" kern="1200" dirty="0">
            <a:latin typeface="Arial Rounded MT Bold" pitchFamily="34" charset="0"/>
          </a:endParaRPr>
        </a:p>
        <a:p>
          <a:pPr marL="0" lvl="0" indent="0" algn="ctr" defTabSz="889000">
            <a:lnSpc>
              <a:spcPct val="90000"/>
            </a:lnSpc>
            <a:spcBef>
              <a:spcPct val="0"/>
            </a:spcBef>
            <a:spcAft>
              <a:spcPct val="35000"/>
            </a:spcAft>
            <a:buNone/>
          </a:pPr>
          <a:r>
            <a:rPr lang="en-US" sz="1400" kern="1200" dirty="0">
              <a:latin typeface="Arial Rounded MT Bold" pitchFamily="34" charset="0"/>
            </a:rPr>
            <a:t>Consists of  Employer Details</a:t>
          </a:r>
        </a:p>
      </dsp:txBody>
      <dsp:txXfrm>
        <a:off x="0" y="601612"/>
        <a:ext cx="2481460" cy="1488876"/>
      </dsp:txXfrm>
    </dsp:sp>
    <dsp:sp modelId="{E251FE58-1093-4911-A968-A9C35B59A071}">
      <dsp:nvSpPr>
        <dsp:cNvPr id="0" name=""/>
        <dsp:cNvSpPr/>
      </dsp:nvSpPr>
      <dsp:spPr>
        <a:xfrm>
          <a:off x="2729607" y="601612"/>
          <a:ext cx="2481460" cy="14888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Rounded MT Bold" pitchFamily="34" charset="0"/>
            </a:rPr>
            <a:t>Contacts</a:t>
          </a:r>
          <a:endParaRPr lang="en-US" sz="1400" kern="1200" dirty="0">
            <a:latin typeface="Arial Rounded MT Bold" pitchFamily="34" charset="0"/>
          </a:endParaRPr>
        </a:p>
        <a:p>
          <a:pPr marL="0" lvl="0" indent="0" algn="ctr" defTabSz="889000">
            <a:lnSpc>
              <a:spcPct val="90000"/>
            </a:lnSpc>
            <a:spcBef>
              <a:spcPct val="0"/>
            </a:spcBef>
            <a:spcAft>
              <a:spcPct val="35000"/>
            </a:spcAft>
            <a:buNone/>
          </a:pPr>
          <a:r>
            <a:rPr lang="en-US" sz="1400" kern="1200" dirty="0">
              <a:latin typeface="Arial Rounded MT Bold" pitchFamily="34" charset="0"/>
            </a:rPr>
            <a:t>Consists of veterans information</a:t>
          </a:r>
        </a:p>
      </dsp:txBody>
      <dsp:txXfrm>
        <a:off x="2729607" y="601612"/>
        <a:ext cx="2481460" cy="1488876"/>
      </dsp:txXfrm>
    </dsp:sp>
    <dsp:sp modelId="{34F5CB21-A5E8-4732-B7D6-A9A32A8EE149}">
      <dsp:nvSpPr>
        <dsp:cNvPr id="0" name=""/>
        <dsp:cNvSpPr/>
      </dsp:nvSpPr>
      <dsp:spPr>
        <a:xfrm>
          <a:off x="5459214" y="601612"/>
          <a:ext cx="2481460" cy="14888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Rounded MT Bold" pitchFamily="34" charset="0"/>
            </a:rPr>
            <a:t>Case</a:t>
          </a:r>
          <a:endParaRPr lang="en-US" sz="1400" kern="1200" dirty="0">
            <a:latin typeface="Arial Rounded MT Bold" pitchFamily="34" charset="0"/>
          </a:endParaRPr>
        </a:p>
        <a:p>
          <a:pPr marL="0" lvl="0" indent="0" algn="ctr" defTabSz="889000">
            <a:lnSpc>
              <a:spcPct val="90000"/>
            </a:lnSpc>
            <a:spcBef>
              <a:spcPct val="0"/>
            </a:spcBef>
            <a:spcAft>
              <a:spcPct val="35000"/>
            </a:spcAft>
            <a:buNone/>
          </a:pPr>
          <a:r>
            <a:rPr lang="en-US" sz="1400" kern="1200" dirty="0">
              <a:latin typeface="Arial Rounded MT Bold" pitchFamily="34" charset="0"/>
            </a:rPr>
            <a:t>Consists of  Volunteer Information</a:t>
          </a:r>
        </a:p>
      </dsp:txBody>
      <dsp:txXfrm>
        <a:off x="5459214" y="601612"/>
        <a:ext cx="2481460" cy="1488876"/>
      </dsp:txXfrm>
    </dsp:sp>
    <dsp:sp modelId="{83D36F2C-DE8A-418C-9020-E68849C1132D}">
      <dsp:nvSpPr>
        <dsp:cNvPr id="0" name=""/>
        <dsp:cNvSpPr/>
      </dsp:nvSpPr>
      <dsp:spPr>
        <a:xfrm>
          <a:off x="1364803" y="2338635"/>
          <a:ext cx="2481460" cy="14888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Rounded MT Bold" pitchFamily="34" charset="0"/>
            </a:rPr>
            <a:t>Task</a:t>
          </a:r>
        </a:p>
        <a:p>
          <a:pPr marL="0" lvl="0" indent="0" algn="ctr" defTabSz="889000">
            <a:lnSpc>
              <a:spcPct val="90000"/>
            </a:lnSpc>
            <a:spcBef>
              <a:spcPct val="0"/>
            </a:spcBef>
            <a:spcAft>
              <a:spcPct val="35000"/>
            </a:spcAft>
            <a:buNone/>
          </a:pPr>
          <a:r>
            <a:rPr lang="en-US" sz="1400" kern="1200" dirty="0">
              <a:latin typeface="Arial Rounded MT Bold" pitchFamily="34" charset="0"/>
            </a:rPr>
            <a:t>Consists of task conducted by HHUSA staff </a:t>
          </a:r>
        </a:p>
      </dsp:txBody>
      <dsp:txXfrm>
        <a:off x="1364803" y="2338635"/>
        <a:ext cx="2481460" cy="1488876"/>
      </dsp:txXfrm>
    </dsp:sp>
    <dsp:sp modelId="{1778DAF9-E9A1-4FC1-BFB4-988B9CBD4520}">
      <dsp:nvSpPr>
        <dsp:cNvPr id="0" name=""/>
        <dsp:cNvSpPr/>
      </dsp:nvSpPr>
      <dsp:spPr>
        <a:xfrm>
          <a:off x="4094410" y="2338635"/>
          <a:ext cx="2481460" cy="14888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Rounded MT Bold" pitchFamily="34" charset="0"/>
            </a:rPr>
            <a:t>User</a:t>
          </a:r>
          <a:endParaRPr lang="en-US" sz="1400" kern="1200" dirty="0">
            <a:latin typeface="Arial Rounded MT Bold" pitchFamily="34" charset="0"/>
          </a:endParaRPr>
        </a:p>
        <a:p>
          <a:pPr marL="0" lvl="0" indent="0" algn="ctr" defTabSz="889000">
            <a:lnSpc>
              <a:spcPct val="90000"/>
            </a:lnSpc>
            <a:spcBef>
              <a:spcPct val="0"/>
            </a:spcBef>
            <a:spcAft>
              <a:spcPct val="35000"/>
            </a:spcAft>
            <a:buNone/>
          </a:pPr>
          <a:r>
            <a:rPr lang="en-US" sz="1400" kern="1200" dirty="0">
              <a:latin typeface="Arial Rounded MT Bold" pitchFamily="34" charset="0"/>
            </a:rPr>
            <a:t>Consist of HHUSA staff information and their roles</a:t>
          </a:r>
        </a:p>
      </dsp:txBody>
      <dsp:txXfrm>
        <a:off x="4094410" y="2338635"/>
        <a:ext cx="2481460" cy="1488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8AB58-27BE-4115-8356-AA038AE4E5DF}">
      <dsp:nvSpPr>
        <dsp:cNvPr id="0" name=""/>
        <dsp:cNvSpPr/>
      </dsp:nvSpPr>
      <dsp:spPr>
        <a:xfrm>
          <a:off x="2481" y="2661927"/>
          <a:ext cx="2419424" cy="733370"/>
        </a:xfrm>
        <a:prstGeom prst="rect">
          <a:avLst/>
        </a:prstGeom>
        <a:solidFill>
          <a:srgbClr val="00B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rial Rounded MT Bold" pitchFamily="34" charset="0"/>
            </a:rPr>
            <a:t>Average Time taken to complete resume once assessment is done</a:t>
          </a:r>
        </a:p>
      </dsp:txBody>
      <dsp:txXfrm>
        <a:off x="2481" y="2661927"/>
        <a:ext cx="2419424" cy="733370"/>
      </dsp:txXfrm>
    </dsp:sp>
    <dsp:sp modelId="{01D41E42-7720-4B00-B77A-B86446A23FCA}">
      <dsp:nvSpPr>
        <dsp:cNvPr id="0" name=""/>
        <dsp:cNvSpPr/>
      </dsp:nvSpPr>
      <dsp:spPr>
        <a:xfrm>
          <a:off x="2481" y="3395297"/>
          <a:ext cx="2419424" cy="10293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Arial Rounded MT Bold" pitchFamily="34" charset="0"/>
            </a:rPr>
            <a:t>13 Days</a:t>
          </a:r>
        </a:p>
      </dsp:txBody>
      <dsp:txXfrm>
        <a:off x="2481" y="3395297"/>
        <a:ext cx="2419424" cy="1029375"/>
      </dsp:txXfrm>
    </dsp:sp>
    <dsp:sp modelId="{AED2E54B-2920-4240-B1D1-D133EE1B7200}">
      <dsp:nvSpPr>
        <dsp:cNvPr id="0" name=""/>
        <dsp:cNvSpPr/>
      </dsp:nvSpPr>
      <dsp:spPr>
        <a:xfrm>
          <a:off x="2760625" y="2661927"/>
          <a:ext cx="2419424" cy="733370"/>
        </a:xfrm>
        <a:prstGeom prst="rect">
          <a:avLst/>
        </a:prstGeom>
        <a:solidFill>
          <a:srgbClr val="00B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rial Rounded MT Bold" pitchFamily="34" charset="0"/>
            </a:rPr>
            <a:t>Average amount spent per veteran</a:t>
          </a:r>
        </a:p>
      </dsp:txBody>
      <dsp:txXfrm>
        <a:off x="2760625" y="2661927"/>
        <a:ext cx="2419424" cy="733370"/>
      </dsp:txXfrm>
    </dsp:sp>
    <dsp:sp modelId="{E352FF8A-EDD9-455B-B8EF-52AA032FA812}">
      <dsp:nvSpPr>
        <dsp:cNvPr id="0" name=""/>
        <dsp:cNvSpPr/>
      </dsp:nvSpPr>
      <dsp:spPr>
        <a:xfrm>
          <a:off x="2760625" y="3395297"/>
          <a:ext cx="2419424" cy="10293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Arial Rounded MT Bold" pitchFamily="34" charset="0"/>
            </a:rPr>
            <a:t>Dollars Donated/Confirmed Hires</a:t>
          </a:r>
        </a:p>
        <a:p>
          <a:pPr marL="114300" lvl="1" indent="-114300" algn="l" defTabSz="666750">
            <a:lnSpc>
              <a:spcPct val="90000"/>
            </a:lnSpc>
            <a:spcBef>
              <a:spcPct val="0"/>
            </a:spcBef>
            <a:spcAft>
              <a:spcPct val="15000"/>
            </a:spcAft>
            <a:buChar char="•"/>
          </a:pPr>
          <a:r>
            <a:rPr lang="en-US" sz="1500" kern="1200" dirty="0">
              <a:latin typeface="Arial Rounded MT Bold" pitchFamily="34" charset="0"/>
            </a:rPr>
            <a:t>$249</a:t>
          </a:r>
        </a:p>
      </dsp:txBody>
      <dsp:txXfrm>
        <a:off x="2760625" y="3395297"/>
        <a:ext cx="2419424" cy="1029375"/>
      </dsp:txXfrm>
    </dsp:sp>
    <dsp:sp modelId="{02FD0EC0-6C73-4C37-B950-BE434163F20D}">
      <dsp:nvSpPr>
        <dsp:cNvPr id="0" name=""/>
        <dsp:cNvSpPr/>
      </dsp:nvSpPr>
      <dsp:spPr>
        <a:xfrm>
          <a:off x="5518769" y="2661927"/>
          <a:ext cx="2419424" cy="733370"/>
        </a:xfrm>
        <a:prstGeom prst="rect">
          <a:avLst/>
        </a:prstGeom>
        <a:solidFill>
          <a:srgbClr val="00B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Arial Rounded MT Bold" pitchFamily="34" charset="0"/>
            </a:rPr>
            <a:t>Resume presented to Employee Partners</a:t>
          </a:r>
        </a:p>
      </dsp:txBody>
      <dsp:txXfrm>
        <a:off x="5518769" y="2661927"/>
        <a:ext cx="2419424" cy="733370"/>
      </dsp:txXfrm>
    </dsp:sp>
    <dsp:sp modelId="{06E203D6-137A-4571-92DF-F445EF3F0DF5}">
      <dsp:nvSpPr>
        <dsp:cNvPr id="0" name=""/>
        <dsp:cNvSpPr/>
      </dsp:nvSpPr>
      <dsp:spPr>
        <a:xfrm>
          <a:off x="5518769" y="3395297"/>
          <a:ext cx="2419424" cy="10293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Rounded MT Bold" pitchFamily="34" charset="0"/>
            </a:rPr>
            <a:t>8703</a:t>
          </a:r>
        </a:p>
      </dsp:txBody>
      <dsp:txXfrm>
        <a:off x="5518769" y="3395297"/>
        <a:ext cx="2419424" cy="10293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1B5B4-FE3D-4855-9B11-3B56371BD590}">
      <dsp:nvSpPr>
        <dsp:cNvPr id="0" name=""/>
        <dsp:cNvSpPr/>
      </dsp:nvSpPr>
      <dsp:spPr>
        <a:xfrm>
          <a:off x="3180314" y="2802520"/>
          <a:ext cx="2173771" cy="2173771"/>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Improved Efficiency</a:t>
          </a:r>
        </a:p>
      </dsp:txBody>
      <dsp:txXfrm>
        <a:off x="3498655" y="3120861"/>
        <a:ext cx="1537089" cy="1537089"/>
      </dsp:txXfrm>
    </dsp:sp>
    <dsp:sp modelId="{2CB45B1B-D841-4CDB-8FD3-818EC3C09FB9}">
      <dsp:nvSpPr>
        <dsp:cNvPr id="0" name=""/>
        <dsp:cNvSpPr/>
      </dsp:nvSpPr>
      <dsp:spPr>
        <a:xfrm rot="10800000">
          <a:off x="1032541" y="3579643"/>
          <a:ext cx="2029645" cy="619524"/>
        </a:xfrm>
        <a:prstGeom prst="lef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B85BF4-8C3C-4E1A-A93C-97641CD11949}">
      <dsp:nvSpPr>
        <dsp:cNvPr id="0" name=""/>
        <dsp:cNvSpPr/>
      </dsp:nvSpPr>
      <dsp:spPr>
        <a:xfrm>
          <a:off x="0" y="2545681"/>
          <a:ext cx="2065083" cy="2687449"/>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Rounded MT Bold" pitchFamily="34" charset="0"/>
            </a:rPr>
            <a:t>Employer follow – up in case of rejections.</a:t>
          </a:r>
        </a:p>
      </dsp:txBody>
      <dsp:txXfrm>
        <a:off x="60484" y="2606165"/>
        <a:ext cx="1944115" cy="2566481"/>
      </dsp:txXfrm>
    </dsp:sp>
    <dsp:sp modelId="{B7E573AF-6899-4DB9-9E19-254354CACAEB}">
      <dsp:nvSpPr>
        <dsp:cNvPr id="0" name=""/>
        <dsp:cNvSpPr/>
      </dsp:nvSpPr>
      <dsp:spPr>
        <a:xfrm rot="13434660">
          <a:off x="1394528" y="1929108"/>
          <a:ext cx="2316340" cy="619524"/>
        </a:xfrm>
        <a:prstGeom prst="leftArrow">
          <a:avLst>
            <a:gd name="adj1" fmla="val 60000"/>
            <a:gd name="adj2" fmla="val 50000"/>
          </a:avLst>
        </a:prstGeom>
        <a:solidFill>
          <a:schemeClr val="accent2">
            <a:hueOff val="1170380"/>
            <a:satOff val="-1460"/>
            <a:lumOff val="34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A14291-61DA-4E7C-9357-75EE8707C134}">
      <dsp:nvSpPr>
        <dsp:cNvPr id="0" name=""/>
        <dsp:cNvSpPr/>
      </dsp:nvSpPr>
      <dsp:spPr>
        <a:xfrm>
          <a:off x="685790" y="609599"/>
          <a:ext cx="2065083" cy="1652066"/>
        </a:xfrm>
        <a:prstGeom prst="roundRect">
          <a:avLst>
            <a:gd name="adj" fmla="val 10000"/>
          </a:avLst>
        </a:prstGeom>
        <a:solidFill>
          <a:schemeClr val="accent2">
            <a:hueOff val="1170380"/>
            <a:satOff val="-1460"/>
            <a:lumOff val="34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Rounded MT Bold" pitchFamily="34" charset="0"/>
            </a:rPr>
            <a:t>Target employment sectors other than government</a:t>
          </a:r>
        </a:p>
      </dsp:txBody>
      <dsp:txXfrm>
        <a:off x="734177" y="657986"/>
        <a:ext cx="1968309" cy="1555292"/>
      </dsp:txXfrm>
    </dsp:sp>
    <dsp:sp modelId="{4D746EE5-5010-4DB2-939F-78AC691A352F}">
      <dsp:nvSpPr>
        <dsp:cNvPr id="0" name=""/>
        <dsp:cNvSpPr/>
      </dsp:nvSpPr>
      <dsp:spPr>
        <a:xfrm rot="16200000">
          <a:off x="3272957" y="1382782"/>
          <a:ext cx="1988485" cy="619524"/>
        </a:xfrm>
        <a:prstGeom prst="leftArrow">
          <a:avLst>
            <a:gd name="adj1" fmla="val 60000"/>
            <a:gd name="adj2" fmla="val 50000"/>
          </a:avLst>
        </a:prstGeom>
        <a:solidFill>
          <a:schemeClr val="accent2">
            <a:hueOff val="2340759"/>
            <a:satOff val="-2919"/>
            <a:lumOff val="68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00C3405-20BA-4A89-B6FE-652A088B2E82}">
      <dsp:nvSpPr>
        <dsp:cNvPr id="0" name=""/>
        <dsp:cNvSpPr/>
      </dsp:nvSpPr>
      <dsp:spPr>
        <a:xfrm>
          <a:off x="3234658" y="-127730"/>
          <a:ext cx="2065083" cy="1652066"/>
        </a:xfrm>
        <a:prstGeom prst="roundRect">
          <a:avLst>
            <a:gd name="adj" fmla="val 1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Rounded MT Bold" pitchFamily="34" charset="0"/>
            </a:rPr>
            <a:t>Raise their funding  through some special events or their job boards</a:t>
          </a:r>
        </a:p>
      </dsp:txBody>
      <dsp:txXfrm>
        <a:off x="3283045" y="-79343"/>
        <a:ext cx="1968309" cy="1555292"/>
      </dsp:txXfrm>
    </dsp:sp>
    <dsp:sp modelId="{A04A80D9-B6D1-49E7-A30F-91647856D436}">
      <dsp:nvSpPr>
        <dsp:cNvPr id="0" name=""/>
        <dsp:cNvSpPr/>
      </dsp:nvSpPr>
      <dsp:spPr>
        <a:xfrm rot="18900000">
          <a:off x="4826372" y="2026228"/>
          <a:ext cx="1988485" cy="619524"/>
        </a:xfrm>
        <a:prstGeom prst="leftArrow">
          <a:avLst>
            <a:gd name="adj1" fmla="val 60000"/>
            <a:gd name="adj2" fmla="val 50000"/>
          </a:avLst>
        </a:prstGeom>
        <a:solidFill>
          <a:schemeClr val="accent2">
            <a:hueOff val="3511139"/>
            <a:satOff val="-4379"/>
            <a:lumOff val="103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E46CA1C-1F40-43D4-9558-36C0A4D717F9}">
      <dsp:nvSpPr>
        <dsp:cNvPr id="0" name=""/>
        <dsp:cNvSpPr/>
      </dsp:nvSpPr>
      <dsp:spPr>
        <a:xfrm>
          <a:off x="5491109" y="806921"/>
          <a:ext cx="2065083" cy="1652066"/>
        </a:xfrm>
        <a:prstGeom prst="roundRect">
          <a:avLst>
            <a:gd name="adj" fmla="val 10000"/>
          </a:avLst>
        </a:prstGeom>
        <a:solidFill>
          <a:schemeClr val="accent2">
            <a:hueOff val="3511139"/>
            <a:satOff val="-4379"/>
            <a:lumOff val="103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Rounded MT Bold" pitchFamily="34" charset="0"/>
            </a:rPr>
            <a:t>Time for resume building can be reduced </a:t>
          </a:r>
          <a:endParaRPr lang="en-US" sz="1800" kern="1200" dirty="0"/>
        </a:p>
      </dsp:txBody>
      <dsp:txXfrm>
        <a:off x="5539496" y="855308"/>
        <a:ext cx="1968309" cy="1555292"/>
      </dsp:txXfrm>
    </dsp:sp>
    <dsp:sp modelId="{1D4F770D-91CD-46AE-815F-C2D19C5238A8}">
      <dsp:nvSpPr>
        <dsp:cNvPr id="0" name=""/>
        <dsp:cNvSpPr/>
      </dsp:nvSpPr>
      <dsp:spPr>
        <a:xfrm rot="28178">
          <a:off x="5472144" y="3597839"/>
          <a:ext cx="2029747" cy="619524"/>
        </a:xfrm>
        <a:prstGeom prst="leftArrow">
          <a:avLst>
            <a:gd name="adj1" fmla="val 60000"/>
            <a:gd name="adj2" fmla="val 50000"/>
          </a:avLst>
        </a:prstGeom>
        <a:solidFill>
          <a:schemeClr val="accent2">
            <a:hueOff val="4681519"/>
            <a:satOff val="-5839"/>
            <a:lumOff val="137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6E90F06-EBEC-4B09-844E-3C67F02528EA}">
      <dsp:nvSpPr>
        <dsp:cNvPr id="0" name=""/>
        <dsp:cNvSpPr/>
      </dsp:nvSpPr>
      <dsp:spPr>
        <a:xfrm>
          <a:off x="6469316" y="2726440"/>
          <a:ext cx="2065083" cy="2378959"/>
        </a:xfrm>
        <a:prstGeom prst="roundRect">
          <a:avLst>
            <a:gd name="adj" fmla="val 1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Rounded MT Bold" pitchFamily="34" charset="0"/>
            </a:rPr>
            <a:t>Apply some more measures so that they can target veterans to attend workshops</a:t>
          </a:r>
        </a:p>
      </dsp:txBody>
      <dsp:txXfrm>
        <a:off x="6529800" y="2786924"/>
        <a:ext cx="1944115" cy="22579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9B69B-3FEC-4BF5-B012-7EE97E3C4709}">
      <dsp:nvSpPr>
        <dsp:cNvPr id="0" name=""/>
        <dsp:cNvSpPr/>
      </dsp:nvSpPr>
      <dsp:spPr>
        <a:xfrm rot="5400000">
          <a:off x="3921876" y="-255226"/>
          <a:ext cx="1410919" cy="1921372"/>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anose="020F0704030504030204" pitchFamily="34" charset="0"/>
            </a:rPr>
            <a:t>Encourage HHUSA workshop participation</a:t>
          </a:r>
        </a:p>
      </dsp:txBody>
      <dsp:txXfrm rot="-5400000">
        <a:off x="3986879" y="235153"/>
        <a:ext cx="1280914" cy="940613"/>
      </dsp:txXfrm>
    </dsp:sp>
    <dsp:sp modelId="{9DCFF9B0-FBC9-4BF8-854E-8062EF84897F}">
      <dsp:nvSpPr>
        <dsp:cNvPr id="0" name=""/>
        <dsp:cNvSpPr/>
      </dsp:nvSpPr>
      <dsp:spPr>
        <a:xfrm>
          <a:off x="4774796" y="355910"/>
          <a:ext cx="1312537" cy="705665"/>
        </a:xfrm>
        <a:prstGeom prst="rect">
          <a:avLst/>
        </a:prstGeom>
        <a:noFill/>
        <a:ln>
          <a:noFill/>
        </a:ln>
        <a:effectLst/>
      </dsp:spPr>
      <dsp:style>
        <a:lnRef idx="0">
          <a:scrgbClr r="0" g="0" b="0"/>
        </a:lnRef>
        <a:fillRef idx="0">
          <a:scrgbClr r="0" g="0" b="0"/>
        </a:fillRef>
        <a:effectRef idx="0">
          <a:scrgbClr r="0" g="0" b="0"/>
        </a:effectRef>
        <a:fontRef idx="minor"/>
      </dsp:style>
    </dsp:sp>
    <dsp:sp modelId="{940A09F8-5C91-46A7-9245-D3F686EE81B5}">
      <dsp:nvSpPr>
        <dsp:cNvPr id="0" name=""/>
        <dsp:cNvSpPr/>
      </dsp:nvSpPr>
      <dsp:spPr>
        <a:xfrm rot="5400000">
          <a:off x="2245926" y="-18147"/>
          <a:ext cx="1410766" cy="145434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anose="020F0704030504030204" pitchFamily="34" charset="0"/>
            </a:rPr>
            <a:t>Resume building is critical</a:t>
          </a:r>
        </a:p>
      </dsp:txBody>
      <dsp:txXfrm rot="-5400000">
        <a:off x="2466527" y="238771"/>
        <a:ext cx="969564" cy="940510"/>
      </dsp:txXfrm>
    </dsp:sp>
    <dsp:sp modelId="{6C4B23F1-936F-4196-9B6B-919174D17F89}">
      <dsp:nvSpPr>
        <dsp:cNvPr id="0" name=""/>
        <dsp:cNvSpPr/>
      </dsp:nvSpPr>
      <dsp:spPr>
        <a:xfrm rot="5400000">
          <a:off x="3108437" y="1017385"/>
          <a:ext cx="1176120" cy="142630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anose="020F0704030504030204" pitchFamily="34" charset="0"/>
            </a:rPr>
            <a:t>Inconsistencies in state codes</a:t>
          </a:r>
        </a:p>
      </dsp:txBody>
      <dsp:txXfrm rot="-5400000">
        <a:off x="3221064" y="1338495"/>
        <a:ext cx="950866" cy="784080"/>
      </dsp:txXfrm>
    </dsp:sp>
    <dsp:sp modelId="{F54DC7FE-5218-498A-BC76-887ABD8D26C7}">
      <dsp:nvSpPr>
        <dsp:cNvPr id="0" name=""/>
        <dsp:cNvSpPr/>
      </dsp:nvSpPr>
      <dsp:spPr>
        <a:xfrm>
          <a:off x="1853341" y="1471603"/>
          <a:ext cx="1270197" cy="705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r" defTabSz="1422400">
            <a:lnSpc>
              <a:spcPct val="90000"/>
            </a:lnSpc>
            <a:spcBef>
              <a:spcPct val="0"/>
            </a:spcBef>
            <a:spcAft>
              <a:spcPct val="35000"/>
            </a:spcAft>
            <a:buNone/>
          </a:pPr>
          <a:r>
            <a:rPr lang="en-US" sz="3200" kern="1200" dirty="0"/>
            <a:t> </a:t>
          </a:r>
        </a:p>
      </dsp:txBody>
      <dsp:txXfrm>
        <a:off x="1853341" y="1471603"/>
        <a:ext cx="1270197" cy="705665"/>
      </dsp:txXfrm>
    </dsp:sp>
    <dsp:sp modelId="{7FD634DC-B56D-437B-A85E-693B4D3968B9}">
      <dsp:nvSpPr>
        <dsp:cNvPr id="0" name=""/>
        <dsp:cNvSpPr/>
      </dsp:nvSpPr>
      <dsp:spPr>
        <a:xfrm rot="5400000">
          <a:off x="4729031" y="991155"/>
          <a:ext cx="1176109" cy="1630595"/>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anose="020F0704030504030204" pitchFamily="34" charset="0"/>
            </a:rPr>
            <a:t>Missing Data in important factors</a:t>
          </a:r>
        </a:p>
      </dsp:txBody>
      <dsp:txXfrm rot="-5400000">
        <a:off x="4773554" y="1414416"/>
        <a:ext cx="1087063" cy="784073"/>
      </dsp:txXfrm>
    </dsp:sp>
    <dsp:sp modelId="{A4F31893-B752-4260-A9E3-0D676E5D42FF}">
      <dsp:nvSpPr>
        <dsp:cNvPr id="0" name=""/>
        <dsp:cNvSpPr/>
      </dsp:nvSpPr>
      <dsp:spPr>
        <a:xfrm rot="5400000">
          <a:off x="3904779" y="2104333"/>
          <a:ext cx="1176109" cy="1393403"/>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rial Rounded MT Bold" panose="020F0704030504030204" pitchFamily="34" charset="0"/>
            </a:rPr>
            <a:t>Proper update of Dates should happen </a:t>
          </a:r>
        </a:p>
      </dsp:txBody>
      <dsp:txXfrm rot="-5400000">
        <a:off x="4028366" y="2408998"/>
        <a:ext cx="928935" cy="784073"/>
      </dsp:txXfrm>
    </dsp:sp>
    <dsp:sp modelId="{FA2C75D1-4AC7-463F-86DC-7754697EC214}">
      <dsp:nvSpPr>
        <dsp:cNvPr id="0" name=""/>
        <dsp:cNvSpPr/>
      </dsp:nvSpPr>
      <dsp:spPr>
        <a:xfrm>
          <a:off x="4774796" y="2477487"/>
          <a:ext cx="1312537" cy="705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 </a:t>
          </a:r>
        </a:p>
      </dsp:txBody>
      <dsp:txXfrm>
        <a:off x="4774796" y="2477487"/>
        <a:ext cx="1312537" cy="705665"/>
      </dsp:txXfrm>
    </dsp:sp>
    <dsp:sp modelId="{2A3A679B-597A-46DD-8C38-F98ADD21E7AE}">
      <dsp:nvSpPr>
        <dsp:cNvPr id="0" name=""/>
        <dsp:cNvSpPr/>
      </dsp:nvSpPr>
      <dsp:spPr>
        <a:xfrm rot="5400000">
          <a:off x="2531415" y="2149591"/>
          <a:ext cx="1191304" cy="136145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anose="020F0704030504030204" pitchFamily="34" charset="0"/>
            </a:rPr>
            <a:t>Proper check on Employer records and status</a:t>
          </a:r>
        </a:p>
      </dsp:txBody>
      <dsp:txXfrm rot="-5400000">
        <a:off x="2673248" y="2433219"/>
        <a:ext cx="907639" cy="794202"/>
      </dsp:txXfrm>
    </dsp:sp>
    <dsp:sp modelId="{210EC7D5-AC82-462F-9492-870D9170390B}">
      <dsp:nvSpPr>
        <dsp:cNvPr id="0" name=""/>
        <dsp:cNvSpPr/>
      </dsp:nvSpPr>
      <dsp:spPr>
        <a:xfrm rot="5400000">
          <a:off x="3089431" y="3123049"/>
          <a:ext cx="1176109" cy="142630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anose="020F0704030504030204" pitchFamily="34" charset="0"/>
            </a:rPr>
            <a:t>Admission process must be fast tracke</a:t>
          </a:r>
          <a:r>
            <a:rPr lang="en-US" sz="1200" kern="1200" dirty="0"/>
            <a:t>d</a:t>
          </a:r>
        </a:p>
      </dsp:txBody>
      <dsp:txXfrm rot="-5400000">
        <a:off x="3202053" y="3444162"/>
        <a:ext cx="950866" cy="784073"/>
      </dsp:txXfrm>
    </dsp:sp>
    <dsp:sp modelId="{73F32672-CC8F-4435-AD68-11E96E1B4141}">
      <dsp:nvSpPr>
        <dsp:cNvPr id="0" name=""/>
        <dsp:cNvSpPr/>
      </dsp:nvSpPr>
      <dsp:spPr>
        <a:xfrm>
          <a:off x="1853341" y="3483367"/>
          <a:ext cx="1270197" cy="705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r" defTabSz="1422400">
            <a:lnSpc>
              <a:spcPct val="90000"/>
            </a:lnSpc>
            <a:spcBef>
              <a:spcPct val="0"/>
            </a:spcBef>
            <a:spcAft>
              <a:spcPct val="35000"/>
            </a:spcAft>
            <a:buNone/>
          </a:pPr>
          <a:r>
            <a:rPr lang="en-US" sz="3200" kern="1200" dirty="0"/>
            <a:t> </a:t>
          </a:r>
        </a:p>
      </dsp:txBody>
      <dsp:txXfrm>
        <a:off x="1853341" y="3483367"/>
        <a:ext cx="1270197" cy="705665"/>
      </dsp:txXfrm>
    </dsp:sp>
    <dsp:sp modelId="{FF2489C3-7A3C-4D6E-8708-E71C0DEDA2D5}">
      <dsp:nvSpPr>
        <dsp:cNvPr id="0" name=""/>
        <dsp:cNvSpPr/>
      </dsp:nvSpPr>
      <dsp:spPr>
        <a:xfrm rot="5400000">
          <a:off x="4427285" y="3284287"/>
          <a:ext cx="1176109" cy="1110392"/>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anose="020F0704030504030204" pitchFamily="34" charset="0"/>
            </a:rPr>
            <a:t>Allocate resources for volunteer program</a:t>
          </a:r>
        </a:p>
      </dsp:txBody>
      <dsp:txXfrm rot="-5400000">
        <a:off x="4640038" y="3441971"/>
        <a:ext cx="750602" cy="79502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124C7-5D91-4022-A60B-26032DFB529E}" type="datetimeFigureOut">
              <a:rPr lang="en-US" smtClean="0"/>
              <a:pPr/>
              <a:t>6/28/2017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26BEE-3568-44EB-ADF9-901AD1F8100F}" type="slidenum">
              <a:rPr lang="en-US" smtClean="0"/>
              <a:pPr/>
              <a:t>‹#›</a:t>
            </a:fld>
            <a:endParaRPr lang="en-US" dirty="0"/>
          </a:p>
        </p:txBody>
      </p:sp>
    </p:spTree>
    <p:extLst>
      <p:ext uri="{BB962C8B-B14F-4D97-AF65-F5344CB8AC3E}">
        <p14:creationId xmlns:p14="http://schemas.microsoft.com/office/powerpoint/2010/main" val="425848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626BEE-3568-44EB-ADF9-901AD1F8100F}" type="slidenum">
              <a:rPr lang="en-US" smtClean="0"/>
              <a:pPr/>
              <a:t>44</a:t>
            </a:fld>
            <a:endParaRPr lang="en-US"/>
          </a:p>
        </p:txBody>
      </p:sp>
    </p:spTree>
    <p:extLst>
      <p:ext uri="{BB962C8B-B14F-4D97-AF65-F5344CB8AC3E}">
        <p14:creationId xmlns:p14="http://schemas.microsoft.com/office/powerpoint/2010/main" val="3600976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956050"/>
            <a:ext cx="8246070" cy="916229"/>
          </a:xfrm>
          <a:effectLst/>
        </p:spPr>
        <p:txBody>
          <a:bodyPr>
            <a:normAutofit/>
          </a:bodyPr>
          <a:lstStyle>
            <a:lvl1pPr algn="r">
              <a:defRPr sz="3600">
                <a:solidFill>
                  <a:schemeClr val="bg1"/>
                </a:solidFill>
                <a:effectLst>
                  <a:outerShdw blurRad="50800" dist="38100" dir="2700000" algn="tl" rotWithShape="0">
                    <a:prstClr val="black">
                      <a:alpha val="70000"/>
                    </a:prstClr>
                  </a:outerShdw>
                </a:effectLst>
              </a:defRPr>
            </a:lvl1pPr>
          </a:lstStyle>
          <a:p>
            <a:r>
              <a:rPr lang="en-US" dirty="0"/>
              <a:t>Click to edit Master title style</a:t>
            </a:r>
          </a:p>
        </p:txBody>
      </p:sp>
      <p:sp>
        <p:nvSpPr>
          <p:cNvPr id="3" name="Subtitle 2"/>
          <p:cNvSpPr>
            <a:spLocks noGrp="1"/>
          </p:cNvSpPr>
          <p:nvPr>
            <p:ph type="subTitle" idx="1"/>
          </p:nvPr>
        </p:nvSpPr>
        <p:spPr>
          <a:xfrm>
            <a:off x="448965" y="4345230"/>
            <a:ext cx="8246070" cy="610820"/>
          </a:xfrm>
        </p:spPr>
        <p:txBody>
          <a:bodyPr>
            <a:normAutofit/>
          </a:bodyPr>
          <a:lstStyle>
            <a:lvl1pPr marL="0" indent="0" algn="r">
              <a:buNone/>
              <a:defRPr sz="2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7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749245"/>
            <a:ext cx="7940661" cy="4428445"/>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9785" y="1596540"/>
            <a:ext cx="7329840" cy="610820"/>
          </a:xfrm>
        </p:spPr>
        <p:txBody>
          <a:bodyPr>
            <a:normAutofit/>
          </a:bodyPr>
          <a:lstStyle>
            <a:lvl1pPr algn="l">
              <a:defRPr sz="3600">
                <a:solidFill>
                  <a:srgbClr val="FF0000"/>
                </a:solidFill>
                <a:effectLst/>
              </a:defRPr>
            </a:lvl1pPr>
          </a:lstStyle>
          <a:p>
            <a:r>
              <a:rPr lang="en-US" dirty="0"/>
              <a:t>Click to edit Master title style</a:t>
            </a:r>
          </a:p>
        </p:txBody>
      </p:sp>
      <p:sp>
        <p:nvSpPr>
          <p:cNvPr id="3" name="Content Placeholder 2"/>
          <p:cNvSpPr>
            <a:spLocks noGrp="1"/>
          </p:cNvSpPr>
          <p:nvPr>
            <p:ph idx="1"/>
          </p:nvPr>
        </p:nvSpPr>
        <p:spPr>
          <a:xfrm>
            <a:off x="1059785" y="2207359"/>
            <a:ext cx="7329840"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8229600" cy="610820"/>
          </a:xfrm>
        </p:spPr>
        <p:txBody>
          <a:bodyPr>
            <a:normAutofit/>
          </a:bodyPr>
          <a:lstStyle>
            <a:lvl1pPr algn="r">
              <a:defRPr sz="3600">
                <a:solidFill>
                  <a:schemeClr val="bg1"/>
                </a:solidFill>
                <a:effectLst>
                  <a:outerShdw blurRad="50800" dist="38100" dir="2700000" algn="tl" rotWithShape="0">
                    <a:prstClr val="black">
                      <a:alpha val="7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48965" y="1789655"/>
            <a:ext cx="4123035" cy="571629"/>
          </a:xfrm>
        </p:spPr>
        <p:txBody>
          <a:bodyPr anchor="b"/>
          <a:lstStyle>
            <a:lvl1pPr marL="0" indent="0" algn="l">
              <a:buNone/>
              <a:defRPr sz="2400" b="1">
                <a:solidFill>
                  <a:srgbClr val="F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400475"/>
            <a:ext cx="4123035" cy="3493173"/>
          </a:xfrm>
        </p:spPr>
        <p:txBody>
          <a:bodyPr/>
          <a:lstStyle>
            <a:lvl1pPr algn="l">
              <a:defRPr sz="2400">
                <a:solidFill>
                  <a:schemeClr val="tx2">
                    <a:lumMod val="50000"/>
                  </a:schemeClr>
                </a:solidFill>
              </a:defRPr>
            </a:lvl1pPr>
            <a:lvl2pPr algn="l">
              <a:defRPr sz="2000">
                <a:solidFill>
                  <a:schemeClr val="tx2">
                    <a:lumMod val="50000"/>
                  </a:schemeClr>
                </a:solidFill>
              </a:defRPr>
            </a:lvl2pPr>
            <a:lvl3pPr algn="l">
              <a:defRPr sz="1800">
                <a:solidFill>
                  <a:schemeClr val="tx2">
                    <a:lumMod val="50000"/>
                  </a:schemeClr>
                </a:solidFill>
              </a:defRPr>
            </a:lvl3pPr>
            <a:lvl4pPr algn="l">
              <a:defRPr sz="1600">
                <a:solidFill>
                  <a:schemeClr val="tx2">
                    <a:lumMod val="50000"/>
                  </a:schemeClr>
                </a:solidFill>
              </a:defRPr>
            </a:lvl4pPr>
            <a:lvl5pPr algn="l">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789656"/>
            <a:ext cx="4106566" cy="571630"/>
          </a:xfrm>
        </p:spPr>
        <p:txBody>
          <a:bodyPr anchor="b"/>
          <a:lstStyle>
            <a:lvl1pPr marL="0" indent="0" algn="l">
              <a:buNone/>
              <a:defRPr sz="2400" b="1">
                <a:solidFill>
                  <a:srgbClr val="F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00476"/>
            <a:ext cx="4106566" cy="3493173"/>
          </a:xfrm>
        </p:spPr>
        <p:txBody>
          <a:bodyPr/>
          <a:lstStyle>
            <a:lvl1pPr algn="l">
              <a:defRPr sz="2400">
                <a:solidFill>
                  <a:schemeClr val="tx2">
                    <a:lumMod val="50000"/>
                  </a:schemeClr>
                </a:solidFill>
              </a:defRPr>
            </a:lvl1pPr>
            <a:lvl2pPr algn="l">
              <a:defRPr sz="2000">
                <a:solidFill>
                  <a:schemeClr val="tx2">
                    <a:lumMod val="50000"/>
                  </a:schemeClr>
                </a:solidFill>
              </a:defRPr>
            </a:lvl2pPr>
            <a:lvl3pPr algn="l">
              <a:defRPr sz="1800">
                <a:solidFill>
                  <a:schemeClr val="tx2">
                    <a:lumMod val="50000"/>
                  </a:schemeClr>
                </a:solidFill>
              </a:defRPr>
            </a:lvl3pPr>
            <a:lvl4pPr algn="l">
              <a:defRPr sz="1600">
                <a:solidFill>
                  <a:schemeClr val="tx2">
                    <a:lumMod val="50000"/>
                  </a:schemeClr>
                </a:solidFill>
              </a:defRPr>
            </a:lvl4pPr>
            <a:lvl5pPr algn="l">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038599"/>
            <a:ext cx="8093366" cy="457201"/>
          </a:xfrm>
        </p:spPr>
        <p:txBody>
          <a:bodyPr>
            <a:noAutofit/>
          </a:bodyPr>
          <a:lstStyle/>
          <a:p>
            <a:r>
              <a:rPr lang="en-US" dirty="0"/>
              <a:t> </a:t>
            </a:r>
            <a:r>
              <a:rPr lang="en-US" sz="2800" dirty="0">
                <a:latin typeface="Arial Rounded MT Bold" pitchFamily="34" charset="0"/>
                <a:cs typeface="Times New Roman" pitchFamily="18" charset="0"/>
              </a:rPr>
              <a:t>Final Group Project Presentation</a:t>
            </a:r>
            <a:br>
              <a:rPr lang="en-US" sz="2800" dirty="0"/>
            </a:br>
            <a:endParaRPr lang="en-US" dirty="0"/>
          </a:p>
        </p:txBody>
      </p:sp>
      <p:sp>
        <p:nvSpPr>
          <p:cNvPr id="3" name="Subtitle 2"/>
          <p:cNvSpPr>
            <a:spLocks noGrp="1"/>
          </p:cNvSpPr>
          <p:nvPr>
            <p:ph type="subTitle" idx="1"/>
          </p:nvPr>
        </p:nvSpPr>
        <p:spPr>
          <a:xfrm>
            <a:off x="448965" y="4267200"/>
            <a:ext cx="8237835" cy="2362201"/>
          </a:xfrm>
        </p:spPr>
        <p:txBody>
          <a:bodyPr>
            <a:noAutofit/>
          </a:bodyPr>
          <a:lstStyle/>
          <a:p>
            <a:r>
              <a:rPr lang="en-US" sz="2400" dirty="0">
                <a:latin typeface="Arial Rounded MT Bold" pitchFamily="34" charset="0"/>
                <a:cs typeface="Times New Roman" pitchFamily="18" charset="0"/>
              </a:rPr>
              <a:t>Surbhi Jain</a:t>
            </a:r>
          </a:p>
          <a:p>
            <a:r>
              <a:rPr lang="en-US" sz="2400" dirty="0">
                <a:latin typeface="Arial Rounded MT Bold" pitchFamily="34" charset="0"/>
                <a:cs typeface="Times New Roman" pitchFamily="18" charset="0"/>
              </a:rPr>
              <a:t>Soumya Shalini</a:t>
            </a:r>
          </a:p>
          <a:p>
            <a:r>
              <a:rPr lang="en-US" sz="2400" dirty="0">
                <a:latin typeface="Arial Rounded MT Bold" pitchFamily="34" charset="0"/>
                <a:cs typeface="Times New Roman" pitchFamily="18" charset="0"/>
              </a:rPr>
              <a:t>Brahmani Bharatam</a:t>
            </a:r>
          </a:p>
          <a:p>
            <a:r>
              <a:rPr lang="en-US" sz="2400" dirty="0">
                <a:latin typeface="Arial Rounded MT Bold" pitchFamily="34" charset="0"/>
                <a:cs typeface="Times New Roman" pitchFamily="18" charset="0"/>
              </a:rPr>
              <a:t>Soundarya Raghavan</a:t>
            </a:r>
          </a:p>
        </p:txBody>
      </p:sp>
      <p:sp>
        <p:nvSpPr>
          <p:cNvPr id="4" name="TextBox 3"/>
          <p:cNvSpPr txBox="1"/>
          <p:nvPr/>
        </p:nvSpPr>
        <p:spPr>
          <a:xfrm>
            <a:off x="60494" y="229969"/>
            <a:ext cx="8763000" cy="646331"/>
          </a:xfrm>
          <a:prstGeom prst="rect">
            <a:avLst/>
          </a:prstGeom>
          <a:noFill/>
        </p:spPr>
        <p:txBody>
          <a:bodyPr wrap="square" rtlCol="0">
            <a:spAutoFit/>
          </a:bodyPr>
          <a:lstStyle/>
          <a:p>
            <a:r>
              <a:rPr lang="en-US" sz="3600" b="1" dirty="0">
                <a:solidFill>
                  <a:srgbClr val="FF0000"/>
                </a:solidFill>
                <a:latin typeface="Arial Rounded MT Bold" pitchFamily="34" charset="0"/>
                <a:cs typeface="Times New Roman" pitchFamily="18" charset="0"/>
              </a:rPr>
              <a:t>Hire Heroes USA – Client Management</a:t>
            </a:r>
          </a:p>
        </p:txBody>
      </p:sp>
      <p:pic>
        <p:nvPicPr>
          <p:cNvPr id="5" name="Content Placeholder 5" descr="hhusa.png">
            <a:extLst>
              <a:ext uri="{FF2B5EF4-FFF2-40B4-BE49-F238E27FC236}">
                <a16:creationId xmlns:a16="http://schemas.microsoft.com/office/drawing/2014/main" id="{570C6DC8-1407-4D00-90F0-DBA100F5FB28}"/>
              </a:ext>
            </a:extLst>
          </p:cNvPr>
          <p:cNvPicPr>
            <a:picLocks noChangeAspect="1"/>
          </p:cNvPicPr>
          <p:nvPr/>
        </p:nvPicPr>
        <p:blipFill>
          <a:blip r:embed="rId2"/>
          <a:stretch>
            <a:fillRect/>
          </a:stretch>
        </p:blipFill>
        <p:spPr>
          <a:xfrm>
            <a:off x="7010400" y="1295400"/>
            <a:ext cx="1905000" cy="1905000"/>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Dataset Description</a:t>
            </a:r>
          </a:p>
        </p:txBody>
      </p:sp>
      <p:sp>
        <p:nvSpPr>
          <p:cNvPr id="3" name="Content Placeholder 2"/>
          <p:cNvSpPr>
            <a:spLocks noGrp="1"/>
          </p:cNvSpPr>
          <p:nvPr>
            <p:ph idx="1"/>
          </p:nvPr>
        </p:nvSpPr>
        <p:spPr>
          <a:xfrm>
            <a:off x="601671" y="1749245"/>
            <a:ext cx="4427530" cy="4499155"/>
          </a:xfrm>
        </p:spPr>
        <p:txBody>
          <a:bodyPr>
            <a:normAutofit fontScale="92500" lnSpcReduction="10000"/>
          </a:bodyPr>
          <a:lstStyle/>
          <a:p>
            <a:r>
              <a:rPr lang="en-US" sz="2400" dirty="0">
                <a:latin typeface="Arial Rounded MT Bold" pitchFamily="34" charset="0"/>
              </a:rPr>
              <a:t>Contacts table has most of the data.</a:t>
            </a:r>
          </a:p>
          <a:p>
            <a:pPr>
              <a:buNone/>
            </a:pPr>
            <a:endParaRPr lang="en-US" sz="2400" dirty="0">
              <a:latin typeface="Arial Rounded MT Bold" pitchFamily="34" charset="0"/>
            </a:endParaRPr>
          </a:p>
          <a:p>
            <a:r>
              <a:rPr lang="en-US" sz="2400" dirty="0">
                <a:latin typeface="Arial Rounded MT Bold" pitchFamily="34" charset="0"/>
              </a:rPr>
              <a:t>Veterans demographic information.</a:t>
            </a:r>
          </a:p>
          <a:p>
            <a:pPr>
              <a:buNone/>
            </a:pPr>
            <a:endParaRPr lang="en-US" sz="2400" dirty="0">
              <a:latin typeface="Arial Rounded MT Bold" pitchFamily="34" charset="0"/>
            </a:endParaRPr>
          </a:p>
          <a:p>
            <a:r>
              <a:rPr lang="en-US" sz="2400" dirty="0">
                <a:latin typeface="Arial Rounded MT Bold" pitchFamily="34" charset="0"/>
              </a:rPr>
              <a:t>Details from veteran registration, assessment, training, mentorship, hiring details.</a:t>
            </a:r>
          </a:p>
          <a:p>
            <a:endParaRPr lang="en-US" sz="2400" dirty="0">
              <a:latin typeface="Arial Rounded MT Bold" pitchFamily="34" charset="0"/>
            </a:endParaRPr>
          </a:p>
          <a:p>
            <a:r>
              <a:rPr lang="en-US" sz="2400" dirty="0">
                <a:latin typeface="Arial Rounded MT Bold" pitchFamily="34" charset="0"/>
              </a:rPr>
              <a:t>66k records and 675 attributes.</a:t>
            </a:r>
          </a:p>
          <a:p>
            <a:endParaRPr lang="en-US" sz="2400" dirty="0">
              <a:latin typeface="Arial Rounded MT Bold" pitchFamily="34" charset="0"/>
            </a:endParaRPr>
          </a:p>
          <a:p>
            <a:endParaRPr lang="en-US" sz="2400" dirty="0">
              <a:latin typeface="Arial Rounded MT Bold" pitchFamily="34" charset="0"/>
            </a:endParaRPr>
          </a:p>
          <a:p>
            <a:endParaRPr lang="en-US" dirty="0"/>
          </a:p>
        </p:txBody>
      </p:sp>
      <p:sp>
        <p:nvSpPr>
          <p:cNvPr id="5" name="Rectangle 4">
            <a:extLst>
              <a:ext uri="{FF2B5EF4-FFF2-40B4-BE49-F238E27FC236}">
                <a16:creationId xmlns:a16="http://schemas.microsoft.com/office/drawing/2014/main" id="{D28283DF-A24C-4473-B0BE-79DE64364659}"/>
              </a:ext>
            </a:extLst>
          </p:cNvPr>
          <p:cNvSpPr/>
          <p:nvPr/>
        </p:nvSpPr>
        <p:spPr>
          <a:xfrm>
            <a:off x="5638800" y="2133600"/>
            <a:ext cx="2903529" cy="2971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u="sng" dirty="0">
                <a:effectLst>
                  <a:outerShdw blurRad="38100" dist="38100" dir="2700000" algn="tl">
                    <a:srgbClr val="000000">
                      <a:alpha val="43137"/>
                    </a:srgbClr>
                  </a:outerShdw>
                </a:effectLst>
                <a:latin typeface="Arial Rounded MT Bold" pitchFamily="34" charset="0"/>
              </a:rPr>
              <a:t>Target Variable : </a:t>
            </a:r>
            <a:r>
              <a:rPr lang="en-US" dirty="0">
                <a:latin typeface="Arial Rounded MT Bold" pitchFamily="34" charset="0"/>
              </a:rPr>
              <a:t>Confirmed Hired Date : which is how many clients are able to successfully obtain employment after using HHUSA services.</a:t>
            </a:r>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35280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Overview</a:t>
            </a: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dirty="0">
                <a:solidFill>
                  <a:schemeClr val="accent1"/>
                </a:solidFill>
                <a:latin typeface="Arial Rounded MT Bold" pitchFamily="34" charset="0"/>
                <a:cs typeface="Times New Roman" pitchFamily="18" charset="0"/>
              </a:rPr>
              <a:t>About Hire Heroes</a:t>
            </a:r>
          </a:p>
          <a:p>
            <a:r>
              <a:rPr lang="en-US" dirty="0">
                <a:solidFill>
                  <a:schemeClr val="accent1"/>
                </a:solidFill>
                <a:latin typeface="Arial Rounded MT Bold" pitchFamily="34" charset="0"/>
                <a:cs typeface="Times New Roman" pitchFamily="18" charset="0"/>
              </a:rPr>
              <a:t>Tasks</a:t>
            </a:r>
          </a:p>
          <a:p>
            <a:r>
              <a:rPr lang="en-US" dirty="0">
                <a:solidFill>
                  <a:schemeClr val="accent1"/>
                </a:solidFill>
                <a:latin typeface="Arial Rounded MT Bold" pitchFamily="34" charset="0"/>
                <a:cs typeface="Times New Roman" pitchFamily="18" charset="0"/>
              </a:rPr>
              <a:t>Data Description</a:t>
            </a:r>
          </a:p>
          <a:p>
            <a:r>
              <a:rPr lang="en-US" sz="3200" dirty="0">
                <a:solidFill>
                  <a:schemeClr val="bg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dirty="0">
                <a:solidFill>
                  <a:schemeClr val="accent1"/>
                </a:solidFill>
                <a:latin typeface="Arial Rounded MT Bold" pitchFamily="34" charset="0"/>
                <a:cs typeface="Times New Roman" pitchFamily="18" charset="0"/>
              </a:rPr>
              <a:t>Data Cleaning</a:t>
            </a:r>
          </a:p>
          <a:p>
            <a:r>
              <a:rPr lang="en-US" dirty="0">
                <a:solidFill>
                  <a:schemeClr val="accent1"/>
                </a:solidFill>
                <a:latin typeface="Arial Rounded MT Bold" pitchFamily="34" charset="0"/>
                <a:cs typeface="Times New Roman" pitchFamily="18" charset="0"/>
              </a:rPr>
              <a:t>Tasks Exploration</a:t>
            </a:r>
          </a:p>
          <a:p>
            <a:r>
              <a:rPr lang="en-US" dirty="0">
                <a:solidFill>
                  <a:schemeClr val="accent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410330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FF0000"/>
                </a:solidFill>
                <a:latin typeface="Arial Rounded MT Bold" pitchFamily="34" charset="0"/>
              </a:rPr>
              <a:t>Data Exploration</a:t>
            </a:r>
            <a:endParaRPr lang="en-US" dirty="0">
              <a:solidFill>
                <a:srgbClr val="FF0000"/>
              </a:solidFill>
              <a:latin typeface="Arial Rounded MT Bold" pitchFamily="34" charset="0"/>
            </a:endParaRPr>
          </a:p>
        </p:txBody>
      </p:sp>
      <p:sp>
        <p:nvSpPr>
          <p:cNvPr id="3" name="Content Placeholder 2"/>
          <p:cNvSpPr>
            <a:spLocks noGrp="1"/>
          </p:cNvSpPr>
          <p:nvPr>
            <p:ph idx="1"/>
          </p:nvPr>
        </p:nvSpPr>
        <p:spPr/>
        <p:txBody>
          <a:bodyPr/>
          <a:lstStyle/>
          <a:p>
            <a:pPr algn="ctr">
              <a:buNone/>
            </a:pPr>
            <a:endParaRPr lang="en-US" dirty="0">
              <a:solidFill>
                <a:schemeClr val="tx2"/>
              </a:solidFill>
              <a:latin typeface="Arial Rounded MT Bold" pitchFamily="34" charset="0"/>
            </a:endParaRPr>
          </a:p>
          <a:p>
            <a:pPr algn="ctr">
              <a:buNone/>
            </a:pPr>
            <a:endParaRPr lang="en-US" dirty="0">
              <a:solidFill>
                <a:schemeClr val="tx2"/>
              </a:solidFill>
              <a:latin typeface="Arial Rounded MT Bold" pitchFamily="34" charset="0"/>
            </a:endParaRPr>
          </a:p>
          <a:p>
            <a:pPr algn="ctr">
              <a:buNone/>
            </a:pPr>
            <a:endParaRPr lang="en-US" dirty="0">
              <a:solidFill>
                <a:schemeClr val="tx2"/>
              </a:solidFill>
              <a:latin typeface="Arial Rounded MT Bold" pitchFamily="34" charset="0"/>
            </a:endParaRPr>
          </a:p>
          <a:p>
            <a:pPr algn="ctr">
              <a:buNone/>
            </a:pPr>
            <a:r>
              <a:rPr lang="en-US" sz="6000" dirty="0">
                <a:solidFill>
                  <a:schemeClr val="tx2"/>
                </a:solidFill>
                <a:latin typeface="Arial Rounded MT Bold" pitchFamily="34" charset="0"/>
              </a:rPr>
              <a:t>Data Challenges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Dataset Issues</a:t>
            </a:r>
          </a:p>
        </p:txBody>
      </p:sp>
      <p:sp>
        <p:nvSpPr>
          <p:cNvPr id="3" name="Content Placeholder 2"/>
          <p:cNvSpPr>
            <a:spLocks noGrp="1"/>
          </p:cNvSpPr>
          <p:nvPr>
            <p:ph idx="1"/>
          </p:nvPr>
        </p:nvSpPr>
        <p:spPr/>
        <p:txBody>
          <a:bodyPr>
            <a:normAutofit fontScale="92500" lnSpcReduction="20000"/>
          </a:bodyPr>
          <a:lstStyle/>
          <a:p>
            <a:r>
              <a:rPr lang="en-US" sz="2600" dirty="0">
                <a:solidFill>
                  <a:schemeClr val="tx2"/>
                </a:solidFill>
                <a:latin typeface="Arial Rounded MT Bold" pitchFamily="34" charset="0"/>
              </a:rPr>
              <a:t>There were few thousand records which were usable out of 65K records.</a:t>
            </a:r>
          </a:p>
          <a:p>
            <a:r>
              <a:rPr lang="en-US" sz="2600" dirty="0">
                <a:solidFill>
                  <a:schemeClr val="tx2"/>
                </a:solidFill>
                <a:latin typeface="Arial Rounded MT Bold" pitchFamily="34" charset="0"/>
              </a:rPr>
              <a:t>Most of the data was available in a single file – Contacts and other files had limited information pertaining to the tasks.</a:t>
            </a:r>
          </a:p>
          <a:p>
            <a:r>
              <a:rPr lang="en-US" sz="2600" dirty="0">
                <a:solidFill>
                  <a:schemeClr val="tx2"/>
                </a:solidFill>
                <a:latin typeface="Arial Rounded MT Bold" pitchFamily="34" charset="0"/>
              </a:rPr>
              <a:t>Most of the columns had more than 70% missing data.</a:t>
            </a:r>
          </a:p>
          <a:p>
            <a:r>
              <a:rPr lang="en-US" sz="2600" dirty="0">
                <a:solidFill>
                  <a:schemeClr val="tx2"/>
                </a:solidFill>
                <a:latin typeface="Arial Rounded MT Bold" pitchFamily="34" charset="0"/>
              </a:rPr>
              <a:t>Similar information was repeated in more than one column and distinguishing useful fields was a challenge.</a:t>
            </a:r>
          </a:p>
          <a:p>
            <a:r>
              <a:rPr lang="en-US" sz="2600" dirty="0">
                <a:solidFill>
                  <a:schemeClr val="tx2"/>
                </a:solidFill>
                <a:latin typeface="Arial Rounded MT Bold" pitchFamily="34" charset="0"/>
              </a:rPr>
              <a:t>For modeling, most of the fields had to be recalculated to accommodate specific techniques.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FF0000"/>
                </a:solidFill>
                <a:latin typeface="Arial Rounded MT Bold" pitchFamily="34" charset="0"/>
              </a:rPr>
              <a:t>Data Exploration</a:t>
            </a:r>
            <a:endParaRPr lang="en-US" dirty="0">
              <a:solidFill>
                <a:srgbClr val="FF0000"/>
              </a:solidFill>
              <a:latin typeface="Arial Rounded MT Bold" pitchFamily="34" charset="0"/>
            </a:endParaRPr>
          </a:p>
        </p:txBody>
      </p:sp>
      <p:sp>
        <p:nvSpPr>
          <p:cNvPr id="3" name="Content Placeholder 2"/>
          <p:cNvSpPr>
            <a:spLocks noGrp="1"/>
          </p:cNvSpPr>
          <p:nvPr>
            <p:ph idx="1"/>
          </p:nvPr>
        </p:nvSpPr>
        <p:spPr/>
        <p:txBody>
          <a:bodyPr/>
          <a:lstStyle/>
          <a:p>
            <a:pPr algn="ctr">
              <a:buNone/>
            </a:pPr>
            <a:endParaRPr lang="en-US" dirty="0">
              <a:solidFill>
                <a:schemeClr val="tx2"/>
              </a:solidFill>
              <a:latin typeface="Arial Rounded MT Bold" pitchFamily="34" charset="0"/>
            </a:endParaRPr>
          </a:p>
          <a:p>
            <a:pPr algn="ctr">
              <a:buNone/>
            </a:pPr>
            <a:endParaRPr lang="en-US" dirty="0">
              <a:solidFill>
                <a:schemeClr val="tx2"/>
              </a:solidFill>
              <a:latin typeface="Arial Rounded MT Bold" pitchFamily="34" charset="0"/>
            </a:endParaRPr>
          </a:p>
          <a:p>
            <a:pPr algn="ctr">
              <a:buNone/>
            </a:pPr>
            <a:endParaRPr lang="en-US" dirty="0">
              <a:solidFill>
                <a:schemeClr val="tx2"/>
              </a:solidFill>
              <a:latin typeface="Arial Rounded MT Bold" pitchFamily="34" charset="0"/>
            </a:endParaRPr>
          </a:p>
          <a:p>
            <a:pPr algn="ctr">
              <a:buNone/>
            </a:pPr>
            <a:r>
              <a:rPr lang="en-US" sz="6000" dirty="0">
                <a:solidFill>
                  <a:schemeClr val="tx2"/>
                </a:solidFill>
                <a:latin typeface="Arial Rounded MT Bold" pitchFamily="34" charset="0"/>
              </a:rPr>
              <a:t>Summary Statistics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Veterans Hired vs Year</a:t>
            </a:r>
          </a:p>
        </p:txBody>
      </p:sp>
      <p:pic>
        <p:nvPicPr>
          <p:cNvPr id="2050" name="Picture 2"/>
          <p:cNvPicPr>
            <a:picLocks noGrp="1" noChangeAspect="1" noChangeArrowheads="1"/>
          </p:cNvPicPr>
          <p:nvPr>
            <p:ph idx="1"/>
          </p:nvPr>
        </p:nvPicPr>
        <p:blipFill>
          <a:blip r:embed="rId2"/>
          <a:srcRect/>
          <a:stretch>
            <a:fillRect/>
          </a:stretch>
        </p:blipFill>
        <p:spPr bwMode="auto">
          <a:xfrm>
            <a:off x="0" y="1600200"/>
            <a:ext cx="6004560" cy="5257800"/>
          </a:xfrm>
          <a:prstGeom prst="rect">
            <a:avLst/>
          </a:prstGeom>
          <a:noFill/>
          <a:ln w="9525">
            <a:noFill/>
            <a:miter lim="800000"/>
            <a:headEnd/>
            <a:tailEnd/>
          </a:ln>
          <a:effectLst/>
        </p:spPr>
      </p:pic>
      <p:sp>
        <p:nvSpPr>
          <p:cNvPr id="7" name="TextBox 6"/>
          <p:cNvSpPr txBox="1"/>
          <p:nvPr/>
        </p:nvSpPr>
        <p:spPr>
          <a:xfrm>
            <a:off x="6096000" y="2286000"/>
            <a:ext cx="3048000" cy="1200329"/>
          </a:xfrm>
          <a:prstGeom prst="rect">
            <a:avLst/>
          </a:prstGeom>
          <a:noFill/>
        </p:spPr>
        <p:txBody>
          <a:bodyPr wrap="square" rtlCol="0">
            <a:spAutoFit/>
          </a:bodyPr>
          <a:lstStyle/>
          <a:p>
            <a:pPr>
              <a:buFont typeface="Arial" pitchFamily="34" charset="0"/>
              <a:buChar char="•"/>
            </a:pPr>
            <a:r>
              <a:rPr lang="en-US" dirty="0">
                <a:solidFill>
                  <a:schemeClr val="tx2"/>
                </a:solidFill>
                <a:latin typeface="Arial Rounded MT Bold" pitchFamily="34" charset="0"/>
              </a:rPr>
              <a:t>Increasing Trend</a:t>
            </a:r>
          </a:p>
          <a:p>
            <a:pPr>
              <a:buFont typeface="Arial" pitchFamily="34" charset="0"/>
              <a:buChar char="•"/>
            </a:pPr>
            <a:endParaRPr lang="en-US" dirty="0">
              <a:solidFill>
                <a:schemeClr val="tx2"/>
              </a:solidFill>
              <a:latin typeface="Arial Rounded MT Bold" pitchFamily="34" charset="0"/>
            </a:endParaRPr>
          </a:p>
          <a:p>
            <a:pPr>
              <a:buFont typeface="Arial" pitchFamily="34" charset="0"/>
              <a:buChar char="•"/>
            </a:pPr>
            <a:r>
              <a:rPr lang="en-US" dirty="0">
                <a:solidFill>
                  <a:schemeClr val="tx2"/>
                </a:solidFill>
                <a:latin typeface="Arial Rounded MT Bold" pitchFamily="34" charset="0"/>
              </a:rPr>
              <a:t>Almost 7776 veterans got placed till 2015.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Contribution of Education Level</a:t>
            </a:r>
          </a:p>
        </p:txBody>
      </p:sp>
      <p:pic>
        <p:nvPicPr>
          <p:cNvPr id="3074" name="Picture 2"/>
          <p:cNvPicPr>
            <a:picLocks noGrp="1" noChangeAspect="1" noChangeArrowheads="1"/>
          </p:cNvPicPr>
          <p:nvPr>
            <p:ph idx="1"/>
          </p:nvPr>
        </p:nvPicPr>
        <p:blipFill>
          <a:blip r:embed="rId2"/>
          <a:srcRect/>
          <a:stretch>
            <a:fillRect/>
          </a:stretch>
        </p:blipFill>
        <p:spPr bwMode="auto">
          <a:xfrm>
            <a:off x="81303" y="1600200"/>
            <a:ext cx="9062697" cy="5257799"/>
          </a:xfrm>
          <a:prstGeom prst="rect">
            <a:avLst/>
          </a:prstGeom>
          <a:noFill/>
          <a:ln w="9525">
            <a:solidFill>
              <a:schemeClr val="tx1"/>
            </a:solid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3015"/>
            <a:ext cx="8542329" cy="610820"/>
          </a:xfrm>
        </p:spPr>
        <p:txBody>
          <a:bodyPr>
            <a:normAutofit fontScale="90000"/>
          </a:bodyPr>
          <a:lstStyle/>
          <a:p>
            <a:r>
              <a:rPr lang="en-US" dirty="0">
                <a:solidFill>
                  <a:srgbClr val="FF0000"/>
                </a:solidFill>
                <a:latin typeface="Arial Rounded MT Bold" pitchFamily="34" charset="0"/>
              </a:rPr>
              <a:t>Time to get Employed after Registration</a:t>
            </a:r>
          </a:p>
        </p:txBody>
      </p:sp>
      <p:pic>
        <p:nvPicPr>
          <p:cNvPr id="4" name="Content Placeholder 3"/>
          <p:cNvPicPr>
            <a:picLocks noGrp="1"/>
          </p:cNvPicPr>
          <p:nvPr>
            <p:ph idx="1"/>
          </p:nvPr>
        </p:nvPicPr>
        <p:blipFill>
          <a:blip r:embed="rId2"/>
          <a:srcRect/>
          <a:stretch>
            <a:fillRect/>
          </a:stretch>
        </p:blipFill>
        <p:spPr bwMode="auto">
          <a:xfrm>
            <a:off x="0" y="1676400"/>
            <a:ext cx="9144000" cy="5181600"/>
          </a:xfrm>
          <a:prstGeom prst="rect">
            <a:avLst/>
          </a:prstGeom>
          <a:noFill/>
          <a:ln w="9525">
            <a:noFill/>
            <a:miter lim="800000"/>
            <a:headEnd/>
            <a:tailEnd/>
          </a:ln>
        </p:spPr>
      </p:pic>
      <p:sp>
        <p:nvSpPr>
          <p:cNvPr id="3" name="Rectangle 2">
            <a:extLst>
              <a:ext uri="{FF2B5EF4-FFF2-40B4-BE49-F238E27FC236}">
                <a16:creationId xmlns:a16="http://schemas.microsoft.com/office/drawing/2014/main" id="{059BAB4C-7024-4996-8C41-BF3718ECDAC9}"/>
              </a:ext>
            </a:extLst>
          </p:cNvPr>
          <p:cNvSpPr/>
          <p:nvPr/>
        </p:nvSpPr>
        <p:spPr>
          <a:xfrm>
            <a:off x="4114800" y="51054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Temporary: 21 Months</a:t>
            </a:r>
          </a:p>
          <a:p>
            <a:pPr algn="ctr"/>
            <a:endParaRPr lang="en-US" sz="1600" dirty="0"/>
          </a:p>
        </p:txBody>
      </p:sp>
      <p:sp>
        <p:nvSpPr>
          <p:cNvPr id="6" name="Rectangle 5">
            <a:extLst>
              <a:ext uri="{FF2B5EF4-FFF2-40B4-BE49-F238E27FC236}">
                <a16:creationId xmlns:a16="http://schemas.microsoft.com/office/drawing/2014/main" id="{44A4BE0D-4CB9-4E0F-88A3-80C5CB3FB43A}"/>
              </a:ext>
            </a:extLst>
          </p:cNvPr>
          <p:cNvSpPr/>
          <p:nvPr/>
        </p:nvSpPr>
        <p:spPr>
          <a:xfrm>
            <a:off x="2999509" y="2434435"/>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Part Time: 49 Months</a:t>
            </a:r>
          </a:p>
        </p:txBody>
      </p:sp>
      <p:sp>
        <p:nvSpPr>
          <p:cNvPr id="7" name="Rectangle 6">
            <a:extLst>
              <a:ext uri="{FF2B5EF4-FFF2-40B4-BE49-F238E27FC236}">
                <a16:creationId xmlns:a16="http://schemas.microsoft.com/office/drawing/2014/main" id="{F90B4A72-620C-40EC-917B-743197DBCF73}"/>
              </a:ext>
            </a:extLst>
          </p:cNvPr>
          <p:cNvSpPr/>
          <p:nvPr/>
        </p:nvSpPr>
        <p:spPr>
          <a:xfrm>
            <a:off x="5514109" y="33528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Full Time: 38 Months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half" idx="2"/>
          </p:nvPr>
        </p:nvSpPr>
        <p:spPr>
          <a:xfrm>
            <a:off x="152400" y="1676400"/>
            <a:ext cx="3313113" cy="5181600"/>
          </a:xfrm>
        </p:spPr>
        <p:txBody>
          <a:bodyPr/>
          <a:lstStyle/>
          <a:p>
            <a:pPr>
              <a:buFont typeface="Arial" pitchFamily="34" charset="0"/>
              <a:buChar char="•"/>
            </a:pPr>
            <a:r>
              <a:rPr lang="en-US" sz="1800" dirty="0">
                <a:solidFill>
                  <a:schemeClr val="tx2"/>
                </a:solidFill>
                <a:latin typeface="Arial Rounded MT Bold" pitchFamily="34" charset="0"/>
              </a:rPr>
              <a:t>Army veterans have higher hired rate.</a:t>
            </a:r>
          </a:p>
          <a:p>
            <a:pPr>
              <a:buFont typeface="Arial" pitchFamily="34" charset="0"/>
              <a:buChar char="•"/>
            </a:pPr>
            <a:endParaRPr lang="en-US" sz="1800" dirty="0">
              <a:solidFill>
                <a:schemeClr val="tx2"/>
              </a:solidFill>
              <a:latin typeface="Arial Rounded MT Bold" pitchFamily="34" charset="0"/>
            </a:endParaRPr>
          </a:p>
          <a:p>
            <a:pPr>
              <a:buFont typeface="Arial" pitchFamily="34" charset="0"/>
              <a:buChar char="•"/>
            </a:pPr>
            <a:r>
              <a:rPr lang="en-US" sz="1800" dirty="0">
                <a:solidFill>
                  <a:schemeClr val="tx2"/>
                </a:solidFill>
                <a:latin typeface="Arial Rounded MT Bold" pitchFamily="34" charset="0"/>
              </a:rPr>
              <a:t>Ranks E5, E4, E6, E7 have higher hired rates.</a:t>
            </a:r>
          </a:p>
          <a:p>
            <a:pPr>
              <a:buFont typeface="Arial" pitchFamily="34" charset="0"/>
              <a:buChar char="•"/>
            </a:pPr>
            <a:endParaRPr lang="en-US" sz="1800" dirty="0">
              <a:solidFill>
                <a:schemeClr val="tx2"/>
              </a:solidFill>
              <a:latin typeface="Arial Rounded MT Bold" pitchFamily="34" charset="0"/>
            </a:endParaRPr>
          </a:p>
          <a:p>
            <a:pPr>
              <a:buFont typeface="Arial" pitchFamily="34" charset="0"/>
              <a:buChar char="•"/>
            </a:pPr>
            <a:r>
              <a:rPr lang="en-US" sz="1800" dirty="0">
                <a:solidFill>
                  <a:schemeClr val="tx2"/>
                </a:solidFill>
                <a:latin typeface="Arial Rounded MT Bold" pitchFamily="34" charset="0"/>
              </a:rPr>
              <a:t>Ranks greater than E4 are classified as senior ranks and hence are considered to be more responsible.</a:t>
            </a:r>
            <a:endParaRPr lang="en-US" dirty="0">
              <a:solidFill>
                <a:schemeClr val="tx2"/>
              </a:solidFill>
              <a:latin typeface="Arial Rounded MT Bold" pitchFamily="34" charset="0"/>
            </a:endParaRPr>
          </a:p>
        </p:txBody>
      </p:sp>
      <p:pic>
        <p:nvPicPr>
          <p:cNvPr id="4100" name="Picture 4"/>
          <p:cNvPicPr>
            <a:picLocks noGrp="1" noChangeAspect="1" noChangeArrowheads="1"/>
          </p:cNvPicPr>
          <p:nvPr>
            <p:ph idx="1"/>
          </p:nvPr>
        </p:nvPicPr>
        <p:blipFill>
          <a:blip r:embed="rId2"/>
          <a:srcRect/>
          <a:stretch>
            <a:fillRect/>
          </a:stretch>
        </p:blipFill>
        <p:spPr bwMode="auto">
          <a:xfrm>
            <a:off x="3575050" y="1676400"/>
            <a:ext cx="5568950" cy="4876800"/>
          </a:xfrm>
          <a:prstGeom prst="rect">
            <a:avLst/>
          </a:prstGeom>
          <a:noFill/>
          <a:ln w="9525">
            <a:solidFill>
              <a:schemeClr val="tx2"/>
            </a:solidFill>
            <a:miter lim="800000"/>
            <a:headEnd/>
            <a:tailEnd/>
          </a:ln>
          <a:effectLst/>
        </p:spPr>
      </p:pic>
      <p:sp>
        <p:nvSpPr>
          <p:cNvPr id="17" name="TextBox 16"/>
          <p:cNvSpPr txBox="1"/>
          <p:nvPr/>
        </p:nvSpPr>
        <p:spPr>
          <a:xfrm>
            <a:off x="3124200" y="990600"/>
            <a:ext cx="5715000" cy="523220"/>
          </a:xfrm>
          <a:prstGeom prst="rect">
            <a:avLst/>
          </a:prstGeom>
          <a:noFill/>
        </p:spPr>
        <p:txBody>
          <a:bodyPr wrap="square" rtlCol="0">
            <a:spAutoFit/>
          </a:bodyPr>
          <a:lstStyle/>
          <a:p>
            <a:r>
              <a:rPr lang="en-US" sz="2800" dirty="0">
                <a:solidFill>
                  <a:srgbClr val="FF0000"/>
                </a:solidFill>
                <a:latin typeface="Arial Rounded MT Bold" pitchFamily="34" charset="0"/>
              </a:rPr>
              <a:t>Service/Rank of Hired Veterans</a:t>
            </a:r>
            <a:endParaRPr lang="en-US" dirty="0">
              <a:solidFill>
                <a:srgbClr val="FF0000"/>
              </a:solidFill>
              <a:latin typeface="Arial Rounded MT Bold"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noAutofit/>
          </a:bodyPr>
          <a:lstStyle/>
          <a:p>
            <a:pPr algn="r"/>
            <a:r>
              <a:rPr lang="en-US" sz="3200" dirty="0">
                <a:solidFill>
                  <a:srgbClr val="FF0000"/>
                </a:solidFill>
                <a:latin typeface="Arial Rounded MT Bold" pitchFamily="34" charset="0"/>
              </a:rPr>
              <a:t>Data Wrangling and Feature Engineering</a:t>
            </a:r>
          </a:p>
        </p:txBody>
      </p:sp>
      <p:sp>
        <p:nvSpPr>
          <p:cNvPr id="4" name="Content Placeholder 3"/>
          <p:cNvSpPr>
            <a:spLocks noGrp="1"/>
          </p:cNvSpPr>
          <p:nvPr>
            <p:ph sz="half" idx="1"/>
          </p:nvPr>
        </p:nvSpPr>
        <p:spPr>
          <a:xfrm>
            <a:off x="457200" y="1905000"/>
            <a:ext cx="4038600" cy="4221163"/>
          </a:xfrm>
        </p:spPr>
        <p:txBody>
          <a:bodyPr>
            <a:normAutofit/>
          </a:bodyPr>
          <a:lstStyle/>
          <a:p>
            <a:r>
              <a:rPr lang="en-US" sz="2000" dirty="0">
                <a:solidFill>
                  <a:schemeClr val="tx2"/>
                </a:solidFill>
                <a:latin typeface="Arial Rounded MT Bold" pitchFamily="34" charset="0"/>
              </a:rPr>
              <a:t>Removed covariates with almost zero variance.</a:t>
            </a:r>
          </a:p>
          <a:p>
            <a:pPr>
              <a:buNone/>
            </a:pPr>
            <a:endParaRPr lang="en-US" sz="2000" dirty="0">
              <a:solidFill>
                <a:schemeClr val="tx2"/>
              </a:solidFill>
              <a:latin typeface="Arial Rounded MT Bold" pitchFamily="34" charset="0"/>
            </a:endParaRPr>
          </a:p>
          <a:p>
            <a:pPr lvl="1"/>
            <a:r>
              <a:rPr lang="en-US" sz="2000" dirty="0">
                <a:solidFill>
                  <a:schemeClr val="tx2"/>
                </a:solidFill>
                <a:latin typeface="Arial Rounded MT Bold" pitchFamily="34" charset="0"/>
              </a:rPr>
              <a:t>Reduced dimensionality from 653 covariates to 96.</a:t>
            </a:r>
          </a:p>
          <a:p>
            <a:pPr lvl="1"/>
            <a:r>
              <a:rPr lang="en-US" sz="2000" dirty="0">
                <a:solidFill>
                  <a:schemeClr val="tx2"/>
                </a:solidFill>
                <a:latin typeface="Arial Rounded MT Bold" pitchFamily="34" charset="0"/>
              </a:rPr>
              <a:t>Total of around 66000 observations.</a:t>
            </a:r>
          </a:p>
          <a:p>
            <a:pPr lvl="1">
              <a:buNone/>
            </a:pPr>
            <a:endParaRPr lang="en-US" sz="2000" dirty="0">
              <a:solidFill>
                <a:schemeClr val="tx2"/>
              </a:solidFill>
              <a:latin typeface="Arial Rounded MT Bold" pitchFamily="34" charset="0"/>
            </a:endParaRPr>
          </a:p>
          <a:p>
            <a:r>
              <a:rPr lang="en-US" sz="2000" dirty="0">
                <a:solidFill>
                  <a:schemeClr val="tx2"/>
                </a:solidFill>
                <a:latin typeface="Arial Rounded MT Bold" pitchFamily="34" charset="0"/>
              </a:rPr>
              <a:t>Removed highly-correlated features.</a:t>
            </a:r>
          </a:p>
          <a:p>
            <a:endParaRPr lang="en-US" dirty="0"/>
          </a:p>
        </p:txBody>
      </p:sp>
      <p:sp>
        <p:nvSpPr>
          <p:cNvPr id="5" name="Content Placeholder 4"/>
          <p:cNvSpPr>
            <a:spLocks noGrp="1"/>
          </p:cNvSpPr>
          <p:nvPr>
            <p:ph sz="half" idx="2"/>
          </p:nvPr>
        </p:nvSpPr>
        <p:spPr>
          <a:xfrm>
            <a:off x="4648200" y="1828800"/>
            <a:ext cx="4038600" cy="4297363"/>
          </a:xfrm>
        </p:spPr>
        <p:txBody>
          <a:bodyPr>
            <a:normAutofit/>
          </a:bodyPr>
          <a:lstStyle/>
          <a:p>
            <a:r>
              <a:rPr lang="en-US" sz="2000" dirty="0">
                <a:solidFill>
                  <a:schemeClr val="tx2"/>
                </a:solidFill>
                <a:latin typeface="Arial Rounded MT Bold" pitchFamily="34" charset="0"/>
              </a:rPr>
              <a:t>Transformation and Discretization</a:t>
            </a:r>
          </a:p>
          <a:p>
            <a:pPr lvl="1"/>
            <a:r>
              <a:rPr lang="en-US" sz="2000" dirty="0">
                <a:solidFill>
                  <a:schemeClr val="tx2"/>
                </a:solidFill>
                <a:latin typeface="Arial Rounded MT Bold" pitchFamily="34" charset="0"/>
              </a:rPr>
              <a:t>Salary, Education, Military Rank</a:t>
            </a:r>
          </a:p>
          <a:p>
            <a:r>
              <a:rPr lang="en-US" sz="2000" dirty="0">
                <a:solidFill>
                  <a:schemeClr val="tx2"/>
                </a:solidFill>
                <a:latin typeface="Arial Rounded MT Bold" pitchFamily="34" charset="0"/>
              </a:rPr>
              <a:t>Computed columns for date fields</a:t>
            </a:r>
          </a:p>
          <a:p>
            <a:pPr>
              <a:buNone/>
            </a:pPr>
            <a:endParaRPr lang="en-US" sz="2000" dirty="0">
              <a:solidFill>
                <a:schemeClr val="tx2"/>
              </a:solidFill>
              <a:latin typeface="Arial Rounded MT Bold" pitchFamily="34" charset="0"/>
            </a:endParaRPr>
          </a:p>
          <a:p>
            <a:r>
              <a:rPr lang="en-US" sz="2000" dirty="0">
                <a:solidFill>
                  <a:schemeClr val="tx2"/>
                </a:solidFill>
                <a:latin typeface="Arial Rounded MT Bold" pitchFamily="34" charset="0"/>
              </a:rPr>
              <a:t>“Areas of Expertise”, “Desired Job Description”</a:t>
            </a:r>
          </a:p>
          <a:p>
            <a:pPr lvl="1"/>
            <a:r>
              <a:rPr lang="en-US" sz="2000" dirty="0">
                <a:solidFill>
                  <a:schemeClr val="tx2"/>
                </a:solidFill>
                <a:latin typeface="Arial Rounded MT Bold" pitchFamily="34" charset="0"/>
              </a:rPr>
              <a:t> How to classify text data?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050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Overview</a:t>
            </a: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sz="3200" dirty="0">
                <a:solidFill>
                  <a:schemeClr val="bg1"/>
                </a:solidFill>
                <a:latin typeface="Arial Rounded MT Bold" pitchFamily="34" charset="0"/>
                <a:cs typeface="Times New Roman" pitchFamily="18" charset="0"/>
              </a:rPr>
              <a:t>About Hire Heroes</a:t>
            </a:r>
          </a:p>
          <a:p>
            <a:r>
              <a:rPr lang="en-US" dirty="0">
                <a:solidFill>
                  <a:schemeClr val="accent1"/>
                </a:solidFill>
                <a:latin typeface="Arial Rounded MT Bold" pitchFamily="34" charset="0"/>
                <a:cs typeface="Times New Roman" pitchFamily="18" charset="0"/>
              </a:rPr>
              <a:t>Tasks</a:t>
            </a:r>
          </a:p>
          <a:p>
            <a:r>
              <a:rPr lang="en-US" dirty="0">
                <a:solidFill>
                  <a:schemeClr val="accent1"/>
                </a:solidFill>
                <a:latin typeface="Arial Rounded MT Bold" pitchFamily="34" charset="0"/>
                <a:cs typeface="Times New Roman" pitchFamily="18" charset="0"/>
              </a:rPr>
              <a:t>Data Description</a:t>
            </a:r>
          </a:p>
          <a:p>
            <a:r>
              <a:rPr lang="en-US" dirty="0">
                <a:solidFill>
                  <a:schemeClr val="accent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dirty="0">
                <a:solidFill>
                  <a:schemeClr val="accent1"/>
                </a:solidFill>
                <a:latin typeface="Arial Rounded MT Bold" pitchFamily="34" charset="0"/>
                <a:cs typeface="Times New Roman" pitchFamily="18" charset="0"/>
              </a:rPr>
              <a:t>Data Cleaning</a:t>
            </a:r>
          </a:p>
          <a:p>
            <a:r>
              <a:rPr lang="en-US" dirty="0">
                <a:solidFill>
                  <a:schemeClr val="accent1"/>
                </a:solidFill>
                <a:latin typeface="Arial Rounded MT Bold" pitchFamily="34" charset="0"/>
                <a:cs typeface="Times New Roman" pitchFamily="18" charset="0"/>
              </a:rPr>
              <a:t>Tasks Exploration</a:t>
            </a:r>
          </a:p>
          <a:p>
            <a:r>
              <a:rPr lang="en-US" dirty="0">
                <a:solidFill>
                  <a:schemeClr val="accent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dirty="0">
                <a:solidFill>
                  <a:srgbClr val="FF0000"/>
                </a:solidFill>
                <a:latin typeface="Arial Rounded MT Bold" pitchFamily="34" charset="0"/>
              </a:rPr>
              <a:t>Area of Expertise</a:t>
            </a:r>
          </a:p>
        </p:txBody>
      </p:sp>
      <p:pic>
        <p:nvPicPr>
          <p:cNvPr id="5" name="Content Placeholder 4"/>
          <p:cNvPicPr>
            <a:picLocks noGrp="1"/>
          </p:cNvPicPr>
          <p:nvPr>
            <p:ph sz="half" idx="1"/>
          </p:nvPr>
        </p:nvPicPr>
        <p:blipFill>
          <a:blip r:embed="rId2"/>
          <a:srcRect/>
          <a:stretch>
            <a:fillRect/>
          </a:stretch>
        </p:blipFill>
        <p:spPr bwMode="auto">
          <a:xfrm>
            <a:off x="0" y="1524000"/>
            <a:ext cx="4495800" cy="5334000"/>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495800" y="1524000"/>
            <a:ext cx="4648200" cy="5334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sz="3600" dirty="0">
                <a:solidFill>
                  <a:srgbClr val="FF0000"/>
                </a:solidFill>
                <a:latin typeface="Arial Rounded MT Bold" pitchFamily="34" charset="0"/>
              </a:rPr>
              <a:t>Desired Work Preference</a:t>
            </a:r>
          </a:p>
        </p:txBody>
      </p:sp>
      <p:pic>
        <p:nvPicPr>
          <p:cNvPr id="10242" name="Picture 2"/>
          <p:cNvPicPr>
            <a:picLocks noGrp="1" noChangeAspect="1" noChangeArrowheads="1"/>
          </p:cNvPicPr>
          <p:nvPr>
            <p:ph sz="half" idx="1"/>
          </p:nvPr>
        </p:nvPicPr>
        <p:blipFill>
          <a:blip r:embed="rId2"/>
          <a:srcRect/>
          <a:stretch>
            <a:fillRect/>
          </a:stretch>
        </p:blipFill>
        <p:spPr bwMode="auto">
          <a:xfrm>
            <a:off x="0" y="1600200"/>
            <a:ext cx="4495800" cy="5257800"/>
          </a:xfrm>
          <a:prstGeom prst="rect">
            <a:avLst/>
          </a:prstGeom>
          <a:noFill/>
          <a:ln w="9525">
            <a:noFill/>
            <a:miter lim="800000"/>
            <a:headEnd/>
            <a:tailEnd/>
          </a:ln>
          <a:effectLst/>
        </p:spPr>
      </p:pic>
      <p:pic>
        <p:nvPicPr>
          <p:cNvPr id="5" name="Content Placeholder 4">
            <a:extLst>
              <a:ext uri="{FF2B5EF4-FFF2-40B4-BE49-F238E27FC236}">
                <a16:creationId xmlns:a16="http://schemas.microsoft.com/office/drawing/2014/main" id="{920ABAB9-C96A-4AB7-8443-C10403AAAE90}"/>
              </a:ext>
            </a:extLst>
          </p:cNvPr>
          <p:cNvPicPr>
            <a:picLocks noGrp="1" noChangeAspect="1"/>
          </p:cNvPicPr>
          <p:nvPr>
            <p:ph sz="half" idx="2"/>
          </p:nvPr>
        </p:nvPicPr>
        <p:blipFill>
          <a:blip r:embed="rId3"/>
          <a:stretch>
            <a:fillRect/>
          </a:stretch>
        </p:blipFill>
        <p:spPr>
          <a:xfrm>
            <a:off x="4820343" y="2314575"/>
            <a:ext cx="3829050" cy="38290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6482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Overview</a:t>
            </a: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dirty="0">
                <a:solidFill>
                  <a:schemeClr val="accent1"/>
                </a:solidFill>
                <a:latin typeface="Arial Rounded MT Bold" pitchFamily="34" charset="0"/>
                <a:cs typeface="Times New Roman" pitchFamily="18" charset="0"/>
              </a:rPr>
              <a:t>About Hire Heroes</a:t>
            </a:r>
          </a:p>
          <a:p>
            <a:r>
              <a:rPr lang="en-US" dirty="0">
                <a:solidFill>
                  <a:schemeClr val="accent1"/>
                </a:solidFill>
                <a:latin typeface="Arial Rounded MT Bold" pitchFamily="34" charset="0"/>
                <a:cs typeface="Times New Roman" pitchFamily="18" charset="0"/>
              </a:rPr>
              <a:t>Tasks</a:t>
            </a:r>
          </a:p>
          <a:p>
            <a:r>
              <a:rPr lang="en-US" dirty="0">
                <a:solidFill>
                  <a:schemeClr val="accent1"/>
                </a:solidFill>
                <a:latin typeface="Arial Rounded MT Bold" pitchFamily="34" charset="0"/>
                <a:cs typeface="Times New Roman" pitchFamily="18" charset="0"/>
              </a:rPr>
              <a:t>Data Description</a:t>
            </a:r>
          </a:p>
          <a:p>
            <a:r>
              <a:rPr lang="en-US" dirty="0">
                <a:solidFill>
                  <a:schemeClr val="accent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sz="3200" dirty="0">
                <a:solidFill>
                  <a:schemeClr val="bg1"/>
                </a:solidFill>
                <a:latin typeface="Arial Rounded MT Bold" pitchFamily="34" charset="0"/>
                <a:cs typeface="Times New Roman" pitchFamily="18" charset="0"/>
              </a:rPr>
              <a:t>Data Cleaning</a:t>
            </a:r>
          </a:p>
          <a:p>
            <a:r>
              <a:rPr lang="en-US" dirty="0">
                <a:solidFill>
                  <a:schemeClr val="accent1"/>
                </a:solidFill>
                <a:latin typeface="Arial Rounded MT Bold" pitchFamily="34" charset="0"/>
                <a:cs typeface="Times New Roman" pitchFamily="18" charset="0"/>
              </a:rPr>
              <a:t>Tasks Exploration</a:t>
            </a:r>
          </a:p>
          <a:p>
            <a:r>
              <a:rPr lang="en-US" dirty="0">
                <a:solidFill>
                  <a:schemeClr val="accent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410330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20E2-43B3-44AF-B5D3-D76A6CE673E8}"/>
              </a:ext>
            </a:extLst>
          </p:cNvPr>
          <p:cNvSpPr>
            <a:spLocks noGrp="1"/>
          </p:cNvSpPr>
          <p:nvPr>
            <p:ph type="title"/>
          </p:nvPr>
        </p:nvSpPr>
        <p:spPr/>
        <p:txBody>
          <a:bodyPr>
            <a:normAutofit fontScale="90000"/>
          </a:bodyPr>
          <a:lstStyle/>
          <a:p>
            <a:r>
              <a:rPr lang="en-US" dirty="0">
                <a:solidFill>
                  <a:srgbClr val="FF0000"/>
                </a:solidFill>
                <a:latin typeface="Arial Rounded MT Bold" pitchFamily="34" charset="0"/>
              </a:rPr>
              <a:t>Data Cleaning Attributes</a:t>
            </a:r>
          </a:p>
        </p:txBody>
      </p:sp>
      <p:sp>
        <p:nvSpPr>
          <p:cNvPr id="3" name="Content Placeholder 2">
            <a:extLst>
              <a:ext uri="{FF2B5EF4-FFF2-40B4-BE49-F238E27FC236}">
                <a16:creationId xmlns:a16="http://schemas.microsoft.com/office/drawing/2014/main" id="{7C5AE8F5-87CC-436C-8FEC-4128F6AEA0D5}"/>
              </a:ext>
            </a:extLst>
          </p:cNvPr>
          <p:cNvSpPr>
            <a:spLocks noGrp="1"/>
          </p:cNvSpPr>
          <p:nvPr>
            <p:ph idx="1"/>
          </p:nvPr>
        </p:nvSpPr>
        <p:spPr/>
        <p:txBody>
          <a:bodyPr>
            <a:normAutofit fontScale="92500"/>
          </a:bodyPr>
          <a:lstStyle/>
          <a:p>
            <a:r>
              <a:rPr lang="en-US" dirty="0">
                <a:solidFill>
                  <a:schemeClr val="tx2"/>
                </a:solidFill>
                <a:latin typeface="Arial Rounded MT Bold" panose="020F0704030504030204" pitchFamily="34" charset="0"/>
              </a:rPr>
              <a:t>Most of the columns in Contacts file had more than 70% missing data and these had to be imputed for further analysis.</a:t>
            </a:r>
          </a:p>
          <a:p>
            <a:r>
              <a:rPr lang="en-US" dirty="0">
                <a:solidFill>
                  <a:schemeClr val="tx2"/>
                </a:solidFill>
                <a:latin typeface="Arial Rounded MT Bold" panose="020F0704030504030204" pitchFamily="34" charset="0"/>
              </a:rPr>
              <a:t>For </a:t>
            </a:r>
            <a:r>
              <a:rPr lang="en-US" dirty="0" err="1">
                <a:solidFill>
                  <a:schemeClr val="tx2"/>
                </a:solidFill>
                <a:latin typeface="Arial Rounded MT Bold" panose="020F0704030504030204" pitchFamily="34" charset="0"/>
              </a:rPr>
              <a:t>eg</a:t>
            </a:r>
            <a:r>
              <a:rPr lang="en-US" dirty="0">
                <a:solidFill>
                  <a:schemeClr val="tx2"/>
                </a:solidFill>
                <a:latin typeface="Arial Rounded MT Bold" panose="020F0704030504030204" pitchFamily="34" charset="0"/>
              </a:rPr>
              <a:t>. Factors like ethnicity, years of education, experience etc. had about 95% missing data.</a:t>
            </a:r>
          </a:p>
          <a:p>
            <a:r>
              <a:rPr lang="en-US" dirty="0">
                <a:solidFill>
                  <a:schemeClr val="tx2"/>
                </a:solidFill>
                <a:latin typeface="Arial Rounded MT Bold" panose="020F0704030504030204" pitchFamily="34" charset="0"/>
              </a:rPr>
              <a:t>There were duplicate ID’s in contacts file which was indicating ambiguous case data.</a:t>
            </a:r>
          </a:p>
          <a:p>
            <a:r>
              <a:rPr lang="en-US" dirty="0">
                <a:solidFill>
                  <a:schemeClr val="tx2"/>
                </a:solidFill>
                <a:latin typeface="Arial Rounded MT Bold" panose="020F0704030504030204" pitchFamily="34" charset="0"/>
              </a:rPr>
              <a:t>There were many repetitive columns for the same information.</a:t>
            </a:r>
          </a:p>
        </p:txBody>
      </p:sp>
    </p:spTree>
    <p:extLst>
      <p:ext uri="{BB962C8B-B14F-4D97-AF65-F5344CB8AC3E}">
        <p14:creationId xmlns:p14="http://schemas.microsoft.com/office/powerpoint/2010/main" val="2632492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1054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Overview</a:t>
            </a: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dirty="0">
                <a:solidFill>
                  <a:schemeClr val="accent1"/>
                </a:solidFill>
                <a:latin typeface="Arial Rounded MT Bold" pitchFamily="34" charset="0"/>
                <a:cs typeface="Times New Roman" pitchFamily="18" charset="0"/>
              </a:rPr>
              <a:t>About Hire Heroes</a:t>
            </a:r>
          </a:p>
          <a:p>
            <a:r>
              <a:rPr lang="en-US" dirty="0">
                <a:solidFill>
                  <a:schemeClr val="accent1"/>
                </a:solidFill>
                <a:latin typeface="Arial Rounded MT Bold" pitchFamily="34" charset="0"/>
                <a:cs typeface="Times New Roman" pitchFamily="18" charset="0"/>
              </a:rPr>
              <a:t>Tasks</a:t>
            </a:r>
          </a:p>
          <a:p>
            <a:r>
              <a:rPr lang="en-US" dirty="0">
                <a:solidFill>
                  <a:schemeClr val="accent1"/>
                </a:solidFill>
                <a:latin typeface="Arial Rounded MT Bold" pitchFamily="34" charset="0"/>
                <a:cs typeface="Times New Roman" pitchFamily="18" charset="0"/>
              </a:rPr>
              <a:t>Data Description</a:t>
            </a:r>
          </a:p>
          <a:p>
            <a:r>
              <a:rPr lang="en-US" dirty="0">
                <a:solidFill>
                  <a:schemeClr val="accent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dirty="0">
                <a:solidFill>
                  <a:schemeClr val="accent1"/>
                </a:solidFill>
                <a:latin typeface="Arial Rounded MT Bold" pitchFamily="34" charset="0"/>
                <a:cs typeface="Times New Roman" pitchFamily="18" charset="0"/>
              </a:rPr>
              <a:t>Data Cleaning</a:t>
            </a:r>
          </a:p>
          <a:p>
            <a:r>
              <a:rPr lang="en-US" sz="3200" dirty="0">
                <a:solidFill>
                  <a:schemeClr val="bg1"/>
                </a:solidFill>
                <a:latin typeface="Arial Rounded MT Bold" pitchFamily="34" charset="0"/>
                <a:cs typeface="Times New Roman" pitchFamily="18" charset="0"/>
              </a:rPr>
              <a:t>Task 1 Model Specification</a:t>
            </a:r>
          </a:p>
          <a:p>
            <a:r>
              <a:rPr lang="en-US" dirty="0">
                <a:solidFill>
                  <a:schemeClr val="accent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4103309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solidFill>
                  <a:srgbClr val="FF0000"/>
                </a:solidFill>
                <a:latin typeface="Arial Rounded MT Bold" pitchFamily="34" charset="0"/>
              </a:rPr>
              <a:t>Time Spent by HHUSA Vs Employment</a:t>
            </a:r>
          </a:p>
        </p:txBody>
      </p:sp>
      <p:sp>
        <p:nvSpPr>
          <p:cNvPr id="3" name="Content Placeholder 2"/>
          <p:cNvSpPr>
            <a:spLocks noGrp="1"/>
          </p:cNvSpPr>
          <p:nvPr>
            <p:ph sz="half" idx="1"/>
          </p:nvPr>
        </p:nvSpPr>
        <p:spPr>
          <a:xfrm>
            <a:off x="457200" y="1600200"/>
            <a:ext cx="8458200" cy="5029200"/>
          </a:xfrm>
        </p:spPr>
        <p:txBody>
          <a:bodyPr/>
          <a:lstStyle/>
          <a:p>
            <a:r>
              <a:rPr lang="en-US" sz="2400" dirty="0">
                <a:solidFill>
                  <a:schemeClr val="tx2"/>
                </a:solidFill>
                <a:latin typeface="Arial Rounded MT Bold" panose="020F0704030504030204" pitchFamily="34" charset="0"/>
              </a:rPr>
              <a:t>The process for any new veteran being a part of HHUSA for job search includes:</a:t>
            </a:r>
          </a:p>
          <a:p>
            <a:pPr lvl="1"/>
            <a:r>
              <a:rPr lang="en-US" sz="2000" dirty="0">
                <a:solidFill>
                  <a:schemeClr val="tx2"/>
                </a:solidFill>
                <a:latin typeface="Arial Rounded MT Bold" panose="020F0704030504030204" pitchFamily="34" charset="0"/>
              </a:rPr>
              <a:t>Getting in touch with the team of specialists </a:t>
            </a:r>
          </a:p>
          <a:p>
            <a:pPr lvl="1"/>
            <a:r>
              <a:rPr lang="en-US" sz="2000" dirty="0">
                <a:solidFill>
                  <a:schemeClr val="tx2"/>
                </a:solidFill>
                <a:latin typeface="Arial Rounded MT Bold" panose="020F0704030504030204" pitchFamily="34" charset="0"/>
              </a:rPr>
              <a:t>Undergoing an assessment to evaluate their existing skills and capabilities </a:t>
            </a:r>
          </a:p>
          <a:p>
            <a:pPr lvl="1"/>
            <a:r>
              <a:rPr lang="en-US" sz="2000" dirty="0">
                <a:solidFill>
                  <a:schemeClr val="tx2"/>
                </a:solidFill>
                <a:latin typeface="Arial Rounded MT Bold" panose="020F0704030504030204" pitchFamily="34" charset="0"/>
              </a:rPr>
              <a:t>Preparing and finalizing a resume for job search</a:t>
            </a:r>
          </a:p>
          <a:p>
            <a:pPr lvl="1"/>
            <a:r>
              <a:rPr lang="en-US" sz="2000" dirty="0">
                <a:solidFill>
                  <a:schemeClr val="tx2"/>
                </a:solidFill>
                <a:latin typeface="Arial Rounded MT Bold" panose="020F0704030504030204" pitchFamily="34" charset="0"/>
              </a:rPr>
              <a:t>Attending workshops and career fairs which will lead them to a job.</a:t>
            </a:r>
          </a:p>
          <a:p>
            <a:r>
              <a:rPr lang="en-US" sz="2400" dirty="0">
                <a:solidFill>
                  <a:schemeClr val="tx2"/>
                </a:solidFill>
                <a:latin typeface="Arial Rounded MT Bold" panose="020F0704030504030204" pitchFamily="34" charset="0"/>
              </a:rPr>
              <a:t>The first task aims to understand the relationship between time spent by HHUSA with veterans in assisting them for employment and how quickly a veteran gets employed.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sz="2700" dirty="0">
                <a:solidFill>
                  <a:srgbClr val="FF0000"/>
                </a:solidFill>
                <a:latin typeface="Arial Rounded MT Bold" pitchFamily="34" charset="0"/>
              </a:rPr>
              <a:t>Parameters to calculate time spent with veteran</a:t>
            </a:r>
          </a:p>
        </p:txBody>
      </p:sp>
      <p:sp>
        <p:nvSpPr>
          <p:cNvPr id="3" name="Content Placeholder 2"/>
          <p:cNvSpPr>
            <a:spLocks noGrp="1"/>
          </p:cNvSpPr>
          <p:nvPr>
            <p:ph sz="half" idx="1"/>
          </p:nvPr>
        </p:nvSpPr>
        <p:spPr>
          <a:xfrm>
            <a:off x="457200" y="2057400"/>
            <a:ext cx="4038600" cy="4525963"/>
          </a:xfrm>
        </p:spPr>
        <p:txBody>
          <a:bodyPr>
            <a:normAutofit fontScale="55000" lnSpcReduction="20000"/>
          </a:bodyPr>
          <a:lstStyle/>
          <a:p>
            <a:r>
              <a:rPr lang="en-US" dirty="0" err="1"/>
              <a:t>Status__c</a:t>
            </a:r>
            <a:r>
              <a:rPr lang="en-US" dirty="0"/>
              <a:t> </a:t>
            </a:r>
          </a:p>
          <a:p>
            <a:r>
              <a:rPr lang="en-US" dirty="0" err="1"/>
              <a:t>Active_Color__c</a:t>
            </a:r>
            <a:r>
              <a:rPr lang="en-US" dirty="0"/>
              <a:t> </a:t>
            </a:r>
            <a:r>
              <a:rPr lang="en-US" dirty="0" err="1"/>
              <a:t>Dat_Initial_Assessment_was_Completed__c</a:t>
            </a:r>
            <a:endParaRPr lang="en-US" dirty="0"/>
          </a:p>
          <a:p>
            <a:r>
              <a:rPr lang="en-US" dirty="0" err="1"/>
              <a:t>Is_the_Initial_Intake_Assessment_done__c</a:t>
            </a:r>
            <a:endParaRPr lang="en-US" dirty="0"/>
          </a:p>
          <a:p>
            <a:r>
              <a:rPr lang="en-US" dirty="0" err="1"/>
              <a:t>Date_of_first_contact__c</a:t>
            </a:r>
            <a:endParaRPr lang="en-US" dirty="0"/>
          </a:p>
          <a:p>
            <a:r>
              <a:rPr lang="en-US" dirty="0" err="1"/>
              <a:t>FirstContact_Assess</a:t>
            </a:r>
            <a:endParaRPr lang="en-US" dirty="0"/>
          </a:p>
          <a:p>
            <a:r>
              <a:rPr lang="en-US" dirty="0" err="1"/>
              <a:t>Services_provided_Non_HHUSA_Hire__c</a:t>
            </a:r>
            <a:endParaRPr lang="en-US" dirty="0"/>
          </a:p>
          <a:p>
            <a:r>
              <a:rPr lang="en-US" dirty="0" err="1"/>
              <a:t>Compass_Participant__c</a:t>
            </a:r>
            <a:endParaRPr lang="en-US" dirty="0"/>
          </a:p>
          <a:p>
            <a:r>
              <a:rPr lang="en-US" dirty="0" err="1"/>
              <a:t>HHUSA_Workshop_Participant__c</a:t>
            </a:r>
            <a:endParaRPr lang="en-US" dirty="0"/>
          </a:p>
          <a:p>
            <a:r>
              <a:rPr lang="en-US" dirty="0" err="1"/>
              <a:t>Additional_Mentorship_Provided__c</a:t>
            </a:r>
            <a:endParaRPr lang="en-US" dirty="0"/>
          </a:p>
          <a:p>
            <a:r>
              <a:rPr lang="en-US" dirty="0" err="1"/>
              <a:t>Career_Opportunity_Day_Participant__c</a:t>
            </a:r>
            <a:endParaRPr lang="en-US" dirty="0"/>
          </a:p>
          <a:p>
            <a:r>
              <a:rPr lang="en-US" dirty="0" err="1"/>
              <a:t>Need_Original_Resume__c</a:t>
            </a:r>
            <a:endParaRPr lang="en-US" dirty="0"/>
          </a:p>
          <a:p>
            <a:r>
              <a:rPr lang="en-US" dirty="0" err="1"/>
              <a:t>Input_needed_on_Original_Resume__c</a:t>
            </a:r>
            <a:endParaRPr lang="en-US" dirty="0"/>
          </a:p>
          <a:p>
            <a:r>
              <a:rPr lang="en-US" dirty="0" err="1"/>
              <a:t>Original_Resume_on_File__c</a:t>
            </a:r>
            <a:endParaRPr lang="en-US" dirty="0"/>
          </a:p>
          <a:p>
            <a:r>
              <a:rPr lang="en-US" dirty="0" err="1"/>
              <a:t>Finalized_HHUSA_revised_resume_on_file_c</a:t>
            </a:r>
            <a:endParaRPr lang="en-US" dirty="0"/>
          </a:p>
          <a:p>
            <a:r>
              <a:rPr lang="en-US" dirty="0" err="1"/>
              <a:t>Revised_Resume_Used_to_Apply_for_Job_c</a:t>
            </a:r>
            <a:endParaRPr lang="en-US" dirty="0"/>
          </a:p>
          <a:p>
            <a:r>
              <a:rPr lang="en-US" dirty="0" err="1"/>
              <a:t>Date_Resume_Completed__c</a:t>
            </a:r>
            <a:endParaRPr lang="en-US" dirty="0"/>
          </a:p>
        </p:txBody>
      </p:sp>
      <p:sp>
        <p:nvSpPr>
          <p:cNvPr id="4" name="Content Placeholder 3"/>
          <p:cNvSpPr>
            <a:spLocks noGrp="1"/>
          </p:cNvSpPr>
          <p:nvPr>
            <p:ph sz="half" idx="2"/>
          </p:nvPr>
        </p:nvSpPr>
        <p:spPr>
          <a:xfrm>
            <a:off x="4648200" y="1981200"/>
            <a:ext cx="4038600" cy="4525963"/>
          </a:xfrm>
        </p:spPr>
        <p:txBody>
          <a:bodyPr>
            <a:normAutofit fontScale="55000" lnSpcReduction="20000"/>
          </a:bodyPr>
          <a:lstStyle/>
          <a:p>
            <a:r>
              <a:rPr lang="en-US" dirty="0" err="1"/>
              <a:t>Resume_done_but_needs_additional_work</a:t>
            </a:r>
            <a:r>
              <a:rPr lang="en-US" dirty="0"/>
              <a:t> </a:t>
            </a:r>
          </a:p>
          <a:p>
            <a:r>
              <a:rPr lang="en-US" dirty="0" err="1"/>
              <a:t>InitialAssess_Resume</a:t>
            </a:r>
            <a:r>
              <a:rPr lang="en-US" dirty="0"/>
              <a:t> </a:t>
            </a:r>
          </a:p>
          <a:p>
            <a:r>
              <a:rPr lang="en-US" dirty="0" err="1"/>
              <a:t>Job_offer_received__c</a:t>
            </a:r>
            <a:endParaRPr lang="en-US" dirty="0"/>
          </a:p>
          <a:p>
            <a:r>
              <a:rPr lang="en-US" dirty="0" err="1"/>
              <a:t>Confirmed_Hired_Date__c</a:t>
            </a:r>
            <a:r>
              <a:rPr lang="en-US" dirty="0"/>
              <a:t> </a:t>
            </a:r>
          </a:p>
          <a:p>
            <a:r>
              <a:rPr lang="en-US" dirty="0" err="1"/>
              <a:t>HiredOrNot</a:t>
            </a:r>
            <a:r>
              <a:rPr lang="en-US" dirty="0"/>
              <a:t> </a:t>
            </a:r>
          </a:p>
          <a:p>
            <a:r>
              <a:rPr lang="en-US" dirty="0" err="1"/>
              <a:t>Confirm_InitialAssess</a:t>
            </a:r>
            <a:r>
              <a:rPr lang="en-US" dirty="0"/>
              <a:t> </a:t>
            </a:r>
          </a:p>
          <a:p>
            <a:r>
              <a:rPr lang="en-US" dirty="0" err="1"/>
              <a:t>Resume_InitialAssess</a:t>
            </a:r>
            <a:r>
              <a:rPr lang="en-US" dirty="0"/>
              <a:t> </a:t>
            </a:r>
          </a:p>
          <a:p>
            <a:r>
              <a:rPr lang="en-US" dirty="0" err="1"/>
              <a:t>Date_turned_green__c</a:t>
            </a:r>
            <a:r>
              <a:rPr lang="en-US" dirty="0"/>
              <a:t> </a:t>
            </a:r>
            <a:r>
              <a:rPr lang="en-US" dirty="0" err="1"/>
              <a:t>Date_Turned_Blue__c</a:t>
            </a:r>
            <a:r>
              <a:rPr lang="en-US" dirty="0"/>
              <a:t> </a:t>
            </a:r>
          </a:p>
          <a:p>
            <a:r>
              <a:rPr lang="en-US" dirty="0" err="1"/>
              <a:t>InitialAssess_Green</a:t>
            </a:r>
            <a:r>
              <a:rPr lang="en-US" dirty="0"/>
              <a:t> </a:t>
            </a:r>
          </a:p>
          <a:p>
            <a:r>
              <a:rPr lang="en-US" dirty="0" err="1"/>
              <a:t>Green_Blue</a:t>
            </a:r>
            <a:r>
              <a:rPr lang="en-US" dirty="0"/>
              <a:t> </a:t>
            </a:r>
          </a:p>
          <a:p>
            <a:r>
              <a:rPr lang="en-US" dirty="0" err="1"/>
              <a:t>InitialAssess_Blue</a:t>
            </a:r>
            <a:endParaRPr lang="en-US" dirty="0"/>
          </a:p>
          <a:p>
            <a:r>
              <a:rPr lang="en-US" dirty="0" err="1"/>
              <a:t>Date_Submitted_for_Hire__c</a:t>
            </a:r>
            <a:endParaRPr lang="en-US" dirty="0"/>
          </a:p>
          <a:p>
            <a:r>
              <a:rPr lang="en-US" dirty="0" err="1"/>
              <a:t>ForHire_ConfirmedHire</a:t>
            </a:r>
            <a:r>
              <a:rPr lang="en-US" dirty="0"/>
              <a:t> </a:t>
            </a:r>
          </a:p>
          <a:p>
            <a:r>
              <a:rPr lang="en-US" dirty="0" err="1"/>
              <a:t>ForHire_Blue</a:t>
            </a:r>
            <a:r>
              <a:rPr lang="en-US" dirty="0"/>
              <a:t> </a:t>
            </a:r>
            <a:r>
              <a:rPr lang="en-US" dirty="0" err="1"/>
              <a:t>Green_ForHire</a:t>
            </a:r>
            <a:endParaRPr lang="en-US" dirty="0"/>
          </a:p>
          <a:p>
            <a:r>
              <a:rPr lang="en-US" dirty="0" err="1"/>
              <a:t>Added_to_Partner_Portal__c</a:t>
            </a:r>
            <a:endParaRPr lang="en-US" dirty="0"/>
          </a:p>
          <a:p>
            <a:r>
              <a:rPr lang="en-US" dirty="0" err="1"/>
              <a:t>Date_assigned_to_partner_portal__c</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solidFill>
                  <a:srgbClr val="FF0000"/>
                </a:solidFill>
                <a:latin typeface="Arial Rounded MT Bold" pitchFamily="34" charset="0"/>
              </a:rPr>
              <a:t>Time Spent by HHUSA Vs Employment</a:t>
            </a:r>
          </a:p>
        </p:txBody>
      </p:sp>
      <p:sp>
        <p:nvSpPr>
          <p:cNvPr id="4" name="Content Placeholder 3"/>
          <p:cNvSpPr>
            <a:spLocks noGrp="1"/>
          </p:cNvSpPr>
          <p:nvPr>
            <p:ph sz="half" idx="2"/>
          </p:nvPr>
        </p:nvSpPr>
        <p:spPr>
          <a:xfrm>
            <a:off x="381000" y="1905000"/>
            <a:ext cx="4038600" cy="4525963"/>
          </a:xfrm>
        </p:spPr>
        <p:txBody>
          <a:bodyPr>
            <a:normAutofit fontScale="92500" lnSpcReduction="10000"/>
          </a:bodyPr>
          <a:lstStyle/>
          <a:p>
            <a:r>
              <a:rPr lang="en-US" dirty="0">
                <a:solidFill>
                  <a:schemeClr val="tx2"/>
                </a:solidFill>
                <a:latin typeface="Arial Rounded MT Bold" panose="020F0704030504030204" pitchFamily="34" charset="0"/>
              </a:rPr>
              <a:t>From the regression output, it is identified that </a:t>
            </a:r>
            <a:r>
              <a:rPr lang="en-US" u="sng" dirty="0">
                <a:solidFill>
                  <a:schemeClr val="tx2"/>
                </a:solidFill>
                <a:latin typeface="Arial Rounded MT Bold" panose="020F0704030504030204" pitchFamily="34" charset="0"/>
              </a:rPr>
              <a:t>workshop participation, original resume on file, revised resume used to apply for job or not </a:t>
            </a:r>
            <a:r>
              <a:rPr lang="en-US" dirty="0">
                <a:solidFill>
                  <a:schemeClr val="tx2"/>
                </a:solidFill>
                <a:latin typeface="Arial Rounded MT Bold" panose="020F0704030504030204" pitchFamily="34" charset="0"/>
              </a:rPr>
              <a:t>seem to be some of the significant factors determining whether a person gets hired or not.</a:t>
            </a:r>
          </a:p>
        </p:txBody>
      </p:sp>
      <p:pic>
        <p:nvPicPr>
          <p:cNvPr id="1026" name="Picture 2"/>
          <p:cNvPicPr>
            <a:picLocks noGrp="1" noChangeAspect="1" noChangeArrowheads="1"/>
          </p:cNvPicPr>
          <p:nvPr>
            <p:ph sz="half" idx="1"/>
          </p:nvPr>
        </p:nvPicPr>
        <p:blipFill>
          <a:blip r:embed="rId2"/>
          <a:srcRect/>
          <a:stretch>
            <a:fillRect/>
          </a:stretch>
        </p:blipFill>
        <p:spPr bwMode="auto">
          <a:xfrm>
            <a:off x="4493342" y="2438400"/>
            <a:ext cx="4345858" cy="2743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solidFill>
                  <a:srgbClr val="FF0000"/>
                </a:solidFill>
                <a:latin typeface="Arial Rounded MT Bold" pitchFamily="34" charset="0"/>
              </a:rPr>
              <a:t>Time Spent by HHUSA Vs Employment</a:t>
            </a:r>
          </a:p>
        </p:txBody>
      </p:sp>
      <p:pic>
        <p:nvPicPr>
          <p:cNvPr id="3075" name="Picture 3"/>
          <p:cNvPicPr>
            <a:picLocks noChangeAspect="1" noChangeArrowheads="1"/>
          </p:cNvPicPr>
          <p:nvPr/>
        </p:nvPicPr>
        <p:blipFill>
          <a:blip r:embed="rId2"/>
          <a:srcRect/>
          <a:stretch>
            <a:fillRect/>
          </a:stretch>
        </p:blipFill>
        <p:spPr bwMode="auto">
          <a:xfrm>
            <a:off x="4572000" y="2286000"/>
            <a:ext cx="4267200" cy="3677322"/>
          </a:xfrm>
          <a:prstGeom prst="rect">
            <a:avLst/>
          </a:prstGeom>
          <a:noFill/>
          <a:ln w="9525">
            <a:noFill/>
            <a:miter lim="800000"/>
            <a:headEnd/>
            <a:tailEnd/>
          </a:ln>
          <a:effectLst/>
        </p:spPr>
      </p:pic>
      <p:sp>
        <p:nvSpPr>
          <p:cNvPr id="7" name="Content Placeholder 3"/>
          <p:cNvSpPr>
            <a:spLocks noGrp="1"/>
          </p:cNvSpPr>
          <p:nvPr>
            <p:ph sz="half" idx="2"/>
          </p:nvPr>
        </p:nvSpPr>
        <p:spPr>
          <a:xfrm>
            <a:off x="381000" y="1828800"/>
            <a:ext cx="4038600" cy="4525963"/>
          </a:xfrm>
        </p:spPr>
        <p:txBody>
          <a:bodyPr>
            <a:normAutofit fontScale="92500"/>
          </a:bodyPr>
          <a:lstStyle/>
          <a:p>
            <a:r>
              <a:rPr lang="en-US" sz="2400" dirty="0">
                <a:solidFill>
                  <a:schemeClr val="tx2"/>
                </a:solidFill>
                <a:latin typeface="Arial Rounded MT Bold" panose="020F0704030504030204" pitchFamily="34" charset="0"/>
              </a:rPr>
              <a:t>HHUSA Workshop participant, Original Resume on file, Low time taken between date submitted to hire and actual hire date, Low time taken between initial assessment and resume completion, pending work on resume completion are some of the factors determining the time taken to get employed</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solidFill>
                  <a:srgbClr val="FF0000"/>
                </a:solidFill>
                <a:latin typeface="Arial Rounded MT Bold" pitchFamily="34" charset="0"/>
              </a:rPr>
              <a:t>How Quickly Employed ?</a:t>
            </a:r>
          </a:p>
        </p:txBody>
      </p:sp>
      <p:sp>
        <p:nvSpPr>
          <p:cNvPr id="3" name="Content Placeholder 2"/>
          <p:cNvSpPr>
            <a:spLocks noGrp="1"/>
          </p:cNvSpPr>
          <p:nvPr>
            <p:ph sz="half" idx="1"/>
          </p:nvPr>
        </p:nvSpPr>
        <p:spPr>
          <a:xfrm>
            <a:off x="457200" y="1981200"/>
            <a:ext cx="4038600" cy="4144963"/>
          </a:xfrm>
        </p:spPr>
        <p:txBody>
          <a:bodyPr>
            <a:normAutofit fontScale="77500" lnSpcReduction="20000"/>
          </a:bodyPr>
          <a:lstStyle/>
          <a:p>
            <a:r>
              <a:rPr lang="en-US" dirty="0">
                <a:solidFill>
                  <a:schemeClr val="tx2"/>
                </a:solidFill>
                <a:latin typeface="Arial Rounded MT Bold" panose="020F0704030504030204" pitchFamily="34" charset="0"/>
              </a:rPr>
              <a:t>This decision tree was used to find out how quickly a veteran gets employed from the time he took initial assessment. </a:t>
            </a:r>
          </a:p>
          <a:p>
            <a:r>
              <a:rPr lang="en-US" dirty="0">
                <a:solidFill>
                  <a:schemeClr val="tx2"/>
                </a:solidFill>
                <a:latin typeface="Arial Rounded MT Bold" panose="020F0704030504030204" pitchFamily="34" charset="0"/>
              </a:rPr>
              <a:t>About 38% of them get employed in less than 3 months, 27% of them get employed in about 3 months to 6 months and about 35% of them get employed in greater than 6 months.</a:t>
            </a:r>
          </a:p>
        </p:txBody>
      </p:sp>
      <p:pic>
        <p:nvPicPr>
          <p:cNvPr id="2050" name="Picture 2"/>
          <p:cNvPicPr>
            <a:picLocks noGrp="1" noChangeAspect="1" noChangeArrowheads="1"/>
          </p:cNvPicPr>
          <p:nvPr>
            <p:ph sz="half" idx="2"/>
          </p:nvPr>
        </p:nvPicPr>
        <p:blipFill>
          <a:blip r:embed="rId2"/>
          <a:srcRect/>
          <a:stretch>
            <a:fillRect/>
          </a:stretch>
        </p:blipFill>
        <p:spPr bwMode="auto">
          <a:xfrm>
            <a:off x="4648200" y="2115328"/>
            <a:ext cx="4038600" cy="349570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husa.png"/>
          <p:cNvPicPr>
            <a:picLocks noGrp="1" noChangeAspect="1"/>
          </p:cNvPicPr>
          <p:nvPr>
            <p:ph idx="1"/>
          </p:nvPr>
        </p:nvPicPr>
        <p:blipFill>
          <a:blip r:embed="rId2"/>
          <a:stretch>
            <a:fillRect/>
          </a:stretch>
        </p:blipFill>
        <p:spPr>
          <a:xfrm>
            <a:off x="304800" y="1752600"/>
            <a:ext cx="1905000" cy="1905000"/>
          </a:xfrm>
        </p:spPr>
      </p:pic>
      <p:sp>
        <p:nvSpPr>
          <p:cNvPr id="7" name="TextBox 6"/>
          <p:cNvSpPr txBox="1"/>
          <p:nvPr/>
        </p:nvSpPr>
        <p:spPr>
          <a:xfrm>
            <a:off x="2743200" y="1905000"/>
            <a:ext cx="5943600" cy="5724644"/>
          </a:xfrm>
          <a:prstGeom prst="rect">
            <a:avLst/>
          </a:prstGeom>
          <a:noFill/>
        </p:spPr>
        <p:txBody>
          <a:bodyPr wrap="square" rtlCol="0">
            <a:spAutoFit/>
          </a:bodyPr>
          <a:lstStyle/>
          <a:p>
            <a:pPr>
              <a:buFont typeface="Wingdings" pitchFamily="2" charset="2"/>
              <a:buChar char="§"/>
            </a:pPr>
            <a:r>
              <a:rPr lang="en-US" sz="2000" dirty="0">
                <a:solidFill>
                  <a:schemeClr val="tx2"/>
                </a:solidFill>
                <a:latin typeface="Arial Rounded MT Bold" pitchFamily="34" charset="0"/>
              </a:rPr>
              <a:t>National Non Profit Organization</a:t>
            </a:r>
          </a:p>
          <a:p>
            <a:pPr>
              <a:buFont typeface="Wingdings" pitchFamily="2" charset="2"/>
              <a:buChar char="§"/>
            </a:pPr>
            <a:endParaRPr lang="en-US" sz="2000" dirty="0">
              <a:solidFill>
                <a:schemeClr val="tx2"/>
              </a:solidFill>
              <a:latin typeface="Arial Rounded MT Bold" pitchFamily="34" charset="0"/>
            </a:endParaRPr>
          </a:p>
          <a:p>
            <a:pPr>
              <a:buFont typeface="Wingdings" pitchFamily="2" charset="2"/>
              <a:buChar char="§"/>
            </a:pPr>
            <a:r>
              <a:rPr lang="en-US" sz="2000" dirty="0">
                <a:solidFill>
                  <a:schemeClr val="tx2"/>
                </a:solidFill>
                <a:latin typeface="Arial Rounded MT Bold" pitchFamily="34" charset="0"/>
              </a:rPr>
              <a:t>Headquartered in Alpharetta, GA</a:t>
            </a:r>
          </a:p>
          <a:p>
            <a:endParaRPr lang="en-US" sz="2000" dirty="0">
              <a:solidFill>
                <a:schemeClr val="tx2"/>
              </a:solidFill>
              <a:latin typeface="Arial Rounded MT Bold" pitchFamily="34" charset="0"/>
            </a:endParaRPr>
          </a:p>
          <a:p>
            <a:pPr>
              <a:buFont typeface="Wingdings" pitchFamily="2" charset="2"/>
              <a:buChar char="§"/>
            </a:pPr>
            <a:r>
              <a:rPr lang="en-US" sz="2000" dirty="0">
                <a:solidFill>
                  <a:schemeClr val="tx2"/>
                </a:solidFill>
                <a:latin typeface="Arial Rounded MT Bold" pitchFamily="34" charset="0"/>
              </a:rPr>
              <a:t>Creates job opportunities for US Military Veterans and their spouses.</a:t>
            </a:r>
          </a:p>
          <a:p>
            <a:pPr>
              <a:buFont typeface="Wingdings" pitchFamily="2" charset="2"/>
              <a:buChar char="§"/>
            </a:pPr>
            <a:endParaRPr lang="en-US" sz="2000" dirty="0">
              <a:solidFill>
                <a:schemeClr val="tx2"/>
              </a:solidFill>
              <a:latin typeface="Arial Rounded MT Bold" pitchFamily="34" charset="0"/>
            </a:endParaRPr>
          </a:p>
          <a:p>
            <a:pPr>
              <a:buFont typeface="Wingdings" pitchFamily="2" charset="2"/>
              <a:buChar char="§"/>
            </a:pPr>
            <a:r>
              <a:rPr lang="en-US" sz="2000" dirty="0">
                <a:solidFill>
                  <a:schemeClr val="tx2"/>
                </a:solidFill>
                <a:latin typeface="Arial Rounded MT Bold" pitchFamily="34" charset="0"/>
              </a:rPr>
              <a:t>Provides Online as well as in personal workshop trainings to the veterans.</a:t>
            </a:r>
          </a:p>
          <a:p>
            <a:pPr>
              <a:buFont typeface="Wingdings" pitchFamily="2" charset="2"/>
              <a:buChar char="§"/>
            </a:pPr>
            <a:endParaRPr lang="en-US" sz="2000" dirty="0">
              <a:solidFill>
                <a:schemeClr val="tx2"/>
              </a:solidFill>
              <a:latin typeface="Arial Rounded MT Bold" pitchFamily="34" charset="0"/>
            </a:endParaRPr>
          </a:p>
          <a:p>
            <a:pPr>
              <a:buFont typeface="Wingdings" pitchFamily="2" charset="2"/>
              <a:buChar char="§"/>
            </a:pPr>
            <a:r>
              <a:rPr lang="en-US" sz="2000" dirty="0">
                <a:solidFill>
                  <a:schemeClr val="tx2"/>
                </a:solidFill>
                <a:latin typeface="Arial Rounded MT Bold" pitchFamily="34" charset="0"/>
              </a:rPr>
              <a:t>These services are provided at no cost  to veterans.</a:t>
            </a:r>
          </a:p>
          <a:p>
            <a:pPr>
              <a:buFont typeface="Wingdings" pitchFamily="2" charset="2"/>
              <a:buChar char="§"/>
            </a:pPr>
            <a:endParaRPr lang="en-US" dirty="0">
              <a:solidFill>
                <a:schemeClr val="tx2"/>
              </a:solidFill>
              <a:latin typeface="Arial Rounded MT Bold" pitchFamily="34" charset="0"/>
            </a:endParaRPr>
          </a:p>
          <a:p>
            <a:pPr>
              <a:buFont typeface="Wingdings" pitchFamily="2" charset="2"/>
              <a:buChar char="§"/>
            </a:pPr>
            <a:endParaRPr lang="en-US" dirty="0">
              <a:solidFill>
                <a:schemeClr val="tx2"/>
              </a:solidFill>
              <a:latin typeface="Arial Rounded MT Bold" pitchFamily="34" charset="0"/>
            </a:endParaRPr>
          </a:p>
          <a:p>
            <a:pPr>
              <a:buFont typeface="Wingdings" pitchFamily="2" charset="2"/>
              <a:buChar char="§"/>
            </a:pPr>
            <a:endParaRPr lang="en-US" dirty="0">
              <a:solidFill>
                <a:schemeClr val="tx2"/>
              </a:solidFill>
              <a:latin typeface="Arial Rounded MT Bold" pitchFamily="34" charset="0"/>
            </a:endParaRPr>
          </a:p>
          <a:p>
            <a:pPr>
              <a:buFont typeface="Wingdings" pitchFamily="2" charset="2"/>
              <a:buChar char="§"/>
            </a:pPr>
            <a:endParaRPr lang="en-US" dirty="0">
              <a:solidFill>
                <a:schemeClr val="tx2"/>
              </a:solidFill>
              <a:latin typeface="Arial Rounded MT Bold" pitchFamily="34" charset="0"/>
            </a:endParaRPr>
          </a:p>
          <a:p>
            <a:endParaRPr lang="en-US" dirty="0">
              <a:solidFill>
                <a:schemeClr val="tx2"/>
              </a:solidFill>
              <a:latin typeface="Arial Rounded MT Bold" pitchFamily="34" charset="0"/>
            </a:endParaRPr>
          </a:p>
          <a:p>
            <a:endParaRPr lang="en-US" dirty="0">
              <a:solidFill>
                <a:schemeClr val="tx2"/>
              </a:solidFill>
              <a:latin typeface="Arial Rounded MT Bold" pitchFamily="34" charset="0"/>
            </a:endParaRPr>
          </a:p>
          <a:p>
            <a:endParaRPr lang="en-US" dirty="0">
              <a:solidFill>
                <a:schemeClr val="tx2"/>
              </a:solidFill>
              <a:latin typeface="Arial Rounded MT Bold" pitchFamily="34" charset="0"/>
            </a:endParaRPr>
          </a:p>
        </p:txBody>
      </p:sp>
      <p:sp>
        <p:nvSpPr>
          <p:cNvPr id="10" name="TextBox 9"/>
          <p:cNvSpPr txBox="1"/>
          <p:nvPr/>
        </p:nvSpPr>
        <p:spPr>
          <a:xfrm>
            <a:off x="2209800" y="762000"/>
            <a:ext cx="6096000" cy="646331"/>
          </a:xfrm>
          <a:prstGeom prst="rect">
            <a:avLst/>
          </a:prstGeom>
          <a:noFill/>
        </p:spPr>
        <p:txBody>
          <a:bodyPr wrap="square" rtlCol="0">
            <a:spAutoFit/>
          </a:bodyPr>
          <a:lstStyle/>
          <a:p>
            <a:pPr algn="r"/>
            <a:r>
              <a:rPr lang="en-US" sz="3600" dirty="0">
                <a:solidFill>
                  <a:srgbClr val="FF0000"/>
                </a:solidFill>
                <a:latin typeface="Arial Rounded MT Bold" pitchFamily="34" charset="0"/>
              </a:rPr>
              <a:t>About Hire Heroes</a:t>
            </a:r>
          </a:p>
        </p:txBody>
      </p:sp>
    </p:spTree>
    <p:extLst>
      <p:ext uri="{BB962C8B-B14F-4D97-AF65-F5344CB8AC3E}">
        <p14:creationId xmlns:p14="http://schemas.microsoft.com/office/powerpoint/2010/main"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2702"/>
            <a:ext cx="8229600" cy="584623"/>
          </a:xfrm>
        </p:spPr>
        <p:txBody>
          <a:bodyPr>
            <a:normAutofit/>
          </a:bodyPr>
          <a:lstStyle/>
          <a:p>
            <a:pPr algn="r"/>
            <a:r>
              <a:rPr lang="en-US" sz="3200" dirty="0">
                <a:solidFill>
                  <a:srgbClr val="FF0000"/>
                </a:solidFill>
                <a:latin typeface="Arial Rounded MT Bold" pitchFamily="34" charset="0"/>
              </a:rPr>
              <a:t>Data discrepancy on confirmed hires</a:t>
            </a:r>
          </a:p>
        </p:txBody>
      </p:sp>
      <p:pic>
        <p:nvPicPr>
          <p:cNvPr id="4098" name="Picture 2"/>
          <p:cNvPicPr>
            <a:picLocks noGrp="1" noChangeAspect="1" noChangeArrowheads="1"/>
          </p:cNvPicPr>
          <p:nvPr>
            <p:ph sz="half" idx="1"/>
          </p:nvPr>
        </p:nvPicPr>
        <p:blipFill>
          <a:blip r:embed="rId2"/>
          <a:srcRect/>
          <a:stretch>
            <a:fillRect/>
          </a:stretch>
        </p:blipFill>
        <p:spPr bwMode="auto">
          <a:xfrm>
            <a:off x="609600" y="1676400"/>
            <a:ext cx="4258106" cy="3495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029200" y="1600200"/>
            <a:ext cx="1476375" cy="1838325"/>
          </a:xfrm>
          <a:prstGeom prst="rect">
            <a:avLst/>
          </a:prstGeom>
          <a:noFill/>
          <a:ln w="9525">
            <a:noFill/>
            <a:miter lim="800000"/>
            <a:headEnd/>
            <a:tailEnd/>
          </a:ln>
          <a:effectLst/>
        </p:spPr>
      </p:pic>
      <p:sp>
        <p:nvSpPr>
          <p:cNvPr id="8" name="Content Placeholder 3"/>
          <p:cNvSpPr>
            <a:spLocks noGrp="1"/>
          </p:cNvSpPr>
          <p:nvPr>
            <p:ph sz="half" idx="2"/>
          </p:nvPr>
        </p:nvSpPr>
        <p:spPr>
          <a:xfrm>
            <a:off x="4953000" y="3581400"/>
            <a:ext cx="3962400" cy="2849563"/>
          </a:xfrm>
        </p:spPr>
        <p:txBody>
          <a:bodyPr>
            <a:normAutofit/>
          </a:bodyPr>
          <a:lstStyle/>
          <a:p>
            <a:r>
              <a:rPr lang="en-US" sz="2400" dirty="0">
                <a:solidFill>
                  <a:schemeClr val="tx2"/>
                </a:solidFill>
                <a:latin typeface="Arial Rounded MT Bold" panose="020F0704030504030204" pitchFamily="34" charset="0"/>
              </a:rPr>
              <a:t>Bar plot depicting the number of confirmed hires and their current status. The status field still has about 1047 people as unemployed which is a discrepancy</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solidFill>
                  <a:srgbClr val="FF0000"/>
                </a:solidFill>
                <a:latin typeface="Arial Rounded MT Bold" pitchFamily="34" charset="0"/>
              </a:rPr>
              <a:t>Stats on Confirmed Hires</a:t>
            </a:r>
          </a:p>
        </p:txBody>
      </p:sp>
      <p:pic>
        <p:nvPicPr>
          <p:cNvPr id="5122" name="Picture 2"/>
          <p:cNvPicPr>
            <a:picLocks noGrp="1" noChangeAspect="1" noChangeArrowheads="1"/>
          </p:cNvPicPr>
          <p:nvPr>
            <p:ph sz="half" idx="1"/>
          </p:nvPr>
        </p:nvPicPr>
        <p:blipFill>
          <a:blip r:embed="rId2"/>
          <a:srcRect/>
          <a:stretch>
            <a:fillRect/>
          </a:stretch>
        </p:blipFill>
        <p:spPr bwMode="auto">
          <a:xfrm>
            <a:off x="1143000" y="1828800"/>
            <a:ext cx="6106557" cy="40386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315200" y="3276600"/>
            <a:ext cx="1514475" cy="11239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1054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Overview</a:t>
            </a: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dirty="0">
                <a:solidFill>
                  <a:schemeClr val="accent1"/>
                </a:solidFill>
                <a:latin typeface="Arial Rounded MT Bold" pitchFamily="34" charset="0"/>
                <a:cs typeface="Times New Roman" pitchFamily="18" charset="0"/>
              </a:rPr>
              <a:t>About Hire Heroes</a:t>
            </a:r>
          </a:p>
          <a:p>
            <a:r>
              <a:rPr lang="en-US" dirty="0">
                <a:solidFill>
                  <a:schemeClr val="accent1"/>
                </a:solidFill>
                <a:latin typeface="Arial Rounded MT Bold" pitchFamily="34" charset="0"/>
                <a:cs typeface="Times New Roman" pitchFamily="18" charset="0"/>
              </a:rPr>
              <a:t>Tasks</a:t>
            </a:r>
          </a:p>
          <a:p>
            <a:r>
              <a:rPr lang="en-US" dirty="0">
                <a:solidFill>
                  <a:schemeClr val="accent1"/>
                </a:solidFill>
                <a:latin typeface="Arial Rounded MT Bold" pitchFamily="34" charset="0"/>
                <a:cs typeface="Times New Roman" pitchFamily="18" charset="0"/>
              </a:rPr>
              <a:t>Data Description</a:t>
            </a:r>
          </a:p>
          <a:p>
            <a:r>
              <a:rPr lang="en-US" dirty="0">
                <a:solidFill>
                  <a:schemeClr val="accent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dirty="0">
                <a:solidFill>
                  <a:schemeClr val="accent1"/>
                </a:solidFill>
                <a:latin typeface="Arial Rounded MT Bold" pitchFamily="34" charset="0"/>
                <a:cs typeface="Times New Roman" pitchFamily="18" charset="0"/>
              </a:rPr>
              <a:t>Data Cleaning</a:t>
            </a:r>
          </a:p>
          <a:p>
            <a:r>
              <a:rPr lang="en-US" sz="3200" dirty="0">
                <a:solidFill>
                  <a:schemeClr val="bg1"/>
                </a:solidFill>
                <a:latin typeface="Arial Rounded MT Bold" pitchFamily="34" charset="0"/>
                <a:cs typeface="Times New Roman" pitchFamily="18" charset="0"/>
              </a:rPr>
              <a:t>Task 2 Analysis</a:t>
            </a:r>
          </a:p>
          <a:p>
            <a:r>
              <a:rPr lang="en-US" dirty="0">
                <a:solidFill>
                  <a:schemeClr val="accent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2770509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Measures to increase efficiency</a:t>
            </a:r>
          </a:p>
        </p:txBody>
      </p:sp>
      <p:graphicFrame>
        <p:nvGraphicFramePr>
          <p:cNvPr id="4" name="Content Placeholder 3"/>
          <p:cNvGraphicFramePr>
            <a:graphicFrameLocks noGrp="1"/>
          </p:cNvGraphicFramePr>
          <p:nvPr>
            <p:ph idx="1"/>
          </p:nvPr>
        </p:nvGraphicFramePr>
        <p:xfrm>
          <a:off x="601663" y="1749425"/>
          <a:ext cx="7940675" cy="44275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Measures to increase efficiency</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 y="1600200"/>
            <a:ext cx="6019800" cy="5257800"/>
          </a:xfrm>
          <a:prstGeom prst="rect">
            <a:avLst/>
          </a:prstGeom>
          <a:noFill/>
          <a:ln w="9525">
            <a:noFill/>
            <a:miter lim="800000"/>
            <a:headEnd/>
            <a:tailEnd/>
          </a:ln>
          <a:effectLst/>
        </p:spPr>
      </p:pic>
      <p:sp>
        <p:nvSpPr>
          <p:cNvPr id="6" name="TextBox 5"/>
          <p:cNvSpPr txBox="1"/>
          <p:nvPr/>
        </p:nvSpPr>
        <p:spPr>
          <a:xfrm>
            <a:off x="6096000" y="1905000"/>
            <a:ext cx="2667000" cy="1938992"/>
          </a:xfrm>
          <a:prstGeom prst="rect">
            <a:avLst/>
          </a:prstGeom>
          <a:noFill/>
        </p:spPr>
        <p:txBody>
          <a:bodyPr wrap="square" rtlCol="0">
            <a:spAutoFit/>
          </a:bodyPr>
          <a:lstStyle/>
          <a:p>
            <a:r>
              <a:rPr lang="en-US" sz="2000" dirty="0">
                <a:solidFill>
                  <a:schemeClr val="tx2"/>
                </a:solidFill>
                <a:latin typeface="Arial Rounded MT Bold" pitchFamily="34" charset="0"/>
              </a:rPr>
              <a:t>Phase 1 : </a:t>
            </a:r>
            <a:r>
              <a:rPr lang="en-US" sz="2000" dirty="0">
                <a:solidFill>
                  <a:schemeClr val="accent6"/>
                </a:solidFill>
                <a:latin typeface="Arial Rounded MT Bold" pitchFamily="34" charset="0"/>
              </a:rPr>
              <a:t>Assessment</a:t>
            </a:r>
          </a:p>
          <a:p>
            <a:r>
              <a:rPr lang="en-US" sz="2000" dirty="0">
                <a:solidFill>
                  <a:schemeClr val="tx2"/>
                </a:solidFill>
                <a:latin typeface="Arial Rounded MT Bold" pitchFamily="34" charset="0"/>
              </a:rPr>
              <a:t>Phase2: </a:t>
            </a:r>
          </a:p>
          <a:p>
            <a:r>
              <a:rPr lang="en-US" sz="2000" dirty="0">
                <a:solidFill>
                  <a:schemeClr val="accent6"/>
                </a:solidFill>
                <a:latin typeface="Arial Rounded MT Bold" pitchFamily="34" charset="0"/>
              </a:rPr>
              <a:t>Training</a:t>
            </a:r>
          </a:p>
          <a:p>
            <a:r>
              <a:rPr lang="en-US" sz="2000" dirty="0">
                <a:solidFill>
                  <a:schemeClr val="tx2"/>
                </a:solidFill>
                <a:latin typeface="Arial Rounded MT Bold" pitchFamily="34" charset="0"/>
              </a:rPr>
              <a:t>Phase3 :</a:t>
            </a:r>
          </a:p>
          <a:p>
            <a:r>
              <a:rPr lang="en-US" sz="2000" dirty="0">
                <a:solidFill>
                  <a:schemeClr val="tx2"/>
                </a:solidFill>
                <a:latin typeface="Arial Rounded MT Bold" pitchFamily="34" charset="0"/>
              </a:rPr>
              <a:t> </a:t>
            </a:r>
            <a:r>
              <a:rPr lang="en-US" sz="2000" dirty="0">
                <a:solidFill>
                  <a:schemeClr val="accent6"/>
                </a:solidFill>
                <a:latin typeface="Arial Rounded MT Bold" pitchFamily="34" charset="0"/>
              </a:rPr>
              <a:t>Mentor assigned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Measures to increase efficiency</a:t>
            </a:r>
            <a:endParaRPr lang="en-US" dirty="0"/>
          </a:p>
        </p:txBody>
      </p:sp>
      <p:graphicFrame>
        <p:nvGraphicFramePr>
          <p:cNvPr id="5" name="Content Placeholder 4"/>
          <p:cNvGraphicFramePr>
            <a:graphicFrameLocks noGrp="1"/>
          </p:cNvGraphicFramePr>
          <p:nvPr>
            <p:ph idx="1"/>
          </p:nvPr>
        </p:nvGraphicFramePr>
        <p:xfrm>
          <a:off x="601663" y="533400"/>
          <a:ext cx="7940675" cy="708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Measures to increase efficiency</a:t>
            </a:r>
            <a:endParaRPr lang="en-US" dirty="0"/>
          </a:p>
        </p:txBody>
      </p:sp>
      <p:pic>
        <p:nvPicPr>
          <p:cNvPr id="6147" name="Picture 3"/>
          <p:cNvPicPr>
            <a:picLocks noChangeAspect="1" noChangeArrowheads="1"/>
          </p:cNvPicPr>
          <p:nvPr/>
        </p:nvPicPr>
        <p:blipFill>
          <a:blip r:embed="rId2"/>
          <a:srcRect/>
          <a:stretch>
            <a:fillRect/>
          </a:stretch>
        </p:blipFill>
        <p:spPr bwMode="auto">
          <a:xfrm>
            <a:off x="0" y="1600200"/>
            <a:ext cx="5562600" cy="5257800"/>
          </a:xfrm>
          <a:prstGeom prst="rect">
            <a:avLst/>
          </a:prstGeom>
          <a:noFill/>
          <a:ln w="9525">
            <a:noFill/>
            <a:miter lim="800000"/>
            <a:headEnd/>
            <a:tailEnd/>
          </a:ln>
          <a:effectLst/>
        </p:spPr>
      </p:pic>
      <p:sp>
        <p:nvSpPr>
          <p:cNvPr id="10" name="TextBox 9"/>
          <p:cNvSpPr txBox="1"/>
          <p:nvPr/>
        </p:nvSpPr>
        <p:spPr>
          <a:xfrm>
            <a:off x="6172200" y="2514600"/>
            <a:ext cx="2743200" cy="1200329"/>
          </a:xfrm>
          <a:prstGeom prst="rect">
            <a:avLst/>
          </a:prstGeom>
          <a:noFill/>
        </p:spPr>
        <p:txBody>
          <a:bodyPr wrap="square" rtlCol="0">
            <a:spAutoFit/>
          </a:bodyPr>
          <a:lstStyle/>
          <a:p>
            <a:r>
              <a:rPr lang="en-US" sz="2400" dirty="0">
                <a:solidFill>
                  <a:schemeClr val="tx2"/>
                </a:solidFill>
                <a:latin typeface="Arial Rounded MT Bold" pitchFamily="34" charset="0"/>
              </a:rPr>
              <a:t>Resumes Completed Per Quarter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Measures to increase efficiency</a:t>
            </a:r>
            <a:endParaRPr lang="en-US" dirty="0"/>
          </a:p>
        </p:txBody>
      </p:sp>
      <p:pic>
        <p:nvPicPr>
          <p:cNvPr id="4" name="Picture 5"/>
          <p:cNvPicPr>
            <a:picLocks noChangeAspect="1" noChangeArrowheads="1"/>
          </p:cNvPicPr>
          <p:nvPr/>
        </p:nvPicPr>
        <p:blipFill>
          <a:blip r:embed="rId2"/>
          <a:srcRect/>
          <a:stretch>
            <a:fillRect/>
          </a:stretch>
        </p:blipFill>
        <p:spPr bwMode="auto">
          <a:xfrm>
            <a:off x="3124200" y="1600200"/>
            <a:ext cx="6057900" cy="5257800"/>
          </a:xfrm>
          <a:prstGeom prst="rect">
            <a:avLst/>
          </a:prstGeom>
          <a:noFill/>
          <a:ln w="9525">
            <a:noFill/>
            <a:miter lim="800000"/>
            <a:headEnd/>
            <a:tailEnd/>
          </a:ln>
          <a:effectLst/>
        </p:spPr>
      </p:pic>
      <p:sp>
        <p:nvSpPr>
          <p:cNvPr id="5" name="TextBox 4"/>
          <p:cNvSpPr txBox="1"/>
          <p:nvPr/>
        </p:nvSpPr>
        <p:spPr>
          <a:xfrm>
            <a:off x="304800" y="2438400"/>
            <a:ext cx="2590800" cy="1200329"/>
          </a:xfrm>
          <a:prstGeom prst="rect">
            <a:avLst/>
          </a:prstGeom>
          <a:noFill/>
        </p:spPr>
        <p:txBody>
          <a:bodyPr wrap="square" rtlCol="0">
            <a:spAutoFit/>
          </a:bodyPr>
          <a:lstStyle/>
          <a:p>
            <a:r>
              <a:rPr lang="en-US" sz="2400" dirty="0">
                <a:solidFill>
                  <a:schemeClr val="tx2"/>
                </a:solidFill>
                <a:latin typeface="Arial Rounded MT Bold" pitchFamily="34" charset="0"/>
              </a:rPr>
              <a:t>Initial Assessment Done per month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FF0000"/>
                </a:solidFill>
                <a:latin typeface="Arial Rounded MT Bold" pitchFamily="34" charset="0"/>
              </a:rPr>
              <a:t>VTS Distribution</a:t>
            </a:r>
            <a:endParaRPr lang="en-US" dirty="0">
              <a:solidFill>
                <a:srgbClr val="FF0000"/>
              </a:solidFill>
              <a:latin typeface="Arial Rounded MT Bold" pitchFamily="34" charset="0"/>
            </a:endParaRPr>
          </a:p>
        </p:txBody>
      </p:sp>
      <p:pic>
        <p:nvPicPr>
          <p:cNvPr id="4" name="Content Placeholder 3"/>
          <p:cNvPicPr>
            <a:picLocks noGrp="1"/>
          </p:cNvPicPr>
          <p:nvPr>
            <p:ph idx="1"/>
          </p:nvPr>
        </p:nvPicPr>
        <p:blipFill>
          <a:blip r:embed="rId2"/>
          <a:srcRect/>
          <a:stretch>
            <a:fillRect/>
          </a:stretch>
        </p:blipFill>
        <p:spPr bwMode="auto">
          <a:xfrm>
            <a:off x="4267200" y="1676400"/>
            <a:ext cx="4876800" cy="5181600"/>
          </a:xfrm>
          <a:prstGeom prst="rect">
            <a:avLst/>
          </a:prstGeom>
          <a:noFill/>
          <a:ln w="9525">
            <a:noFill/>
            <a:miter lim="800000"/>
            <a:headEnd/>
            <a:tailEnd/>
          </a:ln>
        </p:spPr>
      </p:pic>
      <p:sp>
        <p:nvSpPr>
          <p:cNvPr id="6" name="Flowchart: Alternate Process 5"/>
          <p:cNvSpPr/>
          <p:nvPr/>
        </p:nvSpPr>
        <p:spPr>
          <a:xfrm>
            <a:off x="228600" y="2209800"/>
            <a:ext cx="3657600" cy="2895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33400" y="2209800"/>
            <a:ext cx="3124200" cy="2585323"/>
          </a:xfrm>
          <a:prstGeom prst="rect">
            <a:avLst/>
          </a:prstGeom>
          <a:noFill/>
        </p:spPr>
        <p:txBody>
          <a:bodyPr wrap="square" rtlCol="0">
            <a:spAutoFit/>
          </a:bodyPr>
          <a:lstStyle/>
          <a:p>
            <a:r>
              <a:rPr lang="en-US" dirty="0">
                <a:solidFill>
                  <a:schemeClr val="bg1"/>
                </a:solidFill>
                <a:latin typeface="Arial Rounded MT Bold" pitchFamily="34" charset="0"/>
              </a:rPr>
              <a:t>VTS : Veteran Transition Specialist</a:t>
            </a:r>
          </a:p>
          <a:p>
            <a:endParaRPr lang="en-US" dirty="0">
              <a:solidFill>
                <a:schemeClr val="bg1"/>
              </a:solidFill>
              <a:latin typeface="Arial Rounded MT Bold" pitchFamily="34" charset="0"/>
            </a:endParaRPr>
          </a:p>
          <a:p>
            <a:r>
              <a:rPr lang="en-US" dirty="0">
                <a:solidFill>
                  <a:schemeClr val="bg1"/>
                </a:solidFill>
                <a:latin typeface="Arial Rounded MT Bold" pitchFamily="34" charset="0"/>
              </a:rPr>
              <a:t>Georgia and Colorado have the highest number of VTS.</a:t>
            </a:r>
          </a:p>
          <a:p>
            <a:endParaRPr lang="en-US" dirty="0">
              <a:solidFill>
                <a:schemeClr val="bg1"/>
              </a:solidFill>
              <a:latin typeface="Arial Rounded MT Bold" pitchFamily="34" charset="0"/>
            </a:endParaRPr>
          </a:p>
          <a:p>
            <a:r>
              <a:rPr lang="en-US" dirty="0">
                <a:solidFill>
                  <a:schemeClr val="bg1"/>
                </a:solidFill>
                <a:latin typeface="Arial Rounded MT Bold" pitchFamily="34" charset="0"/>
              </a:rPr>
              <a:t>Florida is the only state with no VTS.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1600200"/>
            <a:ext cx="3657600" cy="1981200"/>
          </a:xfrm>
          <a:prstGeom prst="rect">
            <a:avLst/>
          </a:prstGeom>
          <a:noFill/>
          <a:ln w="9525">
            <a:noFill/>
            <a:miter lim="800000"/>
            <a:headEnd/>
            <a:tailEnd/>
          </a:ln>
          <a:effectLst/>
        </p:spPr>
      </p:pic>
      <p:pic>
        <p:nvPicPr>
          <p:cNvPr id="5123" name="Picture 3"/>
          <p:cNvPicPr>
            <a:picLocks noGrp="1" noChangeAspect="1" noChangeArrowheads="1"/>
          </p:cNvPicPr>
          <p:nvPr>
            <p:ph idx="1"/>
          </p:nvPr>
        </p:nvPicPr>
        <p:blipFill>
          <a:blip r:embed="rId3"/>
          <a:srcRect/>
          <a:stretch>
            <a:fillRect/>
          </a:stretch>
        </p:blipFill>
        <p:spPr bwMode="auto">
          <a:xfrm>
            <a:off x="3581400" y="1600200"/>
            <a:ext cx="5562599" cy="52578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0" y="3581400"/>
            <a:ext cx="3560972" cy="3276600"/>
          </a:xfrm>
          <a:prstGeom prst="rect">
            <a:avLst/>
          </a:prstGeom>
          <a:noFill/>
          <a:ln w="9525">
            <a:noFill/>
            <a:miter lim="800000"/>
            <a:headEnd/>
            <a:tailEnd/>
          </a:ln>
          <a:effectLst/>
        </p:spPr>
      </p:pic>
      <p:sp>
        <p:nvSpPr>
          <p:cNvPr id="10" name="TextBox 9"/>
          <p:cNvSpPr txBox="1"/>
          <p:nvPr/>
        </p:nvSpPr>
        <p:spPr>
          <a:xfrm>
            <a:off x="4800600" y="914400"/>
            <a:ext cx="3962400" cy="584775"/>
          </a:xfrm>
          <a:prstGeom prst="rect">
            <a:avLst/>
          </a:prstGeom>
          <a:noFill/>
        </p:spPr>
        <p:txBody>
          <a:bodyPr wrap="square" rtlCol="0">
            <a:spAutoFit/>
          </a:bodyPr>
          <a:lstStyle/>
          <a:p>
            <a:r>
              <a:rPr lang="en-US" sz="3200" dirty="0">
                <a:solidFill>
                  <a:srgbClr val="FF0000"/>
                </a:solidFill>
                <a:latin typeface="Arial Rounded MT Bold" pitchFamily="34" charset="0"/>
              </a:rPr>
              <a:t>Employers Detail</a:t>
            </a:r>
            <a:endParaRPr lang="en-US" dirty="0">
              <a:solidFill>
                <a:srgbClr val="FF0000"/>
              </a:solidFill>
              <a:latin typeface="Arial Rounded MT Bold"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833014"/>
            <a:ext cx="8229600" cy="763525"/>
          </a:xfrm>
        </p:spPr>
        <p:txBody>
          <a:bodyPr>
            <a:normAutofit/>
          </a:bodyPr>
          <a:lstStyle/>
          <a:p>
            <a:r>
              <a:rPr lang="en-US" dirty="0">
                <a:solidFill>
                  <a:srgbClr val="FF0000"/>
                </a:solidFill>
                <a:latin typeface="Arial Rounded MT Bold" pitchFamily="34" charset="0"/>
              </a:rPr>
              <a:t>Recruitment Process Flow</a:t>
            </a:r>
          </a:p>
        </p:txBody>
      </p:sp>
      <p:graphicFrame>
        <p:nvGraphicFramePr>
          <p:cNvPr id="12" name="Diagram 11"/>
          <p:cNvGraphicFramePr/>
          <p:nvPr/>
        </p:nvGraphicFramePr>
        <p:xfrm>
          <a:off x="0" y="1676400"/>
          <a:ext cx="9144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07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62000"/>
            <a:ext cx="8229600" cy="655638"/>
          </a:xfrm>
        </p:spPr>
        <p:txBody>
          <a:bodyPr>
            <a:noAutofit/>
          </a:bodyPr>
          <a:lstStyle/>
          <a:p>
            <a:pPr algn="r"/>
            <a:r>
              <a:rPr lang="en-US" sz="3600" dirty="0">
                <a:solidFill>
                  <a:srgbClr val="FF0000"/>
                </a:solidFill>
                <a:latin typeface="Arial Rounded MT Bold" pitchFamily="34" charset="0"/>
              </a:rPr>
              <a:t>Suggested Measures to improve Efficiency</a:t>
            </a:r>
          </a:p>
        </p:txBody>
      </p:sp>
      <p:graphicFrame>
        <p:nvGraphicFramePr>
          <p:cNvPr id="10" name="Diagram 9"/>
          <p:cNvGraphicFramePr/>
          <p:nvPr>
            <p:extLst>
              <p:ext uri="{D42A27DB-BD31-4B8C-83A1-F6EECF244321}">
                <p14:modId xmlns:p14="http://schemas.microsoft.com/office/powerpoint/2010/main" val="985728107"/>
              </p:ext>
            </p:extLst>
          </p:nvPr>
        </p:nvGraphicFramePr>
        <p:xfrm>
          <a:off x="304800" y="1600200"/>
          <a:ext cx="8534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1054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Overview</a:t>
            </a: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dirty="0">
                <a:solidFill>
                  <a:schemeClr val="accent1"/>
                </a:solidFill>
                <a:latin typeface="Arial Rounded MT Bold" pitchFamily="34" charset="0"/>
                <a:cs typeface="Times New Roman" pitchFamily="18" charset="0"/>
              </a:rPr>
              <a:t>About Hire Heroes</a:t>
            </a:r>
          </a:p>
          <a:p>
            <a:r>
              <a:rPr lang="en-US" dirty="0">
                <a:solidFill>
                  <a:schemeClr val="accent1"/>
                </a:solidFill>
                <a:latin typeface="Arial Rounded MT Bold" pitchFamily="34" charset="0"/>
                <a:cs typeface="Times New Roman" pitchFamily="18" charset="0"/>
              </a:rPr>
              <a:t>Tasks</a:t>
            </a:r>
          </a:p>
          <a:p>
            <a:r>
              <a:rPr lang="en-US" dirty="0">
                <a:solidFill>
                  <a:schemeClr val="accent1"/>
                </a:solidFill>
                <a:latin typeface="Arial Rounded MT Bold" pitchFamily="34" charset="0"/>
                <a:cs typeface="Times New Roman" pitchFamily="18" charset="0"/>
              </a:rPr>
              <a:t>Data Description</a:t>
            </a:r>
          </a:p>
          <a:p>
            <a:r>
              <a:rPr lang="en-US" dirty="0">
                <a:solidFill>
                  <a:schemeClr val="accent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dirty="0">
                <a:solidFill>
                  <a:schemeClr val="accent1"/>
                </a:solidFill>
                <a:latin typeface="Arial Rounded MT Bold" pitchFamily="34" charset="0"/>
                <a:cs typeface="Times New Roman" pitchFamily="18" charset="0"/>
              </a:rPr>
              <a:t>Data Cleaning</a:t>
            </a:r>
          </a:p>
          <a:p>
            <a:r>
              <a:rPr lang="en-US" sz="3200" dirty="0">
                <a:solidFill>
                  <a:schemeClr val="bg1"/>
                </a:solidFill>
                <a:latin typeface="Arial Rounded MT Bold" pitchFamily="34" charset="0"/>
                <a:cs typeface="Times New Roman" pitchFamily="18" charset="0"/>
              </a:rPr>
              <a:t>Task 3 Model Specification</a:t>
            </a:r>
          </a:p>
          <a:p>
            <a:r>
              <a:rPr lang="en-US" dirty="0">
                <a:solidFill>
                  <a:schemeClr val="accent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2469361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Demographic Factors </a:t>
            </a:r>
          </a:p>
        </p:txBody>
      </p:sp>
      <p:sp>
        <p:nvSpPr>
          <p:cNvPr id="3" name="Content Placeholder 2"/>
          <p:cNvSpPr>
            <a:spLocks noGrp="1"/>
          </p:cNvSpPr>
          <p:nvPr>
            <p:ph idx="1"/>
          </p:nvPr>
        </p:nvSpPr>
        <p:spPr>
          <a:xfrm>
            <a:off x="601671" y="1749245"/>
            <a:ext cx="3894130" cy="4651555"/>
          </a:xfrm>
        </p:spPr>
        <p:txBody>
          <a:bodyPr>
            <a:normAutofit fontScale="55000" lnSpcReduction="20000"/>
          </a:bodyPr>
          <a:lstStyle/>
          <a:p>
            <a:pPr marL="0" indent="0">
              <a:buNone/>
            </a:pPr>
            <a:r>
              <a:rPr lang="en-US" b="1" dirty="0">
                <a:latin typeface="Arial Rounded MT Bold" panose="020F0704030504030204" pitchFamily="34" charset="0"/>
              </a:rPr>
              <a:t>The following demographic factors have been considered.</a:t>
            </a:r>
          </a:p>
          <a:p>
            <a:r>
              <a:rPr lang="en-US" dirty="0"/>
              <a:t>Gender	</a:t>
            </a:r>
          </a:p>
          <a:p>
            <a:r>
              <a:rPr lang="en-US" dirty="0" err="1"/>
              <a:t>Service_Branch</a:t>
            </a:r>
            <a:endParaRPr lang="en-US" dirty="0"/>
          </a:p>
          <a:p>
            <a:r>
              <a:rPr lang="en-US" dirty="0" err="1"/>
              <a:t>Highest_Level_of_EducationCompleted</a:t>
            </a:r>
            <a:r>
              <a:rPr lang="en-US" dirty="0"/>
              <a:t>__</a:t>
            </a:r>
          </a:p>
          <a:p>
            <a:r>
              <a:rPr lang="en-US" dirty="0"/>
              <a:t>DD214	</a:t>
            </a:r>
          </a:p>
          <a:p>
            <a:r>
              <a:rPr lang="en-US" dirty="0" err="1"/>
              <a:t>Purple_Heart_Recipient</a:t>
            </a:r>
            <a:endParaRPr lang="en-US" dirty="0"/>
          </a:p>
          <a:p>
            <a:r>
              <a:rPr lang="en-US" dirty="0" err="1"/>
              <a:t>Specialty_Certifications</a:t>
            </a:r>
            <a:r>
              <a:rPr lang="en-US" dirty="0"/>
              <a:t>	</a:t>
            </a:r>
          </a:p>
          <a:p>
            <a:r>
              <a:rPr lang="en-US" dirty="0" err="1"/>
              <a:t>Is_Disabled</a:t>
            </a:r>
            <a:r>
              <a:rPr lang="en-US" dirty="0"/>
              <a:t>	</a:t>
            </a:r>
          </a:p>
          <a:p>
            <a:r>
              <a:rPr lang="en-US" dirty="0" err="1"/>
              <a:t>Disability_Rating</a:t>
            </a:r>
            <a:r>
              <a:rPr lang="en-US" dirty="0"/>
              <a:t>	</a:t>
            </a:r>
          </a:p>
          <a:p>
            <a:r>
              <a:rPr lang="en-US" dirty="0" err="1"/>
              <a:t>priority_veteran</a:t>
            </a:r>
            <a:r>
              <a:rPr lang="en-US" dirty="0"/>
              <a:t>	</a:t>
            </a:r>
          </a:p>
          <a:p>
            <a:r>
              <a:rPr lang="en-US" dirty="0" err="1"/>
              <a:t>Compass_Participant</a:t>
            </a:r>
            <a:r>
              <a:rPr lang="en-US" dirty="0"/>
              <a:t>	</a:t>
            </a:r>
          </a:p>
          <a:p>
            <a:r>
              <a:rPr lang="en-US" dirty="0" err="1"/>
              <a:t>HHUSA_Workshop_Participant</a:t>
            </a:r>
            <a:r>
              <a:rPr lang="en-US" dirty="0"/>
              <a:t>	</a:t>
            </a:r>
          </a:p>
          <a:p>
            <a:r>
              <a:rPr lang="en-US" dirty="0" err="1"/>
              <a:t>Willing_to_relo_with_no_assistance</a:t>
            </a:r>
            <a:r>
              <a:rPr lang="en-US" dirty="0"/>
              <a:t>	</a:t>
            </a:r>
          </a:p>
          <a:p>
            <a:r>
              <a:rPr lang="en-US" dirty="0" err="1"/>
              <a:t>Service_Rank</a:t>
            </a:r>
            <a:r>
              <a:rPr lang="en-US" dirty="0"/>
              <a:t>	</a:t>
            </a:r>
          </a:p>
          <a:p>
            <a:r>
              <a:rPr lang="en-US" dirty="0"/>
              <a:t>Responsive	</a:t>
            </a:r>
          </a:p>
          <a:p>
            <a:r>
              <a:rPr lang="en-US" dirty="0" err="1"/>
              <a:t>Interview_Skills</a:t>
            </a:r>
            <a:r>
              <a:rPr lang="en-US" dirty="0"/>
              <a:t>	</a:t>
            </a:r>
          </a:p>
          <a:p>
            <a:pPr>
              <a:lnSpc>
                <a:spcPct val="80000"/>
              </a:lnSpc>
            </a:pPr>
            <a:r>
              <a:rPr lang="en-US" dirty="0" err="1"/>
              <a:t>Documents_Received</a:t>
            </a:r>
            <a:endParaRPr lang="en-US" dirty="0"/>
          </a:p>
          <a:p>
            <a:pPr>
              <a:lnSpc>
                <a:spcPct val="80000"/>
              </a:lnSpc>
            </a:pPr>
            <a:r>
              <a:rPr lang="en-US" dirty="0"/>
              <a:t>Bilingual</a:t>
            </a:r>
          </a:p>
          <a:p>
            <a:endParaRPr lang="en-US" dirty="0"/>
          </a:p>
        </p:txBody>
      </p:sp>
      <p:sp>
        <p:nvSpPr>
          <p:cNvPr id="4" name="TextBox 3"/>
          <p:cNvSpPr txBox="1"/>
          <p:nvPr/>
        </p:nvSpPr>
        <p:spPr>
          <a:xfrm>
            <a:off x="4876800" y="1752600"/>
            <a:ext cx="3886200" cy="4693593"/>
          </a:xfrm>
          <a:prstGeom prst="rect">
            <a:avLst/>
          </a:prstGeom>
          <a:noFill/>
        </p:spPr>
        <p:txBody>
          <a:bodyPr wrap="square" rtlCol="0">
            <a:spAutoFit/>
          </a:bodyPr>
          <a:lstStyle/>
          <a:p>
            <a:pPr marL="342900" indent="-342900">
              <a:lnSpc>
                <a:spcPct val="80000"/>
              </a:lnSpc>
              <a:spcBef>
                <a:spcPct val="20000"/>
              </a:spcBef>
              <a:buFont typeface="Arial" pitchFamily="34" charset="0"/>
              <a:buChar char="•"/>
            </a:pPr>
            <a:r>
              <a:rPr lang="en-US" sz="1500" dirty="0" err="1">
                <a:solidFill>
                  <a:schemeClr val="tx2">
                    <a:lumMod val="50000"/>
                  </a:schemeClr>
                </a:solidFill>
              </a:rPr>
              <a:t>Specific_Industries_Jobs</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Confirmed_Hired_Date</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Position_Hired_For</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Phase_When_Hired</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Job_Type</a:t>
            </a:r>
            <a:r>
              <a:rPr lang="en-US" sz="1500" dirty="0">
                <a:solidFill>
                  <a:schemeClr val="tx2">
                    <a:lumMod val="50000"/>
                  </a:schemeClr>
                </a:solidFill>
              </a:rPr>
              <a:t>	</a:t>
            </a:r>
          </a:p>
          <a:p>
            <a:pPr marL="342900" indent="-342900">
              <a:lnSpc>
                <a:spcPct val="80000"/>
              </a:lnSpc>
              <a:spcBef>
                <a:spcPct val="20000"/>
              </a:spcBef>
              <a:buFont typeface="Arial" pitchFamily="34" charset="0"/>
              <a:buChar char="•"/>
            </a:pPr>
            <a:r>
              <a:rPr lang="en-US" sz="1500" dirty="0" err="1">
                <a:solidFill>
                  <a:schemeClr val="tx2">
                    <a:lumMod val="50000"/>
                  </a:schemeClr>
                </a:solidFill>
              </a:rPr>
              <a:t>Industry_hired_in</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Salary_Range</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Security_Clearance</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Foreign_Service</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a:solidFill>
                  <a:schemeClr val="tx2">
                    <a:lumMod val="50000"/>
                  </a:schemeClr>
                </a:solidFill>
              </a:rPr>
              <a:t>Attended_Day_1</a:t>
            </a:r>
          </a:p>
          <a:p>
            <a:pPr marL="342900" indent="-342900">
              <a:lnSpc>
                <a:spcPct val="80000"/>
              </a:lnSpc>
              <a:spcBef>
                <a:spcPct val="20000"/>
              </a:spcBef>
              <a:buFont typeface="Arial" pitchFamily="34" charset="0"/>
              <a:buChar char="•"/>
            </a:pPr>
            <a:r>
              <a:rPr lang="en-US" sz="1500" dirty="0" err="1">
                <a:solidFill>
                  <a:schemeClr val="tx2">
                    <a:lumMod val="50000"/>
                  </a:schemeClr>
                </a:solidFill>
              </a:rPr>
              <a:t>Desired_State_s_of_Employment</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Proof_of_Service_Type</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Date_of_Service_EntryNew</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Date_of_SeparationNew</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Hire_Heroes_USA_Confirmed_Hire</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Hired_ZIP_Code</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Desired_Industry_for_Employment</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Willing_to_Relocate</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r>
              <a:rPr lang="en-US" sz="1500" dirty="0" err="1">
                <a:solidFill>
                  <a:schemeClr val="tx2">
                    <a:lumMod val="50000"/>
                  </a:schemeClr>
                </a:solidFill>
              </a:rPr>
              <a:t>Desired_Earnings_Type</a:t>
            </a:r>
            <a:endParaRPr lang="en-US" sz="1500" dirty="0">
              <a:solidFill>
                <a:schemeClr val="tx2">
                  <a:lumMod val="50000"/>
                </a:schemeClr>
              </a:solidFill>
            </a:endParaRPr>
          </a:p>
          <a:p>
            <a:pPr marL="342900" indent="-342900">
              <a:lnSpc>
                <a:spcPct val="80000"/>
              </a:lnSpc>
              <a:spcBef>
                <a:spcPct val="20000"/>
              </a:spcBef>
              <a:buFont typeface="Arial" pitchFamily="34" charset="0"/>
              <a:buChar char="•"/>
            </a:pPr>
            <a:endParaRPr lang="en-US" sz="1500" dirty="0">
              <a:solidFill>
                <a:schemeClr val="tx2">
                  <a:lumMod val="50000"/>
                </a:schemeClr>
              </a:solidFill>
            </a:endParaRPr>
          </a:p>
        </p:txBody>
      </p:sp>
    </p:spTree>
    <p:extLst>
      <p:ext uri="{BB962C8B-B14F-4D97-AF65-F5344CB8AC3E}">
        <p14:creationId xmlns:p14="http://schemas.microsoft.com/office/powerpoint/2010/main" val="777835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609600"/>
            <a:ext cx="5494329" cy="834235"/>
          </a:xfrm>
        </p:spPr>
        <p:txBody>
          <a:bodyPr>
            <a:normAutofit fontScale="90000"/>
          </a:bodyPr>
          <a:lstStyle/>
          <a:p>
            <a:r>
              <a:rPr lang="en-US" sz="3200" dirty="0">
                <a:solidFill>
                  <a:srgbClr val="FF0000"/>
                </a:solidFill>
                <a:latin typeface="Arial Rounded MT Bold" pitchFamily="34" charset="0"/>
              </a:rPr>
              <a:t>To Identify most influential demographics for Hiring</a:t>
            </a:r>
          </a:p>
        </p:txBody>
      </p:sp>
      <p:sp>
        <p:nvSpPr>
          <p:cNvPr id="3" name="Content Placeholder 2"/>
          <p:cNvSpPr>
            <a:spLocks noGrp="1"/>
          </p:cNvSpPr>
          <p:nvPr>
            <p:ph idx="1"/>
          </p:nvPr>
        </p:nvSpPr>
        <p:spPr/>
        <p:txBody>
          <a:bodyPr/>
          <a:lstStyle/>
          <a:p>
            <a:r>
              <a:rPr lang="en-US" sz="2000" dirty="0">
                <a:solidFill>
                  <a:schemeClr val="tx2"/>
                </a:solidFill>
                <a:latin typeface="Arial Rounded MT Bold" panose="020F0704030504030204" pitchFamily="34" charset="0"/>
              </a:rPr>
              <a:t>We have performed Statistical modelling to understand the most influential demographics on Veteran Hiring.</a:t>
            </a:r>
          </a:p>
          <a:p>
            <a:r>
              <a:rPr lang="en-US" sz="2000" dirty="0">
                <a:solidFill>
                  <a:schemeClr val="tx2"/>
                </a:solidFill>
                <a:latin typeface="Arial Rounded MT Bold" panose="020F0704030504030204" pitchFamily="34" charset="0"/>
              </a:rPr>
              <a:t>Decision Tree and Logistic Regression models were  performed. However we inferred that Decision Tree was more successful in identifying these parameters.</a:t>
            </a:r>
          </a:p>
          <a:p>
            <a:endParaRPr lang="en-US" dirty="0"/>
          </a:p>
        </p:txBody>
      </p:sp>
      <p:pic>
        <p:nvPicPr>
          <p:cNvPr id="4" name="Picture 3"/>
          <p:cNvPicPr>
            <a:picLocks noChangeAspect="1"/>
          </p:cNvPicPr>
          <p:nvPr/>
        </p:nvPicPr>
        <p:blipFill>
          <a:blip r:embed="rId2"/>
          <a:stretch>
            <a:fillRect/>
          </a:stretch>
        </p:blipFill>
        <p:spPr>
          <a:xfrm>
            <a:off x="1447800" y="3963467"/>
            <a:ext cx="5334000" cy="1601005"/>
          </a:xfrm>
          <a:prstGeom prst="rect">
            <a:avLst/>
          </a:prstGeom>
          <a:solidFill>
            <a:srgbClr val="FF0000"/>
          </a:solidFill>
          <a:ln w="19050" cmpd="sng">
            <a:solidFill>
              <a:srgbClr val="FF0000"/>
            </a:solidFill>
          </a:ln>
          <a:effectLst>
            <a:softEdge rad="12700"/>
          </a:effectLst>
        </p:spPr>
      </p:pic>
    </p:spTree>
    <p:extLst>
      <p:ext uri="{BB962C8B-B14F-4D97-AF65-F5344CB8AC3E}">
        <p14:creationId xmlns:p14="http://schemas.microsoft.com/office/powerpoint/2010/main" val="2869307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solidFill>
                  <a:srgbClr val="FF0000"/>
                </a:solidFill>
                <a:latin typeface="Arial Rounded MT Bold" pitchFamily="34" charset="0"/>
              </a:rPr>
              <a:t>Understanding</a:t>
            </a:r>
          </a:p>
        </p:txBody>
      </p:sp>
      <p:pic>
        <p:nvPicPr>
          <p:cNvPr id="4" name="Picture 3"/>
          <p:cNvPicPr>
            <a:picLocks noChangeAspect="1"/>
          </p:cNvPicPr>
          <p:nvPr/>
        </p:nvPicPr>
        <p:blipFill>
          <a:blip r:embed="rId3"/>
          <a:stretch>
            <a:fillRect/>
          </a:stretch>
        </p:blipFill>
        <p:spPr>
          <a:xfrm>
            <a:off x="132079" y="1676400"/>
            <a:ext cx="8879840" cy="4343400"/>
          </a:xfrm>
          <a:prstGeom prst="rect">
            <a:avLst/>
          </a:prstGeom>
        </p:spPr>
      </p:pic>
    </p:spTree>
    <p:extLst>
      <p:ext uri="{BB962C8B-B14F-4D97-AF65-F5344CB8AC3E}">
        <p14:creationId xmlns:p14="http://schemas.microsoft.com/office/powerpoint/2010/main" val="1931251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233" y="533400"/>
            <a:ext cx="5334000" cy="915620"/>
          </a:xfrm>
        </p:spPr>
        <p:txBody>
          <a:bodyPr>
            <a:normAutofit fontScale="90000"/>
          </a:bodyPr>
          <a:lstStyle/>
          <a:p>
            <a:r>
              <a:rPr lang="en-US" sz="2900" dirty="0">
                <a:solidFill>
                  <a:srgbClr val="FF0000"/>
                </a:solidFill>
                <a:latin typeface="Arial Rounded MT Bold" pitchFamily="34" charset="0"/>
              </a:rPr>
              <a:t>Current Influential Demographic Factors for Hiring</a:t>
            </a:r>
          </a:p>
        </p:txBody>
      </p:sp>
      <p:sp>
        <p:nvSpPr>
          <p:cNvPr id="3" name="Content Placeholder 2"/>
          <p:cNvSpPr>
            <a:spLocks noGrp="1"/>
          </p:cNvSpPr>
          <p:nvPr>
            <p:ph idx="1"/>
          </p:nvPr>
        </p:nvSpPr>
        <p:spPr/>
        <p:txBody>
          <a:bodyPr>
            <a:normAutofit/>
          </a:bodyPr>
          <a:lstStyle/>
          <a:p>
            <a:r>
              <a:rPr lang="en-US" sz="2000" dirty="0">
                <a:solidFill>
                  <a:schemeClr val="tx2"/>
                </a:solidFill>
                <a:latin typeface="Arial Rounded MT Bold" panose="020F0704030504030204" pitchFamily="34" charset="0"/>
              </a:rPr>
              <a:t>From the Model, we see that factors such as:</a:t>
            </a:r>
          </a:p>
          <a:p>
            <a:r>
              <a:rPr lang="en-US" sz="2000" dirty="0">
                <a:solidFill>
                  <a:schemeClr val="tx2"/>
                </a:solidFill>
                <a:latin typeface="Arial Rounded MT Bold" panose="020F0704030504030204" pitchFamily="34" charset="0"/>
              </a:rPr>
              <a:t>Gender</a:t>
            </a:r>
          </a:p>
          <a:p>
            <a:r>
              <a:rPr lang="en-US" sz="2000" dirty="0">
                <a:solidFill>
                  <a:schemeClr val="tx2"/>
                </a:solidFill>
                <a:latin typeface="Arial Rounded MT Bold" panose="020F0704030504030204" pitchFamily="34" charset="0"/>
              </a:rPr>
              <a:t>Service Branch</a:t>
            </a:r>
          </a:p>
          <a:p>
            <a:r>
              <a:rPr lang="en-US" sz="2000" dirty="0">
                <a:solidFill>
                  <a:schemeClr val="tx2"/>
                </a:solidFill>
                <a:latin typeface="Arial Rounded MT Bold" panose="020F0704030504030204" pitchFamily="34" charset="0"/>
              </a:rPr>
              <a:t>Salary Range</a:t>
            </a:r>
          </a:p>
          <a:p>
            <a:r>
              <a:rPr lang="en-US" sz="2000" dirty="0">
                <a:solidFill>
                  <a:schemeClr val="tx2"/>
                </a:solidFill>
                <a:latin typeface="Arial Rounded MT Bold" panose="020F0704030504030204" pitchFamily="34" charset="0"/>
              </a:rPr>
              <a:t>Documentation Received</a:t>
            </a:r>
          </a:p>
          <a:p>
            <a:r>
              <a:rPr lang="en-US" sz="2000" dirty="0">
                <a:solidFill>
                  <a:schemeClr val="tx2"/>
                </a:solidFill>
                <a:latin typeface="Arial Rounded MT Bold" panose="020F0704030504030204" pitchFamily="34" charset="0"/>
              </a:rPr>
              <a:t>Willingness to Relocate</a:t>
            </a:r>
          </a:p>
          <a:p>
            <a:r>
              <a:rPr lang="en-US" sz="2000" dirty="0">
                <a:solidFill>
                  <a:schemeClr val="tx2"/>
                </a:solidFill>
                <a:latin typeface="Arial Rounded MT Bold" panose="020F0704030504030204" pitchFamily="34" charset="0"/>
              </a:rPr>
              <a:t>Proof of service type</a:t>
            </a:r>
          </a:p>
          <a:p>
            <a:r>
              <a:rPr lang="en-US" sz="2000" dirty="0">
                <a:solidFill>
                  <a:schemeClr val="tx2"/>
                </a:solidFill>
                <a:latin typeface="Arial Rounded MT Bold" panose="020F0704030504030204" pitchFamily="34" charset="0"/>
              </a:rPr>
              <a:t>Security Clearance</a:t>
            </a:r>
          </a:p>
          <a:p>
            <a:r>
              <a:rPr lang="en-US" sz="2000" dirty="0">
                <a:solidFill>
                  <a:schemeClr val="tx2"/>
                </a:solidFill>
                <a:latin typeface="Arial Rounded MT Bold" panose="020F0704030504030204" pitchFamily="34" charset="0"/>
              </a:rPr>
              <a:t>Desired Earning type</a:t>
            </a:r>
          </a:p>
        </p:txBody>
      </p:sp>
    </p:spTree>
    <p:extLst>
      <p:ext uri="{BB962C8B-B14F-4D97-AF65-F5344CB8AC3E}">
        <p14:creationId xmlns:p14="http://schemas.microsoft.com/office/powerpoint/2010/main" val="597974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solidFill>
                  <a:srgbClr val="FF0000"/>
                </a:solidFill>
                <a:latin typeface="Arial Rounded MT Bold" pitchFamily="34" charset="0"/>
              </a:rPr>
              <a:t>Understanding</a:t>
            </a:r>
          </a:p>
        </p:txBody>
      </p:sp>
      <p:sp>
        <p:nvSpPr>
          <p:cNvPr id="3" name="TextBox 2"/>
          <p:cNvSpPr txBox="1"/>
          <p:nvPr/>
        </p:nvSpPr>
        <p:spPr>
          <a:xfrm>
            <a:off x="228600" y="1676400"/>
            <a:ext cx="8763000"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solidFill>
                  <a:schemeClr val="tx2"/>
                </a:solidFill>
                <a:latin typeface="Arial Rounded MT Bold" panose="020F0704030504030204" pitchFamily="34" charset="0"/>
              </a:rPr>
              <a:t>For veterans with expected salary range between 50,000$ - 59,000$ have been hired. For other cases the proof of service type is checked. If, the document DD-214 is verified there was a sacksful hiring seen. Else other further documents were checked.</a:t>
            </a:r>
          </a:p>
          <a:p>
            <a:pPr marL="285750" indent="-285750">
              <a:buFont typeface="Wingdings" panose="05000000000000000000" pitchFamily="2" charset="2"/>
              <a:buChar char="q"/>
            </a:pPr>
            <a:endParaRPr lang="en-US" sz="1600" dirty="0">
              <a:solidFill>
                <a:schemeClr val="tx2"/>
              </a:solidFill>
              <a:latin typeface="Arial Rounded MT Bold" panose="020F0704030504030204" pitchFamily="34" charset="0"/>
            </a:endParaRPr>
          </a:p>
          <a:p>
            <a:pPr marL="285750" indent="-285750">
              <a:buFont typeface="Wingdings" panose="05000000000000000000" pitchFamily="2" charset="2"/>
              <a:buChar char="q"/>
            </a:pPr>
            <a:r>
              <a:rPr lang="en-US" sz="1600" dirty="0">
                <a:solidFill>
                  <a:schemeClr val="tx2"/>
                </a:solidFill>
                <a:latin typeface="Arial Rounded MT Bold" panose="020F0704030504030204" pitchFamily="34" charset="0"/>
              </a:rPr>
              <a:t>For those veterans who did not possess enough documents their willingness to relocate was given a next priority, and the ones willing to relocate saw successful hiring.</a:t>
            </a:r>
          </a:p>
          <a:p>
            <a:pPr marL="285750" indent="-285750">
              <a:buFont typeface="Wingdings" panose="05000000000000000000" pitchFamily="2" charset="2"/>
              <a:buChar char="q"/>
            </a:pPr>
            <a:endParaRPr lang="en-US" sz="1600" dirty="0">
              <a:solidFill>
                <a:schemeClr val="tx2"/>
              </a:solidFill>
              <a:latin typeface="Arial Rounded MT Bold" panose="020F0704030504030204" pitchFamily="34" charset="0"/>
            </a:endParaRPr>
          </a:p>
          <a:p>
            <a:pPr marL="285750" indent="-285750">
              <a:buFont typeface="Wingdings" panose="05000000000000000000" pitchFamily="2" charset="2"/>
              <a:buChar char="q"/>
            </a:pPr>
            <a:r>
              <a:rPr lang="en-US" sz="1600" dirty="0">
                <a:solidFill>
                  <a:schemeClr val="tx2"/>
                </a:solidFill>
                <a:latin typeface="Arial Rounded MT Bold" panose="020F0704030504030204" pitchFamily="34" charset="0"/>
              </a:rPr>
              <a:t>However the ones who did not respond positive to this will have to further undergo security clearance and the ones with &gt;=0.5 cleared with </a:t>
            </a:r>
            <a:r>
              <a:rPr lang="en-US" sz="1600" dirty="0" err="1">
                <a:solidFill>
                  <a:schemeClr val="tx2"/>
                </a:solidFill>
                <a:latin typeface="Arial Rounded MT Bold" panose="020F0704030504030204" pitchFamily="34" charset="0"/>
              </a:rPr>
              <a:t>hiring,and</a:t>
            </a:r>
            <a:r>
              <a:rPr lang="en-US" sz="1600" dirty="0">
                <a:solidFill>
                  <a:schemeClr val="tx2"/>
                </a:solidFill>
                <a:latin typeface="Arial Rounded MT Bold" panose="020F0704030504030204" pitchFamily="34" charset="0"/>
              </a:rPr>
              <a:t> the other veteran's desired salary type is considered. </a:t>
            </a:r>
          </a:p>
          <a:p>
            <a:pPr marL="285750" indent="-285750">
              <a:buFont typeface="Wingdings" panose="05000000000000000000" pitchFamily="2" charset="2"/>
              <a:buChar char="q"/>
            </a:pPr>
            <a:endParaRPr lang="en-US" sz="1600" dirty="0">
              <a:solidFill>
                <a:schemeClr val="tx2"/>
              </a:solidFill>
              <a:latin typeface="Arial Rounded MT Bold" panose="020F0704030504030204" pitchFamily="34" charset="0"/>
            </a:endParaRPr>
          </a:p>
          <a:p>
            <a:pPr marL="285750" indent="-285750">
              <a:buFont typeface="Wingdings" panose="05000000000000000000" pitchFamily="2" charset="2"/>
              <a:buChar char="q"/>
            </a:pPr>
            <a:r>
              <a:rPr lang="en-US" sz="1600" dirty="0">
                <a:solidFill>
                  <a:schemeClr val="tx2"/>
                </a:solidFill>
                <a:latin typeface="Arial Rounded MT Bold" panose="020F0704030504030204" pitchFamily="34" charset="0"/>
              </a:rPr>
              <a:t>If Salary type is regular monthly salary there were hired else not. For veterans whose documents were verified , next decisive factors were their desired job type and gender.</a:t>
            </a:r>
          </a:p>
        </p:txBody>
      </p:sp>
    </p:spTree>
    <p:extLst>
      <p:ext uri="{BB962C8B-B14F-4D97-AF65-F5344CB8AC3E}">
        <p14:creationId xmlns:p14="http://schemas.microsoft.com/office/powerpoint/2010/main" val="3759336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Arial Rounded MT Bold" pitchFamily="34" charset="0"/>
              </a:rPr>
              <a:t>Desired Location Match</a:t>
            </a:r>
          </a:p>
        </p:txBody>
      </p:sp>
      <p:pic>
        <p:nvPicPr>
          <p:cNvPr id="9219" name="Picture 3"/>
          <p:cNvPicPr>
            <a:picLocks noChangeAspect="1" noChangeArrowheads="1"/>
          </p:cNvPicPr>
          <p:nvPr/>
        </p:nvPicPr>
        <p:blipFill>
          <a:blip r:embed="rId2"/>
          <a:srcRect/>
          <a:stretch>
            <a:fillRect/>
          </a:stretch>
        </p:blipFill>
        <p:spPr bwMode="auto">
          <a:xfrm>
            <a:off x="457200" y="1752600"/>
            <a:ext cx="2019300" cy="4486275"/>
          </a:xfrm>
          <a:prstGeom prst="rect">
            <a:avLst/>
          </a:prstGeom>
          <a:noFill/>
          <a:ln w="9525">
            <a:noFill/>
            <a:miter lim="800000"/>
            <a:headEnd/>
            <a:tailEnd/>
          </a:ln>
          <a:effectLst/>
        </p:spPr>
      </p:pic>
      <p:pic>
        <p:nvPicPr>
          <p:cNvPr id="9220" name="Picture 4"/>
          <p:cNvPicPr>
            <a:picLocks noGrp="1" noChangeAspect="1" noChangeArrowheads="1"/>
          </p:cNvPicPr>
          <p:nvPr>
            <p:ph idx="1"/>
          </p:nvPr>
        </p:nvPicPr>
        <p:blipFill>
          <a:blip r:embed="rId3"/>
          <a:srcRect/>
          <a:stretch>
            <a:fillRect/>
          </a:stretch>
        </p:blipFill>
        <p:spPr bwMode="auto">
          <a:xfrm>
            <a:off x="3048000" y="1981200"/>
            <a:ext cx="1381125" cy="714375"/>
          </a:xfrm>
          <a:prstGeom prst="rect">
            <a:avLst/>
          </a:prstGeom>
          <a:noFill/>
          <a:ln w="9525">
            <a:noFill/>
            <a:miter lim="800000"/>
            <a:headEnd/>
            <a:tailEnd/>
          </a:ln>
          <a:effectLst/>
        </p:spPr>
      </p:pic>
      <p:sp>
        <p:nvSpPr>
          <p:cNvPr id="8" name="Round Same Side Corner Rectangle 7"/>
          <p:cNvSpPr/>
          <p:nvPr/>
        </p:nvSpPr>
        <p:spPr>
          <a:xfrm>
            <a:off x="3581400" y="3276600"/>
            <a:ext cx="4724400" cy="21336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Rounded MT Bold" pitchFamily="34" charset="0"/>
              </a:rPr>
              <a:t>Desired Location given by Employer </a:t>
            </a:r>
            <a:r>
              <a:rPr lang="en-US" dirty="0">
                <a:latin typeface="Arial Rounded MT Bold" pitchFamily="34" charset="0"/>
              </a:rPr>
              <a:t>: </a:t>
            </a:r>
            <a:r>
              <a:rPr lang="en-US" dirty="0">
                <a:solidFill>
                  <a:schemeClr val="accent6"/>
                </a:solidFill>
                <a:latin typeface="Arial Rounded MT Bold" pitchFamily="34" charset="0"/>
              </a:rPr>
              <a:t>43%</a:t>
            </a:r>
          </a:p>
          <a:p>
            <a:pPr algn="ctr"/>
            <a:r>
              <a:rPr lang="en-US" b="1" dirty="0">
                <a:latin typeface="Arial Rounded MT Bold" pitchFamily="34" charset="0"/>
              </a:rPr>
              <a:t>Desired Location Not given by Employer</a:t>
            </a:r>
            <a:r>
              <a:rPr lang="en-US" dirty="0">
                <a:latin typeface="Arial Rounded MT Bold" pitchFamily="34" charset="0"/>
              </a:rPr>
              <a:t> : </a:t>
            </a:r>
            <a:r>
              <a:rPr lang="en-US" dirty="0">
                <a:solidFill>
                  <a:schemeClr val="accent6"/>
                </a:solidFill>
                <a:latin typeface="Arial Rounded MT Bold" pitchFamily="34" charset="0"/>
              </a:rPr>
              <a:t>57%</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414" y="682042"/>
            <a:ext cx="3998913" cy="781050"/>
          </a:xfrm>
        </p:spPr>
        <p:txBody>
          <a:bodyPr>
            <a:normAutofit fontScale="90000"/>
          </a:bodyPr>
          <a:lstStyle/>
          <a:p>
            <a:br>
              <a:rPr lang="en-US" sz="3600" dirty="0">
                <a:solidFill>
                  <a:srgbClr val="FF0000"/>
                </a:solidFill>
                <a:effectLst>
                  <a:outerShdw blurRad="50800" dist="38100" dir="2700000" algn="tl" rotWithShape="0">
                    <a:prstClr val="black">
                      <a:alpha val="70000"/>
                    </a:prstClr>
                  </a:outerShdw>
                </a:effectLst>
                <a:latin typeface="Arial Rounded MT Bold" pitchFamily="34" charset="0"/>
              </a:rPr>
            </a:br>
            <a:br>
              <a:rPr lang="en-US" sz="3600" dirty="0">
                <a:solidFill>
                  <a:srgbClr val="FF0000"/>
                </a:solidFill>
                <a:effectLst>
                  <a:outerShdw blurRad="50800" dist="38100" dir="2700000" algn="tl" rotWithShape="0">
                    <a:prstClr val="black">
                      <a:alpha val="70000"/>
                    </a:prstClr>
                  </a:outerShdw>
                </a:effectLst>
                <a:latin typeface="Arial Rounded MT Bold" pitchFamily="34" charset="0"/>
              </a:rPr>
            </a:br>
            <a:r>
              <a:rPr lang="en-US" sz="3600" dirty="0">
                <a:solidFill>
                  <a:srgbClr val="FF0000"/>
                </a:solidFill>
                <a:effectLst>
                  <a:outerShdw blurRad="50800" dist="38100" dir="2700000" algn="tl" rotWithShape="0">
                    <a:prstClr val="black">
                      <a:alpha val="70000"/>
                    </a:prstClr>
                  </a:outerShdw>
                </a:effectLst>
                <a:latin typeface="Arial Rounded MT Bold" pitchFamily="34" charset="0"/>
              </a:rPr>
              <a:t>Desired Job Type Considered</a:t>
            </a:r>
          </a:p>
        </p:txBody>
      </p:sp>
      <p:sp>
        <p:nvSpPr>
          <p:cNvPr id="4" name="Text Placeholder 3"/>
          <p:cNvSpPr>
            <a:spLocks noGrp="1"/>
          </p:cNvSpPr>
          <p:nvPr>
            <p:ph type="body" sz="half" idx="2"/>
          </p:nvPr>
        </p:nvSpPr>
        <p:spPr/>
        <p:txBody>
          <a:bodyPr/>
          <a:lstStyle/>
          <a:p>
            <a:r>
              <a:rPr lang="en-US" dirty="0"/>
              <a:t>F</a:t>
            </a:r>
          </a:p>
        </p:txBody>
      </p:sp>
      <p:pic>
        <p:nvPicPr>
          <p:cNvPr id="5" name="Picture 4"/>
          <p:cNvPicPr>
            <a:picLocks noChangeAspect="1"/>
          </p:cNvPicPr>
          <p:nvPr/>
        </p:nvPicPr>
        <p:blipFill>
          <a:blip r:embed="rId2"/>
          <a:stretch>
            <a:fillRect/>
          </a:stretch>
        </p:blipFill>
        <p:spPr>
          <a:xfrm>
            <a:off x="228600" y="1828800"/>
            <a:ext cx="4768145" cy="4724400"/>
          </a:xfrm>
          <a:prstGeom prst="rect">
            <a:avLst/>
          </a:prstGeom>
        </p:spPr>
      </p:pic>
      <p:sp>
        <p:nvSpPr>
          <p:cNvPr id="7" name="Rectangle: Rounded Corners 6"/>
          <p:cNvSpPr/>
          <p:nvPr/>
        </p:nvSpPr>
        <p:spPr>
          <a:xfrm>
            <a:off x="5402258" y="1828800"/>
            <a:ext cx="3208342"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562600" y="1981200"/>
            <a:ext cx="2743200" cy="1477328"/>
          </a:xfrm>
          <a:prstGeom prst="rect">
            <a:avLst/>
          </a:prstGeom>
          <a:noFill/>
        </p:spPr>
        <p:txBody>
          <a:bodyPr wrap="square" rtlCol="0">
            <a:spAutoFit/>
          </a:bodyPr>
          <a:lstStyle/>
          <a:p>
            <a:r>
              <a:rPr lang="en-US" dirty="0">
                <a:solidFill>
                  <a:schemeClr val="bg1"/>
                </a:solidFill>
              </a:rPr>
              <a:t>As per the current scenario only 12% of the cases were seen with veteran job type preference consideration. 87% of the times they dint.</a:t>
            </a:r>
          </a:p>
        </p:txBody>
      </p:sp>
      <p:sp>
        <p:nvSpPr>
          <p:cNvPr id="9" name="Rectangle: Rounded Corners 8"/>
          <p:cNvSpPr/>
          <p:nvPr/>
        </p:nvSpPr>
        <p:spPr>
          <a:xfrm>
            <a:off x="5402258" y="3809999"/>
            <a:ext cx="3208342" cy="2183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562600" y="3962400"/>
            <a:ext cx="2895600" cy="2031325"/>
          </a:xfrm>
          <a:prstGeom prst="rect">
            <a:avLst/>
          </a:prstGeom>
          <a:noFill/>
        </p:spPr>
        <p:txBody>
          <a:bodyPr wrap="square" rtlCol="0">
            <a:spAutoFit/>
          </a:bodyPr>
          <a:lstStyle/>
          <a:p>
            <a:r>
              <a:rPr lang="en-US" dirty="0">
                <a:solidFill>
                  <a:schemeClr val="bg1"/>
                </a:solidFill>
              </a:rPr>
              <a:t>This could be one of the major reasons for veterans not faring well. The HH Team shall have to check for ties with current employer trying to consider Veteran preferences</a:t>
            </a:r>
            <a:r>
              <a:rPr 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444668"/>
            <a:ext cx="8564659" cy="4413332"/>
          </a:xfrm>
          <a:prstGeom prst="rect">
            <a:avLst/>
          </a:prstGeom>
        </p:spPr>
      </p:pic>
      <p:sp>
        <p:nvSpPr>
          <p:cNvPr id="7" name="Title 1"/>
          <p:cNvSpPr>
            <a:spLocks noGrp="1"/>
          </p:cNvSpPr>
          <p:nvPr>
            <p:ph type="title"/>
          </p:nvPr>
        </p:nvSpPr>
        <p:spPr>
          <a:xfrm>
            <a:off x="4724400" y="682042"/>
            <a:ext cx="4261927" cy="781050"/>
          </a:xfrm>
        </p:spPr>
        <p:txBody>
          <a:bodyPr>
            <a:normAutofit fontScale="90000"/>
          </a:bodyPr>
          <a:lstStyle/>
          <a:p>
            <a:br>
              <a:rPr lang="en-US" sz="3600" dirty="0">
                <a:solidFill>
                  <a:srgbClr val="FF0000"/>
                </a:solidFill>
                <a:effectLst>
                  <a:outerShdw blurRad="50800" dist="38100" dir="2700000" algn="tl" rotWithShape="0">
                    <a:prstClr val="black">
                      <a:alpha val="70000"/>
                    </a:prstClr>
                  </a:outerShdw>
                </a:effectLst>
                <a:latin typeface="Arial Rounded MT Bold" pitchFamily="34" charset="0"/>
              </a:rPr>
            </a:br>
            <a:br>
              <a:rPr lang="en-US" sz="3600" dirty="0">
                <a:solidFill>
                  <a:srgbClr val="FF0000"/>
                </a:solidFill>
                <a:effectLst>
                  <a:outerShdw blurRad="50800" dist="38100" dir="2700000" algn="tl" rotWithShape="0">
                    <a:prstClr val="black">
                      <a:alpha val="70000"/>
                    </a:prstClr>
                  </a:outerShdw>
                </a:effectLst>
                <a:latin typeface="Arial Rounded MT Bold" pitchFamily="34" charset="0"/>
              </a:rPr>
            </a:br>
            <a:r>
              <a:rPr lang="en-US" sz="3600" dirty="0">
                <a:solidFill>
                  <a:srgbClr val="FF0000"/>
                </a:solidFill>
                <a:effectLst>
                  <a:outerShdw blurRad="50800" dist="38100" dir="2700000" algn="tl" rotWithShape="0">
                    <a:prstClr val="black">
                      <a:alpha val="70000"/>
                    </a:prstClr>
                  </a:outerShdw>
                </a:effectLst>
                <a:latin typeface="Arial Rounded MT Bold" pitchFamily="34" charset="0"/>
              </a:rPr>
              <a:t>Security Clearance &amp; Documentations</a:t>
            </a:r>
          </a:p>
        </p:txBody>
      </p:sp>
      <p:sp>
        <p:nvSpPr>
          <p:cNvPr id="2" name="Rectangle 1">
            <a:extLst>
              <a:ext uri="{FF2B5EF4-FFF2-40B4-BE49-F238E27FC236}">
                <a16:creationId xmlns:a16="http://schemas.microsoft.com/office/drawing/2014/main" id="{AD5F68DC-AA0E-480D-B3E6-3D22C76C276B}"/>
              </a:ext>
            </a:extLst>
          </p:cNvPr>
          <p:cNvSpPr/>
          <p:nvPr/>
        </p:nvSpPr>
        <p:spPr>
          <a:xfrm>
            <a:off x="152400" y="1600200"/>
            <a:ext cx="6553200" cy="762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9483E1D-8AC7-4418-841B-DE284093D52A}"/>
              </a:ext>
            </a:extLst>
          </p:cNvPr>
          <p:cNvSpPr txBox="1"/>
          <p:nvPr/>
        </p:nvSpPr>
        <p:spPr>
          <a:xfrm>
            <a:off x="228600" y="1676401"/>
            <a:ext cx="6324600" cy="646331"/>
          </a:xfrm>
          <a:prstGeom prst="rect">
            <a:avLst/>
          </a:prstGeom>
          <a:noFill/>
        </p:spPr>
        <p:txBody>
          <a:bodyPr wrap="square" rtlCol="0">
            <a:spAutoFit/>
          </a:bodyPr>
          <a:lstStyle/>
          <a:p>
            <a:r>
              <a:rPr lang="en-US" dirty="0"/>
              <a:t>Security clearance is indeed given a weighted priority. Maximum hiring was seen for veterans who cleared Security Clearance</a:t>
            </a:r>
          </a:p>
        </p:txBody>
      </p:sp>
      <p:sp>
        <p:nvSpPr>
          <p:cNvPr id="8" name="Rectangle: Rounded Corners 7">
            <a:extLst>
              <a:ext uri="{FF2B5EF4-FFF2-40B4-BE49-F238E27FC236}">
                <a16:creationId xmlns:a16="http://schemas.microsoft.com/office/drawing/2014/main" id="{41511B52-54E6-4192-AA6F-2B8ED0ED7F41}"/>
              </a:ext>
            </a:extLst>
          </p:cNvPr>
          <p:cNvSpPr/>
          <p:nvPr/>
        </p:nvSpPr>
        <p:spPr>
          <a:xfrm>
            <a:off x="6781800" y="3200400"/>
            <a:ext cx="22860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7616D86-514C-461D-8C7C-3BCC90E04F2D}"/>
              </a:ext>
            </a:extLst>
          </p:cNvPr>
          <p:cNvSpPr txBox="1"/>
          <p:nvPr/>
        </p:nvSpPr>
        <p:spPr>
          <a:xfrm>
            <a:off x="6898736" y="3459539"/>
            <a:ext cx="2052127" cy="313932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wrap="square" rtlCol="0">
            <a:spAutoFit/>
          </a:bodyPr>
          <a:lstStyle/>
          <a:p>
            <a:r>
              <a:rPr lang="en-US" dirty="0"/>
              <a:t>Also, we see that people who cleared security check but with no proper document submission were not hired. HH Team can work and ponder more in this regard and ensure these people </a:t>
            </a:r>
          </a:p>
        </p:txBody>
      </p:sp>
    </p:spTree>
    <p:extLst>
      <p:ext uri="{BB962C8B-B14F-4D97-AF65-F5344CB8AC3E}">
        <p14:creationId xmlns:p14="http://schemas.microsoft.com/office/powerpoint/2010/main" val="83531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833014"/>
            <a:ext cx="8229600" cy="763525"/>
          </a:xfrm>
        </p:spPr>
        <p:txBody>
          <a:bodyPr>
            <a:normAutofit/>
          </a:bodyPr>
          <a:lstStyle/>
          <a:p>
            <a:r>
              <a:rPr lang="en-US" dirty="0">
                <a:solidFill>
                  <a:srgbClr val="FF0000"/>
                </a:solidFill>
                <a:latin typeface="Arial Rounded MT Bold" pitchFamily="34" charset="0"/>
              </a:rPr>
              <a:t>Color Codes</a:t>
            </a:r>
          </a:p>
        </p:txBody>
      </p:sp>
      <p:pic>
        <p:nvPicPr>
          <p:cNvPr id="1027" name="Picture 3"/>
          <p:cNvPicPr>
            <a:picLocks noChangeAspect="1" noChangeArrowheads="1"/>
          </p:cNvPicPr>
          <p:nvPr/>
        </p:nvPicPr>
        <p:blipFill>
          <a:blip r:embed="rId2"/>
          <a:srcRect/>
          <a:stretch>
            <a:fillRect/>
          </a:stretch>
        </p:blipFill>
        <p:spPr bwMode="auto">
          <a:xfrm>
            <a:off x="838200" y="1676400"/>
            <a:ext cx="7467599" cy="5079459"/>
          </a:xfrm>
          <a:prstGeom prst="rect">
            <a:avLst/>
          </a:prstGeom>
          <a:noFill/>
          <a:ln w="9525">
            <a:noFill/>
            <a:miter lim="800000"/>
            <a:headEnd/>
            <a:tailEnd/>
          </a:ln>
          <a:effectLst/>
        </p:spPr>
      </p:pic>
    </p:spTree>
    <p:extLst>
      <p:ext uri="{BB962C8B-B14F-4D97-AF65-F5344CB8AC3E}">
        <p14:creationId xmlns:p14="http://schemas.microsoft.com/office/powerpoint/2010/main" val="4170783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724400" y="682042"/>
            <a:ext cx="4261927" cy="781050"/>
          </a:xfrm>
        </p:spPr>
        <p:txBody>
          <a:bodyPr>
            <a:normAutofit/>
          </a:bodyPr>
          <a:lstStyle/>
          <a:p>
            <a:pPr algn="r"/>
            <a:r>
              <a:rPr lang="en-US" sz="3200" dirty="0">
                <a:solidFill>
                  <a:srgbClr val="FF0000"/>
                </a:solidFill>
                <a:effectLst>
                  <a:outerShdw blurRad="50800" dist="38100" dir="2700000" algn="tl" rotWithShape="0">
                    <a:prstClr val="black">
                      <a:alpha val="70000"/>
                    </a:prstClr>
                  </a:outerShdw>
                </a:effectLst>
                <a:latin typeface="Arial Rounded MT Bold" pitchFamily="34" charset="0"/>
              </a:rPr>
              <a:t>Disability Rating</a:t>
            </a:r>
            <a:endParaRPr lang="en-US" sz="3600" dirty="0">
              <a:solidFill>
                <a:srgbClr val="FF0000"/>
              </a:solidFill>
              <a:effectLst>
                <a:outerShdw blurRad="50800" dist="38100" dir="2700000" algn="tl" rotWithShape="0">
                  <a:prstClr val="black">
                    <a:alpha val="70000"/>
                  </a:prstClr>
                </a:outerShdw>
              </a:effectLst>
              <a:latin typeface="Arial Rounded MT Bold" pitchFamily="34" charset="0"/>
            </a:endParaRPr>
          </a:p>
        </p:txBody>
      </p:sp>
      <p:sp>
        <p:nvSpPr>
          <p:cNvPr id="7" name="Rectangle: Rounded Corners 6"/>
          <p:cNvSpPr/>
          <p:nvPr/>
        </p:nvSpPr>
        <p:spPr>
          <a:xfrm>
            <a:off x="6000749" y="1641633"/>
            <a:ext cx="2819399"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153149" y="1615197"/>
            <a:ext cx="2514600" cy="2308324"/>
          </a:xfrm>
          <a:prstGeom prst="rect">
            <a:avLst/>
          </a:prstGeom>
          <a:noFill/>
        </p:spPr>
        <p:txBody>
          <a:bodyPr wrap="square" rtlCol="0">
            <a:spAutoFit/>
          </a:bodyPr>
          <a:lstStyle/>
          <a:p>
            <a:r>
              <a:rPr lang="en-US" dirty="0">
                <a:solidFill>
                  <a:schemeClr val="bg1"/>
                </a:solidFill>
              </a:rPr>
              <a:t>Much of the hiring was preferred for Veterans with  no disability of pending status, and with disability are minimal hired which looks logically acceptable</a:t>
            </a:r>
            <a:r>
              <a:rPr lang="en-US" dirty="0"/>
              <a:t>.</a:t>
            </a:r>
          </a:p>
          <a:p>
            <a:endParaRPr lang="en-US" dirty="0"/>
          </a:p>
        </p:txBody>
      </p:sp>
      <p:sp>
        <p:nvSpPr>
          <p:cNvPr id="9" name="Rectangle: Rounded Corners 8"/>
          <p:cNvSpPr/>
          <p:nvPr/>
        </p:nvSpPr>
        <p:spPr>
          <a:xfrm>
            <a:off x="6057897" y="3809999"/>
            <a:ext cx="2705102" cy="2974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248399" y="3832500"/>
            <a:ext cx="2514600" cy="2862322"/>
          </a:xfrm>
          <a:prstGeom prst="rect">
            <a:avLst/>
          </a:prstGeom>
          <a:noFill/>
        </p:spPr>
        <p:txBody>
          <a:bodyPr wrap="square" rtlCol="0">
            <a:spAutoFit/>
          </a:bodyPr>
          <a:lstStyle/>
          <a:p>
            <a:r>
              <a:rPr lang="en-US" dirty="0">
                <a:solidFill>
                  <a:schemeClr val="bg1"/>
                </a:solidFill>
              </a:rPr>
              <a:t>Also, low/minimal disability veterans see a similar trend in Hired and Not hired cases. The HH team can take further more initiatives to increase hiring for minimal disability veterans in the most suitable way. </a:t>
            </a:r>
          </a:p>
        </p:txBody>
      </p:sp>
      <p:pic>
        <p:nvPicPr>
          <p:cNvPr id="12" name="Picture 11"/>
          <p:cNvPicPr>
            <a:picLocks noChangeAspect="1"/>
          </p:cNvPicPr>
          <p:nvPr/>
        </p:nvPicPr>
        <p:blipFill>
          <a:blip r:embed="rId2"/>
          <a:stretch>
            <a:fillRect/>
          </a:stretch>
        </p:blipFill>
        <p:spPr>
          <a:xfrm>
            <a:off x="57417" y="2209800"/>
            <a:ext cx="5835560" cy="4184197"/>
          </a:xfrm>
          <a:prstGeom prst="rect">
            <a:avLst/>
          </a:prstGeom>
        </p:spPr>
      </p:pic>
    </p:spTree>
    <p:extLst>
      <p:ext uri="{BB962C8B-B14F-4D97-AF65-F5344CB8AC3E}">
        <p14:creationId xmlns:p14="http://schemas.microsoft.com/office/powerpoint/2010/main" val="728216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78D6-8FC7-483C-8DF2-95A3C8E97328}"/>
              </a:ext>
            </a:extLst>
          </p:cNvPr>
          <p:cNvSpPr>
            <a:spLocks noGrp="1"/>
          </p:cNvSpPr>
          <p:nvPr>
            <p:ph type="title"/>
          </p:nvPr>
        </p:nvSpPr>
        <p:spPr>
          <a:xfrm>
            <a:off x="4055706" y="304800"/>
            <a:ext cx="5105400" cy="1162050"/>
          </a:xfrm>
        </p:spPr>
        <p:txBody>
          <a:bodyPr>
            <a:normAutofit fontScale="90000"/>
          </a:bodyPr>
          <a:lstStyle/>
          <a:p>
            <a:r>
              <a:rPr lang="en-US" sz="3200" dirty="0">
                <a:solidFill>
                  <a:srgbClr val="FF0000"/>
                </a:solidFill>
                <a:effectLst>
                  <a:outerShdw blurRad="50800" dist="38100" dir="2700000" algn="tl" rotWithShape="0">
                    <a:prstClr val="black">
                      <a:alpha val="70000"/>
                    </a:prstClr>
                  </a:outerShdw>
                </a:effectLst>
                <a:latin typeface="Arial Rounded MT Bold" pitchFamily="34" charset="0"/>
              </a:rPr>
              <a:t>Salary Range Distribution by Education</a:t>
            </a:r>
          </a:p>
        </p:txBody>
      </p:sp>
      <p:pic>
        <p:nvPicPr>
          <p:cNvPr id="5" name="Picture 4">
            <a:extLst>
              <a:ext uri="{FF2B5EF4-FFF2-40B4-BE49-F238E27FC236}">
                <a16:creationId xmlns:a16="http://schemas.microsoft.com/office/drawing/2014/main" id="{26E9CC63-B1A4-4EF4-AB87-E883E4B98653}"/>
              </a:ext>
            </a:extLst>
          </p:cNvPr>
          <p:cNvPicPr>
            <a:picLocks noChangeAspect="1"/>
          </p:cNvPicPr>
          <p:nvPr/>
        </p:nvPicPr>
        <p:blipFill>
          <a:blip r:embed="rId2"/>
          <a:stretch>
            <a:fillRect/>
          </a:stretch>
        </p:blipFill>
        <p:spPr>
          <a:xfrm>
            <a:off x="6220" y="2743200"/>
            <a:ext cx="7924800" cy="4015373"/>
          </a:xfrm>
          <a:prstGeom prst="rect">
            <a:avLst/>
          </a:prstGeom>
        </p:spPr>
      </p:pic>
      <p:sp>
        <p:nvSpPr>
          <p:cNvPr id="3" name="Oval 2">
            <a:extLst>
              <a:ext uri="{FF2B5EF4-FFF2-40B4-BE49-F238E27FC236}">
                <a16:creationId xmlns:a16="http://schemas.microsoft.com/office/drawing/2014/main" id="{0556BA21-1FFA-4F2C-93C5-EF6C4A30045F}"/>
              </a:ext>
            </a:extLst>
          </p:cNvPr>
          <p:cNvSpPr/>
          <p:nvPr/>
        </p:nvSpPr>
        <p:spPr>
          <a:xfrm>
            <a:off x="4419600" y="3429000"/>
            <a:ext cx="2209800" cy="18288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06E8528-DF4E-4290-B7A7-F204035523EC}"/>
              </a:ext>
            </a:extLst>
          </p:cNvPr>
          <p:cNvSpPr txBox="1"/>
          <p:nvPr/>
        </p:nvSpPr>
        <p:spPr>
          <a:xfrm>
            <a:off x="4724400" y="3827556"/>
            <a:ext cx="1600200" cy="923330"/>
          </a:xfrm>
          <a:prstGeom prst="rect">
            <a:avLst/>
          </a:prstGeom>
          <a:noFill/>
        </p:spPr>
        <p:txBody>
          <a:bodyPr wrap="square" rtlCol="0">
            <a:spAutoFit/>
          </a:bodyPr>
          <a:lstStyle/>
          <a:p>
            <a:pPr algn="ctr"/>
            <a:r>
              <a:rPr lang="en-US" dirty="0"/>
              <a:t>Major Earning Range 30,000$ to 50,000$</a:t>
            </a:r>
          </a:p>
        </p:txBody>
      </p:sp>
      <p:sp>
        <p:nvSpPr>
          <p:cNvPr id="6" name="Rectangle 5">
            <a:extLst>
              <a:ext uri="{FF2B5EF4-FFF2-40B4-BE49-F238E27FC236}">
                <a16:creationId xmlns:a16="http://schemas.microsoft.com/office/drawing/2014/main" id="{3C56D3F8-DFE4-44A9-892A-3AA9E10FED19}"/>
              </a:ext>
            </a:extLst>
          </p:cNvPr>
          <p:cNvSpPr/>
          <p:nvPr/>
        </p:nvSpPr>
        <p:spPr>
          <a:xfrm>
            <a:off x="381000" y="1828800"/>
            <a:ext cx="6553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CC3F8D9-0F06-4876-A907-32781E7D1180}"/>
              </a:ext>
            </a:extLst>
          </p:cNvPr>
          <p:cNvSpPr txBox="1"/>
          <p:nvPr/>
        </p:nvSpPr>
        <p:spPr>
          <a:xfrm>
            <a:off x="533400" y="1905001"/>
            <a:ext cx="6324600" cy="646331"/>
          </a:xfrm>
          <a:prstGeom prst="rect">
            <a:avLst/>
          </a:prstGeom>
          <a:noFill/>
        </p:spPr>
        <p:txBody>
          <a:bodyPr wrap="square" rtlCol="0">
            <a:spAutoFit/>
          </a:bodyPr>
          <a:lstStyle/>
          <a:p>
            <a:r>
              <a:rPr lang="en-US" dirty="0"/>
              <a:t>Veterans with highest Education up to either undergrad or high school have jobs in the maximum range of salary</a:t>
            </a:r>
          </a:p>
        </p:txBody>
      </p:sp>
    </p:spTree>
    <p:extLst>
      <p:ext uri="{BB962C8B-B14F-4D97-AF65-F5344CB8AC3E}">
        <p14:creationId xmlns:p14="http://schemas.microsoft.com/office/powerpoint/2010/main" val="1300869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F03556-42FA-4E23-B0F5-5465490407B3}"/>
              </a:ext>
            </a:extLst>
          </p:cNvPr>
          <p:cNvPicPr>
            <a:picLocks noChangeAspect="1"/>
          </p:cNvPicPr>
          <p:nvPr/>
        </p:nvPicPr>
        <p:blipFill>
          <a:blip r:embed="rId2"/>
          <a:stretch>
            <a:fillRect/>
          </a:stretch>
        </p:blipFill>
        <p:spPr>
          <a:xfrm>
            <a:off x="0" y="2133600"/>
            <a:ext cx="5029200" cy="4276725"/>
          </a:xfrm>
          <a:prstGeom prst="rect">
            <a:avLst/>
          </a:prstGeom>
        </p:spPr>
      </p:pic>
      <p:sp>
        <p:nvSpPr>
          <p:cNvPr id="7" name="Rectangle: Rounded Corners 6">
            <a:extLst>
              <a:ext uri="{FF2B5EF4-FFF2-40B4-BE49-F238E27FC236}">
                <a16:creationId xmlns:a16="http://schemas.microsoft.com/office/drawing/2014/main" id="{462B2454-243C-45B6-A3D7-7F8ADDA0E6B0}"/>
              </a:ext>
            </a:extLst>
          </p:cNvPr>
          <p:cNvSpPr/>
          <p:nvPr/>
        </p:nvSpPr>
        <p:spPr>
          <a:xfrm>
            <a:off x="5221626" y="2125825"/>
            <a:ext cx="3693773" cy="3096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9D631F3-75EA-424B-88FE-AB1D49C826B3}"/>
              </a:ext>
            </a:extLst>
          </p:cNvPr>
          <p:cNvPicPr>
            <a:picLocks noChangeAspect="1"/>
          </p:cNvPicPr>
          <p:nvPr/>
        </p:nvPicPr>
        <p:blipFill>
          <a:blip r:embed="rId3"/>
          <a:stretch>
            <a:fillRect/>
          </a:stretch>
        </p:blipFill>
        <p:spPr>
          <a:xfrm>
            <a:off x="4010025" y="2514600"/>
            <a:ext cx="1019175" cy="723900"/>
          </a:xfrm>
          <a:prstGeom prst="rect">
            <a:avLst/>
          </a:prstGeom>
        </p:spPr>
      </p:pic>
      <p:sp>
        <p:nvSpPr>
          <p:cNvPr id="10" name="TextBox 9">
            <a:extLst>
              <a:ext uri="{FF2B5EF4-FFF2-40B4-BE49-F238E27FC236}">
                <a16:creationId xmlns:a16="http://schemas.microsoft.com/office/drawing/2014/main" id="{A0EE58B4-9F95-422C-BB66-40E2D470ABC6}"/>
              </a:ext>
            </a:extLst>
          </p:cNvPr>
          <p:cNvSpPr txBox="1"/>
          <p:nvPr/>
        </p:nvSpPr>
        <p:spPr>
          <a:xfrm>
            <a:off x="5441098" y="2286001"/>
            <a:ext cx="3169502" cy="2585323"/>
          </a:xfrm>
          <a:prstGeom prst="rect">
            <a:avLst/>
          </a:prstGeom>
          <a:noFill/>
        </p:spPr>
        <p:txBody>
          <a:bodyPr wrap="square" rtlCol="0">
            <a:spAutoFit/>
          </a:bodyPr>
          <a:lstStyle/>
          <a:p>
            <a:pPr algn="ctr"/>
            <a:r>
              <a:rPr lang="en-US" dirty="0">
                <a:solidFill>
                  <a:schemeClr val="bg1"/>
                </a:solidFill>
              </a:rPr>
              <a:t>We see that Interview skills are given an utmost priority , If a veteran possessed interview skills then having skills from workshops etc., did not matter. However major hiring was seen when veterans have significant amount of Interview skills.</a:t>
            </a:r>
          </a:p>
          <a:p>
            <a:endParaRPr lang="en-US" dirty="0"/>
          </a:p>
        </p:txBody>
      </p:sp>
      <p:sp>
        <p:nvSpPr>
          <p:cNvPr id="6" name="Title 1">
            <a:extLst>
              <a:ext uri="{FF2B5EF4-FFF2-40B4-BE49-F238E27FC236}">
                <a16:creationId xmlns:a16="http://schemas.microsoft.com/office/drawing/2014/main" id="{651237F9-FA2A-4A99-898A-42F6E6C0B379}"/>
              </a:ext>
            </a:extLst>
          </p:cNvPr>
          <p:cNvSpPr>
            <a:spLocks noGrp="1"/>
          </p:cNvSpPr>
          <p:nvPr>
            <p:ph type="title"/>
          </p:nvPr>
        </p:nvSpPr>
        <p:spPr>
          <a:xfrm>
            <a:off x="4055706" y="304800"/>
            <a:ext cx="5105400" cy="1162050"/>
          </a:xfrm>
        </p:spPr>
        <p:txBody>
          <a:bodyPr>
            <a:normAutofit/>
          </a:bodyPr>
          <a:lstStyle/>
          <a:p>
            <a:r>
              <a:rPr lang="en-US" sz="3200" dirty="0">
                <a:solidFill>
                  <a:srgbClr val="FF0000"/>
                </a:solidFill>
                <a:effectLst>
                  <a:outerShdw blurRad="50800" dist="38100" dir="2700000" algn="tl" rotWithShape="0">
                    <a:prstClr val="black">
                      <a:alpha val="70000"/>
                    </a:prstClr>
                  </a:outerShdw>
                </a:effectLst>
                <a:latin typeface="Arial Rounded MT Bold" pitchFamily="34" charset="0"/>
              </a:rPr>
              <a:t>Interview/Workshop Skills for Hiring</a:t>
            </a:r>
          </a:p>
        </p:txBody>
      </p:sp>
    </p:spTree>
    <p:extLst>
      <p:ext uri="{BB962C8B-B14F-4D97-AF65-F5344CB8AC3E}">
        <p14:creationId xmlns:p14="http://schemas.microsoft.com/office/powerpoint/2010/main" val="4224161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1054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sz="3200" dirty="0">
                <a:solidFill>
                  <a:srgbClr val="FF0000"/>
                </a:solidFill>
                <a:latin typeface="Arial Rounded MT Bold" pitchFamily="34" charset="0"/>
              </a:rPr>
              <a:t>Overview</a:t>
            </a:r>
            <a:endParaRPr lang="en-US" dirty="0">
              <a:solidFill>
                <a:srgbClr val="FF0000"/>
              </a:solidFill>
              <a:latin typeface="Arial Rounded MT Bold" pitchFamily="34" charset="0"/>
            </a:endParaRP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dirty="0">
                <a:solidFill>
                  <a:schemeClr val="accent1"/>
                </a:solidFill>
                <a:latin typeface="Arial Rounded MT Bold" pitchFamily="34" charset="0"/>
                <a:cs typeface="Times New Roman" pitchFamily="18" charset="0"/>
              </a:rPr>
              <a:t>About Hire Heroes</a:t>
            </a:r>
          </a:p>
          <a:p>
            <a:r>
              <a:rPr lang="en-US" dirty="0">
                <a:solidFill>
                  <a:schemeClr val="accent1"/>
                </a:solidFill>
                <a:latin typeface="Arial Rounded MT Bold" pitchFamily="34" charset="0"/>
                <a:cs typeface="Times New Roman" pitchFamily="18" charset="0"/>
              </a:rPr>
              <a:t>Tasks</a:t>
            </a:r>
          </a:p>
          <a:p>
            <a:r>
              <a:rPr lang="en-US" dirty="0">
                <a:solidFill>
                  <a:schemeClr val="accent1"/>
                </a:solidFill>
                <a:latin typeface="Arial Rounded MT Bold" pitchFamily="34" charset="0"/>
                <a:cs typeface="Times New Roman" pitchFamily="18" charset="0"/>
              </a:rPr>
              <a:t>Data Description</a:t>
            </a:r>
          </a:p>
          <a:p>
            <a:r>
              <a:rPr lang="en-US" dirty="0">
                <a:solidFill>
                  <a:schemeClr val="accent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dirty="0">
                <a:solidFill>
                  <a:schemeClr val="accent1"/>
                </a:solidFill>
                <a:latin typeface="Arial Rounded MT Bold" pitchFamily="34" charset="0"/>
                <a:cs typeface="Times New Roman" pitchFamily="18" charset="0"/>
              </a:rPr>
              <a:t>Data Cleaning</a:t>
            </a:r>
          </a:p>
          <a:p>
            <a:r>
              <a:rPr lang="en-US" sz="3200" dirty="0">
                <a:solidFill>
                  <a:schemeClr val="bg1"/>
                </a:solidFill>
                <a:latin typeface="Arial Rounded MT Bold" pitchFamily="34" charset="0"/>
                <a:cs typeface="Times New Roman" pitchFamily="18" charset="0"/>
              </a:rPr>
              <a:t>Task 4 Quantitative Analysis</a:t>
            </a:r>
          </a:p>
          <a:p>
            <a:r>
              <a:rPr lang="en-US" dirty="0">
                <a:solidFill>
                  <a:schemeClr val="accent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39256386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7DEC-544F-467D-B25E-D9460400663B}"/>
              </a:ext>
            </a:extLst>
          </p:cNvPr>
          <p:cNvSpPr>
            <a:spLocks noGrp="1"/>
          </p:cNvSpPr>
          <p:nvPr>
            <p:ph type="title"/>
          </p:nvPr>
        </p:nvSpPr>
        <p:spPr>
          <a:xfrm>
            <a:off x="2667000" y="609600"/>
            <a:ext cx="6096000" cy="884238"/>
          </a:xfrm>
        </p:spPr>
        <p:txBody>
          <a:bodyPr vert="horz" lIns="91440" tIns="45720" rIns="91440" bIns="45720" rtlCol="0" anchor="ctr">
            <a:normAutofit/>
          </a:bodyPr>
          <a:lstStyle/>
          <a:p>
            <a:pPr algn="r"/>
            <a:r>
              <a:rPr lang="en-US" sz="3200" dirty="0">
                <a:solidFill>
                  <a:srgbClr val="FF0000"/>
                </a:solidFill>
                <a:effectLst>
                  <a:outerShdw blurRad="50800" dist="63500" dir="5400000" algn="ctr" rotWithShape="0">
                    <a:schemeClr val="tx1"/>
                  </a:outerShdw>
                  <a:reflection endPos="0" dist="50800" dir="5400000" sy="-100000" algn="bl" rotWithShape="0"/>
                </a:effectLst>
                <a:latin typeface="Arial Rounded MT Bold" pitchFamily="34" charset="0"/>
              </a:rPr>
              <a:t>Assumptions</a:t>
            </a:r>
            <a:endParaRPr lang="en-US" dirty="0">
              <a:solidFill>
                <a:srgbClr val="FF0000"/>
              </a:solidFill>
              <a:effectLst>
                <a:outerShdw blurRad="50800" dist="63500" dir="5400000" algn="ctr" rotWithShape="0">
                  <a:schemeClr val="tx1"/>
                </a:outerShdw>
                <a:reflection endPos="0" dist="50800" dir="5400000" sy="-100000" algn="bl" rotWithShape="0"/>
              </a:effectLst>
              <a:latin typeface="Arial Rounded MT Bold" pitchFamily="34" charset="0"/>
            </a:endParaRPr>
          </a:p>
        </p:txBody>
      </p:sp>
      <p:sp>
        <p:nvSpPr>
          <p:cNvPr id="3" name="TextBox 2">
            <a:extLst>
              <a:ext uri="{FF2B5EF4-FFF2-40B4-BE49-F238E27FC236}">
                <a16:creationId xmlns:a16="http://schemas.microsoft.com/office/drawing/2014/main" id="{A92FC99D-1DB9-48ED-BC22-15816EF89592}"/>
              </a:ext>
            </a:extLst>
          </p:cNvPr>
          <p:cNvSpPr txBox="1"/>
          <p:nvPr/>
        </p:nvSpPr>
        <p:spPr>
          <a:xfrm>
            <a:off x="1676400" y="2286000"/>
            <a:ext cx="6858000" cy="3200876"/>
          </a:xfrm>
          <a:prstGeom prst="rect">
            <a:avLst/>
          </a:prstGeom>
          <a:noFill/>
        </p:spPr>
        <p:txBody>
          <a:bodyPr wrap="square" rtlCol="0">
            <a:spAutoFit/>
          </a:bodyPr>
          <a:lstStyle/>
          <a:p>
            <a:pPr marL="342900" indent="-342900">
              <a:lnSpc>
                <a:spcPct val="80000"/>
              </a:lnSpc>
              <a:spcBef>
                <a:spcPct val="20000"/>
              </a:spcBef>
              <a:spcAft>
                <a:spcPts val="1200"/>
              </a:spcAft>
              <a:buFont typeface="Arial" pitchFamily="34" charset="0"/>
              <a:buChar char="•"/>
            </a:pPr>
            <a:r>
              <a:rPr lang="en-US" sz="2000" dirty="0">
                <a:solidFill>
                  <a:schemeClr val="tx2"/>
                </a:solidFill>
                <a:latin typeface="Arial Rounded MT Bold" pitchFamily="34" charset="0"/>
              </a:rPr>
              <a:t>The request for volunteer activity occurred before the reported hire date</a:t>
            </a:r>
          </a:p>
          <a:p>
            <a:pPr marL="342900" indent="-342900">
              <a:lnSpc>
                <a:spcPct val="80000"/>
              </a:lnSpc>
              <a:spcBef>
                <a:spcPct val="20000"/>
              </a:spcBef>
              <a:spcAft>
                <a:spcPts val="1200"/>
              </a:spcAft>
              <a:buFont typeface="Arial" pitchFamily="34" charset="0"/>
              <a:buChar char="•"/>
            </a:pPr>
            <a:r>
              <a:rPr lang="en-US" sz="2000" dirty="0">
                <a:solidFill>
                  <a:schemeClr val="tx2"/>
                </a:solidFill>
                <a:latin typeface="Arial Rounded MT Bold" pitchFamily="34" charset="0"/>
              </a:rPr>
              <a:t>A comparison between contact records for clients that did go through a volunteer activity and those that did not</a:t>
            </a:r>
          </a:p>
          <a:p>
            <a:pPr marL="342900" indent="-342900">
              <a:lnSpc>
                <a:spcPct val="80000"/>
              </a:lnSpc>
              <a:spcBef>
                <a:spcPct val="20000"/>
              </a:spcBef>
              <a:spcAft>
                <a:spcPts val="1200"/>
              </a:spcAft>
              <a:buFont typeface="Arial" pitchFamily="34" charset="0"/>
              <a:buChar char="•"/>
            </a:pPr>
            <a:r>
              <a:rPr lang="en-US" sz="2000" dirty="0">
                <a:solidFill>
                  <a:schemeClr val="tx2"/>
                </a:solidFill>
                <a:latin typeface="Arial Rounded MT Bold" pitchFamily="34" charset="0"/>
              </a:rPr>
              <a:t>Enrollment for Volunteer help with only “Completed” status considered</a:t>
            </a:r>
          </a:p>
          <a:p>
            <a:pPr marL="342900" indent="-342900">
              <a:lnSpc>
                <a:spcPct val="80000"/>
              </a:lnSpc>
              <a:spcBef>
                <a:spcPct val="20000"/>
              </a:spcBef>
              <a:spcAft>
                <a:spcPts val="1200"/>
              </a:spcAft>
              <a:buFont typeface="Arial" pitchFamily="34" charset="0"/>
              <a:buChar char="•"/>
            </a:pPr>
            <a:r>
              <a:rPr lang="en-US" sz="2000" dirty="0">
                <a:solidFill>
                  <a:schemeClr val="tx2"/>
                </a:solidFill>
                <a:latin typeface="Arial Rounded MT Bold" pitchFamily="34" charset="0"/>
              </a:rPr>
              <a:t>Multiple HHUSA hire not considered as the services offered could be anything other than Volunteer Services</a:t>
            </a:r>
          </a:p>
        </p:txBody>
      </p:sp>
    </p:spTree>
    <p:extLst>
      <p:ext uri="{BB962C8B-B14F-4D97-AF65-F5344CB8AC3E}">
        <p14:creationId xmlns:p14="http://schemas.microsoft.com/office/powerpoint/2010/main" val="2342547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3C8B-93D8-47EC-B1FF-53A741B61959}"/>
              </a:ext>
            </a:extLst>
          </p:cNvPr>
          <p:cNvSpPr>
            <a:spLocks noGrp="1"/>
          </p:cNvSpPr>
          <p:nvPr>
            <p:ph type="title"/>
          </p:nvPr>
        </p:nvSpPr>
        <p:spPr>
          <a:xfrm>
            <a:off x="381000" y="762000"/>
            <a:ext cx="8305800" cy="655638"/>
          </a:xfrm>
        </p:spPr>
        <p:txBody>
          <a:bodyPr>
            <a:normAutofit/>
          </a:bodyPr>
          <a:lstStyle/>
          <a:p>
            <a:pPr algn="r"/>
            <a:r>
              <a:rPr lang="en-US" sz="3200" dirty="0">
                <a:solidFill>
                  <a:srgbClr val="FF0000"/>
                </a:solidFill>
                <a:effectLst>
                  <a:outerShdw blurRad="50800" dist="63500" dir="5400000" algn="ctr" rotWithShape="0">
                    <a:schemeClr val="tx1"/>
                  </a:outerShdw>
                  <a:reflection endPos="0" dist="50800" dir="5400000" sy="-100000" algn="bl" rotWithShape="0"/>
                </a:effectLst>
                <a:latin typeface="Arial Rounded MT Bold" pitchFamily="34" charset="0"/>
              </a:rPr>
              <a:t>Filters and Data Transformations</a:t>
            </a:r>
            <a:endParaRPr lang="en-US" sz="3200" dirty="0"/>
          </a:p>
        </p:txBody>
      </p:sp>
      <p:sp>
        <p:nvSpPr>
          <p:cNvPr id="3" name="Rectangle 2">
            <a:extLst>
              <a:ext uri="{FF2B5EF4-FFF2-40B4-BE49-F238E27FC236}">
                <a16:creationId xmlns:a16="http://schemas.microsoft.com/office/drawing/2014/main" id="{DCD56152-1CFC-440A-917F-73425AFBF446}"/>
              </a:ext>
            </a:extLst>
          </p:cNvPr>
          <p:cNvSpPr/>
          <p:nvPr/>
        </p:nvSpPr>
        <p:spPr>
          <a:xfrm>
            <a:off x="1143000" y="2057400"/>
            <a:ext cx="7315200" cy="4025717"/>
          </a:xfrm>
          <a:prstGeom prst="rect">
            <a:avLst/>
          </a:prstGeom>
        </p:spPr>
        <p:txBody>
          <a:bodyPr wrap="square">
            <a:spAutoFit/>
          </a:bodyPr>
          <a:lstStyle/>
          <a:p>
            <a:pPr marL="342900" indent="-342900">
              <a:lnSpc>
                <a:spcPct val="80000"/>
              </a:lnSpc>
              <a:spcBef>
                <a:spcPct val="20000"/>
              </a:spcBef>
              <a:spcAft>
                <a:spcPts val="1200"/>
              </a:spcAft>
              <a:buFont typeface="Arial" pitchFamily="34" charset="0"/>
              <a:buChar char="•"/>
            </a:pPr>
            <a:r>
              <a:rPr lang="en-US" sz="2400" dirty="0">
                <a:solidFill>
                  <a:schemeClr val="tx2"/>
                </a:solidFill>
                <a:latin typeface="Arial Rounded MT Bold" pitchFamily="34" charset="0"/>
              </a:rPr>
              <a:t>Difference between “Date Turned Blue” and “Date Turned Green” considered as “Time taken to get hired”</a:t>
            </a:r>
          </a:p>
          <a:p>
            <a:pPr marL="342900" indent="-342900">
              <a:lnSpc>
                <a:spcPct val="80000"/>
              </a:lnSpc>
              <a:spcBef>
                <a:spcPct val="20000"/>
              </a:spcBef>
              <a:spcAft>
                <a:spcPts val="1200"/>
              </a:spcAft>
              <a:buFont typeface="Arial" pitchFamily="34" charset="0"/>
              <a:buChar char="•"/>
            </a:pPr>
            <a:r>
              <a:rPr lang="en-US" sz="2400" dirty="0">
                <a:solidFill>
                  <a:schemeClr val="tx2"/>
                </a:solidFill>
                <a:latin typeface="Arial Rounded MT Bold" pitchFamily="34" charset="0"/>
              </a:rPr>
              <a:t>Difference between “Closed Date” and “Created Date” considered as “ Time amount of Volunteer help undertaken”</a:t>
            </a:r>
          </a:p>
          <a:p>
            <a:pPr marL="342900" indent="-342900">
              <a:lnSpc>
                <a:spcPct val="80000"/>
              </a:lnSpc>
              <a:spcBef>
                <a:spcPct val="20000"/>
              </a:spcBef>
              <a:spcAft>
                <a:spcPts val="1200"/>
              </a:spcAft>
              <a:buFont typeface="Arial" pitchFamily="34" charset="0"/>
              <a:buChar char="•"/>
            </a:pPr>
            <a:r>
              <a:rPr lang="en-US" sz="2400" dirty="0">
                <a:solidFill>
                  <a:schemeClr val="tx2"/>
                </a:solidFill>
                <a:latin typeface="Arial Rounded MT Bold" pitchFamily="34" charset="0"/>
              </a:rPr>
              <a:t>Clients with “Confirmed Hire Flag”(calculated) as 1 or Active Color Blue are considered ‘Hired’</a:t>
            </a:r>
          </a:p>
          <a:p>
            <a:pPr marL="342900" indent="-342900">
              <a:lnSpc>
                <a:spcPct val="80000"/>
              </a:lnSpc>
              <a:spcBef>
                <a:spcPct val="20000"/>
              </a:spcBef>
              <a:spcAft>
                <a:spcPts val="1200"/>
              </a:spcAft>
              <a:buFont typeface="Arial" pitchFamily="34" charset="0"/>
              <a:buChar char="•"/>
            </a:pPr>
            <a:r>
              <a:rPr lang="en-US" sz="2400" dirty="0">
                <a:solidFill>
                  <a:schemeClr val="tx2"/>
                </a:solidFill>
                <a:latin typeface="Arial Rounded MT Bold" pitchFamily="34" charset="0"/>
              </a:rPr>
              <a:t>The column “Salary Range” was converted from categorical range to numerical mean.</a:t>
            </a:r>
          </a:p>
        </p:txBody>
      </p:sp>
    </p:spTree>
    <p:extLst>
      <p:ext uri="{BB962C8B-B14F-4D97-AF65-F5344CB8AC3E}">
        <p14:creationId xmlns:p14="http://schemas.microsoft.com/office/powerpoint/2010/main" val="3998590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3ACF-6466-4FB1-AB3A-D48953DB95E6}"/>
              </a:ext>
            </a:extLst>
          </p:cNvPr>
          <p:cNvSpPr>
            <a:spLocks noGrp="1"/>
          </p:cNvSpPr>
          <p:nvPr>
            <p:ph type="title"/>
          </p:nvPr>
        </p:nvSpPr>
        <p:spPr>
          <a:xfrm>
            <a:off x="601670" y="762000"/>
            <a:ext cx="7940659" cy="681835"/>
          </a:xfrm>
        </p:spPr>
        <p:txBody>
          <a:bodyPr>
            <a:normAutofit/>
          </a:bodyPr>
          <a:lstStyle/>
          <a:p>
            <a:r>
              <a:rPr lang="en-US" dirty="0">
                <a:solidFill>
                  <a:srgbClr val="FF0000"/>
                </a:solidFill>
                <a:effectLst>
                  <a:glow rad="88900">
                    <a:schemeClr val="accent1">
                      <a:alpha val="40000"/>
                    </a:schemeClr>
                  </a:glow>
                  <a:outerShdw blurRad="50800" dist="63500" dir="5400000" algn="ctr" rotWithShape="0">
                    <a:schemeClr val="tx1"/>
                  </a:outerShdw>
                  <a:reflection endPos="0" dist="50800" dir="5400000" sy="-100000" algn="bl" rotWithShape="0"/>
                </a:effectLst>
                <a:latin typeface="Arial Rounded MT Bold" pitchFamily="34" charset="0"/>
              </a:rPr>
              <a:t>Comparison Between Status </a:t>
            </a:r>
            <a:endParaRPr lang="en-US" dirty="0"/>
          </a:p>
        </p:txBody>
      </p:sp>
      <p:sp>
        <p:nvSpPr>
          <p:cNvPr id="8" name="Flowchart: Alternate Process 7">
            <a:extLst>
              <a:ext uri="{FF2B5EF4-FFF2-40B4-BE49-F238E27FC236}">
                <a16:creationId xmlns:a16="http://schemas.microsoft.com/office/drawing/2014/main" id="{A73DC78C-03BD-4DDE-B06F-03D150627D4F}"/>
              </a:ext>
            </a:extLst>
          </p:cNvPr>
          <p:cNvSpPr/>
          <p:nvPr/>
        </p:nvSpPr>
        <p:spPr>
          <a:xfrm>
            <a:off x="152400" y="2362200"/>
            <a:ext cx="3962400" cy="32742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Rounded MT Bold" pitchFamily="34" charset="0"/>
              </a:rPr>
              <a:t>Huge Number of Clients have withdrawn from taking volunteer help</a:t>
            </a:r>
          </a:p>
          <a:p>
            <a:endParaRPr lang="en-US" dirty="0">
              <a:solidFill>
                <a:schemeClr val="bg1"/>
              </a:solidFill>
              <a:latin typeface="Arial Rounded MT Bold" pitchFamily="34" charset="0"/>
            </a:endParaRPr>
          </a:p>
          <a:p>
            <a:r>
              <a:rPr lang="en-US" dirty="0">
                <a:solidFill>
                  <a:schemeClr val="bg1"/>
                </a:solidFill>
                <a:latin typeface="Arial Rounded MT Bold" pitchFamily="34" charset="0"/>
              </a:rPr>
              <a:t>Many Clients are in Pending Status waiting for Confirmation </a:t>
            </a:r>
          </a:p>
          <a:p>
            <a:endParaRPr lang="en-US" dirty="0">
              <a:solidFill>
                <a:schemeClr val="bg1"/>
              </a:solidFill>
              <a:latin typeface="Arial Rounded MT Bold" pitchFamily="34" charset="0"/>
            </a:endParaRPr>
          </a:p>
          <a:p>
            <a:endParaRPr lang="en-US" dirty="0">
              <a:solidFill>
                <a:schemeClr val="bg1"/>
              </a:solidFill>
              <a:latin typeface="Arial Rounded MT Bold" pitchFamily="34" charset="0"/>
            </a:endParaRPr>
          </a:p>
        </p:txBody>
      </p:sp>
      <p:pic>
        <p:nvPicPr>
          <p:cNvPr id="12" name="Content Placeholder 11">
            <a:extLst>
              <a:ext uri="{FF2B5EF4-FFF2-40B4-BE49-F238E27FC236}">
                <a16:creationId xmlns:a16="http://schemas.microsoft.com/office/drawing/2014/main" id="{6E701F24-5DB2-46E8-BBF3-7AFF4B5434B0}"/>
              </a:ext>
            </a:extLst>
          </p:cNvPr>
          <p:cNvPicPr>
            <a:picLocks noGrp="1" noChangeAspect="1"/>
          </p:cNvPicPr>
          <p:nvPr>
            <p:ph idx="1"/>
          </p:nvPr>
        </p:nvPicPr>
        <p:blipFill>
          <a:blip r:embed="rId2"/>
          <a:stretch>
            <a:fillRect/>
          </a:stretch>
        </p:blipFill>
        <p:spPr>
          <a:xfrm>
            <a:off x="4267200" y="2131219"/>
            <a:ext cx="4765334" cy="3505200"/>
          </a:xfrm>
          <a:prstGeom prst="rect">
            <a:avLst/>
          </a:prstGeom>
          <a:solidFill>
            <a:schemeClr val="tx1"/>
          </a:solidFill>
          <a:ln w="25400">
            <a:solidFill>
              <a:srgbClr val="FF0000">
                <a:alpha val="43000"/>
              </a:srgbClr>
            </a:solidFill>
          </a:ln>
        </p:spPr>
      </p:pic>
    </p:spTree>
    <p:extLst>
      <p:ext uri="{BB962C8B-B14F-4D97-AF65-F5344CB8AC3E}">
        <p14:creationId xmlns:p14="http://schemas.microsoft.com/office/powerpoint/2010/main" val="3321652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425A4-5A93-4C0D-B03D-C8581CC7ED89}"/>
              </a:ext>
            </a:extLst>
          </p:cNvPr>
          <p:cNvSpPr>
            <a:spLocks noGrp="1"/>
          </p:cNvSpPr>
          <p:nvPr>
            <p:ph type="title"/>
          </p:nvPr>
        </p:nvSpPr>
        <p:spPr>
          <a:xfrm>
            <a:off x="228600" y="833015"/>
            <a:ext cx="8839200" cy="610820"/>
          </a:xfrm>
        </p:spPr>
        <p:txBody>
          <a:bodyPr>
            <a:normAutofit fontScale="90000"/>
          </a:bodyPr>
          <a:lstStyle/>
          <a:p>
            <a:r>
              <a:rPr lang="en-US" dirty="0">
                <a:solidFill>
                  <a:srgbClr val="FF0000"/>
                </a:solidFill>
                <a:latin typeface="Arial Rounded MT Bold" pitchFamily="34" charset="0"/>
              </a:rPr>
              <a:t>Hire Status for Various Volunteer Activities</a:t>
            </a:r>
            <a:endParaRPr lang="en-US" dirty="0"/>
          </a:p>
        </p:txBody>
      </p:sp>
      <p:pic>
        <p:nvPicPr>
          <p:cNvPr id="6" name="Content Placeholder 5">
            <a:extLst>
              <a:ext uri="{FF2B5EF4-FFF2-40B4-BE49-F238E27FC236}">
                <a16:creationId xmlns:a16="http://schemas.microsoft.com/office/drawing/2014/main" id="{08CE3D25-B943-4D81-B664-2C46F87F5A6B}"/>
              </a:ext>
            </a:extLst>
          </p:cNvPr>
          <p:cNvPicPr>
            <a:picLocks noGrp="1" noChangeAspect="1"/>
          </p:cNvPicPr>
          <p:nvPr>
            <p:ph idx="1"/>
          </p:nvPr>
        </p:nvPicPr>
        <p:blipFill>
          <a:blip r:embed="rId2"/>
          <a:stretch>
            <a:fillRect/>
          </a:stretch>
        </p:blipFill>
        <p:spPr>
          <a:xfrm>
            <a:off x="609600" y="1828800"/>
            <a:ext cx="1905000" cy="4758030"/>
          </a:xfrm>
          <a:prstGeom prst="rect">
            <a:avLst/>
          </a:prstGeom>
          <a:solidFill>
            <a:schemeClr val="tx1"/>
          </a:solidFill>
          <a:ln w="25400">
            <a:solidFill>
              <a:srgbClr val="FF0000">
                <a:alpha val="43000"/>
              </a:srgbClr>
            </a:solidFill>
          </a:ln>
        </p:spPr>
      </p:pic>
      <p:pic>
        <p:nvPicPr>
          <p:cNvPr id="8" name="Picture 7">
            <a:extLst>
              <a:ext uri="{FF2B5EF4-FFF2-40B4-BE49-F238E27FC236}">
                <a16:creationId xmlns:a16="http://schemas.microsoft.com/office/drawing/2014/main" id="{253A2617-B27D-43A0-8865-0EF8468D58F7}"/>
              </a:ext>
            </a:extLst>
          </p:cNvPr>
          <p:cNvPicPr>
            <a:picLocks noChangeAspect="1"/>
          </p:cNvPicPr>
          <p:nvPr/>
        </p:nvPicPr>
        <p:blipFill>
          <a:blip r:embed="rId3"/>
          <a:stretch>
            <a:fillRect/>
          </a:stretch>
        </p:blipFill>
        <p:spPr>
          <a:xfrm>
            <a:off x="3352800" y="5410200"/>
            <a:ext cx="1838325" cy="914400"/>
          </a:xfrm>
          <a:prstGeom prst="rect">
            <a:avLst/>
          </a:prstGeom>
          <a:solidFill>
            <a:schemeClr val="tx1"/>
          </a:solidFill>
          <a:ln w="25400">
            <a:solidFill>
              <a:srgbClr val="FF0000">
                <a:alpha val="43000"/>
              </a:srgbClr>
            </a:solidFill>
          </a:ln>
        </p:spPr>
      </p:pic>
      <p:graphicFrame>
        <p:nvGraphicFramePr>
          <p:cNvPr id="11" name="Table 10">
            <a:extLst>
              <a:ext uri="{FF2B5EF4-FFF2-40B4-BE49-F238E27FC236}">
                <a16:creationId xmlns:a16="http://schemas.microsoft.com/office/drawing/2014/main" id="{E6384973-C0EF-4086-B701-D51017DBDAC3}"/>
              </a:ext>
            </a:extLst>
          </p:cNvPr>
          <p:cNvGraphicFramePr>
            <a:graphicFrameLocks noGrp="1"/>
          </p:cNvGraphicFramePr>
          <p:nvPr>
            <p:extLst/>
          </p:nvPr>
        </p:nvGraphicFramePr>
        <p:xfrm>
          <a:off x="3581400" y="1865475"/>
          <a:ext cx="4419600" cy="1483360"/>
        </p:xfrm>
        <a:graphic>
          <a:graphicData uri="http://schemas.openxmlformats.org/drawingml/2006/table">
            <a:tbl>
              <a:tblPr firstRow="1" bandRow="1">
                <a:tableStyleId>{B301B821-A1FF-4177-AEE7-76D212191A09}</a:tableStyleId>
              </a:tblPr>
              <a:tblGrid>
                <a:gridCol w="2590800">
                  <a:extLst>
                    <a:ext uri="{9D8B030D-6E8A-4147-A177-3AD203B41FA5}">
                      <a16:colId xmlns:a16="http://schemas.microsoft.com/office/drawing/2014/main" val="3763207028"/>
                    </a:ext>
                  </a:extLst>
                </a:gridCol>
                <a:gridCol w="1828800">
                  <a:extLst>
                    <a:ext uri="{9D8B030D-6E8A-4147-A177-3AD203B41FA5}">
                      <a16:colId xmlns:a16="http://schemas.microsoft.com/office/drawing/2014/main" val="3490400448"/>
                    </a:ext>
                  </a:extLst>
                </a:gridCol>
              </a:tblGrid>
              <a:tr h="370840">
                <a:tc>
                  <a:txBody>
                    <a:bodyPr/>
                    <a:lstStyle/>
                    <a:p>
                      <a:r>
                        <a:rPr lang="en-US" dirty="0"/>
                        <a:t>Reason</a:t>
                      </a:r>
                    </a:p>
                  </a:txBody>
                  <a:tcPr/>
                </a:tc>
                <a:tc>
                  <a:txBody>
                    <a:bodyPr/>
                    <a:lstStyle/>
                    <a:p>
                      <a:r>
                        <a:rPr lang="en-US" dirty="0"/>
                        <a:t>Hired (%)</a:t>
                      </a:r>
                    </a:p>
                  </a:txBody>
                  <a:tcPr/>
                </a:tc>
                <a:extLst>
                  <a:ext uri="{0D108BD9-81ED-4DB2-BD59-A6C34878D82A}">
                    <a16:rowId xmlns:a16="http://schemas.microsoft.com/office/drawing/2014/main" val="276939818"/>
                  </a:ext>
                </a:extLst>
              </a:tr>
              <a:tr h="370840">
                <a:tc>
                  <a:txBody>
                    <a:bodyPr/>
                    <a:lstStyle/>
                    <a:p>
                      <a:r>
                        <a:rPr lang="en-US" dirty="0">
                          <a:solidFill>
                            <a:schemeClr val="accent1">
                              <a:lumMod val="75000"/>
                            </a:schemeClr>
                          </a:solidFill>
                        </a:rPr>
                        <a:t>Mock Interview</a:t>
                      </a:r>
                    </a:p>
                  </a:txBody>
                  <a:tcPr/>
                </a:tc>
                <a:tc>
                  <a:txBody>
                    <a:bodyPr/>
                    <a:lstStyle/>
                    <a:p>
                      <a:r>
                        <a:rPr lang="en-US" dirty="0"/>
                        <a:t>75.66</a:t>
                      </a:r>
                    </a:p>
                  </a:txBody>
                  <a:tcPr/>
                </a:tc>
                <a:extLst>
                  <a:ext uri="{0D108BD9-81ED-4DB2-BD59-A6C34878D82A}">
                    <a16:rowId xmlns:a16="http://schemas.microsoft.com/office/drawing/2014/main" val="2516185006"/>
                  </a:ext>
                </a:extLst>
              </a:tr>
              <a:tr h="370840">
                <a:tc>
                  <a:txBody>
                    <a:bodyPr/>
                    <a:lstStyle/>
                    <a:p>
                      <a:r>
                        <a:rPr lang="en-US" dirty="0">
                          <a:solidFill>
                            <a:schemeClr val="accent1">
                              <a:lumMod val="75000"/>
                            </a:schemeClr>
                          </a:solidFill>
                        </a:rPr>
                        <a:t>Federal Resume Review</a:t>
                      </a:r>
                    </a:p>
                  </a:txBody>
                  <a:tcPr/>
                </a:tc>
                <a:tc>
                  <a:txBody>
                    <a:bodyPr/>
                    <a:lstStyle/>
                    <a:p>
                      <a:r>
                        <a:rPr lang="en-US" dirty="0"/>
                        <a:t>10.31</a:t>
                      </a:r>
                    </a:p>
                  </a:txBody>
                  <a:tcPr/>
                </a:tc>
                <a:extLst>
                  <a:ext uri="{0D108BD9-81ED-4DB2-BD59-A6C34878D82A}">
                    <a16:rowId xmlns:a16="http://schemas.microsoft.com/office/drawing/2014/main" val="3242523332"/>
                  </a:ext>
                </a:extLst>
              </a:tr>
              <a:tr h="370840">
                <a:tc>
                  <a:txBody>
                    <a:bodyPr/>
                    <a:lstStyle/>
                    <a:p>
                      <a:r>
                        <a:rPr lang="en-US" dirty="0">
                          <a:solidFill>
                            <a:schemeClr val="accent1">
                              <a:lumMod val="75000"/>
                            </a:schemeClr>
                          </a:solidFill>
                        </a:rPr>
                        <a:t>Career Counseling</a:t>
                      </a:r>
                    </a:p>
                  </a:txBody>
                  <a:tcPr/>
                </a:tc>
                <a:tc>
                  <a:txBody>
                    <a:bodyPr/>
                    <a:lstStyle/>
                    <a:p>
                      <a:r>
                        <a:rPr lang="en-US" dirty="0"/>
                        <a:t>14.04</a:t>
                      </a:r>
                    </a:p>
                  </a:txBody>
                  <a:tcPr/>
                </a:tc>
                <a:extLst>
                  <a:ext uri="{0D108BD9-81ED-4DB2-BD59-A6C34878D82A}">
                    <a16:rowId xmlns:a16="http://schemas.microsoft.com/office/drawing/2014/main" val="1861490343"/>
                  </a:ext>
                </a:extLst>
              </a:tr>
            </a:tbl>
          </a:graphicData>
        </a:graphic>
      </p:graphicFrame>
      <p:graphicFrame>
        <p:nvGraphicFramePr>
          <p:cNvPr id="12" name="Table 11">
            <a:extLst>
              <a:ext uri="{FF2B5EF4-FFF2-40B4-BE49-F238E27FC236}">
                <a16:creationId xmlns:a16="http://schemas.microsoft.com/office/drawing/2014/main" id="{CF22EC32-FEA2-423C-BEB1-8479705FEF8E}"/>
              </a:ext>
            </a:extLst>
          </p:cNvPr>
          <p:cNvGraphicFramePr>
            <a:graphicFrameLocks noGrp="1"/>
          </p:cNvGraphicFramePr>
          <p:nvPr>
            <p:extLst/>
          </p:nvPr>
        </p:nvGraphicFramePr>
        <p:xfrm>
          <a:off x="3581400" y="3528202"/>
          <a:ext cx="4419600" cy="1483360"/>
        </p:xfrm>
        <a:graphic>
          <a:graphicData uri="http://schemas.openxmlformats.org/drawingml/2006/table">
            <a:tbl>
              <a:tblPr firstRow="1" bandRow="1">
                <a:tableStyleId>{B301B821-A1FF-4177-AEE7-76D212191A09}</a:tableStyleId>
              </a:tblPr>
              <a:tblGrid>
                <a:gridCol w="2590800">
                  <a:extLst>
                    <a:ext uri="{9D8B030D-6E8A-4147-A177-3AD203B41FA5}">
                      <a16:colId xmlns:a16="http://schemas.microsoft.com/office/drawing/2014/main" val="3763207028"/>
                    </a:ext>
                  </a:extLst>
                </a:gridCol>
                <a:gridCol w="1828800">
                  <a:extLst>
                    <a:ext uri="{9D8B030D-6E8A-4147-A177-3AD203B41FA5}">
                      <a16:colId xmlns:a16="http://schemas.microsoft.com/office/drawing/2014/main" val="3490400448"/>
                    </a:ext>
                  </a:extLst>
                </a:gridCol>
              </a:tblGrid>
              <a:tr h="370840">
                <a:tc>
                  <a:txBody>
                    <a:bodyPr/>
                    <a:lstStyle/>
                    <a:p>
                      <a:r>
                        <a:rPr lang="en-US" dirty="0"/>
                        <a:t>Reason</a:t>
                      </a:r>
                    </a:p>
                  </a:txBody>
                  <a:tcPr/>
                </a:tc>
                <a:tc>
                  <a:txBody>
                    <a:bodyPr/>
                    <a:lstStyle/>
                    <a:p>
                      <a:r>
                        <a:rPr lang="en-US" dirty="0"/>
                        <a:t>Not Hired (%)</a:t>
                      </a:r>
                    </a:p>
                  </a:txBody>
                  <a:tcPr/>
                </a:tc>
                <a:extLst>
                  <a:ext uri="{0D108BD9-81ED-4DB2-BD59-A6C34878D82A}">
                    <a16:rowId xmlns:a16="http://schemas.microsoft.com/office/drawing/2014/main" val="276939818"/>
                  </a:ext>
                </a:extLst>
              </a:tr>
              <a:tr h="370840">
                <a:tc>
                  <a:txBody>
                    <a:bodyPr/>
                    <a:lstStyle/>
                    <a:p>
                      <a:r>
                        <a:rPr lang="en-US" dirty="0">
                          <a:solidFill>
                            <a:schemeClr val="accent1">
                              <a:lumMod val="75000"/>
                            </a:schemeClr>
                          </a:solidFill>
                        </a:rPr>
                        <a:t>Mock Interview</a:t>
                      </a:r>
                    </a:p>
                  </a:txBody>
                  <a:tcPr/>
                </a:tc>
                <a:tc>
                  <a:txBody>
                    <a:bodyPr/>
                    <a:lstStyle/>
                    <a:p>
                      <a:r>
                        <a:rPr lang="en-US" dirty="0"/>
                        <a:t>65.34</a:t>
                      </a:r>
                    </a:p>
                  </a:txBody>
                  <a:tcPr/>
                </a:tc>
                <a:extLst>
                  <a:ext uri="{0D108BD9-81ED-4DB2-BD59-A6C34878D82A}">
                    <a16:rowId xmlns:a16="http://schemas.microsoft.com/office/drawing/2014/main" val="2516185006"/>
                  </a:ext>
                </a:extLst>
              </a:tr>
              <a:tr h="370840">
                <a:tc>
                  <a:txBody>
                    <a:bodyPr/>
                    <a:lstStyle/>
                    <a:p>
                      <a:r>
                        <a:rPr lang="en-US" dirty="0">
                          <a:solidFill>
                            <a:schemeClr val="accent1">
                              <a:lumMod val="75000"/>
                            </a:schemeClr>
                          </a:solidFill>
                        </a:rPr>
                        <a:t>Federal Resume Review</a:t>
                      </a:r>
                    </a:p>
                  </a:txBody>
                  <a:tcPr/>
                </a:tc>
                <a:tc>
                  <a:txBody>
                    <a:bodyPr/>
                    <a:lstStyle/>
                    <a:p>
                      <a:r>
                        <a:rPr lang="en-US" dirty="0"/>
                        <a:t>9.56</a:t>
                      </a:r>
                    </a:p>
                  </a:txBody>
                  <a:tcPr/>
                </a:tc>
                <a:extLst>
                  <a:ext uri="{0D108BD9-81ED-4DB2-BD59-A6C34878D82A}">
                    <a16:rowId xmlns:a16="http://schemas.microsoft.com/office/drawing/2014/main" val="3242523332"/>
                  </a:ext>
                </a:extLst>
              </a:tr>
              <a:tr h="370840">
                <a:tc>
                  <a:txBody>
                    <a:bodyPr/>
                    <a:lstStyle/>
                    <a:p>
                      <a:r>
                        <a:rPr lang="en-US" dirty="0">
                          <a:solidFill>
                            <a:schemeClr val="accent1">
                              <a:lumMod val="75000"/>
                            </a:schemeClr>
                          </a:solidFill>
                        </a:rPr>
                        <a:t>Career Counseling</a:t>
                      </a:r>
                    </a:p>
                  </a:txBody>
                  <a:tcPr/>
                </a:tc>
                <a:tc>
                  <a:txBody>
                    <a:bodyPr/>
                    <a:lstStyle/>
                    <a:p>
                      <a:r>
                        <a:rPr lang="en-US" dirty="0"/>
                        <a:t>25.10</a:t>
                      </a:r>
                    </a:p>
                  </a:txBody>
                  <a:tcPr/>
                </a:tc>
                <a:extLst>
                  <a:ext uri="{0D108BD9-81ED-4DB2-BD59-A6C34878D82A}">
                    <a16:rowId xmlns:a16="http://schemas.microsoft.com/office/drawing/2014/main" val="1861490343"/>
                  </a:ext>
                </a:extLst>
              </a:tr>
            </a:tbl>
          </a:graphicData>
        </a:graphic>
      </p:graphicFrame>
    </p:spTree>
    <p:extLst>
      <p:ext uri="{BB962C8B-B14F-4D97-AF65-F5344CB8AC3E}">
        <p14:creationId xmlns:p14="http://schemas.microsoft.com/office/powerpoint/2010/main" val="2115304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FB57-757A-4B1C-B94E-9122B10D74AC}"/>
              </a:ext>
            </a:extLst>
          </p:cNvPr>
          <p:cNvSpPr>
            <a:spLocks noGrp="1"/>
          </p:cNvSpPr>
          <p:nvPr>
            <p:ph type="title"/>
          </p:nvPr>
        </p:nvSpPr>
        <p:spPr>
          <a:xfrm>
            <a:off x="0" y="833015"/>
            <a:ext cx="9067800" cy="610820"/>
          </a:xfrm>
        </p:spPr>
        <p:txBody>
          <a:bodyPr>
            <a:noAutofit/>
          </a:bodyPr>
          <a:lstStyle/>
          <a:p>
            <a:pPr algn="l"/>
            <a:r>
              <a:rPr lang="en-US" sz="3200" dirty="0">
                <a:solidFill>
                  <a:srgbClr val="FF0000"/>
                </a:solidFill>
                <a:latin typeface="Arial Rounded MT Bold" pitchFamily="34" charset="0"/>
              </a:rPr>
              <a:t>Effects of Volunteer Activities on Job Quality</a:t>
            </a:r>
            <a:endParaRPr lang="en-US" sz="3200" dirty="0"/>
          </a:p>
        </p:txBody>
      </p:sp>
      <p:pic>
        <p:nvPicPr>
          <p:cNvPr id="4" name="Content Placeholder 3">
            <a:extLst>
              <a:ext uri="{FF2B5EF4-FFF2-40B4-BE49-F238E27FC236}">
                <a16:creationId xmlns:a16="http://schemas.microsoft.com/office/drawing/2014/main" id="{493C2045-D798-4FC5-9955-79E62C24AB48}"/>
              </a:ext>
            </a:extLst>
          </p:cNvPr>
          <p:cNvPicPr>
            <a:picLocks noGrp="1" noChangeAspect="1"/>
          </p:cNvPicPr>
          <p:nvPr>
            <p:ph idx="1"/>
          </p:nvPr>
        </p:nvPicPr>
        <p:blipFill>
          <a:blip r:embed="rId2"/>
          <a:stretch>
            <a:fillRect/>
          </a:stretch>
        </p:blipFill>
        <p:spPr>
          <a:xfrm>
            <a:off x="4800600" y="1752600"/>
            <a:ext cx="3819097" cy="2238974"/>
          </a:xfrm>
          <a:prstGeom prst="rect">
            <a:avLst/>
          </a:prstGeom>
          <a:solidFill>
            <a:schemeClr val="tx1"/>
          </a:solidFill>
          <a:ln w="25400">
            <a:solidFill>
              <a:srgbClr val="FF0000">
                <a:alpha val="43000"/>
              </a:srgbClr>
            </a:solidFill>
          </a:ln>
        </p:spPr>
      </p:pic>
      <p:pic>
        <p:nvPicPr>
          <p:cNvPr id="5" name="Picture 4">
            <a:extLst>
              <a:ext uri="{FF2B5EF4-FFF2-40B4-BE49-F238E27FC236}">
                <a16:creationId xmlns:a16="http://schemas.microsoft.com/office/drawing/2014/main" id="{28A925AE-0DF9-41CA-9C2F-974F02E38359}"/>
              </a:ext>
            </a:extLst>
          </p:cNvPr>
          <p:cNvPicPr>
            <a:picLocks noChangeAspect="1"/>
          </p:cNvPicPr>
          <p:nvPr/>
        </p:nvPicPr>
        <p:blipFill>
          <a:blip r:embed="rId3"/>
          <a:stretch>
            <a:fillRect/>
          </a:stretch>
        </p:blipFill>
        <p:spPr>
          <a:xfrm>
            <a:off x="4800600" y="4294119"/>
            <a:ext cx="3819097" cy="2348038"/>
          </a:xfrm>
          <a:prstGeom prst="rect">
            <a:avLst/>
          </a:prstGeom>
          <a:solidFill>
            <a:schemeClr val="tx1"/>
          </a:solidFill>
          <a:ln w="25400">
            <a:solidFill>
              <a:srgbClr val="FF0000">
                <a:alpha val="43000"/>
              </a:srgbClr>
            </a:solidFill>
          </a:ln>
        </p:spPr>
      </p:pic>
      <p:sp>
        <p:nvSpPr>
          <p:cNvPr id="6" name="Flowchart: Alternate Process 5">
            <a:extLst>
              <a:ext uri="{FF2B5EF4-FFF2-40B4-BE49-F238E27FC236}">
                <a16:creationId xmlns:a16="http://schemas.microsoft.com/office/drawing/2014/main" id="{A1299C6D-C887-4A92-BF72-774F5E8BBA13}"/>
              </a:ext>
            </a:extLst>
          </p:cNvPr>
          <p:cNvSpPr/>
          <p:nvPr/>
        </p:nvSpPr>
        <p:spPr>
          <a:xfrm>
            <a:off x="609600" y="2543774"/>
            <a:ext cx="3657600" cy="2895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Rounded MT Bold" pitchFamily="34" charset="0"/>
              </a:rPr>
              <a:t>Mean Salary of clients taking volunteer help is more </a:t>
            </a:r>
          </a:p>
          <a:p>
            <a:endParaRPr lang="en-US" dirty="0">
              <a:solidFill>
                <a:schemeClr val="bg1"/>
              </a:solidFill>
              <a:latin typeface="Arial Rounded MT Bold" pitchFamily="34" charset="0"/>
            </a:endParaRPr>
          </a:p>
          <a:p>
            <a:r>
              <a:rPr lang="en-US" dirty="0">
                <a:solidFill>
                  <a:schemeClr val="bg1"/>
                </a:solidFill>
                <a:latin typeface="Arial Rounded MT Bold" pitchFamily="34" charset="0"/>
              </a:rPr>
              <a:t>Average Salary of clients taking help on Federal Resume Review is highest</a:t>
            </a:r>
          </a:p>
        </p:txBody>
      </p:sp>
    </p:spTree>
    <p:extLst>
      <p:ext uri="{BB962C8B-B14F-4D97-AF65-F5344CB8AC3E}">
        <p14:creationId xmlns:p14="http://schemas.microsoft.com/office/powerpoint/2010/main" val="3550038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9DD8-6A09-4038-9B8C-C685A6E88C0A}"/>
              </a:ext>
            </a:extLst>
          </p:cNvPr>
          <p:cNvSpPr>
            <a:spLocks noGrp="1"/>
          </p:cNvSpPr>
          <p:nvPr>
            <p:ph type="title"/>
          </p:nvPr>
        </p:nvSpPr>
        <p:spPr/>
        <p:txBody>
          <a:bodyPr>
            <a:normAutofit fontScale="90000"/>
          </a:bodyPr>
          <a:lstStyle/>
          <a:p>
            <a:r>
              <a:rPr lang="en-US" dirty="0">
                <a:solidFill>
                  <a:srgbClr val="FF0000"/>
                </a:solidFill>
                <a:effectLst>
                  <a:outerShdw blurRad="50800" dist="63500" dir="5400000" algn="ctr" rotWithShape="0">
                    <a:schemeClr val="tx1"/>
                  </a:outerShdw>
                  <a:reflection endPos="0" dist="50800" dir="5400000" sy="-100000" algn="bl" rotWithShape="0"/>
                </a:effectLst>
                <a:latin typeface="Arial Rounded MT Bold" pitchFamily="34" charset="0"/>
              </a:rPr>
              <a:t>Comparison: Hired– Not Hired</a:t>
            </a:r>
            <a:endParaRPr lang="en-US" dirty="0"/>
          </a:p>
        </p:txBody>
      </p:sp>
      <p:pic>
        <p:nvPicPr>
          <p:cNvPr id="4" name="Content Placeholder 3">
            <a:extLst>
              <a:ext uri="{FF2B5EF4-FFF2-40B4-BE49-F238E27FC236}">
                <a16:creationId xmlns:a16="http://schemas.microsoft.com/office/drawing/2014/main" id="{C5258590-CC11-4B92-B368-F7D3AE06C490}"/>
              </a:ext>
            </a:extLst>
          </p:cNvPr>
          <p:cNvPicPr>
            <a:picLocks noGrp="1" noChangeAspect="1"/>
          </p:cNvPicPr>
          <p:nvPr>
            <p:ph idx="1"/>
          </p:nvPr>
        </p:nvPicPr>
        <p:blipFill>
          <a:blip r:embed="rId2"/>
          <a:stretch>
            <a:fillRect/>
          </a:stretch>
        </p:blipFill>
        <p:spPr>
          <a:xfrm>
            <a:off x="601670" y="1792324"/>
            <a:ext cx="3276600" cy="2223247"/>
          </a:xfrm>
          <a:prstGeom prst="rect">
            <a:avLst/>
          </a:prstGeom>
          <a:solidFill>
            <a:schemeClr val="tx1"/>
          </a:solidFill>
          <a:ln w="25400">
            <a:solidFill>
              <a:srgbClr val="FF0000">
                <a:alpha val="43000"/>
              </a:srgbClr>
            </a:solidFill>
          </a:ln>
        </p:spPr>
      </p:pic>
      <p:pic>
        <p:nvPicPr>
          <p:cNvPr id="5" name="Picture 4">
            <a:extLst>
              <a:ext uri="{FF2B5EF4-FFF2-40B4-BE49-F238E27FC236}">
                <a16:creationId xmlns:a16="http://schemas.microsoft.com/office/drawing/2014/main" id="{9C16D03B-58A8-4C4F-9B65-726524324CFD}"/>
              </a:ext>
            </a:extLst>
          </p:cNvPr>
          <p:cNvPicPr>
            <a:picLocks noChangeAspect="1"/>
          </p:cNvPicPr>
          <p:nvPr/>
        </p:nvPicPr>
        <p:blipFill>
          <a:blip r:embed="rId3"/>
          <a:stretch>
            <a:fillRect/>
          </a:stretch>
        </p:blipFill>
        <p:spPr>
          <a:xfrm>
            <a:off x="4953000" y="1792324"/>
            <a:ext cx="3200400" cy="2205456"/>
          </a:xfrm>
          <a:prstGeom prst="rect">
            <a:avLst/>
          </a:prstGeom>
          <a:solidFill>
            <a:schemeClr val="tx1"/>
          </a:solidFill>
          <a:ln w="25400">
            <a:solidFill>
              <a:srgbClr val="FF0000">
                <a:alpha val="43000"/>
              </a:srgbClr>
            </a:solidFill>
          </a:ln>
        </p:spPr>
      </p:pic>
      <p:pic>
        <p:nvPicPr>
          <p:cNvPr id="6" name="Picture 5">
            <a:extLst>
              <a:ext uri="{FF2B5EF4-FFF2-40B4-BE49-F238E27FC236}">
                <a16:creationId xmlns:a16="http://schemas.microsoft.com/office/drawing/2014/main" id="{08CB7149-A615-4DCE-A8FD-9DB11DA78DCA}"/>
              </a:ext>
            </a:extLst>
          </p:cNvPr>
          <p:cNvPicPr>
            <a:picLocks noChangeAspect="1"/>
          </p:cNvPicPr>
          <p:nvPr/>
        </p:nvPicPr>
        <p:blipFill>
          <a:blip r:embed="rId4"/>
          <a:stretch>
            <a:fillRect/>
          </a:stretch>
        </p:blipFill>
        <p:spPr>
          <a:xfrm>
            <a:off x="2514600" y="4291013"/>
            <a:ext cx="3657600" cy="2400300"/>
          </a:xfrm>
          <a:prstGeom prst="rect">
            <a:avLst/>
          </a:prstGeom>
          <a:solidFill>
            <a:schemeClr val="tx1"/>
          </a:solidFill>
          <a:ln w="25400">
            <a:solidFill>
              <a:srgbClr val="FF0000">
                <a:alpha val="43000"/>
              </a:srgbClr>
            </a:solidFill>
          </a:ln>
        </p:spPr>
      </p:pic>
    </p:spTree>
    <p:extLst>
      <p:ext uri="{BB962C8B-B14F-4D97-AF65-F5344CB8AC3E}">
        <p14:creationId xmlns:p14="http://schemas.microsoft.com/office/powerpoint/2010/main" val="253890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3840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Overview</a:t>
            </a: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dirty="0">
                <a:solidFill>
                  <a:schemeClr val="accent1"/>
                </a:solidFill>
                <a:latin typeface="Arial Rounded MT Bold" pitchFamily="34" charset="0"/>
                <a:cs typeface="Times New Roman" pitchFamily="18" charset="0"/>
              </a:rPr>
              <a:t>About Hire Heroes</a:t>
            </a:r>
          </a:p>
          <a:p>
            <a:r>
              <a:rPr lang="en-US" sz="3200" dirty="0">
                <a:solidFill>
                  <a:schemeClr val="bg1"/>
                </a:solidFill>
                <a:latin typeface="Arial Rounded MT Bold" pitchFamily="34" charset="0"/>
                <a:cs typeface="Times New Roman" pitchFamily="18" charset="0"/>
              </a:rPr>
              <a:t>Tasks</a:t>
            </a:r>
          </a:p>
          <a:p>
            <a:r>
              <a:rPr lang="en-US" dirty="0">
                <a:solidFill>
                  <a:schemeClr val="accent1"/>
                </a:solidFill>
                <a:latin typeface="Arial Rounded MT Bold" pitchFamily="34" charset="0"/>
                <a:cs typeface="Times New Roman" pitchFamily="18" charset="0"/>
              </a:rPr>
              <a:t>Data Description</a:t>
            </a:r>
          </a:p>
          <a:p>
            <a:r>
              <a:rPr lang="en-US" dirty="0">
                <a:solidFill>
                  <a:schemeClr val="accent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dirty="0">
                <a:solidFill>
                  <a:schemeClr val="accent1"/>
                </a:solidFill>
                <a:latin typeface="Arial Rounded MT Bold" pitchFamily="34" charset="0"/>
                <a:cs typeface="Times New Roman" pitchFamily="18" charset="0"/>
              </a:rPr>
              <a:t>Data Cleaning</a:t>
            </a:r>
          </a:p>
          <a:p>
            <a:r>
              <a:rPr lang="en-US" dirty="0">
                <a:solidFill>
                  <a:schemeClr val="accent1"/>
                </a:solidFill>
                <a:latin typeface="Arial Rounded MT Bold" pitchFamily="34" charset="0"/>
                <a:cs typeface="Times New Roman" pitchFamily="18" charset="0"/>
              </a:rPr>
              <a:t>Tasks Exploration</a:t>
            </a:r>
          </a:p>
          <a:p>
            <a:r>
              <a:rPr lang="en-US" dirty="0">
                <a:solidFill>
                  <a:schemeClr val="accent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41033094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1D48-82CF-4D13-9B3C-1E52360554DE}"/>
              </a:ext>
            </a:extLst>
          </p:cNvPr>
          <p:cNvSpPr>
            <a:spLocks noGrp="1"/>
          </p:cNvSpPr>
          <p:nvPr>
            <p:ph type="title"/>
          </p:nvPr>
        </p:nvSpPr>
        <p:spPr>
          <a:xfrm>
            <a:off x="152400" y="457200"/>
            <a:ext cx="8329127" cy="986635"/>
          </a:xfrm>
        </p:spPr>
        <p:txBody>
          <a:bodyPr>
            <a:normAutofit fontScale="90000"/>
          </a:bodyPr>
          <a:lstStyle/>
          <a:p>
            <a:pPr algn="ctr"/>
            <a:r>
              <a:rPr lang="en-US" dirty="0">
                <a:solidFill>
                  <a:srgbClr val="FF0000"/>
                </a:solidFill>
                <a:effectLst>
                  <a:glow rad="88900">
                    <a:schemeClr val="accent1">
                      <a:alpha val="40000"/>
                    </a:schemeClr>
                  </a:glow>
                  <a:outerShdw blurRad="50800" dist="63500" dir="5400000" algn="ctr" rotWithShape="0">
                    <a:schemeClr val="tx1"/>
                  </a:outerShdw>
                  <a:reflection endPos="0" dist="50800" dir="5400000" sy="-100000" algn="bl" rotWithShape="0"/>
                </a:effectLst>
                <a:latin typeface="Arial Rounded MT Bold" pitchFamily="34" charset="0"/>
              </a:rPr>
              <a:t>Does working with Volunteers lead to getting Hired? </a:t>
            </a:r>
            <a:endParaRPr lang="en-US" dirty="0">
              <a:effectLst>
                <a:glow rad="88900">
                  <a:schemeClr val="accent1">
                    <a:alpha val="40000"/>
                  </a:schemeClr>
                </a:glow>
                <a:outerShdw blurRad="50800" dist="38100" dir="2700000" algn="tl" rotWithShape="0">
                  <a:prstClr val="black">
                    <a:alpha val="70000"/>
                  </a:prstClr>
                </a:outerShdw>
              </a:effectLst>
            </a:endParaRPr>
          </a:p>
        </p:txBody>
      </p:sp>
      <p:graphicFrame>
        <p:nvGraphicFramePr>
          <p:cNvPr id="10" name="Content Placeholder 9">
            <a:extLst>
              <a:ext uri="{FF2B5EF4-FFF2-40B4-BE49-F238E27FC236}">
                <a16:creationId xmlns:a16="http://schemas.microsoft.com/office/drawing/2014/main" id="{4ACA211B-B6C8-45F7-B79A-6608774B511E}"/>
              </a:ext>
            </a:extLst>
          </p:cNvPr>
          <p:cNvGraphicFramePr>
            <a:graphicFrameLocks noGrp="1"/>
          </p:cNvGraphicFramePr>
          <p:nvPr>
            <p:ph idx="1"/>
            <p:extLst>
              <p:ext uri="{D42A27DB-BD31-4B8C-83A1-F6EECF244321}">
                <p14:modId xmlns:p14="http://schemas.microsoft.com/office/powerpoint/2010/main" val="3033987738"/>
              </p:ext>
            </p:extLst>
          </p:nvPr>
        </p:nvGraphicFramePr>
        <p:xfrm>
          <a:off x="3886200" y="5029200"/>
          <a:ext cx="5153776" cy="1737360"/>
        </p:xfrm>
        <a:graphic>
          <a:graphicData uri="http://schemas.openxmlformats.org/drawingml/2006/table">
            <a:tbl>
              <a:tblPr firstRow="1" bandRow="1">
                <a:tableStyleId>{5C22544A-7EE6-4342-B048-85BDC9FD1C3A}</a:tableStyleId>
              </a:tblPr>
              <a:tblGrid>
                <a:gridCol w="1288444">
                  <a:extLst>
                    <a:ext uri="{9D8B030D-6E8A-4147-A177-3AD203B41FA5}">
                      <a16:colId xmlns:a16="http://schemas.microsoft.com/office/drawing/2014/main" val="307852666"/>
                    </a:ext>
                  </a:extLst>
                </a:gridCol>
                <a:gridCol w="1288444">
                  <a:extLst>
                    <a:ext uri="{9D8B030D-6E8A-4147-A177-3AD203B41FA5}">
                      <a16:colId xmlns:a16="http://schemas.microsoft.com/office/drawing/2014/main" val="2537617265"/>
                    </a:ext>
                  </a:extLst>
                </a:gridCol>
                <a:gridCol w="1288444">
                  <a:extLst>
                    <a:ext uri="{9D8B030D-6E8A-4147-A177-3AD203B41FA5}">
                      <a16:colId xmlns:a16="http://schemas.microsoft.com/office/drawing/2014/main" val="3574186289"/>
                    </a:ext>
                  </a:extLst>
                </a:gridCol>
                <a:gridCol w="1288444">
                  <a:extLst>
                    <a:ext uri="{9D8B030D-6E8A-4147-A177-3AD203B41FA5}">
                      <a16:colId xmlns:a16="http://schemas.microsoft.com/office/drawing/2014/main" val="1042915147"/>
                    </a:ext>
                  </a:extLst>
                </a:gridCol>
              </a:tblGrid>
              <a:tr h="599975">
                <a:tc>
                  <a:txBody>
                    <a:bodyPr/>
                    <a:lstStyle/>
                    <a:p>
                      <a:r>
                        <a:rPr lang="en-US" dirty="0"/>
                        <a:t>Condition</a:t>
                      </a:r>
                    </a:p>
                  </a:txBody>
                  <a:tcPr/>
                </a:tc>
                <a:tc>
                  <a:txBody>
                    <a:bodyPr/>
                    <a:lstStyle/>
                    <a:p>
                      <a:r>
                        <a:rPr lang="en-US" dirty="0"/>
                        <a:t>Volunteer Association</a:t>
                      </a:r>
                    </a:p>
                  </a:txBody>
                  <a:tcPr/>
                </a:tc>
                <a:tc>
                  <a:txBody>
                    <a:bodyPr/>
                    <a:lstStyle/>
                    <a:p>
                      <a:r>
                        <a:rPr lang="en-US" dirty="0"/>
                        <a:t>No Association</a:t>
                      </a:r>
                    </a:p>
                  </a:txBody>
                  <a:tcPr/>
                </a:tc>
                <a:tc>
                  <a:txBody>
                    <a:bodyPr/>
                    <a:lstStyle/>
                    <a:p>
                      <a:endParaRPr lang="en-US"/>
                    </a:p>
                  </a:txBody>
                  <a:tcPr/>
                </a:tc>
                <a:extLst>
                  <a:ext uri="{0D108BD9-81ED-4DB2-BD59-A6C34878D82A}">
                    <a16:rowId xmlns:a16="http://schemas.microsoft.com/office/drawing/2014/main" val="3557188592"/>
                  </a:ext>
                </a:extLst>
              </a:tr>
              <a:tr h="342843">
                <a:tc>
                  <a:txBody>
                    <a:bodyPr/>
                    <a:lstStyle/>
                    <a:p>
                      <a:r>
                        <a:rPr lang="en-US" dirty="0"/>
                        <a:t>Hired</a:t>
                      </a:r>
                    </a:p>
                  </a:txBody>
                  <a:tcPr/>
                </a:tc>
                <a:tc>
                  <a:txBody>
                    <a:bodyPr/>
                    <a:lstStyle/>
                    <a:p>
                      <a:r>
                        <a:rPr lang="en-US"/>
                        <a:t>456</a:t>
                      </a:r>
                    </a:p>
                  </a:txBody>
                  <a:tcPr/>
                </a:tc>
                <a:tc>
                  <a:txBody>
                    <a:bodyPr/>
                    <a:lstStyle/>
                    <a:p>
                      <a:r>
                        <a:rPr lang="en-US" dirty="0"/>
                        <a:t>4891</a:t>
                      </a:r>
                    </a:p>
                  </a:txBody>
                  <a:tcPr/>
                </a:tc>
                <a:tc>
                  <a:txBody>
                    <a:bodyPr/>
                    <a:lstStyle/>
                    <a:p>
                      <a:r>
                        <a:rPr lang="en-US" dirty="0"/>
                        <a:t>5347</a:t>
                      </a:r>
                    </a:p>
                  </a:txBody>
                  <a:tcPr/>
                </a:tc>
                <a:extLst>
                  <a:ext uri="{0D108BD9-81ED-4DB2-BD59-A6C34878D82A}">
                    <a16:rowId xmlns:a16="http://schemas.microsoft.com/office/drawing/2014/main" val="1502041116"/>
                  </a:ext>
                </a:extLst>
              </a:tr>
              <a:tr h="342843">
                <a:tc>
                  <a:txBody>
                    <a:bodyPr/>
                    <a:lstStyle/>
                    <a:p>
                      <a:r>
                        <a:rPr lang="en-US" dirty="0"/>
                        <a:t>Not Hired</a:t>
                      </a:r>
                    </a:p>
                  </a:txBody>
                  <a:tcPr/>
                </a:tc>
                <a:tc>
                  <a:txBody>
                    <a:bodyPr/>
                    <a:lstStyle/>
                    <a:p>
                      <a:r>
                        <a:rPr lang="en-US" dirty="0"/>
                        <a:t>502</a:t>
                      </a:r>
                    </a:p>
                  </a:txBody>
                  <a:tcPr/>
                </a:tc>
                <a:tc>
                  <a:txBody>
                    <a:bodyPr/>
                    <a:lstStyle/>
                    <a:p>
                      <a:r>
                        <a:rPr lang="en-US" dirty="0"/>
                        <a:t>58043</a:t>
                      </a:r>
                    </a:p>
                  </a:txBody>
                  <a:tcPr/>
                </a:tc>
                <a:tc>
                  <a:txBody>
                    <a:bodyPr/>
                    <a:lstStyle/>
                    <a:p>
                      <a:r>
                        <a:rPr lang="en-US" dirty="0"/>
                        <a:t>58545</a:t>
                      </a:r>
                    </a:p>
                  </a:txBody>
                  <a:tcPr/>
                </a:tc>
                <a:extLst>
                  <a:ext uri="{0D108BD9-81ED-4DB2-BD59-A6C34878D82A}">
                    <a16:rowId xmlns:a16="http://schemas.microsoft.com/office/drawing/2014/main" val="546227197"/>
                  </a:ext>
                </a:extLst>
              </a:tr>
              <a:tr h="342843">
                <a:tc>
                  <a:txBody>
                    <a:bodyPr/>
                    <a:lstStyle/>
                    <a:p>
                      <a:endParaRPr lang="en-US" dirty="0"/>
                    </a:p>
                  </a:txBody>
                  <a:tcPr/>
                </a:tc>
                <a:tc>
                  <a:txBody>
                    <a:bodyPr/>
                    <a:lstStyle/>
                    <a:p>
                      <a:r>
                        <a:rPr lang="en-US" dirty="0"/>
                        <a:t>958</a:t>
                      </a:r>
                    </a:p>
                  </a:txBody>
                  <a:tcPr/>
                </a:tc>
                <a:tc>
                  <a:txBody>
                    <a:bodyPr/>
                    <a:lstStyle/>
                    <a:p>
                      <a:r>
                        <a:rPr lang="en-US" dirty="0"/>
                        <a:t>62934</a:t>
                      </a:r>
                    </a:p>
                  </a:txBody>
                  <a:tcPr/>
                </a:tc>
                <a:tc>
                  <a:txBody>
                    <a:bodyPr/>
                    <a:lstStyle/>
                    <a:p>
                      <a:r>
                        <a:rPr lang="en-US"/>
                        <a:t>63892</a:t>
                      </a:r>
                      <a:endParaRPr lang="en-US" dirty="0"/>
                    </a:p>
                  </a:txBody>
                  <a:tcPr/>
                </a:tc>
                <a:extLst>
                  <a:ext uri="{0D108BD9-81ED-4DB2-BD59-A6C34878D82A}">
                    <a16:rowId xmlns:a16="http://schemas.microsoft.com/office/drawing/2014/main" val="2464398249"/>
                  </a:ext>
                </a:extLst>
              </a:tr>
            </a:tbl>
          </a:graphicData>
        </a:graphic>
      </p:graphicFrame>
      <p:pic>
        <p:nvPicPr>
          <p:cNvPr id="11" name="Picture 10">
            <a:extLst>
              <a:ext uri="{FF2B5EF4-FFF2-40B4-BE49-F238E27FC236}">
                <a16:creationId xmlns:a16="http://schemas.microsoft.com/office/drawing/2014/main" id="{EE2691CF-198B-4F7A-9159-02E90DC96B2E}"/>
              </a:ext>
            </a:extLst>
          </p:cNvPr>
          <p:cNvPicPr>
            <a:picLocks noChangeAspect="1"/>
          </p:cNvPicPr>
          <p:nvPr/>
        </p:nvPicPr>
        <p:blipFill>
          <a:blip r:embed="rId2"/>
          <a:stretch>
            <a:fillRect/>
          </a:stretch>
        </p:blipFill>
        <p:spPr>
          <a:xfrm>
            <a:off x="4191000" y="1752600"/>
            <a:ext cx="4366727" cy="3144315"/>
          </a:xfrm>
          <a:prstGeom prst="rect">
            <a:avLst/>
          </a:prstGeom>
          <a:solidFill>
            <a:schemeClr val="tx1"/>
          </a:solidFill>
          <a:ln w="25400">
            <a:solidFill>
              <a:srgbClr val="FF0000">
                <a:alpha val="43000"/>
              </a:srgbClr>
            </a:solidFill>
          </a:ln>
        </p:spPr>
      </p:pic>
      <p:sp>
        <p:nvSpPr>
          <p:cNvPr id="12" name="Flowchart: Alternate Process 11">
            <a:extLst>
              <a:ext uri="{FF2B5EF4-FFF2-40B4-BE49-F238E27FC236}">
                <a16:creationId xmlns:a16="http://schemas.microsoft.com/office/drawing/2014/main" id="{5E9FCAA3-C0F4-4438-963B-D1BD06344AC0}"/>
              </a:ext>
            </a:extLst>
          </p:cNvPr>
          <p:cNvSpPr/>
          <p:nvPr/>
        </p:nvSpPr>
        <p:spPr>
          <a:xfrm>
            <a:off x="762000" y="2286000"/>
            <a:ext cx="2861388" cy="289560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Arial Rounded MT Bold" pitchFamily="34" charset="0"/>
              </a:rPr>
              <a:t>Observing how probability of a client getting hired is affected by observing number of clients undertaking volunteer help</a:t>
            </a:r>
          </a:p>
        </p:txBody>
      </p:sp>
    </p:spTree>
    <p:extLst>
      <p:ext uri="{BB962C8B-B14F-4D97-AF65-F5344CB8AC3E}">
        <p14:creationId xmlns:p14="http://schemas.microsoft.com/office/powerpoint/2010/main" val="2812211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86C3-EF57-4CBD-A8CF-ACF30D235859}"/>
              </a:ext>
            </a:extLst>
          </p:cNvPr>
          <p:cNvSpPr>
            <a:spLocks noGrp="1"/>
          </p:cNvSpPr>
          <p:nvPr>
            <p:ph type="title"/>
          </p:nvPr>
        </p:nvSpPr>
        <p:spPr>
          <a:xfrm>
            <a:off x="990600" y="762000"/>
            <a:ext cx="7543800" cy="749300"/>
          </a:xfrm>
        </p:spPr>
        <p:txBody>
          <a:bodyPr>
            <a:normAutofit/>
          </a:bodyPr>
          <a:lstStyle/>
          <a:p>
            <a:pPr algn="r"/>
            <a:r>
              <a:rPr lang="en-US" sz="3200" dirty="0">
                <a:solidFill>
                  <a:srgbClr val="FF0000"/>
                </a:solidFill>
                <a:effectLst>
                  <a:outerShdw blurRad="50800" dist="50800" dir="5400000" algn="ctr" rotWithShape="0">
                    <a:schemeClr val="tx1"/>
                  </a:outerShdw>
                </a:effectLst>
                <a:latin typeface="Arial Rounded MT Bold" pitchFamily="34" charset="0"/>
              </a:rPr>
              <a:t>Mean Use of Volunteer Services </a:t>
            </a:r>
            <a:endParaRPr lang="en-US" sz="3200" dirty="0">
              <a:effectLst>
                <a:outerShdw blurRad="50800" dist="50800" dir="5400000" algn="ctr" rotWithShape="0">
                  <a:schemeClr val="tx1"/>
                </a:outerShdw>
              </a:effectLst>
            </a:endParaRPr>
          </a:p>
        </p:txBody>
      </p:sp>
      <p:pic>
        <p:nvPicPr>
          <p:cNvPr id="7" name="Content Placeholder 6">
            <a:extLst>
              <a:ext uri="{FF2B5EF4-FFF2-40B4-BE49-F238E27FC236}">
                <a16:creationId xmlns:a16="http://schemas.microsoft.com/office/drawing/2014/main" id="{04DDB5B7-CCA1-4C60-86A0-08D035A58078}"/>
              </a:ext>
            </a:extLst>
          </p:cNvPr>
          <p:cNvPicPr>
            <a:picLocks noGrp="1" noChangeAspect="1"/>
          </p:cNvPicPr>
          <p:nvPr>
            <p:ph idx="1"/>
          </p:nvPr>
        </p:nvPicPr>
        <p:blipFill>
          <a:blip r:embed="rId2"/>
          <a:stretch>
            <a:fillRect/>
          </a:stretch>
        </p:blipFill>
        <p:spPr>
          <a:xfrm>
            <a:off x="5257800" y="2285999"/>
            <a:ext cx="3073787" cy="4389505"/>
          </a:xfrm>
          <a:prstGeom prst="rect">
            <a:avLst/>
          </a:prstGeom>
          <a:solidFill>
            <a:schemeClr val="tx1"/>
          </a:solidFill>
          <a:ln w="25400">
            <a:solidFill>
              <a:srgbClr val="FF0000">
                <a:alpha val="43000"/>
              </a:srgbClr>
            </a:solidFill>
          </a:ln>
        </p:spPr>
      </p:pic>
      <p:pic>
        <p:nvPicPr>
          <p:cNvPr id="5" name="Picture 4">
            <a:extLst>
              <a:ext uri="{FF2B5EF4-FFF2-40B4-BE49-F238E27FC236}">
                <a16:creationId xmlns:a16="http://schemas.microsoft.com/office/drawing/2014/main" id="{526DA454-253F-4DDA-93CA-687B3068A719}"/>
              </a:ext>
            </a:extLst>
          </p:cNvPr>
          <p:cNvPicPr>
            <a:picLocks noChangeAspect="1"/>
          </p:cNvPicPr>
          <p:nvPr/>
        </p:nvPicPr>
        <p:blipFill>
          <a:blip r:embed="rId3"/>
          <a:stretch>
            <a:fillRect/>
          </a:stretch>
        </p:blipFill>
        <p:spPr>
          <a:xfrm>
            <a:off x="990600" y="2286000"/>
            <a:ext cx="3160672" cy="4389505"/>
          </a:xfrm>
          <a:prstGeom prst="rect">
            <a:avLst/>
          </a:prstGeom>
          <a:solidFill>
            <a:schemeClr val="tx1"/>
          </a:solidFill>
          <a:ln w="25400">
            <a:solidFill>
              <a:srgbClr val="FF0000">
                <a:alpha val="43000"/>
              </a:srgbClr>
            </a:solidFill>
          </a:ln>
        </p:spPr>
      </p:pic>
      <p:sp>
        <p:nvSpPr>
          <p:cNvPr id="3" name="Rectangle 2">
            <a:extLst>
              <a:ext uri="{FF2B5EF4-FFF2-40B4-BE49-F238E27FC236}">
                <a16:creationId xmlns:a16="http://schemas.microsoft.com/office/drawing/2014/main" id="{330191B6-A387-4812-872C-12D0E0599E4D}"/>
              </a:ext>
            </a:extLst>
          </p:cNvPr>
          <p:cNvSpPr/>
          <p:nvPr/>
        </p:nvSpPr>
        <p:spPr>
          <a:xfrm>
            <a:off x="1066800" y="1752600"/>
            <a:ext cx="2971800" cy="381000"/>
          </a:xfrm>
          <a:prstGeom prst="rect">
            <a:avLst/>
          </a:prstGeom>
          <a:solidFill>
            <a:srgbClr val="0070C0"/>
          </a:solidFill>
          <a:ln w="25400">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01932A13-098D-44DA-ACCF-D457264BDBF1}"/>
              </a:ext>
            </a:extLst>
          </p:cNvPr>
          <p:cNvSpPr/>
          <p:nvPr/>
        </p:nvSpPr>
        <p:spPr>
          <a:xfrm>
            <a:off x="5334000" y="1752600"/>
            <a:ext cx="2938365" cy="381000"/>
          </a:xfrm>
          <a:prstGeom prst="rect">
            <a:avLst/>
          </a:prstGeom>
          <a:solidFill>
            <a:srgbClr val="0070C0"/>
          </a:solidFill>
          <a:ln w="25400">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2"/>
                </a:solidFill>
                <a:latin typeface="Arial Rounded MT Bold" panose="020F0704030504030204" pitchFamily="34" charset="0"/>
              </a:rPr>
              <a:t>    By Education Level</a:t>
            </a:r>
          </a:p>
        </p:txBody>
      </p:sp>
      <p:sp>
        <p:nvSpPr>
          <p:cNvPr id="4" name="TextBox 3">
            <a:extLst>
              <a:ext uri="{FF2B5EF4-FFF2-40B4-BE49-F238E27FC236}">
                <a16:creationId xmlns:a16="http://schemas.microsoft.com/office/drawing/2014/main" id="{2FD13DEB-EAE5-413F-B530-4FDA5BA4F590}"/>
              </a:ext>
            </a:extLst>
          </p:cNvPr>
          <p:cNvSpPr txBox="1"/>
          <p:nvPr/>
        </p:nvSpPr>
        <p:spPr>
          <a:xfrm>
            <a:off x="1371600" y="1764268"/>
            <a:ext cx="2514600" cy="369332"/>
          </a:xfrm>
          <a:prstGeom prst="rect">
            <a:avLst/>
          </a:prstGeom>
          <a:noFill/>
        </p:spPr>
        <p:txBody>
          <a:bodyPr wrap="square" rtlCol="0">
            <a:spAutoFit/>
          </a:bodyPr>
          <a:lstStyle/>
          <a:p>
            <a:r>
              <a:rPr lang="en-US" b="1" dirty="0">
                <a:solidFill>
                  <a:schemeClr val="bg2"/>
                </a:solidFill>
                <a:latin typeface="Arial Rounded MT Bold" panose="020F0704030504030204" pitchFamily="34" charset="0"/>
              </a:rPr>
              <a:t>By Military Branch</a:t>
            </a:r>
          </a:p>
        </p:txBody>
      </p:sp>
    </p:spTree>
    <p:extLst>
      <p:ext uri="{BB962C8B-B14F-4D97-AF65-F5344CB8AC3E}">
        <p14:creationId xmlns:p14="http://schemas.microsoft.com/office/powerpoint/2010/main" val="3670828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B21F-6C6F-4536-93FF-202BF7F8C5E7}"/>
              </a:ext>
            </a:extLst>
          </p:cNvPr>
          <p:cNvSpPr>
            <a:spLocks noGrp="1"/>
          </p:cNvSpPr>
          <p:nvPr>
            <p:ph type="title"/>
          </p:nvPr>
        </p:nvSpPr>
        <p:spPr/>
        <p:txBody>
          <a:bodyPr>
            <a:normAutofit fontScale="90000"/>
          </a:bodyPr>
          <a:lstStyle/>
          <a:p>
            <a:r>
              <a:rPr lang="en-US" dirty="0">
                <a:solidFill>
                  <a:srgbClr val="FF0000"/>
                </a:solidFill>
                <a:latin typeface="Arial Rounded MT Bold" panose="020F0704030504030204" pitchFamily="34" charset="0"/>
              </a:rPr>
              <a:t>Forecasting</a:t>
            </a:r>
          </a:p>
        </p:txBody>
      </p:sp>
      <p:pic>
        <p:nvPicPr>
          <p:cNvPr id="4" name="Content Placeholder 3">
            <a:extLst>
              <a:ext uri="{FF2B5EF4-FFF2-40B4-BE49-F238E27FC236}">
                <a16:creationId xmlns:a16="http://schemas.microsoft.com/office/drawing/2014/main" id="{E7D2F5C4-DCC4-4EB6-AD97-460E877A2B89}"/>
              </a:ext>
            </a:extLst>
          </p:cNvPr>
          <p:cNvPicPr>
            <a:picLocks noGrp="1"/>
          </p:cNvPicPr>
          <p:nvPr>
            <p:ph idx="1"/>
          </p:nvPr>
        </p:nvPicPr>
        <p:blipFill>
          <a:blip r:embed="rId2"/>
          <a:srcRect/>
          <a:stretch>
            <a:fillRect/>
          </a:stretch>
        </p:blipFill>
        <p:spPr bwMode="auto">
          <a:xfrm>
            <a:off x="0" y="1915630"/>
            <a:ext cx="9143999" cy="3189770"/>
          </a:xfrm>
          <a:prstGeom prst="rect">
            <a:avLst/>
          </a:prstGeom>
          <a:noFill/>
          <a:ln w="9525">
            <a:solidFill>
              <a:schemeClr val="tx1"/>
            </a:solidFill>
            <a:miter lim="800000"/>
            <a:headEnd/>
            <a:tailEnd/>
          </a:ln>
        </p:spPr>
      </p:pic>
      <p:sp>
        <p:nvSpPr>
          <p:cNvPr id="5" name="Rectangle: Rounded Corners 4">
            <a:extLst>
              <a:ext uri="{FF2B5EF4-FFF2-40B4-BE49-F238E27FC236}">
                <a16:creationId xmlns:a16="http://schemas.microsoft.com/office/drawing/2014/main" id="{E47C8E4D-AECC-4D0F-91DD-F0A587BE364F}"/>
              </a:ext>
            </a:extLst>
          </p:cNvPr>
          <p:cNvSpPr/>
          <p:nvPr/>
        </p:nvSpPr>
        <p:spPr>
          <a:xfrm>
            <a:off x="2286000" y="5181600"/>
            <a:ext cx="41148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DD214 and workshop participant Impact .</a:t>
            </a:r>
          </a:p>
          <a:p>
            <a:pPr marL="285750" indent="-285750">
              <a:buFont typeface="Arial" panose="020B0604020202020204" pitchFamily="34" charset="0"/>
              <a:buChar char="•"/>
            </a:pPr>
            <a:r>
              <a:rPr lang="en-US" dirty="0"/>
              <a:t>Graph shows hiring trend .</a:t>
            </a:r>
          </a:p>
          <a:p>
            <a:pPr marL="285750" indent="-285750">
              <a:buFont typeface="Arial" panose="020B0604020202020204" pitchFamily="34" charset="0"/>
              <a:buChar char="•"/>
            </a:pPr>
            <a:r>
              <a:rPr lang="en-US" dirty="0"/>
              <a:t>Absence of DD214 impacts the hiring trend.</a:t>
            </a:r>
          </a:p>
        </p:txBody>
      </p:sp>
    </p:spTree>
    <p:extLst>
      <p:ext uri="{BB962C8B-B14F-4D97-AF65-F5344CB8AC3E}">
        <p14:creationId xmlns:p14="http://schemas.microsoft.com/office/powerpoint/2010/main" val="2822924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562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sz="3200" dirty="0">
                <a:solidFill>
                  <a:srgbClr val="FF0000"/>
                </a:solidFill>
                <a:latin typeface="Arial Rounded MT Bold" pitchFamily="34" charset="0"/>
              </a:rPr>
              <a:t>Overview</a:t>
            </a:r>
            <a:endParaRPr lang="en-US" dirty="0">
              <a:solidFill>
                <a:srgbClr val="FF0000"/>
              </a:solidFill>
              <a:latin typeface="Arial Rounded MT Bold" pitchFamily="34" charset="0"/>
            </a:endParaRP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dirty="0">
                <a:solidFill>
                  <a:schemeClr val="accent1"/>
                </a:solidFill>
                <a:latin typeface="Arial Rounded MT Bold" pitchFamily="34" charset="0"/>
                <a:cs typeface="Times New Roman" pitchFamily="18" charset="0"/>
              </a:rPr>
              <a:t>About Hire Heroes</a:t>
            </a:r>
          </a:p>
          <a:p>
            <a:r>
              <a:rPr lang="en-US" dirty="0">
                <a:solidFill>
                  <a:schemeClr val="accent1"/>
                </a:solidFill>
                <a:latin typeface="Arial Rounded MT Bold" pitchFamily="34" charset="0"/>
                <a:cs typeface="Times New Roman" pitchFamily="18" charset="0"/>
              </a:rPr>
              <a:t>Tasks</a:t>
            </a:r>
          </a:p>
          <a:p>
            <a:r>
              <a:rPr lang="en-US" dirty="0">
                <a:solidFill>
                  <a:schemeClr val="accent1"/>
                </a:solidFill>
                <a:latin typeface="Arial Rounded MT Bold" pitchFamily="34" charset="0"/>
                <a:cs typeface="Times New Roman" pitchFamily="18" charset="0"/>
              </a:rPr>
              <a:t>Data Description</a:t>
            </a:r>
          </a:p>
          <a:p>
            <a:r>
              <a:rPr lang="en-US" dirty="0">
                <a:solidFill>
                  <a:schemeClr val="accent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dirty="0">
                <a:solidFill>
                  <a:schemeClr val="accent1"/>
                </a:solidFill>
                <a:latin typeface="Arial Rounded MT Bold" pitchFamily="34" charset="0"/>
                <a:cs typeface="Times New Roman" pitchFamily="18" charset="0"/>
              </a:rPr>
              <a:t>Data Cleaning</a:t>
            </a:r>
          </a:p>
          <a:p>
            <a:r>
              <a:rPr lang="en-US" dirty="0">
                <a:solidFill>
                  <a:schemeClr val="accent1"/>
                </a:solidFill>
                <a:latin typeface="Arial Rounded MT Bold" pitchFamily="34" charset="0"/>
                <a:cs typeface="Times New Roman" pitchFamily="18" charset="0"/>
              </a:rPr>
              <a:t>Model Specification</a:t>
            </a:r>
          </a:p>
          <a:p>
            <a:r>
              <a:rPr lang="en-US" sz="3200" dirty="0">
                <a:solidFill>
                  <a:schemeClr val="bg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4103309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FEB7-B297-4AE3-8F4E-282A15555365}"/>
              </a:ext>
            </a:extLst>
          </p:cNvPr>
          <p:cNvSpPr>
            <a:spLocks noGrp="1"/>
          </p:cNvSpPr>
          <p:nvPr>
            <p:ph type="title"/>
          </p:nvPr>
        </p:nvSpPr>
        <p:spPr/>
        <p:txBody>
          <a:bodyPr>
            <a:normAutofit fontScale="90000"/>
          </a:bodyPr>
          <a:lstStyle/>
          <a:p>
            <a:r>
              <a:rPr lang="en-US" dirty="0">
                <a:solidFill>
                  <a:srgbClr val="FF0000"/>
                </a:solidFill>
                <a:latin typeface="Arial Rounded MT Bold" panose="020F0704030504030204" pitchFamily="34" charset="0"/>
              </a:rPr>
              <a:t>Recommendations</a:t>
            </a:r>
          </a:p>
        </p:txBody>
      </p:sp>
      <p:graphicFrame>
        <p:nvGraphicFramePr>
          <p:cNvPr id="4" name="Content Placeholder 3">
            <a:extLst>
              <a:ext uri="{FF2B5EF4-FFF2-40B4-BE49-F238E27FC236}">
                <a16:creationId xmlns:a16="http://schemas.microsoft.com/office/drawing/2014/main" id="{1527321B-0DD6-491A-9A86-7C5BE217990A}"/>
              </a:ext>
            </a:extLst>
          </p:cNvPr>
          <p:cNvGraphicFramePr>
            <a:graphicFrameLocks noGrp="1"/>
          </p:cNvGraphicFramePr>
          <p:nvPr>
            <p:ph idx="1"/>
            <p:extLst>
              <p:ext uri="{D42A27DB-BD31-4B8C-83A1-F6EECF244321}">
                <p14:modId xmlns:p14="http://schemas.microsoft.com/office/powerpoint/2010/main" val="2309360712"/>
              </p:ext>
            </p:extLst>
          </p:nvPr>
        </p:nvGraphicFramePr>
        <p:xfrm>
          <a:off x="601663" y="1749425"/>
          <a:ext cx="7940675" cy="4427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7589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solidFill>
                  <a:srgbClr val="FF0000"/>
                </a:solidFill>
                <a:latin typeface="Arial Rounded MT Bold" pitchFamily="34" charset="0"/>
              </a:rPr>
              <a:t>Recommendations</a:t>
            </a:r>
          </a:p>
        </p:txBody>
      </p:sp>
      <p:sp>
        <p:nvSpPr>
          <p:cNvPr id="8" name="Content Placeholder 7"/>
          <p:cNvSpPr>
            <a:spLocks noGrp="1"/>
          </p:cNvSpPr>
          <p:nvPr>
            <p:ph idx="1"/>
          </p:nvPr>
        </p:nvSpPr>
        <p:spPr>
          <a:xfrm>
            <a:off x="1219200" y="1749245"/>
            <a:ext cx="6629400" cy="4956355"/>
          </a:xfrm>
        </p:spPr>
        <p:txBody>
          <a:bodyPr>
            <a:noAutofit/>
          </a:bodyPr>
          <a:lstStyle/>
          <a:p>
            <a:r>
              <a:rPr lang="en-US" sz="1800" dirty="0">
                <a:solidFill>
                  <a:schemeClr val="tx2"/>
                </a:solidFill>
                <a:latin typeface="Arial Rounded MT Bold" pitchFamily="34" charset="0"/>
              </a:rPr>
              <a:t>Years of Education and Years of Experience data has lot missing. Since these are important factors in hiring process, it is recommended to be taken care of.</a:t>
            </a:r>
          </a:p>
          <a:p>
            <a:r>
              <a:rPr lang="en-US" sz="1800" dirty="0">
                <a:solidFill>
                  <a:schemeClr val="tx2"/>
                </a:solidFill>
                <a:latin typeface="Arial Rounded MT Bold" pitchFamily="34" charset="0"/>
              </a:rPr>
              <a:t>Inconsistencies with state codes.</a:t>
            </a:r>
          </a:p>
          <a:p>
            <a:r>
              <a:rPr lang="en-US" sz="1800" dirty="0">
                <a:solidFill>
                  <a:schemeClr val="tx2"/>
                </a:solidFill>
                <a:latin typeface="Arial Rounded MT Bold" pitchFamily="34" charset="0"/>
              </a:rPr>
              <a:t>Some records had initial assessment date lesser than resume date. Probably those veterans had an appropriate resume already and didn’t work on it with HHUSA. However, since this was a major discrepancy, we suggest they have a proper mechanism to handle it.</a:t>
            </a:r>
          </a:p>
          <a:p>
            <a:r>
              <a:rPr lang="en-US" sz="1800" dirty="0">
                <a:solidFill>
                  <a:schemeClr val="tx2"/>
                </a:solidFill>
                <a:latin typeface="Arial Rounded MT Bold" pitchFamily="34" charset="0"/>
              </a:rPr>
              <a:t>They don’t  update records uniformly. for ex : there are many records for which init assessment date but init assessment completed  flag  was populated.</a:t>
            </a:r>
          </a:p>
          <a:p>
            <a:r>
              <a:rPr lang="en-US" sz="1800" dirty="0">
                <a:solidFill>
                  <a:schemeClr val="tx2"/>
                </a:solidFill>
                <a:latin typeface="Arial Rounded MT Bold" pitchFamily="34" charset="0"/>
              </a:rPr>
              <a:t>Most of the major hiring employment records are permanently inactive which needs to be investigated.</a:t>
            </a:r>
          </a:p>
          <a:p>
            <a:r>
              <a:rPr lang="en-US" sz="1800" dirty="0">
                <a:solidFill>
                  <a:schemeClr val="tx2"/>
                </a:solidFill>
                <a:latin typeface="Arial Rounded MT Bold" pitchFamily="34" charset="0"/>
              </a:rPr>
              <a:t>Confirmed hire date was populated but Hired flag was 0.</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E5DD-E4DF-4C7E-94AE-08F72BCF0A53}"/>
              </a:ext>
            </a:extLst>
          </p:cNvPr>
          <p:cNvSpPr>
            <a:spLocks noGrp="1"/>
          </p:cNvSpPr>
          <p:nvPr>
            <p:ph type="title"/>
          </p:nvPr>
        </p:nvSpPr>
        <p:spPr>
          <a:xfrm>
            <a:off x="990600" y="762000"/>
            <a:ext cx="7551729" cy="681835"/>
          </a:xfrm>
        </p:spPr>
        <p:txBody>
          <a:bodyPr>
            <a:normAutofit/>
          </a:bodyPr>
          <a:lstStyle/>
          <a:p>
            <a:r>
              <a:rPr lang="en-US" sz="3200" dirty="0">
                <a:solidFill>
                  <a:srgbClr val="FF0000"/>
                </a:solidFill>
                <a:effectLst>
                  <a:glow rad="88900">
                    <a:schemeClr val="accent1">
                      <a:alpha val="40000"/>
                    </a:schemeClr>
                  </a:glow>
                  <a:outerShdw blurRad="50800" dist="63500" dir="5400000" algn="ctr" rotWithShape="0">
                    <a:schemeClr val="tx1"/>
                  </a:outerShdw>
                  <a:reflection endPos="0" dist="50800" dir="5400000" sy="-100000" algn="bl" rotWithShape="0"/>
                </a:effectLst>
                <a:latin typeface="Arial Rounded MT Bold" pitchFamily="34" charset="0"/>
              </a:rPr>
              <a:t>Recommendations </a:t>
            </a:r>
            <a:r>
              <a:rPr lang="en-US" sz="3200" dirty="0" err="1">
                <a:solidFill>
                  <a:srgbClr val="FF0000"/>
                </a:solidFill>
                <a:effectLst>
                  <a:glow rad="88900">
                    <a:schemeClr val="accent1">
                      <a:alpha val="40000"/>
                    </a:schemeClr>
                  </a:glow>
                  <a:outerShdw blurRad="50800" dist="63500" dir="5400000" algn="ctr" rotWithShape="0">
                    <a:schemeClr val="tx1"/>
                  </a:outerShdw>
                  <a:reflection endPos="0" dist="50800" dir="5400000" sy="-100000" algn="bl" rotWithShape="0"/>
                </a:effectLst>
                <a:latin typeface="Arial Rounded MT Bold" pitchFamily="34" charset="0"/>
              </a:rPr>
              <a:t>contd</a:t>
            </a:r>
            <a:r>
              <a:rPr lang="en-US" sz="3200" dirty="0">
                <a:solidFill>
                  <a:srgbClr val="FF0000"/>
                </a:solidFill>
                <a:effectLst>
                  <a:glow rad="88900">
                    <a:schemeClr val="accent1">
                      <a:alpha val="40000"/>
                    </a:schemeClr>
                  </a:glow>
                  <a:outerShdw blurRad="50800" dist="63500" dir="5400000" algn="ctr" rotWithShape="0">
                    <a:schemeClr val="tx1"/>
                  </a:outerShdw>
                  <a:reflection endPos="0" dist="50800" dir="5400000" sy="-100000" algn="bl" rotWithShape="0"/>
                </a:effectLst>
                <a:latin typeface="Arial Rounded MT Bold" pitchFamily="34" charset="0"/>
              </a:rPr>
              <a:t>…</a:t>
            </a:r>
            <a:endParaRPr lang="en-US" dirty="0"/>
          </a:p>
        </p:txBody>
      </p:sp>
      <p:sp>
        <p:nvSpPr>
          <p:cNvPr id="3" name="Content Placeholder 2">
            <a:extLst>
              <a:ext uri="{FF2B5EF4-FFF2-40B4-BE49-F238E27FC236}">
                <a16:creationId xmlns:a16="http://schemas.microsoft.com/office/drawing/2014/main" id="{3355F00E-CAAC-4C8A-BB0D-5F8041EB657B}"/>
              </a:ext>
            </a:extLst>
          </p:cNvPr>
          <p:cNvSpPr>
            <a:spLocks noGrp="1"/>
          </p:cNvSpPr>
          <p:nvPr>
            <p:ph idx="1"/>
          </p:nvPr>
        </p:nvSpPr>
        <p:spPr>
          <a:xfrm>
            <a:off x="685799" y="1905000"/>
            <a:ext cx="7856529" cy="4276045"/>
          </a:xfrm>
        </p:spPr>
        <p:txBody>
          <a:bodyPr/>
          <a:lstStyle/>
          <a:p>
            <a:pPr lvl="1">
              <a:buFont typeface="Arial" panose="020B0604020202020204" pitchFamily="34" charset="0"/>
              <a:buChar char="•"/>
            </a:pPr>
            <a:r>
              <a:rPr lang="en-US" sz="2000" dirty="0">
                <a:solidFill>
                  <a:schemeClr val="tx2"/>
                </a:solidFill>
                <a:latin typeface="Arial Rounded MT Bold" pitchFamily="34" charset="0"/>
              </a:rPr>
              <a:t>Based on the analysis, the volunteer program has a significant causal effect on hiring outcomes.</a:t>
            </a:r>
          </a:p>
          <a:p>
            <a:pPr lvl="1">
              <a:buFont typeface="Arial" panose="020B0604020202020204" pitchFamily="34" charset="0"/>
              <a:buChar char="•"/>
            </a:pPr>
            <a:r>
              <a:rPr lang="en-US" sz="2000" dirty="0">
                <a:solidFill>
                  <a:schemeClr val="tx2"/>
                </a:solidFill>
                <a:latin typeface="Arial Rounded MT Bold" pitchFamily="34" charset="0"/>
              </a:rPr>
              <a:t>Because the volunteer program has been shown to be effective, Hired Heroes should allocate resources in expanding it. </a:t>
            </a:r>
          </a:p>
          <a:p>
            <a:pPr lvl="1">
              <a:buFont typeface="Arial" panose="020B0604020202020204" pitchFamily="34" charset="0"/>
              <a:buChar char="•"/>
            </a:pPr>
            <a:r>
              <a:rPr lang="en-US" sz="2000" dirty="0">
                <a:solidFill>
                  <a:schemeClr val="tx2"/>
                </a:solidFill>
                <a:latin typeface="Arial Rounded MT Bold" pitchFamily="34" charset="0"/>
              </a:rPr>
              <a:t>More emphasis must be given to clients willing to take Volunteer help in order to stop application withdrawal.</a:t>
            </a:r>
          </a:p>
          <a:p>
            <a:pPr lvl="1">
              <a:buFont typeface="Arial" panose="020B0604020202020204" pitchFamily="34" charset="0"/>
              <a:buChar char="•"/>
            </a:pPr>
            <a:r>
              <a:rPr lang="en-US" sz="2000" dirty="0">
                <a:solidFill>
                  <a:schemeClr val="tx2"/>
                </a:solidFill>
                <a:latin typeface="Arial Rounded MT Bold" pitchFamily="34" charset="0"/>
              </a:rPr>
              <a:t>Enrollment process for volunteer help must be fast-tracked to minimize pending applications.</a:t>
            </a:r>
          </a:p>
          <a:p>
            <a:pPr lvl="1">
              <a:buFont typeface="Arial" panose="020B0604020202020204" pitchFamily="34" charset="0"/>
              <a:buChar char="•"/>
            </a:pPr>
            <a:r>
              <a:rPr lang="en-US" sz="2000" dirty="0">
                <a:solidFill>
                  <a:schemeClr val="tx2"/>
                </a:solidFill>
                <a:latin typeface="Arial Rounded MT Bold" pitchFamily="34" charset="0"/>
              </a:rPr>
              <a:t>Overall, Salesforce data has to be streamlined for further explorations.</a:t>
            </a:r>
          </a:p>
          <a:p>
            <a:pPr lvl="1">
              <a:buFont typeface="Arial" panose="020B0604020202020204" pitchFamily="34" charset="0"/>
              <a:buChar char="•"/>
            </a:pPr>
            <a:endParaRPr lang="en-US" sz="2400" dirty="0">
              <a:solidFill>
                <a:schemeClr val="tx2"/>
              </a:solidFill>
              <a:latin typeface="Arial Rounded MT Bold" pitchFamily="34" charset="0"/>
            </a:endParaRPr>
          </a:p>
          <a:p>
            <a:pPr lvl="1">
              <a:buFont typeface="Arial" panose="020B0604020202020204" pitchFamily="34" charset="0"/>
              <a:buChar char="•"/>
            </a:pPr>
            <a:endParaRPr lang="en-US" sz="2400" dirty="0">
              <a:solidFill>
                <a:schemeClr val="tx2"/>
              </a:solidFill>
              <a:latin typeface="Arial Rounded MT Bold" pitchFamily="34" charset="0"/>
            </a:endParaRPr>
          </a:p>
        </p:txBody>
      </p:sp>
    </p:spTree>
    <p:extLst>
      <p:ext uri="{BB962C8B-B14F-4D97-AF65-F5344CB8AC3E}">
        <p14:creationId xmlns:p14="http://schemas.microsoft.com/office/powerpoint/2010/main" val="16197264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FF0000"/>
                </a:solidFill>
                <a:latin typeface="Arial Rounded MT Bold" pitchFamily="34" charset="0"/>
              </a:rPr>
              <a:t>Tools Used</a:t>
            </a:r>
          </a:p>
        </p:txBody>
      </p:sp>
      <p:sp>
        <p:nvSpPr>
          <p:cNvPr id="3" name="Content Placeholder 2"/>
          <p:cNvSpPr>
            <a:spLocks noGrp="1"/>
          </p:cNvSpPr>
          <p:nvPr>
            <p:ph idx="1"/>
          </p:nvPr>
        </p:nvSpPr>
        <p:spPr/>
        <p:txBody>
          <a:bodyPr/>
          <a:lstStyle/>
          <a:p>
            <a:r>
              <a:rPr lang="en-US" dirty="0">
                <a:solidFill>
                  <a:schemeClr val="tx2"/>
                </a:solidFill>
                <a:latin typeface="Arial Rounded MT Bold" pitchFamily="34" charset="0"/>
              </a:rPr>
              <a:t>SAS E Miner</a:t>
            </a:r>
          </a:p>
          <a:p>
            <a:r>
              <a:rPr lang="en-US" dirty="0">
                <a:solidFill>
                  <a:schemeClr val="tx2"/>
                </a:solidFill>
                <a:latin typeface="Arial Rounded MT Bold" pitchFamily="34" charset="0"/>
              </a:rPr>
              <a:t>SAS E Guide</a:t>
            </a:r>
          </a:p>
          <a:p>
            <a:r>
              <a:rPr lang="en-US" dirty="0">
                <a:solidFill>
                  <a:schemeClr val="tx2"/>
                </a:solidFill>
                <a:latin typeface="Arial Rounded MT Bold" pitchFamily="34" charset="0"/>
              </a:rPr>
              <a:t>Tableau</a:t>
            </a:r>
          </a:p>
          <a:p>
            <a:r>
              <a:rPr lang="en-US" dirty="0">
                <a:solidFill>
                  <a:schemeClr val="tx2"/>
                </a:solidFill>
                <a:latin typeface="Arial Rounded MT Bold" pitchFamily="34" charset="0"/>
              </a:rPr>
              <a:t>R</a:t>
            </a:r>
          </a:p>
          <a:p>
            <a:r>
              <a:rPr lang="en-US" dirty="0">
                <a:solidFill>
                  <a:schemeClr val="tx2"/>
                </a:solidFill>
                <a:latin typeface="Arial Rounded MT Bold" pitchFamily="34" charset="0"/>
              </a:rPr>
              <a:t>Excel</a:t>
            </a:r>
          </a:p>
          <a:p>
            <a:endParaRPr lang="en-US" dirty="0"/>
          </a:p>
        </p:txBody>
      </p:sp>
    </p:spTree>
    <p:extLst>
      <p:ext uri="{BB962C8B-B14F-4D97-AF65-F5344CB8AC3E}">
        <p14:creationId xmlns:p14="http://schemas.microsoft.com/office/powerpoint/2010/main" val="2447404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3F5A3C-DF0B-4819-BA43-BEA4EC4E43D0}"/>
              </a:ext>
            </a:extLst>
          </p:cNvPr>
          <p:cNvPicPr>
            <a:picLocks noChangeAspect="1"/>
          </p:cNvPicPr>
          <p:nvPr/>
        </p:nvPicPr>
        <p:blipFill>
          <a:blip r:embed="rId2"/>
          <a:stretch>
            <a:fillRect/>
          </a:stretch>
        </p:blipFill>
        <p:spPr>
          <a:xfrm>
            <a:off x="2362200" y="1752600"/>
            <a:ext cx="4648200" cy="5000625"/>
          </a:xfrm>
          <a:prstGeom prst="rect">
            <a:avLst/>
          </a:prstGeom>
        </p:spPr>
      </p:pic>
      <p:sp>
        <p:nvSpPr>
          <p:cNvPr id="4" name="Rectangle 3">
            <a:extLst>
              <a:ext uri="{FF2B5EF4-FFF2-40B4-BE49-F238E27FC236}">
                <a16:creationId xmlns:a16="http://schemas.microsoft.com/office/drawing/2014/main" id="{397DA0C5-B290-429D-BAC8-997C4AAA58AC}"/>
              </a:ext>
            </a:extLst>
          </p:cNvPr>
          <p:cNvSpPr/>
          <p:nvPr/>
        </p:nvSpPr>
        <p:spPr>
          <a:xfrm>
            <a:off x="2476500" y="838200"/>
            <a:ext cx="4419600" cy="6096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800" b="1" dirty="0">
                <a:effectLst>
                  <a:outerShdw blurRad="38100" dist="38100" dir="2700000" algn="tl">
                    <a:srgbClr val="000000">
                      <a:alpha val="43137"/>
                    </a:srgbClr>
                  </a:outerShdw>
                </a:effectLst>
              </a:rPr>
              <a:t>Questions ??</a:t>
            </a:r>
          </a:p>
        </p:txBody>
      </p:sp>
    </p:spTree>
    <p:extLst>
      <p:ext uri="{BB962C8B-B14F-4D97-AF65-F5344CB8AC3E}">
        <p14:creationId xmlns:p14="http://schemas.microsoft.com/office/powerpoint/2010/main" val="73788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Tasks to study</a:t>
            </a:r>
          </a:p>
        </p:txBody>
      </p:sp>
      <p:graphicFrame>
        <p:nvGraphicFramePr>
          <p:cNvPr id="6" name="Content Placeholder 5"/>
          <p:cNvGraphicFramePr>
            <a:graphicFrameLocks noGrp="1"/>
          </p:cNvGraphicFramePr>
          <p:nvPr>
            <p:ph idx="1"/>
          </p:nvPr>
        </p:nvGraphicFramePr>
        <p:xfrm>
          <a:off x="0" y="1600200"/>
          <a:ext cx="9143999"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30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95600"/>
            <a:ext cx="914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Overview</a:t>
            </a:r>
          </a:p>
        </p:txBody>
      </p:sp>
      <p:sp>
        <p:nvSpPr>
          <p:cNvPr id="3" name="Content Placeholder 2"/>
          <p:cNvSpPr>
            <a:spLocks noGrp="1"/>
          </p:cNvSpPr>
          <p:nvPr>
            <p:ph idx="1"/>
          </p:nvPr>
        </p:nvSpPr>
        <p:spPr>
          <a:xfrm>
            <a:off x="601670" y="1901950"/>
            <a:ext cx="7940661" cy="4428443"/>
          </a:xfrm>
        </p:spPr>
        <p:txBody>
          <a:bodyPr>
            <a:normAutofit lnSpcReduction="10000"/>
            <a:scene3d>
              <a:camera prst="perspectiveFront"/>
              <a:lightRig rig="threePt" dir="t"/>
            </a:scene3d>
            <a:sp3d extrusionH="57150">
              <a:bevelT w="69850" h="38100" prst="cross"/>
            </a:sp3d>
          </a:bodyPr>
          <a:lstStyle/>
          <a:p>
            <a:r>
              <a:rPr lang="en-US" dirty="0">
                <a:solidFill>
                  <a:schemeClr val="accent1"/>
                </a:solidFill>
                <a:latin typeface="Arial Rounded MT Bold" pitchFamily="34" charset="0"/>
                <a:cs typeface="Times New Roman" pitchFamily="18" charset="0"/>
              </a:rPr>
              <a:t>About Hire Heroes</a:t>
            </a:r>
          </a:p>
          <a:p>
            <a:r>
              <a:rPr lang="en-US" dirty="0">
                <a:solidFill>
                  <a:schemeClr val="accent1"/>
                </a:solidFill>
                <a:latin typeface="Arial Rounded MT Bold" pitchFamily="34" charset="0"/>
                <a:cs typeface="Times New Roman" pitchFamily="18" charset="0"/>
              </a:rPr>
              <a:t>Tasks</a:t>
            </a:r>
          </a:p>
          <a:p>
            <a:r>
              <a:rPr lang="en-US" sz="3200" dirty="0">
                <a:solidFill>
                  <a:schemeClr val="bg1"/>
                </a:solidFill>
                <a:latin typeface="Arial Rounded MT Bold" pitchFamily="34" charset="0"/>
                <a:cs typeface="Times New Roman" pitchFamily="18" charset="0"/>
              </a:rPr>
              <a:t>Data Description</a:t>
            </a:r>
          </a:p>
          <a:p>
            <a:r>
              <a:rPr lang="en-US" dirty="0">
                <a:solidFill>
                  <a:schemeClr val="accent1"/>
                </a:solidFill>
                <a:latin typeface="Arial Rounded MT Bold" pitchFamily="34" charset="0"/>
                <a:cs typeface="Times New Roman" pitchFamily="18" charset="0"/>
              </a:rPr>
              <a:t>Data Exploration</a:t>
            </a:r>
          </a:p>
          <a:p>
            <a:pPr lvl="2"/>
            <a:r>
              <a:rPr lang="en-US" dirty="0">
                <a:solidFill>
                  <a:schemeClr val="accent1"/>
                </a:solidFill>
                <a:latin typeface="Arial Rounded MT Bold" pitchFamily="34" charset="0"/>
                <a:cs typeface="Times New Roman" pitchFamily="18" charset="0"/>
              </a:rPr>
              <a:t>Data Challenges</a:t>
            </a:r>
          </a:p>
          <a:p>
            <a:pPr lvl="2"/>
            <a:r>
              <a:rPr lang="en-US" dirty="0">
                <a:solidFill>
                  <a:schemeClr val="accent1"/>
                </a:solidFill>
                <a:latin typeface="Arial Rounded MT Bold" pitchFamily="34" charset="0"/>
                <a:cs typeface="Times New Roman" pitchFamily="18" charset="0"/>
              </a:rPr>
              <a:t>Summary Statistics</a:t>
            </a:r>
          </a:p>
          <a:p>
            <a:r>
              <a:rPr lang="en-US" dirty="0">
                <a:solidFill>
                  <a:schemeClr val="accent1"/>
                </a:solidFill>
                <a:latin typeface="Arial Rounded MT Bold" pitchFamily="34" charset="0"/>
                <a:cs typeface="Times New Roman" pitchFamily="18" charset="0"/>
              </a:rPr>
              <a:t>Data Cleaning</a:t>
            </a:r>
          </a:p>
          <a:p>
            <a:r>
              <a:rPr lang="en-US" dirty="0">
                <a:solidFill>
                  <a:schemeClr val="accent1"/>
                </a:solidFill>
                <a:latin typeface="Arial Rounded MT Bold" pitchFamily="34" charset="0"/>
                <a:cs typeface="Times New Roman" pitchFamily="18" charset="0"/>
              </a:rPr>
              <a:t>Tasks Exploration</a:t>
            </a:r>
          </a:p>
          <a:p>
            <a:r>
              <a:rPr lang="en-US" dirty="0">
                <a:solidFill>
                  <a:schemeClr val="accent1"/>
                </a:solidFill>
                <a:latin typeface="Arial Rounded MT Bold" pitchFamily="34" charset="0"/>
                <a:cs typeface="Times New Roman" pitchFamily="18" charset="0"/>
              </a:rPr>
              <a:t>Results, Recommendations</a:t>
            </a:r>
          </a:p>
        </p:txBody>
      </p:sp>
    </p:spTree>
    <p:extLst>
      <p:ext uri="{BB962C8B-B14F-4D97-AF65-F5344CB8AC3E}">
        <p14:creationId xmlns:p14="http://schemas.microsoft.com/office/powerpoint/2010/main" val="410330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763526"/>
          </a:xfrm>
        </p:spPr>
        <p:txBody>
          <a:bodyPr>
            <a:normAutofit/>
          </a:bodyPr>
          <a:lstStyle/>
          <a:p>
            <a:r>
              <a:rPr lang="en-US" dirty="0">
                <a:solidFill>
                  <a:srgbClr val="FF0000"/>
                </a:solidFill>
                <a:latin typeface="Arial Rounded MT Bold" pitchFamily="34" charset="0"/>
              </a:rPr>
              <a:t>Dataset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3963959"/>
              </p:ext>
            </p:extLst>
          </p:nvPr>
        </p:nvGraphicFramePr>
        <p:xfrm>
          <a:off x="601663" y="1901825"/>
          <a:ext cx="7940675"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2265</TotalTime>
  <Words>2570</Words>
  <Application>Microsoft Office PowerPoint</Application>
  <PresentationFormat>On-screen Show (4:3)</PresentationFormat>
  <Paragraphs>461</Paragraphs>
  <Slides>68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Rounded MT Bold</vt:lpstr>
      <vt:lpstr>Calibri</vt:lpstr>
      <vt:lpstr>Times New Roman</vt:lpstr>
      <vt:lpstr>Wingdings</vt:lpstr>
      <vt:lpstr>Office Theme</vt:lpstr>
      <vt:lpstr> Final Group Project Presentation </vt:lpstr>
      <vt:lpstr>Overview</vt:lpstr>
      <vt:lpstr>PowerPoint Presentation</vt:lpstr>
      <vt:lpstr>Recruitment Process Flow</vt:lpstr>
      <vt:lpstr>Color Codes</vt:lpstr>
      <vt:lpstr>Overview</vt:lpstr>
      <vt:lpstr>Tasks to study</vt:lpstr>
      <vt:lpstr>Overview</vt:lpstr>
      <vt:lpstr>Dataset</vt:lpstr>
      <vt:lpstr>Dataset Description</vt:lpstr>
      <vt:lpstr>Overview</vt:lpstr>
      <vt:lpstr>Data Exploration</vt:lpstr>
      <vt:lpstr>Dataset Issues</vt:lpstr>
      <vt:lpstr>Data Exploration</vt:lpstr>
      <vt:lpstr>Veterans Hired vs Year</vt:lpstr>
      <vt:lpstr>Contribution of Education Level</vt:lpstr>
      <vt:lpstr>Time to get Employed after Registration</vt:lpstr>
      <vt:lpstr>PowerPoint Presentation</vt:lpstr>
      <vt:lpstr>Data Wrangling and Feature Engineering</vt:lpstr>
      <vt:lpstr>Area of Expertise</vt:lpstr>
      <vt:lpstr>Desired Work Preference</vt:lpstr>
      <vt:lpstr>Overview</vt:lpstr>
      <vt:lpstr>Data Cleaning Attributes</vt:lpstr>
      <vt:lpstr>Overview</vt:lpstr>
      <vt:lpstr>Time Spent by HHUSA Vs Employment</vt:lpstr>
      <vt:lpstr>Parameters to calculate time spent with veteran</vt:lpstr>
      <vt:lpstr>Time Spent by HHUSA Vs Employment</vt:lpstr>
      <vt:lpstr>Time Spent by HHUSA Vs Employment</vt:lpstr>
      <vt:lpstr>How Quickly Employed ?</vt:lpstr>
      <vt:lpstr>Data discrepancy on confirmed hires</vt:lpstr>
      <vt:lpstr>Stats on Confirmed Hires</vt:lpstr>
      <vt:lpstr>Overview</vt:lpstr>
      <vt:lpstr>Measures to increase efficiency</vt:lpstr>
      <vt:lpstr>Measures to increase efficiency</vt:lpstr>
      <vt:lpstr>Measures to increase efficiency</vt:lpstr>
      <vt:lpstr>Measures to increase efficiency</vt:lpstr>
      <vt:lpstr>Measures to increase efficiency</vt:lpstr>
      <vt:lpstr>VTS Distribution</vt:lpstr>
      <vt:lpstr>PowerPoint Presentation</vt:lpstr>
      <vt:lpstr>Suggested Measures to improve Efficiency</vt:lpstr>
      <vt:lpstr>Overview</vt:lpstr>
      <vt:lpstr>Demographic Factors </vt:lpstr>
      <vt:lpstr>To Identify most influential demographics for Hiring</vt:lpstr>
      <vt:lpstr>Understanding</vt:lpstr>
      <vt:lpstr>Current Influential Demographic Factors for Hiring</vt:lpstr>
      <vt:lpstr>Understanding</vt:lpstr>
      <vt:lpstr>Desired Location Match</vt:lpstr>
      <vt:lpstr>  Desired Job Type Considered</vt:lpstr>
      <vt:lpstr>  Security Clearance &amp; Documentations</vt:lpstr>
      <vt:lpstr>Disability Rating</vt:lpstr>
      <vt:lpstr>Salary Range Distribution by Education</vt:lpstr>
      <vt:lpstr>Interview/Workshop Skills for Hiring</vt:lpstr>
      <vt:lpstr>Overview</vt:lpstr>
      <vt:lpstr>Assumptions</vt:lpstr>
      <vt:lpstr>Filters and Data Transformations</vt:lpstr>
      <vt:lpstr>Comparison Between Status </vt:lpstr>
      <vt:lpstr>Hire Status for Various Volunteer Activities</vt:lpstr>
      <vt:lpstr>Effects of Volunteer Activities on Job Quality</vt:lpstr>
      <vt:lpstr>Comparison: Hired– Not Hired</vt:lpstr>
      <vt:lpstr>Does working with Volunteers lead to getting Hired? </vt:lpstr>
      <vt:lpstr>Mean Use of Volunteer Services </vt:lpstr>
      <vt:lpstr>Forecasting</vt:lpstr>
      <vt:lpstr>Overview</vt:lpstr>
      <vt:lpstr>Recommendations</vt:lpstr>
      <vt:lpstr>Recommendations</vt:lpstr>
      <vt:lpstr>Recommendations contd…</vt:lpstr>
      <vt:lpstr>Tools Used</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soumya.s0406@gmail.com</cp:lastModifiedBy>
  <cp:revision>244</cp:revision>
  <dcterms:created xsi:type="dcterms:W3CDTF">2013-08-21T19:17:07Z</dcterms:created>
  <dcterms:modified xsi:type="dcterms:W3CDTF">2017-06-28T23:52:50Z</dcterms:modified>
</cp:coreProperties>
</file>