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7"/>
          <p:cNvSpPr txBox="1"/>
          <p:nvPr>
            <p:ph type="ctrTitle"/>
          </p:nvPr>
        </p:nvSpPr>
        <p:spPr>
          <a:xfrm>
            <a:off x="2107400" y="2067300"/>
            <a:ext cx="68889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lang="en-US"/>
              <a:t>Soundarapandi.M</a:t>
            </a:r>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97" name="Google Shape;197;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0" name="Google Shape;200;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6"/>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2" name="Google Shape;20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3" name="Google Shape;203;p16"/>
          <p:cNvSpPr txBox="1"/>
          <p:nvPr/>
        </p:nvSpPr>
        <p:spPr>
          <a:xfrm>
            <a:off x="755325" y="5121175"/>
            <a:ext cx="8465100" cy="9402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sng" cap="none" strike="noStrike">
                <a:solidFill>
                  <a:srgbClr val="006FC0"/>
                </a:solidFill>
                <a:latin typeface="Trebuchet MS"/>
                <a:ea typeface="Trebuchet MS"/>
                <a:cs typeface="Trebuchet MS"/>
                <a:sym typeface="Trebuchet MS"/>
              </a:rPr>
              <a:t>DemoLink: </a:t>
            </a:r>
            <a:endParaRPr sz="2000" u="sng">
              <a:solidFill>
                <a:srgbClr val="006FC0"/>
              </a:solidFill>
              <a:latin typeface="Trebuchet MS"/>
              <a:ea typeface="Trebuchet MS"/>
              <a:cs typeface="Trebuchet MS"/>
              <a:sym typeface="Trebuchet MS"/>
            </a:endParaRPr>
          </a:p>
          <a:p>
            <a:pPr indent="0" lvl="0" marL="12700" marR="0" rtl="0" algn="l">
              <a:lnSpc>
                <a:spcPct val="100000"/>
              </a:lnSpc>
              <a:spcBef>
                <a:spcPts val="0"/>
              </a:spcBef>
              <a:spcAft>
                <a:spcPts val="0"/>
              </a:spcAft>
              <a:buClr>
                <a:srgbClr val="000000"/>
              </a:buClr>
              <a:buSzPts val="2000"/>
              <a:buFont typeface="Arial"/>
              <a:buNone/>
            </a:pPr>
            <a:r>
              <a:rPr lang="en-US" sz="2000" u="sng">
                <a:solidFill>
                  <a:srgbClr val="006FC0"/>
                </a:solidFill>
                <a:latin typeface="Trebuchet MS"/>
                <a:ea typeface="Trebuchet MS"/>
                <a:cs typeface="Trebuchet MS"/>
                <a:sym typeface="Trebuchet MS"/>
              </a:rPr>
              <a:t>https://drive.google.com/file/d/1wH8iaS68sNCE2eS0qhH6Qthvxyw9dYLO/view?usp=sharing</a:t>
            </a:r>
            <a:endParaRPr sz="2000" u="sng">
              <a:solidFill>
                <a:srgbClr val="006FC0"/>
              </a:solidFill>
              <a:latin typeface="Trebuchet MS"/>
              <a:ea typeface="Trebuchet MS"/>
              <a:cs typeface="Trebuchet MS"/>
              <a:sym typeface="Trebuchet MS"/>
            </a:endParaRPr>
          </a:p>
        </p:txBody>
      </p:sp>
      <p:sp>
        <p:nvSpPr>
          <p:cNvPr id="204" name="Google Shape;204;p16"/>
          <p:cNvSpPr txBox="1"/>
          <p:nvPr/>
        </p:nvSpPr>
        <p:spPr>
          <a:xfrm>
            <a:off x="1066800" y="2667000"/>
            <a:ext cx="7315200"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T</a:t>
            </a:r>
            <a:r>
              <a:rPr b="0" i="0" lang="en-US" sz="2400" u="none" cap="none" strike="noStrike">
                <a:solidFill>
                  <a:srgbClr val="0D0D0D"/>
                </a:solidFill>
                <a:latin typeface="Arial"/>
                <a:ea typeface="Arial"/>
                <a:cs typeface="Arial"/>
                <a:sym typeface="Arial"/>
              </a:rPr>
              <a:t>he CNN model outperformed the RNN and ANN models in classifying handwritten digits in the MNIST dataset. This suggests that for image classification tasks, CNNs are more effective compared to RNNs and ANNs.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87" name="Google Shape;87;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88" name="Google Shape;88;p8"/>
          <p:cNvSpPr txBox="1"/>
          <p:nvPr/>
        </p:nvSpPr>
        <p:spPr>
          <a:xfrm>
            <a:off x="1465065" y="3295740"/>
            <a:ext cx="763912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Predictive Analysis in digit classification: A Data-driven Approach</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3" name="Google Shape;113;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4" name="Google Shape;114;p9"/>
          <p:cNvSpPr txBox="1"/>
          <p:nvPr/>
        </p:nvSpPr>
        <p:spPr>
          <a:xfrm>
            <a:off x="3352799" y="1524000"/>
            <a:ext cx="4371975" cy="304698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Problem Statement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Project Overview</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End Users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Solution and Value Proposition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Key Features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Modeling and Results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Conclusion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27" name="Google Shape;127;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8" name="Google Shape;128;p10"/>
          <p:cNvSpPr txBox="1"/>
          <p:nvPr/>
        </p:nvSpPr>
        <p:spPr>
          <a:xfrm>
            <a:off x="676275" y="2304038"/>
            <a:ext cx="7019925"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0D0D0D"/>
                </a:solidFill>
                <a:latin typeface="Arial"/>
                <a:ea typeface="Arial"/>
                <a:cs typeface="Arial"/>
                <a:sym typeface="Arial"/>
              </a:rPr>
              <a:t>The task is to build and compare the performance of CNN, RNN, and ANN models for classifying images of handwritten digits. The goal is to achieve high accuracy in recognizing and classifying these digits.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41" name="Google Shape;141;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11"/>
          <p:cNvSpPr txBox="1"/>
          <p:nvPr/>
        </p:nvSpPr>
        <p:spPr>
          <a:xfrm>
            <a:off x="914400" y="2647950"/>
            <a:ext cx="7162800" cy="23083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0D0D0D"/>
                </a:solidFill>
                <a:latin typeface="Arial"/>
                <a:ea typeface="Arial"/>
                <a:cs typeface="Arial"/>
                <a:sym typeface="Arial"/>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12"/>
          <p:cNvSpPr txBox="1"/>
          <p:nvPr/>
        </p:nvSpPr>
        <p:spPr>
          <a:xfrm>
            <a:off x="914400" y="2895600"/>
            <a:ext cx="7239000" cy="23083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0D0D0D"/>
                </a:solidFill>
                <a:latin typeface="Arial"/>
                <a:ea typeface="Arial"/>
                <a:cs typeface="Arial"/>
                <a:sym typeface="Arial"/>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YOUR SOLUTION AND ITS VALUE PROPOSITION</a:t>
            </a:r>
            <a:endParaRPr sz="3600"/>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66" name="Google Shape;166;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7" name="Google Shape;167;p13"/>
          <p:cNvSpPr txBox="1"/>
          <p:nvPr/>
        </p:nvSpPr>
        <p:spPr>
          <a:xfrm>
            <a:off x="3048000" y="1905000"/>
            <a:ext cx="630555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2800" u="none" cap="none" strike="noStrike">
                <a:solidFill>
                  <a:srgbClr val="0D0D0D"/>
                </a:solidFill>
                <a:latin typeface="Arial"/>
                <a:ea typeface="Arial"/>
                <a:cs typeface="Arial"/>
                <a:sym typeface="Arial"/>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3" name="Google Shape;17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6" name="Google Shape;176;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78" name="Google Shape;178;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79" name="Google Shape;179;p14"/>
          <p:cNvSpPr txBox="1"/>
          <p:nvPr/>
        </p:nvSpPr>
        <p:spPr>
          <a:xfrm>
            <a:off x="2533650" y="2133600"/>
            <a:ext cx="645795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0D0D0D"/>
                </a:solidFill>
                <a:latin typeface="Arial"/>
                <a:ea typeface="Arial"/>
                <a:cs typeface="Arial"/>
                <a:sym typeface="Arial"/>
              </a:rPr>
              <a:t>Use of three different types of neural network models (CNN, RNN, and ANN) for digit classification.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Arial"/>
                <a:ea typeface="Arial"/>
                <a:cs typeface="Arial"/>
                <a:sym typeface="Arial"/>
              </a:rPr>
              <a:t>Training and evaluation on the MNIST dataset.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Arial"/>
                <a:ea typeface="Arial"/>
                <a:cs typeface="Arial"/>
                <a:sym typeface="Arial"/>
              </a:rPr>
              <a:t>Comparison of the performance of the three models based on their accuracy.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0" name="Google Shape;190;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1" name="Google Shape;191;p15"/>
          <p:cNvSpPr txBox="1"/>
          <p:nvPr/>
        </p:nvSpPr>
        <p:spPr>
          <a:xfrm>
            <a:off x="685800" y="2133600"/>
            <a:ext cx="800100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1" i="0" lang="en-US" sz="2400" u="none" cap="none" strike="noStrike">
                <a:solidFill>
                  <a:srgbClr val="0D0D0D"/>
                </a:solidFill>
                <a:latin typeface="Arial"/>
                <a:ea typeface="Arial"/>
                <a:cs typeface="Arial"/>
                <a:sym typeface="Arial"/>
              </a:rPr>
              <a:t>CNN Model:</a:t>
            </a:r>
            <a:r>
              <a:rPr b="0" i="0" lang="en-US" sz="2400" u="none" cap="none" strike="noStrike">
                <a:solidFill>
                  <a:srgbClr val="0D0D0D"/>
                </a:solidFill>
                <a:latin typeface="Arial"/>
                <a:ea typeface="Arial"/>
                <a:cs typeface="Arial"/>
                <a:sym typeface="Arial"/>
              </a:rPr>
              <a:t> Achieved an accuracy of around 99% in classifying handwritten digits.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400"/>
              <a:buFont typeface="Arial"/>
              <a:buChar char="•"/>
            </a:pPr>
            <a:r>
              <a:rPr b="1" i="0" lang="en-US" sz="2400" u="none" cap="none" strike="noStrike">
                <a:solidFill>
                  <a:srgbClr val="0D0D0D"/>
                </a:solidFill>
                <a:latin typeface="Arial"/>
                <a:ea typeface="Arial"/>
                <a:cs typeface="Arial"/>
                <a:sym typeface="Arial"/>
              </a:rPr>
              <a:t>RNN Model:</a:t>
            </a:r>
            <a:r>
              <a:rPr b="0" i="0" lang="en-US" sz="2400" u="none" cap="none" strike="noStrike">
                <a:solidFill>
                  <a:srgbClr val="0D0D0D"/>
                </a:solidFill>
                <a:latin typeface="Arial"/>
                <a:ea typeface="Arial"/>
                <a:cs typeface="Arial"/>
                <a:sym typeface="Arial"/>
              </a:rPr>
              <a:t> Achieved an accuracy of around 97% in classifying handwritten digits.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400"/>
              <a:buFont typeface="Arial"/>
              <a:buChar char="•"/>
            </a:pPr>
            <a:r>
              <a:rPr b="1" i="0" lang="en-US" sz="2400" u="none" cap="none" strike="noStrike">
                <a:solidFill>
                  <a:srgbClr val="0D0D0D"/>
                </a:solidFill>
                <a:latin typeface="Arial"/>
                <a:ea typeface="Arial"/>
                <a:cs typeface="Arial"/>
                <a:sym typeface="Arial"/>
              </a:rPr>
              <a:t>ANN Model:</a:t>
            </a:r>
            <a:r>
              <a:rPr b="0" i="0" lang="en-US" sz="2400" u="none" cap="none" strike="noStrike">
                <a:solidFill>
                  <a:srgbClr val="0D0D0D"/>
                </a:solidFill>
                <a:latin typeface="Arial"/>
                <a:ea typeface="Arial"/>
                <a:cs typeface="Arial"/>
                <a:sym typeface="Arial"/>
              </a:rPr>
              <a:t> Achieved an accuracy of around 96% in classifying handwritten digits.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