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98" r:id="rId2"/>
    <p:sldId id="256" r:id="rId3"/>
    <p:sldId id="257" r:id="rId4"/>
    <p:sldId id="308" r:id="rId5"/>
    <p:sldId id="310" r:id="rId6"/>
    <p:sldId id="313" r:id="rId7"/>
    <p:sldId id="311" r:id="rId8"/>
    <p:sldId id="314" r:id="rId9"/>
    <p:sldId id="312" r:id="rId10"/>
    <p:sldId id="323" r:id="rId11"/>
    <p:sldId id="325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4" r:id="rId20"/>
    <p:sldId id="326" r:id="rId21"/>
    <p:sldId id="327" r:id="rId22"/>
    <p:sldId id="328" r:id="rId23"/>
    <p:sldId id="329" r:id="rId24"/>
    <p:sldId id="331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8" r:id="rId49"/>
    <p:sldId id="359" r:id="rId50"/>
    <p:sldId id="360" r:id="rId51"/>
    <p:sldId id="361" r:id="rId52"/>
    <p:sldId id="362" r:id="rId53"/>
    <p:sldId id="371" r:id="rId54"/>
    <p:sldId id="363" r:id="rId55"/>
    <p:sldId id="364" r:id="rId56"/>
    <p:sldId id="365" r:id="rId57"/>
    <p:sldId id="369" r:id="rId58"/>
    <p:sldId id="367" r:id="rId59"/>
    <p:sldId id="368" r:id="rId60"/>
    <p:sldId id="376" r:id="rId61"/>
    <p:sldId id="377" r:id="rId62"/>
    <p:sldId id="378" r:id="rId63"/>
    <p:sldId id="372" r:id="rId64"/>
    <p:sldId id="379" r:id="rId65"/>
    <p:sldId id="373" r:id="rId66"/>
    <p:sldId id="374" r:id="rId67"/>
    <p:sldId id="375" r:id="rId68"/>
    <p:sldId id="381" r:id="rId69"/>
    <p:sldId id="385" r:id="rId70"/>
    <p:sldId id="386" r:id="rId71"/>
    <p:sldId id="387" r:id="rId72"/>
    <p:sldId id="388" r:id="rId73"/>
    <p:sldId id="380" r:id="rId74"/>
    <p:sldId id="389" r:id="rId75"/>
    <p:sldId id="382" r:id="rId76"/>
    <p:sldId id="397" r:id="rId77"/>
    <p:sldId id="383" r:id="rId78"/>
    <p:sldId id="384" r:id="rId79"/>
    <p:sldId id="393" r:id="rId80"/>
    <p:sldId id="394" r:id="rId81"/>
    <p:sldId id="390" r:id="rId82"/>
    <p:sldId id="392" r:id="rId83"/>
    <p:sldId id="399" r:id="rId84"/>
    <p:sldId id="398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3792" autoAdjust="0"/>
  </p:normalViewPr>
  <p:slideViewPr>
    <p:cSldViewPr>
      <p:cViewPr varScale="1">
        <p:scale>
          <a:sx n="86" d="100"/>
          <a:sy n="86" d="100"/>
        </p:scale>
        <p:origin x="129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13:43:53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8079 11871 0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13:52:57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5521 16051 0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://www.iconfinder.com/icons/4375050/logo_python_icon&amp;psig=AOvVaw3NZOoyeIgypsQJC2x1Ur0m&amp;ust=1589042190012000&amp;source=images&amp;cd=vfe&amp;ved=0CAIQjRxqFwoTCID_sczZpOkCFQAAAAAdAAAAAB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3/number_modf.htm" TargetMode="External"/><Relationship Id="rId3" Type="http://schemas.openxmlformats.org/officeDocument/2006/relationships/hyperlink" Target="https://www.tutorialspoint.com/python3/number_fabs.htm" TargetMode="External"/><Relationship Id="rId7" Type="http://schemas.openxmlformats.org/officeDocument/2006/relationships/hyperlink" Target="https://www.tutorialspoint.com/python3/number_min.htm" TargetMode="External"/><Relationship Id="rId2" Type="http://schemas.openxmlformats.org/officeDocument/2006/relationships/hyperlink" Target="https://www.tutorialspoint.com/python3/number_ab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3/number_log.htm" TargetMode="External"/><Relationship Id="rId5" Type="http://schemas.openxmlformats.org/officeDocument/2006/relationships/hyperlink" Target="https://www.tutorialspoint.com/python3/number_floor.htm" TargetMode="External"/><Relationship Id="rId10" Type="http://schemas.openxmlformats.org/officeDocument/2006/relationships/hyperlink" Target="https://www.tutorialspoint.com/python3/number_round.htm" TargetMode="External"/><Relationship Id="rId4" Type="http://schemas.openxmlformats.org/officeDocument/2006/relationships/hyperlink" Target="https://www.tutorialspoint.com/python3/number_ceil.htm" TargetMode="External"/><Relationship Id="rId9" Type="http://schemas.openxmlformats.org/officeDocument/2006/relationships/hyperlink" Target="https://www.tutorialspoint.com/python3/number_pow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customXml" Target="../ink/ink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t>18 February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36526"/>
            <a:ext cx="8305800" cy="1847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PROGRAMMING</a:t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SCS1619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848600" cy="3048000"/>
          </a:xfrm>
        </p:spPr>
        <p:txBody>
          <a:bodyPr>
            <a:normAutofit fontScale="77500" lnSpcReduction="20000"/>
          </a:bodyPr>
          <a:lstStyle/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Department 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p:pic>
        <p:nvPicPr>
          <p:cNvPr id="8" name="Picture 7" descr="Logo, python icon">
            <a:hlinkClick r:id="rId2" tgtFrame="&quot;_blank&quot;"/>
            <a:extLst>
              <a:ext uri="{FF2B5EF4-FFF2-40B4-BE49-F238E27FC236}">
                <a16:creationId xmlns:a16="http://schemas.microsoft.com/office/drawing/2014/main" xmlns="" id="{FA3BF8E2-364A-449C-9049-38CB0E338F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762000"/>
            <a:ext cx="51435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7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147AB-3639-49CE-BE74-D0275FAF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VARIABLES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9DDC9-5364-4A84-8D1D-56666340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Variable is the name given to a reserved memory locations to store values. </a:t>
            </a:r>
          </a:p>
          <a:p>
            <a:pPr algn="just"/>
            <a:r>
              <a:rPr lang="en-US" dirty="0"/>
              <a:t>It is also known as Identifier in python.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Naming and Initialization of a variable </a:t>
            </a:r>
          </a:p>
          <a:p>
            <a:pPr marL="400050" lvl="1" indent="0" algn="just">
              <a:buNone/>
            </a:pPr>
            <a:r>
              <a:rPr lang="en-US" dirty="0"/>
              <a:t>1. A variable name is made up of alphabets (Both upper and lower cases) and digits and is case sensitive </a:t>
            </a:r>
          </a:p>
          <a:p>
            <a:pPr marL="400050" lvl="1" indent="0" algn="just">
              <a:buNone/>
            </a:pPr>
            <a:r>
              <a:rPr lang="en-US" dirty="0"/>
              <a:t>2. No reserved words  </a:t>
            </a:r>
          </a:p>
          <a:p>
            <a:pPr marL="400050" lvl="1" indent="0" algn="just">
              <a:buNone/>
            </a:pPr>
            <a:r>
              <a:rPr lang="en-US" dirty="0"/>
              <a:t>3. Initialize before calling </a:t>
            </a:r>
          </a:p>
          <a:p>
            <a:pPr marL="400050" lvl="1" indent="0" algn="just">
              <a:buNone/>
            </a:pPr>
            <a:r>
              <a:rPr lang="en-US" dirty="0"/>
              <a:t>4. Multiple variables initialized </a:t>
            </a:r>
          </a:p>
          <a:p>
            <a:pPr marL="400050" lvl="1" indent="0" algn="just">
              <a:buNone/>
            </a:pPr>
            <a:r>
              <a:rPr lang="en-US" dirty="0"/>
              <a:t> 5. Dynamic variable initialization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90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6DE8B-C9D8-47E4-A7E3-7C5B0311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AE5E20-3879-4FBE-999C-32267BE0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X2=25</a:t>
            </a:r>
          </a:p>
          <a:p>
            <a:pPr marL="0" indent="0">
              <a:buNone/>
            </a:pPr>
            <a:r>
              <a:rPr lang="en-IN" dirty="0"/>
              <a:t>if=30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a=45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print(A)</a:t>
            </a:r>
          </a:p>
          <a:p>
            <a:pPr marL="0" indent="0">
              <a:buNone/>
            </a:pPr>
            <a:r>
              <a:rPr lang="en-IN" dirty="0">
                <a:highlight>
                  <a:srgbClr val="00FF00"/>
                </a:highlight>
              </a:rPr>
              <a:t>x=y=z=50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00"/>
                </a:highlight>
              </a:rPr>
              <a:t>a,b,c</a:t>
            </a:r>
            <a:r>
              <a:rPr lang="en-IN" dirty="0">
                <a:highlight>
                  <a:srgbClr val="00FF00"/>
                </a:highlight>
              </a:rPr>
              <a:t>=1,2,3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print(b)</a:t>
            </a:r>
          </a:p>
          <a:p>
            <a:pPr marL="0" indent="0">
              <a:buNone/>
            </a:pPr>
            <a:r>
              <a:rPr lang="en-IN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61849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36697-FB87-4940-8CDA-FEA4BCE6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54428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6F5936-1416-4444-B935-8EA676A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Data type indicates which type of value a variable has in a program.</a:t>
            </a:r>
          </a:p>
          <a:p>
            <a:r>
              <a:rPr lang="en-US" dirty="0"/>
              <a:t>The most common data types used in python are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str (string)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int(integer)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float (floating-point).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1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1ED138-72A0-4E3C-B798-6D48EDD5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5314"/>
            <a:ext cx="8686800" cy="64008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824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5F628-B075-47D5-868A-5B148052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Numeric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CB3CB-4CA6-413F-997C-D7BA996A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Integers –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– both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values can be represented </a:t>
            </a:r>
          </a:p>
          <a:p>
            <a:pPr algn="just"/>
            <a:r>
              <a:rPr lang="en-US" dirty="0"/>
              <a:t>Float – float class is used to represent floating point number which is a real number with floating point representation.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float</a:t>
            </a:r>
          </a:p>
          <a:p>
            <a:pPr lvl="1" algn="just"/>
            <a:r>
              <a:rPr lang="en-US" dirty="0"/>
              <a:t>fractional point E.g.: 3.415, 5.15</a:t>
            </a:r>
          </a:p>
          <a:p>
            <a:pPr algn="just"/>
            <a:r>
              <a:rPr lang="en-IN" dirty="0"/>
              <a:t>Complex Numbers</a:t>
            </a:r>
          </a:p>
          <a:p>
            <a:pPr marL="857250" lvl="2" indent="-457200" algn="just">
              <a:buFont typeface="Calibri" panose="020F0502020204030204" pitchFamily="34" charset="0"/>
              <a:buChar char="―"/>
            </a:pPr>
            <a:r>
              <a:rPr lang="en-US" dirty="0">
                <a:solidFill>
                  <a:srgbClr val="00B050"/>
                </a:solidFill>
              </a:rPr>
              <a:t>complex</a:t>
            </a:r>
          </a:p>
          <a:p>
            <a:pPr marL="857250" lvl="2" indent="-457200" algn="just">
              <a:buFont typeface="Calibri" panose="020F0502020204030204" pitchFamily="34" charset="0"/>
              <a:buChar char="―"/>
            </a:pPr>
            <a:r>
              <a:rPr lang="en-US" dirty="0"/>
              <a:t>For example:  5 + 7j </a:t>
            </a:r>
          </a:p>
          <a:p>
            <a:pPr marL="857250" lvl="2" indent="-457200" algn="just">
              <a:buFont typeface="Calibri" panose="020F0502020204030204" pitchFamily="34" charset="0"/>
              <a:buChar char="―"/>
            </a:pPr>
            <a:r>
              <a:rPr lang="en-US" dirty="0"/>
              <a:t>where 5 is the real part and 7 is the imaginary part</a:t>
            </a:r>
            <a:r>
              <a:rPr lang="en-IN" dirty="0"/>
              <a:t> 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3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0ECA5-0C87-45C6-ABDB-4FD8BB8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Number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2536D-B4EE-45E8-94D0-2081D881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int(x) -</a:t>
            </a:r>
            <a:r>
              <a:rPr lang="en-US" dirty="0"/>
              <a:t> to convert x to a plain integer.</a:t>
            </a:r>
          </a:p>
          <a:p>
            <a:pPr algn="just"/>
            <a:r>
              <a:rPr lang="en-US" b="1" dirty="0"/>
              <a:t>long(x) -</a:t>
            </a:r>
            <a:r>
              <a:rPr lang="en-US" dirty="0"/>
              <a:t>to convert x to a long integer.</a:t>
            </a:r>
          </a:p>
          <a:p>
            <a:pPr algn="just"/>
            <a:r>
              <a:rPr lang="en-US" b="1" dirty="0"/>
              <a:t>float(x)</a:t>
            </a:r>
            <a:r>
              <a:rPr lang="en-US" dirty="0"/>
              <a:t> -to convert x to a floating-point number.</a:t>
            </a:r>
          </a:p>
          <a:p>
            <a:pPr algn="just"/>
            <a:r>
              <a:rPr lang="en-US" b="1" dirty="0"/>
              <a:t>complex(x)</a:t>
            </a:r>
            <a:r>
              <a:rPr lang="en-US" dirty="0"/>
              <a:t> -to convert x to a complex number with real part x and imaginary part zero.</a:t>
            </a:r>
          </a:p>
          <a:p>
            <a:pPr algn="just"/>
            <a:r>
              <a:rPr lang="en-US" b="1" dirty="0"/>
              <a:t>complex(x, y)</a:t>
            </a:r>
            <a:r>
              <a:rPr lang="en-US" dirty="0"/>
              <a:t> - to convert x and y to a complex number with real part x and imaginary part y. x and y are numeric expressions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31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CEA9-D756-4675-8326-AE023DAA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3D97E-BF01-4F39-84BC-70E9B987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715000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 = 10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print("Type of a: ", type(a))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 = 20.0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print("\</a:t>
            </a:r>
            <a:r>
              <a:rPr lang="en-US" dirty="0" err="1">
                <a:solidFill>
                  <a:srgbClr val="C00000"/>
                </a:solidFill>
              </a:rPr>
              <a:t>nType</a:t>
            </a:r>
            <a:r>
              <a:rPr lang="en-US" dirty="0">
                <a:solidFill>
                  <a:srgbClr val="C00000"/>
                </a:solidFill>
              </a:rPr>
              <a:t> of b: ", type(b))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 = 5 + 7j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print("\</a:t>
            </a:r>
            <a:r>
              <a:rPr lang="en-US" dirty="0" err="1">
                <a:solidFill>
                  <a:srgbClr val="C00000"/>
                </a:solidFill>
              </a:rPr>
              <a:t>nType</a:t>
            </a:r>
            <a:r>
              <a:rPr lang="en-US" dirty="0">
                <a:solidFill>
                  <a:srgbClr val="C00000"/>
                </a:solidFill>
              </a:rPr>
              <a:t> of c: ", type(c))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Output: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Type of a:  &lt;class 'int'&gt;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Type of b:  &lt;class 'float'&gt;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Type of c:  &lt;class 'complex'&gt;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33E47-F3E8-42F5-9F9E-8E51096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34"/>
            <a:ext cx="8229600" cy="59038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Mathematical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6A8C2F1-E76C-49D3-BB61-0792F87BE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89584"/>
              </p:ext>
            </p:extLst>
          </p:nvPr>
        </p:nvGraphicFramePr>
        <p:xfrm>
          <a:off x="228600" y="685800"/>
          <a:ext cx="8686800" cy="61621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xmlns="" val="2953946284"/>
                    </a:ext>
                  </a:extLst>
                </a:gridCol>
                <a:gridCol w="7882467">
                  <a:extLst>
                    <a:ext uri="{9D8B030D-6E8A-4147-A177-3AD203B41FA5}">
                      <a16:colId xmlns:a16="http://schemas.microsoft.com/office/drawing/2014/main" xmlns="" val="4069740560"/>
                    </a:ext>
                  </a:extLst>
                </a:gridCol>
              </a:tblGrid>
              <a:tr h="3372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Sr.No</a:t>
                      </a:r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Function &amp; Returns ( Description 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xmlns="" val="3354929459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abs(x) -The absolute value of x: the (positive) distance between x and zero.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2322312035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fabs(x) -The absolute value of x.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 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3741706477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ceil(x)-The ceiling of x: the smallest integer not less than x.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2547400482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floor(x) -The floor of x: the largest integer not greater than x.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3358942995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log(x) -The natural logarithm of x, for x &gt; 0.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342314347"/>
                  </a:ext>
                </a:extLst>
              </a:tr>
              <a:tr h="8784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min(x1, x2,...)-The smallest of its arguments: the value closest to negative infinity.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184120514"/>
                  </a:ext>
                </a:extLst>
              </a:tr>
              <a:tr h="8784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 err="1">
                          <a:solidFill>
                            <a:srgbClr val="0000FF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modf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(x) -The fractional and integer parts of x in a two-item tuple. Both parts have the same sign as x. The integer part is returned as a float.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1222336529"/>
                  </a:ext>
                </a:extLst>
              </a:tr>
              <a:tr h="507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pow(x, y) -The value of x**y.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3904091768"/>
                  </a:ext>
                </a:extLst>
              </a:tr>
              <a:tr h="8784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round(x [,n]) -x rounded to n digits from the decimal point. Python rounds away from zero as a tie-breaker: round(0.5) is 1.0 and round(-0.5) is -1.0.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xmlns="" val="1890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94D18-D6C6-4DDC-B780-A888CA03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Boolean 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47037-34F7-4D33-BC01-A0D2134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The Boolean data type has two built-in values </a:t>
            </a:r>
            <a:r>
              <a:rPr lang="en-US" sz="2800" dirty="0">
                <a:solidFill>
                  <a:srgbClr val="C00000"/>
                </a:solidFill>
              </a:rPr>
              <a:t>True or False</a:t>
            </a:r>
            <a:r>
              <a:rPr lang="en-US" sz="2800" dirty="0"/>
              <a:t>. </a:t>
            </a:r>
          </a:p>
          <a:p>
            <a:r>
              <a:rPr lang="en-US" sz="2800" dirty="0"/>
              <a:t> It is denoted by the class bool. </a:t>
            </a:r>
          </a:p>
          <a:p>
            <a:r>
              <a:rPr lang="en-US" sz="2800" dirty="0"/>
              <a:t>Note – True and False with capital ‘T’ and ‘F’ are valid </a:t>
            </a:r>
            <a:r>
              <a:rPr lang="en-US" sz="2800" dirty="0" err="1"/>
              <a:t>boolean</a:t>
            </a:r>
            <a:r>
              <a:rPr lang="en-US" sz="2800" dirty="0"/>
              <a:t> values.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# Python program to demonstrate Boolean type  </a:t>
            </a:r>
            <a:r>
              <a:rPr lang="en-US" sz="2800" dirty="0">
                <a:solidFill>
                  <a:srgbClr val="C00000"/>
                </a:solidFill>
              </a:rPr>
              <a:t>print(type(True))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print(type(False))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print(type(true))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&lt;class 'bool’&gt;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&lt;class 'bool’&gt;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NameError</a:t>
            </a:r>
            <a:r>
              <a:rPr lang="en-US" sz="2800" dirty="0">
                <a:solidFill>
                  <a:srgbClr val="0070C0"/>
                </a:solidFill>
              </a:rPr>
              <a:t>: name 'false' is not defined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040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840AA-D087-46A0-9911-ADCE3074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 Sequence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8A229-7314-4C1D-B4EA-1325219C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A sequence is an ordered collection of similar or different data. </a:t>
            </a:r>
          </a:p>
          <a:p>
            <a:pPr algn="just"/>
            <a:r>
              <a:rPr lang="en-US" dirty="0"/>
              <a:t>Using sequence, Multiple values can be stored in the data type in an efficient manner. </a:t>
            </a:r>
          </a:p>
          <a:p>
            <a:pPr algn="just"/>
            <a:r>
              <a:rPr lang="en-US" dirty="0"/>
              <a:t>There are different types of sequence data type such as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i) Strings ii) List  iii) Tuple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6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500742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UNIT 1 INTRODUCTION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41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9EB09-FA6E-4E35-9895-F2C1FEC7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Strings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4530D-71AE-40CE-8E06-419E7A15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String is an array of bytes. </a:t>
            </a:r>
          </a:p>
          <a:p>
            <a:pPr algn="just"/>
            <a:r>
              <a:rPr lang="en-US" dirty="0"/>
              <a:t>Each byte represents a Unicode character.  </a:t>
            </a:r>
          </a:p>
          <a:p>
            <a:pPr algn="just"/>
            <a:r>
              <a:rPr lang="en-US" dirty="0"/>
              <a:t>A string is a collection of one or more characters put in a single quote, double-quote or triple quote.</a:t>
            </a:r>
          </a:p>
          <a:p>
            <a:pPr algn="just"/>
            <a:r>
              <a:rPr lang="en-US" dirty="0"/>
              <a:t>In python there is no character data type, a character is a string of length one. </a:t>
            </a:r>
          </a:p>
          <a:p>
            <a:pPr algn="just"/>
            <a:r>
              <a:rPr lang="en-US" dirty="0"/>
              <a:t>It is represented by </a:t>
            </a:r>
            <a:r>
              <a:rPr lang="en-US" dirty="0">
                <a:solidFill>
                  <a:srgbClr val="C00000"/>
                </a:solidFill>
              </a:rPr>
              <a:t>str</a:t>
            </a:r>
            <a:r>
              <a:rPr lang="en-US" dirty="0"/>
              <a:t> class. </a:t>
            </a:r>
          </a:p>
          <a:p>
            <a:pPr algn="just"/>
            <a:r>
              <a:rPr lang="en-US" dirty="0"/>
              <a:t>Individual characters of a string can be accessed by using the method of 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6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434EF-4B42-4D7F-83E9-D38EFED6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619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F550C-D3A9-445C-BFFC-623C4135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745162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Strings: </a:t>
            </a:r>
            <a:r>
              <a:rPr lang="en-IN" dirty="0"/>
              <a:t>Sequence of characters inside single quotes or double quotes.  </a:t>
            </a:r>
          </a:p>
          <a:p>
            <a:pPr marL="0" indent="0">
              <a:buNone/>
            </a:pPr>
            <a:r>
              <a:rPr lang="en-IN" dirty="0"/>
              <a:t>E.g. </a:t>
            </a:r>
            <a:r>
              <a:rPr lang="en-IN" dirty="0" err="1"/>
              <a:t>myuniv</a:t>
            </a:r>
            <a:r>
              <a:rPr lang="en-IN" dirty="0"/>
              <a:t> = “</a:t>
            </a:r>
            <a:r>
              <a:rPr lang="en-IN" dirty="0" err="1"/>
              <a:t>Sathyabama</a:t>
            </a:r>
            <a:r>
              <a:rPr lang="en-IN" dirty="0"/>
              <a:t> !..”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PROGRAM: </a:t>
            </a:r>
          </a:p>
          <a:p>
            <a:pPr marL="0" indent="0">
              <a:buNone/>
            </a:pPr>
            <a:r>
              <a:rPr lang="en-IN" dirty="0"/>
              <a:t># Python Program for String  Manipulation </a:t>
            </a:r>
          </a:p>
          <a:p>
            <a:pPr marL="0" indent="0">
              <a:buNone/>
            </a:pPr>
            <a:r>
              <a:rPr lang="en-IN" dirty="0"/>
              <a:t># Creating a String with single quotes, double quotes, </a:t>
            </a:r>
            <a:r>
              <a:rPr lang="en-IN" dirty="0" err="1"/>
              <a:t>tripple</a:t>
            </a:r>
            <a:r>
              <a:rPr lang="en-IN" dirty="0"/>
              <a:t> quotes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String1 = 'Welcome’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String2 = "</a:t>
            </a:r>
            <a:r>
              <a:rPr lang="en-IN" dirty="0" err="1">
                <a:solidFill>
                  <a:srgbClr val="C00000"/>
                </a:solidFill>
              </a:rPr>
              <a:t>Sathyabama</a:t>
            </a:r>
            <a:r>
              <a:rPr lang="en-IN" dirty="0">
                <a:solidFill>
                  <a:srgbClr val="C00000"/>
                </a:solidFill>
              </a:rPr>
              <a:t>"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String3 = '''CSE’‘’      # Triple Quotes allows multiple lines  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String4 = '''Welcome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To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</a:t>
            </a:r>
            <a:r>
              <a:rPr lang="en-IN" dirty="0" err="1">
                <a:solidFill>
                  <a:srgbClr val="C00000"/>
                </a:solidFill>
              </a:rPr>
              <a:t>Sathyabama</a:t>
            </a:r>
            <a:r>
              <a:rPr lang="en-IN" dirty="0">
                <a:solidFill>
                  <a:srgbClr val="C00000"/>
                </a:solidFill>
              </a:rPr>
              <a:t>‘’’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print("\</a:t>
            </a:r>
            <a:r>
              <a:rPr lang="en-IN" dirty="0" err="1">
                <a:solidFill>
                  <a:srgbClr val="C00000"/>
                </a:solidFill>
              </a:rPr>
              <a:t>nUsing</a:t>
            </a:r>
            <a:r>
              <a:rPr lang="en-IN" dirty="0">
                <a:solidFill>
                  <a:srgbClr val="C00000"/>
                </a:solidFill>
              </a:rPr>
              <a:t> Single quote")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print(String1)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print("\</a:t>
            </a:r>
            <a:r>
              <a:rPr lang="en-IN" dirty="0" err="1">
                <a:solidFill>
                  <a:srgbClr val="C00000"/>
                </a:solidFill>
              </a:rPr>
              <a:t>nUsing</a:t>
            </a:r>
            <a:r>
              <a:rPr lang="en-IN" dirty="0">
                <a:solidFill>
                  <a:srgbClr val="C00000"/>
                </a:solidFill>
              </a:rPr>
              <a:t> Double quote")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print(String2)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print("\</a:t>
            </a:r>
            <a:r>
              <a:rPr lang="en-IN" dirty="0" err="1">
                <a:solidFill>
                  <a:srgbClr val="C00000"/>
                </a:solidFill>
              </a:rPr>
              <a:t>nUsing</a:t>
            </a:r>
            <a:r>
              <a:rPr lang="en-IN" dirty="0">
                <a:solidFill>
                  <a:srgbClr val="C00000"/>
                </a:solidFill>
              </a:rPr>
              <a:t> Triple quote")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print(String3)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print("\</a:t>
            </a:r>
            <a:r>
              <a:rPr lang="en-IN" dirty="0" err="1">
                <a:solidFill>
                  <a:srgbClr val="C00000"/>
                </a:solidFill>
              </a:rPr>
              <a:t>nUsing</a:t>
            </a:r>
            <a:r>
              <a:rPr lang="en-IN" dirty="0">
                <a:solidFill>
                  <a:srgbClr val="C00000"/>
                </a:solidFill>
              </a:rPr>
              <a:t> Triple quote to print multiline")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print(String4)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23E432-F9F7-419A-BB57-D2CE78E1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299277"/>
            <a:ext cx="3009900" cy="3981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221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8C3EB8-5629-48A3-BDDC-66D2CC42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7"/>
            <a:ext cx="3886200" cy="629313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3C85B6-DF5A-429A-BEDB-4A6DEAEE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7624"/>
            <a:ext cx="4191000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1EC69F-B8CC-494F-AE8C-EF81279B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4" y="3733800"/>
            <a:ext cx="4048126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18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F1243-DAAF-4C2E-AEFE-B8B06975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EFA48-692B-4D3A-AF1F-97387067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The List is an ordered sequence of data items. </a:t>
            </a:r>
          </a:p>
          <a:p>
            <a:r>
              <a:rPr lang="en-US" dirty="0"/>
              <a:t>It is one of the flexible and very frequently used data type in Python. </a:t>
            </a:r>
          </a:p>
          <a:p>
            <a:r>
              <a:rPr lang="en-US" dirty="0"/>
              <a:t>All the items in a list are not necessary to be of the same data type. </a:t>
            </a:r>
          </a:p>
          <a:p>
            <a:r>
              <a:rPr lang="en-US" dirty="0"/>
              <a:t>Declaring a list is straight forward methods. </a:t>
            </a:r>
          </a:p>
          <a:p>
            <a:r>
              <a:rPr lang="en-US" dirty="0"/>
              <a:t>Items in the list are just separated by commas and enclosed within brackets [ 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 li=[10,2,3,45]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list1 =[3.141, 100, ‘CSE’, ‘ECE’, ‘IT’, ‘EEE’] </a:t>
            </a:r>
          </a:p>
        </p:txBody>
      </p:sp>
    </p:spTree>
    <p:extLst>
      <p:ext uri="{BB962C8B-B14F-4D97-AF65-F5344CB8AC3E}">
        <p14:creationId xmlns:p14="http://schemas.microsoft.com/office/powerpoint/2010/main" val="124310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257D7-BFD3-4F89-BFDF-2D63BB06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List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33E49-9063-41B5-86CC-398B0547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single list may contain Data Types like Integers, Strings, as well as Objects.</a:t>
            </a:r>
          </a:p>
          <a:p>
            <a:pPr algn="just"/>
            <a:r>
              <a:rPr lang="en-US" dirty="0"/>
              <a:t>Lists are mutable. </a:t>
            </a:r>
          </a:p>
          <a:p>
            <a:pPr algn="just"/>
            <a:r>
              <a:rPr lang="en-US" dirty="0"/>
              <a:t>Lists are ordered and have definite count.  </a:t>
            </a:r>
          </a:p>
          <a:p>
            <a:pPr algn="just"/>
            <a:r>
              <a:rPr lang="en-US" dirty="0"/>
              <a:t>The list index starts with 0.  </a:t>
            </a:r>
          </a:p>
          <a:p>
            <a:pPr algn="just"/>
            <a:r>
              <a:rPr lang="en-US" dirty="0"/>
              <a:t>Duplication of elements is possible in list.  The lists are implemented by list class.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810471-0B1A-4AE6-A326-126AAF43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796213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A82400-1C86-418D-8B3C-EA38854F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4953000" cy="6781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B23793-F98B-48ED-956E-9EA28618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78" y="1066800"/>
            <a:ext cx="3514725" cy="4876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025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695B43-FBAF-418C-8519-717B9ED6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" y="-10886"/>
            <a:ext cx="4514850" cy="587828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294C1D-E8F5-41F1-90AB-EE4456B6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4" y="1066800"/>
            <a:ext cx="439102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0739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3E1203-F72C-42F6-B5E1-5698BD99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74266"/>
            <a:ext cx="4343400" cy="299315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CE7BD0-90EE-4219-B760-C8DB3FB3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32327"/>
            <a:ext cx="4329545" cy="120361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0DDA5D-3FC8-45AD-90A8-A8138A65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5" y="1235941"/>
            <a:ext cx="4329545" cy="18383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541B1D-92D6-40D7-B6AB-78A3FC7E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914400"/>
            <a:ext cx="3238500" cy="3938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5576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115F1B-8952-423B-8F90-6468AD3F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4714875" cy="4876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423E90-5CE0-4BA6-8605-915DDB0C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524000"/>
            <a:ext cx="3752850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977073-9E9B-44D4-B29F-4F2BDA48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5" y="533400"/>
            <a:ext cx="4728730" cy="86677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9637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42435-B599-4084-8539-F40B4F50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Tuple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EDA4D-33E9-4F71-9F36-C16737A2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91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Tuple is also an ordered sequence of items of different data types like list. </a:t>
            </a:r>
          </a:p>
          <a:p>
            <a:pPr algn="just"/>
            <a:r>
              <a:rPr lang="en-US" dirty="0"/>
              <a:t>But, in a list data can be modified even after creation of the list whereas Tuples are immutable and cannot be modified after creation. </a:t>
            </a:r>
          </a:p>
          <a:p>
            <a:r>
              <a:rPr lang="en-US" dirty="0">
                <a:solidFill>
                  <a:srgbClr val="C00000"/>
                </a:solidFill>
              </a:rPr>
              <a:t>Example: t = (50,'python', 2+3j)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F42D25-C0C5-4A9F-A4F9-ABF98799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6734175" cy="20574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9035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00B050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History of Python</a:t>
            </a:r>
          </a:p>
          <a:p>
            <a:pPr>
              <a:lnSpc>
                <a:spcPct val="110000"/>
              </a:lnSpc>
            </a:pPr>
            <a:r>
              <a:rPr lang="en-US" dirty="0"/>
              <a:t>Introduction  to  the  IDLE  interpreter  (shell)  </a:t>
            </a:r>
          </a:p>
          <a:p>
            <a:pPr>
              <a:lnSpc>
                <a:spcPct val="110000"/>
              </a:lnSpc>
            </a:pPr>
            <a:r>
              <a:rPr lang="en-US" dirty="0"/>
              <a:t>Expressions </a:t>
            </a:r>
          </a:p>
          <a:p>
            <a:pPr>
              <a:lnSpc>
                <a:spcPct val="110000"/>
              </a:lnSpc>
            </a:pPr>
            <a:r>
              <a:rPr lang="en-US" dirty="0"/>
              <a:t>Data  Types  </a:t>
            </a:r>
          </a:p>
          <a:p>
            <a:pPr>
              <a:lnSpc>
                <a:spcPct val="110000"/>
              </a:lnSpc>
            </a:pPr>
            <a:r>
              <a:rPr lang="en-US" dirty="0"/>
              <a:t>Built-in  function  </a:t>
            </a:r>
          </a:p>
          <a:p>
            <a:pPr>
              <a:lnSpc>
                <a:spcPct val="110000"/>
              </a:lnSpc>
            </a:pPr>
            <a:r>
              <a:rPr lang="en-US" dirty="0"/>
              <a:t>Conditional statements </a:t>
            </a:r>
          </a:p>
          <a:p>
            <a:pPr>
              <a:lnSpc>
                <a:spcPct val="110000"/>
              </a:lnSpc>
            </a:pPr>
            <a:r>
              <a:rPr lang="en-US" dirty="0"/>
              <a:t>Iterative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Input/output </a:t>
            </a:r>
          </a:p>
          <a:p>
            <a:pPr>
              <a:lnSpc>
                <a:spcPct val="110000"/>
              </a:lnSpc>
            </a:pPr>
            <a:r>
              <a:rPr lang="en-US" dirty="0"/>
              <a:t>Compound Data Types </a:t>
            </a:r>
          </a:p>
          <a:p>
            <a:pPr>
              <a:lnSpc>
                <a:spcPct val="110000"/>
              </a:lnSpc>
            </a:pPr>
            <a:r>
              <a:rPr lang="en-US" dirty="0"/>
              <a:t>Nested compound statements </a:t>
            </a:r>
          </a:p>
          <a:p>
            <a:pPr>
              <a:lnSpc>
                <a:spcPct val="110000"/>
              </a:lnSpc>
            </a:pPr>
            <a:r>
              <a:rPr lang="en-US" dirty="0"/>
              <a:t>Introduction to Object Oriented Concepts.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D248A8-0E06-407A-9893-1402CFC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28600"/>
            <a:ext cx="4484914" cy="655387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B74DF0-66C3-42E3-9B77-3C1CB179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6096000"/>
            <a:ext cx="28003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1BE416-7547-405C-B441-8658DE4D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21229"/>
            <a:ext cx="3114675" cy="3733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614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5EE6C1-37CB-4A96-BC5B-9D34CF4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7714"/>
            <a:ext cx="4829175" cy="625928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75C9FE-73A5-4314-917E-B4DC8631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1857"/>
            <a:ext cx="2162175" cy="25867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1838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23493-8438-49BA-AD18-E8E70441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4220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B13FF-44F1-415A-A379-A200E956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773886" cy="6060848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sz="2800" dirty="0"/>
              <a:t>The Set is an unordered collection of unique data items.</a:t>
            </a:r>
          </a:p>
          <a:p>
            <a:pPr algn="just"/>
            <a:r>
              <a:rPr lang="en-US" sz="2800" dirty="0"/>
              <a:t>Items in a set are not ordered, separated by comma and enclosed inside { } braces. </a:t>
            </a:r>
          </a:p>
          <a:p>
            <a:pPr algn="just"/>
            <a:r>
              <a:rPr lang="en-US" sz="2800" dirty="0"/>
              <a:t>Sets are helpful in performing operations like union and intersection.</a:t>
            </a:r>
          </a:p>
          <a:p>
            <a:pPr algn="just"/>
            <a:r>
              <a:rPr lang="en-US" sz="2800" dirty="0"/>
              <a:t> The major advantage of using a set, as opposed to a list, is that it has a highly optimized method for checking whether a specific element is contained in the set.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3757EF-5679-4FB3-B131-BF912130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57952"/>
            <a:ext cx="6038850" cy="21431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7995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DFF732-A90D-46A4-8282-79030FC8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87085"/>
            <a:ext cx="4276725" cy="435428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25D77F-E3C5-41D1-91C0-489ABBD9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" y="4484916"/>
            <a:ext cx="5467350" cy="1524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CDFA51-555F-4193-AC47-8BB91189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67375"/>
            <a:ext cx="62007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FC29ED-4A35-4423-A624-5E9743ABD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8086"/>
            <a:ext cx="4267200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4C86EE-D013-4217-AF65-9863D348C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0" y="4502605"/>
            <a:ext cx="3371850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979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15CAD1-D8AD-49FB-A393-BEBC9511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9550"/>
            <a:ext cx="4981575" cy="64960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62A84E-0999-48F8-971F-536C25EA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653143"/>
            <a:ext cx="3362325" cy="3842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391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EF54C7-DB1E-4707-A57D-2AD6D392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97971"/>
            <a:ext cx="3771900" cy="115388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A078D9-6533-4B92-965D-B313AD46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32115"/>
            <a:ext cx="3774817" cy="572588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274D26-98EB-415C-95A5-E8ACA343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85" y="63954"/>
            <a:ext cx="27241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5541C2-DE29-4C2D-9173-98AF876F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847976"/>
            <a:ext cx="3228975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3911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2B5DC-0492-425A-B002-B6BFECD7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31E259-F554-4ECA-A09E-E94D3C5B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Dictionary is an unordered collection of data values.  </a:t>
            </a:r>
          </a:p>
          <a:p>
            <a:pPr algn="just"/>
            <a:r>
              <a:rPr lang="en-US" dirty="0"/>
              <a:t>It is used to store data values like a map.  </a:t>
            </a:r>
          </a:p>
          <a:p>
            <a:pPr algn="just"/>
            <a:r>
              <a:rPr lang="en-US" dirty="0"/>
              <a:t>Dictionary holds </a:t>
            </a:r>
            <a:r>
              <a:rPr lang="en-US" dirty="0" err="1"/>
              <a:t>key:value</a:t>
            </a:r>
            <a:r>
              <a:rPr lang="en-US" dirty="0"/>
              <a:t> pair.</a:t>
            </a:r>
          </a:p>
          <a:p>
            <a:pPr algn="just"/>
            <a:r>
              <a:rPr lang="en-US" dirty="0"/>
              <a:t>Key-value is provided in the dictionary to make it more optimized. </a:t>
            </a:r>
          </a:p>
          <a:p>
            <a:pPr algn="just"/>
            <a:r>
              <a:rPr lang="en-US" dirty="0"/>
              <a:t>Each key-value pair is separated by a colon :, whereas each key is separated by a ‘comma’.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={1:”Jan”, 2:”Feb”, 3:”March”}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3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B5B8DD-D7E1-43B2-A310-30309242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1219200"/>
            <a:ext cx="4105275" cy="41148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4E5409-A8B4-46D6-BD5B-6BCA0C4F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71" y="1676400"/>
            <a:ext cx="3790950" cy="2438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0538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FD4390-2EF7-40E4-B5B2-00460CD0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-87087"/>
            <a:ext cx="3876675" cy="618308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5E245C-E979-4E9D-85AB-147CD303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2" y="688522"/>
            <a:ext cx="4305298" cy="3273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07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6E2998-BAE7-4F2F-8D9F-B9C03A3B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457200"/>
            <a:ext cx="4229100" cy="2819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F4D3D6-A194-4F95-B007-2837C888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1" y="2971800"/>
            <a:ext cx="4219575" cy="2466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509F2-988F-4DB8-954D-D4423474F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5400"/>
            <a:ext cx="4322989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730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CB369-611E-4F26-AEDF-6138E65E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0DF0D-8D90-447C-9841-0A3034117EA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 was conceived in the late 1980s by Guido van Rossum at Centrum </a:t>
            </a:r>
            <a:r>
              <a:rPr lang="en-US" dirty="0" err="1"/>
              <a:t>Wiskunde</a:t>
            </a:r>
            <a:r>
              <a:rPr lang="en-US" dirty="0"/>
              <a:t> &amp; Informatica (CWI) in the Netherlands </a:t>
            </a:r>
          </a:p>
          <a:p>
            <a:r>
              <a:rPr lang="en-US" dirty="0"/>
              <a:t>Its implementation began in December 1989.</a:t>
            </a:r>
          </a:p>
          <a:p>
            <a:r>
              <a:rPr lang="en-US" dirty="0" err="1"/>
              <a:t>Comercial</a:t>
            </a:r>
            <a:r>
              <a:rPr lang="en-US" dirty="0"/>
              <a:t> use from </a:t>
            </a:r>
            <a:r>
              <a:rPr lang="en-US"/>
              <a:t>1990 onwards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54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845921-7E61-445F-8630-8032345E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151040"/>
            <a:ext cx="4305300" cy="31908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58064C-2E89-4537-9FD8-99183450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93" y="4049485"/>
            <a:ext cx="64198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7299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EEDF0-F405-435D-9CE8-2D26AD7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Difference Between List Tuple Set And Dictionary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026" name="Picture 2" descr="Data Structures- Lists, Tuples, Dictionaries, and Sets in Python">
            <a:extLst>
              <a:ext uri="{FF2B5EF4-FFF2-40B4-BE49-F238E27FC236}">
                <a16:creationId xmlns:a16="http://schemas.microsoft.com/office/drawing/2014/main" xmlns="" id="{F6CF2AC6-7029-4F61-ADFC-63CF8EC9B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43434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5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CB55A-6046-42B0-A918-02ACE82B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94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Python 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49114-F839-4255-8B48-C38B2435F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23118"/>
            <a:ext cx="8229600" cy="5211763"/>
          </a:xfrm>
        </p:spPr>
        <p:txBody>
          <a:bodyPr/>
          <a:lstStyle/>
          <a:p>
            <a:pPr algn="just"/>
            <a:r>
              <a:rPr lang="en-US" sz="2400" dirty="0"/>
              <a:t>A function is a group of statements that performs a specific task. Python provides a library of functions like any other programming language.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Mathematical Functions, String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DEF219-3B45-4DA7-893F-87DFDA77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590800"/>
            <a:ext cx="8207829" cy="40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4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C8D78-43F9-446F-AB81-94C9B20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Mathematical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1FBCCE5-18E1-41B4-9DFC-279064BF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762000"/>
            <a:ext cx="7777162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90AE28-6FBB-4273-9DB7-BB2CD996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1"/>
            <a:ext cx="777716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23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574D6-DD64-4459-B119-8CA3F053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1BA0D-7464-4C5E-96E3-87C22AF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2000" b="1" dirty="0"/>
              <a:t>Logical Conditions Supported by Python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Equal to (==)  </a:t>
            </a:r>
            <a:r>
              <a:rPr lang="en-US" sz="2000" dirty="0" err="1"/>
              <a:t>Eg</a:t>
            </a:r>
            <a:r>
              <a:rPr lang="en-US" sz="2000" dirty="0"/>
              <a:t>: a == 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Not Equal (!=) </a:t>
            </a:r>
            <a:r>
              <a:rPr lang="en-US" sz="2000" dirty="0" err="1"/>
              <a:t>Eg</a:t>
            </a:r>
            <a:r>
              <a:rPr lang="en-US" sz="2000" dirty="0"/>
              <a:t> : a != 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Greater than (&gt;) </a:t>
            </a:r>
            <a:r>
              <a:rPr lang="en-US" sz="2000" dirty="0" err="1"/>
              <a:t>Eg</a:t>
            </a:r>
            <a:r>
              <a:rPr lang="en-US" sz="2000" dirty="0"/>
              <a:t>: a &gt; 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Greater than or equal to (&gt;=) </a:t>
            </a:r>
            <a:r>
              <a:rPr lang="en-US" sz="2000" dirty="0" err="1"/>
              <a:t>Eg</a:t>
            </a:r>
            <a:r>
              <a:rPr lang="en-US" sz="2000" dirty="0"/>
              <a:t>: a &gt;= 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Less than (&lt;)  </a:t>
            </a:r>
            <a:r>
              <a:rPr lang="en-US" sz="2000" dirty="0" err="1"/>
              <a:t>Eg</a:t>
            </a:r>
            <a:r>
              <a:rPr lang="en-US" sz="2000" dirty="0"/>
              <a:t>: a &lt; 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Less than or equal to (&lt;=) </a:t>
            </a:r>
            <a:r>
              <a:rPr lang="en-US" sz="2000" dirty="0" err="1"/>
              <a:t>Eg</a:t>
            </a:r>
            <a:r>
              <a:rPr lang="en-US" sz="2000" dirty="0"/>
              <a:t>: a &lt;= b 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91EAB7-8A13-4A0F-A18F-B0E4B886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29001"/>
            <a:ext cx="7372350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9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691C1-77BA-4862-8B56-F0269C36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>
                <a:solidFill>
                  <a:srgbClr val="0070C0"/>
                </a:solidFill>
              </a:rPr>
              <a:t>Types of Conditional Statements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C1AC1-3BF0-4EFD-9C22-17F8E207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/>
              <a:t>Simple if statement</a:t>
            </a:r>
          </a:p>
          <a:p>
            <a:r>
              <a:rPr lang="en-IN"/>
              <a:t>if – else statement</a:t>
            </a:r>
          </a:p>
          <a:p>
            <a:r>
              <a:rPr lang="en-IN"/>
              <a:t>elif- statement</a:t>
            </a:r>
          </a:p>
          <a:p>
            <a:r>
              <a:rPr lang="en-IN"/>
              <a:t>Nested if else statement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FBB34B-5DF0-46E6-9074-0A100E1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3520281"/>
            <a:ext cx="3867150" cy="13525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2D47D7-8472-4551-8E6C-A6338969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90" y="1295400"/>
            <a:ext cx="3982810" cy="20002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0CCB67-255D-48C5-93EC-233925C33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232" y="3633107"/>
            <a:ext cx="3876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F7879D-5E05-4013-88B5-1EC57DE7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417739"/>
            <a:ext cx="3924300" cy="20097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CB8BB3-B238-4C4D-A638-01B2800B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5" y="2678565"/>
            <a:ext cx="3924300" cy="25812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E78A71-A036-4F69-9DEE-B1D3C6B4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41" y="533400"/>
            <a:ext cx="4314825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3A006D2-5D1E-427B-964A-498EF6D2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19212"/>
            <a:ext cx="42767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D45B76-3842-4DBD-8BE5-8C3A2D354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884" y="2819400"/>
            <a:ext cx="450532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9C583AD-9546-4A96-AC43-0220A6749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5326515"/>
            <a:ext cx="6353175" cy="1302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164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4322E-FE19-4AB0-8EE7-12A80DAA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032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009FA-CAE3-4378-9711-AC39A886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31838"/>
            <a:ext cx="8839200" cy="58975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Sometimes certain section of the code (block) may need to be repeated  again and again as long as certain condition remains true.</a:t>
            </a:r>
          </a:p>
          <a:p>
            <a:pPr lvl="1"/>
            <a:r>
              <a:rPr lang="en-US" dirty="0"/>
              <a:t>while loop statement</a:t>
            </a:r>
          </a:p>
          <a:p>
            <a:pPr lvl="1"/>
            <a:r>
              <a:rPr lang="en-US" dirty="0"/>
              <a:t>For loop statement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41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1F82A-3CB5-4EE0-AF22-57D83CD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0BFF7-4FC5-4536-A143-5B310A7897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while</a:t>
            </a:r>
            <a:r>
              <a:rPr lang="en-US" dirty="0"/>
              <a:t> loop statement in Python programming language repeatedly executes a target statement as long as a given condition is true.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E37C057-3098-4183-A47F-BB9D2CA4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788229"/>
            <a:ext cx="2362200" cy="196630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CBAFA7-EFD6-4B9A-B913-7672CB40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788229"/>
            <a:ext cx="47625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514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FB854-3188-4089-ACE8-E6E276A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Using </a:t>
            </a:r>
            <a:r>
              <a:rPr lang="en-IN" dirty="0">
                <a:solidFill>
                  <a:srgbClr val="C00000"/>
                </a:solidFill>
              </a:rPr>
              <a:t>break, continue, else </a:t>
            </a:r>
            <a:r>
              <a:rPr lang="en-IN" dirty="0">
                <a:solidFill>
                  <a:srgbClr val="0070C0"/>
                </a:solidFill>
              </a:rPr>
              <a:t>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0312F2A-7170-4F95-9FCE-96FBFA74A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44412"/>
            <a:ext cx="1714500" cy="13678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0C2BD9-BFFE-44B9-97D6-A042EE84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096986"/>
            <a:ext cx="2971800" cy="13678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58D861-AE76-415B-8734-0FBDFDC6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591618"/>
            <a:ext cx="4857750" cy="19145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7B1E7-00B9-464D-AAC0-78C9B3ADD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670050"/>
            <a:ext cx="4000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280309-773F-4682-99BD-2688BD3CD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912269"/>
            <a:ext cx="495300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DC4C6A-EC2D-45C1-B346-2A5DE3095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625" y="4464844"/>
            <a:ext cx="3438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FCB5E-ECC4-4A7E-9C76-DAB08EE0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Features of Python</a:t>
            </a:r>
            <a:endParaRPr lang="en-IN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C899A42D-6696-459F-B72D-92B9039E8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77200" cy="5105399"/>
          </a:xfrm>
        </p:spPr>
      </p:pic>
    </p:spTree>
    <p:extLst>
      <p:ext uri="{BB962C8B-B14F-4D97-AF65-F5344CB8AC3E}">
        <p14:creationId xmlns:p14="http://schemas.microsoft.com/office/powerpoint/2010/main" val="2891684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658EB-1D4D-4EAA-8DB4-F73AF28F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A6FD9-3928-4E88-A147-613E25ED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5165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With the for loop we can execute a set of statements, once for each item in a list, tuple, set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99752C-CED5-4FFE-BCCF-63F0ABF4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3067843"/>
            <a:ext cx="4791075" cy="10572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708B51-8666-47E0-A973-10EA7458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67843"/>
            <a:ext cx="104775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55BC63-5970-4499-B0B9-44472FE5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787503"/>
            <a:ext cx="2543175" cy="6762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4CEB61-42A6-479B-8096-B8392BD36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486" y="4439840"/>
            <a:ext cx="381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8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C4B30F-B681-4E6F-9B4C-1C954A96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141514"/>
            <a:ext cx="4905375" cy="16573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2A06E3-4AA2-442B-90EF-B9BBA1C7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04800"/>
            <a:ext cx="1200150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444B3E-E131-4DDA-863A-E44F451E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21" y="1981200"/>
            <a:ext cx="4733925" cy="1676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AA1059-2C8C-445F-BA3C-E2A4FC2B7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133600"/>
            <a:ext cx="104775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8047C98-97F8-454C-A67A-D1667536D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92" y="3850822"/>
            <a:ext cx="4781550" cy="1676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30A07C-EE9E-48F4-9798-C98428299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371" y="4000501"/>
            <a:ext cx="1076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38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2840-A265-4249-99DA-A1C795C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52400"/>
            <a:ext cx="8229600" cy="8683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The range() Function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5A935-B24E-4D0B-B902-54CD7609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IN" dirty="0"/>
              <a:t>range() only works with the integers. </a:t>
            </a:r>
          </a:p>
          <a:p>
            <a:pPr algn="just"/>
            <a:r>
              <a:rPr lang="en-IN" b="1" dirty="0"/>
              <a:t>All arguments must be integers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You can not use float number or any other type in a </a:t>
            </a:r>
            <a:r>
              <a:rPr lang="en-IN" dirty="0">
                <a:solidFill>
                  <a:srgbClr val="FF0000"/>
                </a:solidFill>
              </a:rPr>
              <a:t>start, stop and step argument of a range</a:t>
            </a:r>
            <a:r>
              <a:rPr lang="en-IN" dirty="0"/>
              <a:t>()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7D86A6-E77C-4244-AFEF-72D5E529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2286000" cy="7715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FCEC0E-5E9B-4488-BBB2-21031797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79" y="3292927"/>
            <a:ext cx="390525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01FC6-5FEF-4EFB-9215-A9C6FD95B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35" y="3325584"/>
            <a:ext cx="40957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6791013-F39A-4F63-99B0-2AF4510C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04" y="3445327"/>
            <a:ext cx="2647950" cy="8001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5661126-59B7-4751-A462-13B8846B2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166" y="4931227"/>
            <a:ext cx="3248025" cy="7810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9B4DA54-EB12-4E19-A54C-82107C84A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40" y="3207202"/>
            <a:ext cx="647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2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58D31-0D3B-4AF7-B2FF-0561EBAF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6553200"/>
          </a:xfrm>
        </p:spPr>
        <p:txBody>
          <a:bodyPr/>
          <a:lstStyle/>
          <a:p>
            <a:r>
              <a:rPr lang="en-IN" dirty="0"/>
              <a:t>_ -</a:t>
            </a:r>
            <a:r>
              <a:rPr lang="en-IN" dirty="0" err="1"/>
              <a:t>ve</a:t>
            </a:r>
            <a:r>
              <a:rPr lang="en-IN" dirty="0"/>
              <a:t> range()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-</a:t>
            </a:r>
            <a:r>
              <a:rPr lang="en-IN" dirty="0" err="1"/>
              <a:t>ve</a:t>
            </a:r>
            <a:r>
              <a:rPr lang="en-IN" dirty="0"/>
              <a:t> to +</a:t>
            </a:r>
            <a:r>
              <a:rPr lang="en-IN" dirty="0" err="1"/>
              <a:t>ve</a:t>
            </a:r>
            <a:r>
              <a:rPr lang="en-IN" dirty="0"/>
              <a:t> range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+ </a:t>
            </a:r>
            <a:r>
              <a:rPr lang="en-IN" dirty="0" err="1"/>
              <a:t>ve</a:t>
            </a:r>
            <a:r>
              <a:rPr lang="en-IN" dirty="0"/>
              <a:t> to –</a:t>
            </a:r>
            <a:r>
              <a:rPr lang="en-IN" dirty="0" err="1"/>
              <a:t>ve</a:t>
            </a:r>
            <a:r>
              <a:rPr lang="en-IN" dirty="0"/>
              <a:t> range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3E3D11-78AE-43BA-8B66-F23937C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4981575" cy="2057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832B8D-49EF-4936-8757-11C5AF9E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067050" cy="819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F295D3-119B-4032-9B11-BEE3782E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" y="3676763"/>
            <a:ext cx="5667375" cy="1143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78AD9D-535F-41DD-9D89-007DAAA9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194" y="3914888"/>
            <a:ext cx="2639786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5722D0-9868-4EF9-BB8C-176DF1202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43" y="5595937"/>
            <a:ext cx="5290457" cy="11525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20F7F9-30D2-4709-8F9F-E1C6D6175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773" y="5595937"/>
            <a:ext cx="3067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2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9ABC5-25A0-4702-A946-5013B620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C38069-1044-409D-A762-D5440382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4714875" cy="19621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2ECA05-1014-48C1-9CC0-DFC83E94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53139"/>
            <a:ext cx="2152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74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50D7-E4B7-4D4A-8792-1BF56546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Compound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8B263-2135-4C5B-8590-3686C205A15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IN" dirty="0"/>
              <a:t>List</a:t>
            </a:r>
          </a:p>
          <a:p>
            <a:pPr>
              <a:buClr>
                <a:srgbClr val="FF0000"/>
              </a:buClr>
            </a:pPr>
            <a:r>
              <a:rPr lang="en-IN" dirty="0"/>
              <a:t>Tuple</a:t>
            </a:r>
          </a:p>
          <a:p>
            <a:pPr>
              <a:buClr>
                <a:srgbClr val="FF0000"/>
              </a:buClr>
            </a:pPr>
            <a:r>
              <a:rPr lang="en-IN" dirty="0"/>
              <a:t>Set</a:t>
            </a:r>
          </a:p>
          <a:p>
            <a:pPr>
              <a:buClr>
                <a:srgbClr val="FF0000"/>
              </a:buClr>
            </a:pPr>
            <a:r>
              <a:rPr lang="en-IN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503521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325B9-08F3-4796-AB3C-7A78D9B5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Compound Statements 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D6F28-AE36-4425-B82B-860C6851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 statement comprise of group of statements</a:t>
            </a:r>
          </a:p>
          <a:p>
            <a:pPr algn="just"/>
            <a:r>
              <a:rPr lang="en-US" dirty="0"/>
              <a:t>The compound statements are usually executes, when a condition satisfies or a code block is called directly or through a function call.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	If statement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	While Statement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	For Statement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	Try-Catch in Exception Handling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  Class Definition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	Function Definition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58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BAB20-BD29-4718-BCD3-B046C3A5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Nested Compound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3D60DA-2A5A-47F5-A37E-0BCCE576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Program to find the shipping cost of in Australia, if the total cost is  25$.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76CA798-1047-42E7-B751-C70B9E37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315199" cy="419450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4541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5DF534-BA4F-40DA-A230-F0460D1B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0911"/>
            <a:ext cx="5153025" cy="32289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CADAF8-6651-4BBB-A900-5BC19FDC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33400"/>
            <a:ext cx="3486150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A3EA09-E27F-4265-87EB-51F8F9BE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95057"/>
            <a:ext cx="2959945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42F158-770A-4DEC-9B74-D42C1AEC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995056"/>
            <a:ext cx="1066800" cy="15525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1985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0102F8-0CED-405E-BBFA-C5CDAC4BBA53}"/>
              </a:ext>
            </a:extLst>
          </p:cNvPr>
          <p:cNvSpPr/>
          <p:nvPr/>
        </p:nvSpPr>
        <p:spPr>
          <a:xfrm>
            <a:off x="228600" y="22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C0C0C"/>
                </a:solidFill>
                <a:latin typeface="Allan"/>
              </a:rPr>
              <a:t>Display Floyd’s triangle using Python nested for loop</a:t>
            </a:r>
            <a:endParaRPr lang="en-US" b="0" i="0" dirty="0">
              <a:solidFill>
                <a:srgbClr val="0C0C0C"/>
              </a:solidFill>
              <a:effectLst/>
              <a:latin typeface="All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8EE106-C8CA-453A-9352-227A6111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19200"/>
            <a:ext cx="4191000" cy="23622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D9C4F3-BA5E-4224-8103-F5BFCF68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219200"/>
            <a:ext cx="182880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55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13B21-3F2E-4392-801C-08B57B2C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Introduction  to  the  IDLE  interpreter  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127D30-D4B7-43BE-A9CF-1F40A96A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Python is a freeware that can be installed on your workstation or laptop.  </a:t>
            </a:r>
          </a:p>
          <a:p>
            <a:r>
              <a:rPr lang="en-US" dirty="0"/>
              <a:t>The current version of is Python 3.8.2. (Release date: Feb 24, 2020).  Python can be downloaded from the </a:t>
            </a:r>
            <a:r>
              <a:rPr lang="en-US" dirty="0">
                <a:solidFill>
                  <a:srgbClr val="C00000"/>
                </a:solidFill>
              </a:rPr>
              <a:t>https://www.python.org/downloads/ website </a:t>
            </a:r>
          </a:p>
          <a:p>
            <a:r>
              <a:rPr lang="en-US" dirty="0"/>
              <a:t>IDLE (Integrated Development and Learning Environment) is an IDE for Python</a:t>
            </a:r>
          </a:p>
          <a:p>
            <a:r>
              <a:rPr lang="en-US" dirty="0"/>
              <a:t>Python programs can also be executed in Python command 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201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0B00F-134F-48FA-AD42-016E5397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962DC-637A-43BD-A268-33335947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A function is a block of organized, reusable code that is used to perform a single, related action. </a:t>
            </a:r>
          </a:p>
          <a:p>
            <a:r>
              <a:rPr lang="en-US" dirty="0"/>
              <a:t>Functions provide better modularity for your application and a high degree of code reusing.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7FBF01-BEF0-462B-A606-98AB9908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49395"/>
            <a:ext cx="4010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9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3FCB0-FA98-413F-87DC-98173468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E6C1F29-2B19-448F-9857-83DD28BB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47" y="1524000"/>
            <a:ext cx="7134225" cy="28479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B9B096-EEB7-4537-B60A-5A9852D9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29175"/>
            <a:ext cx="5657850" cy="9715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7475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87ECD-4A28-4ED3-801E-EE5B92C7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Pass by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04EA154-09A7-49A4-94C2-F51AE781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4079"/>
            <a:ext cx="8229600" cy="298652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A0E9FF-65B9-47A1-AD20-A4B5AC46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43922"/>
            <a:ext cx="5581650" cy="10382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90272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50D31-E8E3-47BD-8328-A4CC8A9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764B7-8200-41AE-A45C-2F942786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  <a:ln>
            <a:solidFill>
              <a:srgbClr val="00B050"/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Python is a multi-paradigm programming language. It supports different programming approaches.</a:t>
            </a:r>
          </a:p>
          <a:p>
            <a:r>
              <a:rPr lang="en-US" dirty="0"/>
              <a:t>One of the popular approaches to solve a programming problem is by creating objects. This is known as Object-Oriented Programming (OOP).</a:t>
            </a:r>
          </a:p>
          <a:p>
            <a:r>
              <a:rPr lang="en-US" dirty="0">
                <a:solidFill>
                  <a:srgbClr val="FF0000"/>
                </a:solidFill>
              </a:rPr>
              <a:t>An object has two characteristics: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>
                <a:solidFill>
                  <a:srgbClr val="FF0000"/>
                </a:solidFill>
              </a:rPr>
              <a:t>Let's take an example:</a:t>
            </a:r>
          </a:p>
          <a:p>
            <a:pPr lvl="1"/>
            <a:r>
              <a:rPr lang="en-US" dirty="0"/>
              <a:t>A parrot is can be an object, as it has the following properties:</a:t>
            </a:r>
          </a:p>
          <a:p>
            <a:pPr lvl="1"/>
            <a:r>
              <a:rPr lang="en-US" dirty="0"/>
              <a:t>name, age, color as attributes</a:t>
            </a:r>
          </a:p>
          <a:p>
            <a:pPr lvl="1"/>
            <a:r>
              <a:rPr lang="en-US" dirty="0"/>
              <a:t>singing, dancing as behavior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223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52045-7E9D-411F-87BF-217499C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754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OOPS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E310C4-3171-4355-BBEF-AED5FAB4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Class and Object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807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8E95B-1C21-401B-8444-1E9FF155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EDB9E-6242-4270-AB1C-29AF2AEC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is a blueprint for the object.</a:t>
            </a:r>
          </a:p>
          <a:p>
            <a:pPr algn="just"/>
            <a:r>
              <a:rPr lang="en-US" dirty="0"/>
              <a:t>We can think of class as a sketch of a parrot with labels.</a:t>
            </a:r>
          </a:p>
          <a:p>
            <a:r>
              <a:rPr lang="en-US" dirty="0"/>
              <a:t> It contains all the details about the name, colors, size etc. Based on these descriptions, we can study about the parrot. </a:t>
            </a:r>
          </a:p>
          <a:p>
            <a:r>
              <a:rPr lang="en-US" dirty="0"/>
              <a:t>Here, a parrot is an object.</a:t>
            </a:r>
          </a:p>
          <a:p>
            <a:pPr marL="0" indent="0">
              <a:buNone/>
            </a:pPr>
            <a:r>
              <a:rPr lang="en-US" dirty="0"/>
              <a:t>The example for class of parrot can be 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Class Parrot: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Data member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Method</a:t>
            </a:r>
          </a:p>
        </p:txBody>
      </p:sp>
    </p:spTree>
    <p:extLst>
      <p:ext uri="{BB962C8B-B14F-4D97-AF65-F5344CB8AC3E}">
        <p14:creationId xmlns:p14="http://schemas.microsoft.com/office/powerpoint/2010/main" val="3828589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C0CD2-C2E5-4826-BC61-8308B587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82B503-7BA6-4F05-9181-FE9D2EF1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An object (instance) is an instantiation of a class. When class is defined, only the description for the object is defined. </a:t>
            </a:r>
          </a:p>
          <a:p>
            <a:pPr algn="just"/>
            <a:r>
              <a:rPr lang="en-US" dirty="0"/>
              <a:t>Therefore, no memory or storage is allocated.</a:t>
            </a:r>
          </a:p>
          <a:p>
            <a:pPr algn="just"/>
            <a:r>
              <a:rPr lang="en-US" dirty="0"/>
              <a:t>The example for object of parrot class can be: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FF0000"/>
                </a:solidFill>
              </a:rPr>
              <a:t>Obj</a:t>
            </a:r>
            <a:r>
              <a:rPr lang="en-IN" dirty="0">
                <a:solidFill>
                  <a:srgbClr val="FF0000"/>
                </a:solidFill>
              </a:rPr>
              <a:t>=Parrot()</a:t>
            </a:r>
          </a:p>
          <a:p>
            <a:pPr marL="0" indent="0" algn="just">
              <a:buNone/>
            </a:pPr>
            <a:r>
              <a:rPr lang="en-IN" dirty="0"/>
              <a:t>Here: </a:t>
            </a:r>
            <a:r>
              <a:rPr lang="en-IN" dirty="0" err="1"/>
              <a:t>obj</a:t>
            </a:r>
            <a:r>
              <a:rPr lang="en-IN" dirty="0"/>
              <a:t>-&gt; object</a:t>
            </a:r>
          </a:p>
          <a:p>
            <a:pPr marL="0" indent="0" algn="just">
              <a:buNone/>
            </a:pPr>
            <a:r>
              <a:rPr lang="en-IN" dirty="0"/>
              <a:t>          Parrot()-&gt; class</a:t>
            </a:r>
          </a:p>
        </p:txBody>
      </p:sp>
    </p:spTree>
    <p:extLst>
      <p:ext uri="{BB962C8B-B14F-4D97-AF65-F5344CB8AC3E}">
        <p14:creationId xmlns:p14="http://schemas.microsoft.com/office/powerpoint/2010/main" val="2339356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8939-B1ED-4B96-91A3-5A5C925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Creating Class and Object in Python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5F51F3B-C430-4BA9-A939-9E2EC1E2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4495800" cy="452596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6C4CF5-65DC-465C-B987-2454CD3B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2590800" cy="990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818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246AA-1F3C-4CE7-8819-201B896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70C0"/>
                </a:solidFill>
              </a:rPr>
              <a:t>A program to understand class variables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70C0"/>
                </a:solidFill>
              </a:rPr>
              <a:t>s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B1514E0-B4A5-46C3-9FC4-E28611DC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1"/>
            <a:ext cx="5867400" cy="480059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CCCE0C-6AE2-417C-AD45-B4DE9EBA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53160"/>
            <a:ext cx="2849880" cy="17424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461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21D59-604B-4ACB-8518-35138795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E292C-8B96-4F7D-A108-162BFBC0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Constructors are generally used for instantiating an object.</a:t>
            </a:r>
          </a:p>
          <a:p>
            <a:pPr algn="just"/>
            <a:r>
              <a:rPr lang="en-US" dirty="0"/>
              <a:t>The task of constructors is to initialize(assign values) to the data members of the class when an object of class is created.</a:t>
            </a:r>
          </a:p>
          <a:p>
            <a:pPr algn="just"/>
            <a:r>
              <a:rPr lang="en-US" dirty="0"/>
              <a:t>In Python the __</a:t>
            </a:r>
            <a:r>
              <a:rPr lang="en-US" dirty="0" err="1"/>
              <a:t>init</a:t>
            </a:r>
            <a:r>
              <a:rPr lang="en-US" dirty="0"/>
              <a:t>__() method is called the constructor and is always called when an object is created.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5C8CBD7-9114-40D8-B64A-40F853DA3C54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CD8849-63CF-46A9-B88F-DF638FC9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074920"/>
            <a:ext cx="5476875" cy="14192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586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70CE3-C374-423B-8801-3F1A5BA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Points to Remember while Writing a Python Program 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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96518C-8EAC-4E93-8D04-B1AA644F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/>
              <a:t>Case sensitive </a:t>
            </a:r>
          </a:p>
          <a:p>
            <a:r>
              <a:rPr lang="en-US" dirty="0"/>
              <a:t>Punctuation is not required at end of the statement</a:t>
            </a:r>
          </a:p>
          <a:p>
            <a:r>
              <a:rPr lang="en-US" dirty="0"/>
              <a:t>In case of string use single or double quotes i.e.  ‘   ’ or   “   ”</a:t>
            </a:r>
          </a:p>
          <a:p>
            <a:r>
              <a:rPr lang="en-US" dirty="0"/>
              <a:t> Must use proper indentation</a:t>
            </a:r>
          </a:p>
          <a:p>
            <a:r>
              <a:rPr lang="en-US" dirty="0"/>
              <a:t>Python Program can be executed in two different modes:  </a:t>
            </a:r>
          </a:p>
          <a:p>
            <a:pPr lvl="1"/>
            <a:r>
              <a:rPr lang="en-US" dirty="0"/>
              <a:t>Interactive Mode Programming</a:t>
            </a:r>
          </a:p>
          <a:p>
            <a:pPr lvl="1"/>
            <a:r>
              <a:rPr lang="en-US" dirty="0"/>
              <a:t> Script mode programming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9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65785-9464-444E-8C8A-891CCA84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Types of constructors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69C2-1C4E-4639-B003-8A6E3D34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dirty="0"/>
              <a:t>Default constructor :</a:t>
            </a:r>
          </a:p>
          <a:p>
            <a:pPr lvl="1" algn="just" fontAlgn="base"/>
            <a:r>
              <a:rPr lang="en-US" dirty="0"/>
              <a:t>The default constructor is simple constructor which doesn’t accept any arguments.</a:t>
            </a:r>
          </a:p>
          <a:p>
            <a:pPr lvl="1" algn="just" fontAlgn="base"/>
            <a:r>
              <a:rPr lang="en-US" dirty="0"/>
              <a:t>It’s definition has only one argument which is a reference to the instance being constructed.</a:t>
            </a:r>
          </a:p>
          <a:p>
            <a:pPr algn="just" fontAlgn="base"/>
            <a:r>
              <a:rPr lang="en-US" b="1" dirty="0"/>
              <a:t>parameterized constructor :</a:t>
            </a:r>
          </a:p>
          <a:p>
            <a:pPr lvl="1" algn="just" fontAlgn="base"/>
            <a:r>
              <a:rPr lang="en-US" dirty="0"/>
              <a:t>constructor with parameters is known as parameterized constructor.</a:t>
            </a:r>
          </a:p>
          <a:p>
            <a:pPr lvl="1" algn="just" fontAlgn="base"/>
            <a:r>
              <a:rPr lang="en-US" dirty="0"/>
              <a:t>The parameterized constructor take its first argument as a reference to the instance being constructed known as self and the rest of the arguments are provided by the programmer.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56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ED145-8FA5-4A8A-B0B0-B9BB5D11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Default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80C9AF-3CC0-4CF1-A95C-3F5B1A81E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6934200" cy="42100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6672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4C61E-2CA0-40F5-B6D5-6814E0C0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Parameterized Constructor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C98753E-EAFB-492A-9223-A965DC04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41997"/>
            <a:ext cx="5943600" cy="56857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81CD2E-813B-4F45-8EC8-FADFC40F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514600"/>
            <a:ext cx="2032512" cy="1676400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27F73F-24CF-40A6-9633-BF3BB9717CE3}"/>
                  </a:ext>
                </a:extLst>
              </p14:cNvPr>
              <p14:cNvContentPartPr/>
              <p14:nvPr/>
            </p14:nvContentPartPr>
            <p14:xfrm>
              <a:off x="2908440" y="42735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27F73F-24CF-40A6-9633-BF3BB9717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9080" y="4264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269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99F5E-6298-48C9-86A2-6E25D08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Encapsulation &amp;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9094D-5AAB-4B4F-B0FA-459FE942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610600" cy="60960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Encapsulation: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It is a mechanism where the data and the code that act on the data will be bind together.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Class</a:t>
            </a:r>
          </a:p>
          <a:p>
            <a:pPr marL="0" indent="0">
              <a:buNone/>
            </a:pPr>
            <a:r>
              <a:rPr lang="en-IN" dirty="0"/>
              <a:t>Visibility Mode: By default Public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Abstraction: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</a:t>
            </a:r>
            <a:r>
              <a:rPr lang="en-IN" dirty="0"/>
              <a:t>Explore only the data that is of interest to the user.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  <a:r>
              <a:rPr lang="en-IN" dirty="0"/>
              <a:t> Car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Adv: </a:t>
            </a:r>
            <a:r>
              <a:rPr lang="en-IN" dirty="0"/>
              <a:t>Every user will get his own view of the data according to his requirements and will not confused with unnecessary data.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Keywords: </a:t>
            </a:r>
            <a:r>
              <a:rPr lang="en-IN" dirty="0"/>
              <a:t>public, private, protected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729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5CC0A-2A59-4969-925E-20C7206B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63976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Access Modifiers in Python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5B5601E-5472-439C-9183-4A2FB777A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114800"/>
            <a:ext cx="3105150" cy="20097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613008-B6F6-4243-B2B1-8AC0BD1F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14462"/>
            <a:ext cx="2952750" cy="22002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B09051-6F74-48FC-B6F1-3A10AE2A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0" y="1524000"/>
            <a:ext cx="3781425" cy="4876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274691-A8C8-4404-99A5-2BF2C1909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985836"/>
            <a:ext cx="9620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3CF2D43-4378-4780-85BD-348F31AA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49" y="3629024"/>
            <a:ext cx="115252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EC3BFE-B837-4A36-9F3F-91A53850A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939481"/>
            <a:ext cx="1943100" cy="381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C38F1D9B-7560-4C63-B0AC-CD0E8C1FC369}"/>
                  </a:ext>
                </a:extLst>
              </p14:cNvPr>
              <p14:cNvContentPartPr/>
              <p14:nvPr/>
            </p14:nvContentPartPr>
            <p14:xfrm>
              <a:off x="1987560" y="57783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8F1D9B-7560-4C63-B0AC-CD0E8C1FC3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8200" y="5769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676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3355-350D-4ED5-9FCA-08F6FABF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498FDB-15F5-451A-99BA-0A92F29F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7150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Inheritance allows us to define a class that inherits all the methods and properties from another class.</a:t>
            </a:r>
          </a:p>
          <a:p>
            <a:pPr algn="just"/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pPr algn="just"/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Syntax for derived class: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Class A: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Base Class definition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Class B(A):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Derived Definition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072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600BA-004A-4BCF-B1CB-0DD07FB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Types of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D7ADFA-2C5A-4971-89DD-BE68349A8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44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B25FC-CAED-4D61-85F4-F7E1F6F2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Single Inheritance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3C3E71B-0444-49BC-AF5E-9DBFECD6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6467475" cy="30384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439BF9-0B7D-4738-B2FC-AC38C9DD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930775"/>
            <a:ext cx="3248025" cy="23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260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5625D-65FB-4716-B6E0-D1E66BD2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Multiple Inheritance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AE25016-ADBD-4713-82A4-E622CB62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4125153" cy="505936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63D975-F8EB-4553-896F-75301FB5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5600"/>
            <a:ext cx="200977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660050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408B3-7427-4B2F-BCAB-92DDB539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Multilevel Inheritance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9FB4E7F-0576-4496-B1DE-94A90589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4875458" cy="452596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B2234E-A307-4B92-9B19-6C3CD978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076575" cy="723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1614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99F4A-DBAA-435F-9241-5EED433D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Input &amp; Output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4ABD40-4D85-4FD9-945F-3AF0E3BA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Input – to read values from the user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Syntax: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Variable=input()</a:t>
            </a:r>
          </a:p>
          <a:p>
            <a:pPr marL="0" indent="0">
              <a:buNone/>
            </a:pPr>
            <a:r>
              <a:rPr lang="en-IN" dirty="0"/>
              <a:t>Input() – function used to read values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Output- to display the result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 print(“hello students”)</a:t>
            </a:r>
          </a:p>
          <a:p>
            <a:pPr marL="0" indent="0">
              <a:buNone/>
            </a:pPr>
            <a:r>
              <a:rPr lang="en-IN" dirty="0"/>
              <a:t>print(“welcome”)</a:t>
            </a:r>
          </a:p>
          <a:p>
            <a:pPr marL="0" indent="0">
              <a:buNone/>
            </a:pPr>
            <a:r>
              <a:rPr lang="en-IN" dirty="0"/>
              <a:t>Print(“value </a:t>
            </a:r>
            <a:r>
              <a:rPr lang="en-IN" dirty="0" err="1"/>
              <a:t>is”,x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6189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47DF2-D942-474C-97B8-47524F5D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Hierarchical Inheritance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751E79F-E3F1-477F-8E54-AD11EFC4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4676828" cy="513048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46A5BA-A8E5-424C-81BD-A81520C2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800600"/>
            <a:ext cx="2733675" cy="9048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9182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B6E69-CC31-41C0-9041-E65750DA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EE739-3C93-4589-BB46-313EFB5D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Polymorphism is a very important concept in programming. </a:t>
            </a:r>
          </a:p>
          <a:p>
            <a:pPr algn="just"/>
            <a:r>
              <a:rPr lang="en-US" dirty="0"/>
              <a:t>It refers to the use of a single type entity (method, operator or object) to represent different types in different scenarios.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Types:</a:t>
            </a:r>
          </a:p>
          <a:p>
            <a:pPr marL="857250" lvl="1" indent="-457200" algn="just"/>
            <a:r>
              <a:rPr lang="en-IN" dirty="0"/>
              <a:t>Function Overloading</a:t>
            </a:r>
          </a:p>
          <a:p>
            <a:pPr marL="857250" lvl="1" indent="-457200" algn="just"/>
            <a:r>
              <a:rPr lang="en-IN" dirty="0"/>
              <a:t>Operator Overloading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86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63079-2DAA-4382-B0FB-3B4EE475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70C0"/>
                </a:solidFill>
              </a:rPr>
              <a:t>Function Overloading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0081D-526C-49E8-B708-753DE0C7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Process of using same  function name to perform  multiple operation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B09F26-7A88-4E30-9609-9019B737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4319587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1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D6585-DEF8-41BD-91BC-6BD8B394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66EBE-BFC1-4325-A5A4-F7F5F70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Defining methods for operator is known as operator overloading.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0D98A3-A033-48B7-96D5-3C29A488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7772400" cy="463441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5791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72CEB-89E8-4AAB-B4BF-42A7D211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Operator Overloading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2E4203-EBDB-47F6-B667-CE6C656D5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5627307" cy="513048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77198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BB541-EAB5-4025-A180-F7D2BD4C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A4D87-29C7-4805-883B-02CF89D1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An expression is a combination of variables, operators, values and calls to functions.</a:t>
            </a:r>
          </a:p>
          <a:p>
            <a:r>
              <a:rPr lang="en-US" dirty="0"/>
              <a:t>Expressions need to be evaluated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z= </a:t>
            </a:r>
            <a:r>
              <a:rPr lang="en-US" dirty="0" err="1">
                <a:solidFill>
                  <a:srgbClr val="C00000"/>
                </a:solidFill>
              </a:rPr>
              <a:t>a+b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p=3.14*r*r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a&gt;b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2=ab   - invalid expression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74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2099</Words>
  <Application>Microsoft Office PowerPoint</Application>
  <PresentationFormat>On-screen Show (4:3)</PresentationFormat>
  <Paragraphs>378</Paragraphs>
  <Slides>84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Allan</vt:lpstr>
      <vt:lpstr>Arial</vt:lpstr>
      <vt:lpstr>Calibri</vt:lpstr>
      <vt:lpstr>Wingdings</vt:lpstr>
      <vt:lpstr>Office Theme</vt:lpstr>
      <vt:lpstr>PYTHON PROGRAMMING SCS1619</vt:lpstr>
      <vt:lpstr>UNIT 1 INTRODUCTION   </vt:lpstr>
      <vt:lpstr>SYLLABUS</vt:lpstr>
      <vt:lpstr>History</vt:lpstr>
      <vt:lpstr>Features of Python</vt:lpstr>
      <vt:lpstr> Introduction  to  the  IDLE  interpreter    </vt:lpstr>
      <vt:lpstr>   Points to Remember while Writing a Python Program    </vt:lpstr>
      <vt:lpstr>Input &amp; Output Statements</vt:lpstr>
      <vt:lpstr>Expression</vt:lpstr>
      <vt:lpstr> VARIABLES </vt:lpstr>
      <vt:lpstr>Example</vt:lpstr>
      <vt:lpstr>Data Types</vt:lpstr>
      <vt:lpstr>PowerPoint Presentation</vt:lpstr>
      <vt:lpstr> Numeric  </vt:lpstr>
      <vt:lpstr>Number Type Conversion</vt:lpstr>
      <vt:lpstr>Example</vt:lpstr>
      <vt:lpstr>Mathematical Functions</vt:lpstr>
      <vt:lpstr> Boolean  </vt:lpstr>
      <vt:lpstr> Sequence Type </vt:lpstr>
      <vt:lpstr>Strings</vt:lpstr>
      <vt:lpstr>Example</vt:lpstr>
      <vt:lpstr>PowerPoint Presentation</vt:lpstr>
      <vt:lpstr> List   </vt:lpstr>
      <vt:lpstr>List Methods</vt:lpstr>
      <vt:lpstr>PowerPoint Presentation</vt:lpstr>
      <vt:lpstr>PowerPoint Presentation</vt:lpstr>
      <vt:lpstr>PowerPoint Presentation</vt:lpstr>
      <vt:lpstr>PowerPoint Presentation</vt:lpstr>
      <vt:lpstr>Tuple </vt:lpstr>
      <vt:lpstr>PowerPoint Presentation</vt:lpstr>
      <vt:lpstr>PowerPoint Presentation</vt:lpstr>
      <vt:lpstr>Set </vt:lpstr>
      <vt:lpstr>PowerPoint Presentation</vt:lpstr>
      <vt:lpstr>PowerPoint Presentation</vt:lpstr>
      <vt:lpstr>PowerPoint Presentation</vt:lpstr>
      <vt:lpstr> Dictionary </vt:lpstr>
      <vt:lpstr>PowerPoint Presentation</vt:lpstr>
      <vt:lpstr>PowerPoint Presentation</vt:lpstr>
      <vt:lpstr>PowerPoint Presentation</vt:lpstr>
      <vt:lpstr>PowerPoint Presentation</vt:lpstr>
      <vt:lpstr>Difference Between List Tuple Set And Dictionary</vt:lpstr>
      <vt:lpstr>Python Built-in Functions </vt:lpstr>
      <vt:lpstr>Mathematical Functions</vt:lpstr>
      <vt:lpstr>Conditional Statements</vt:lpstr>
      <vt:lpstr>Types of Conditional Statements</vt:lpstr>
      <vt:lpstr>PowerPoint Presentation</vt:lpstr>
      <vt:lpstr>Iterative Statements</vt:lpstr>
      <vt:lpstr>While Loop</vt:lpstr>
      <vt:lpstr>Using break, continue, else Statements</vt:lpstr>
      <vt:lpstr>For loop</vt:lpstr>
      <vt:lpstr>PowerPoint Presentation</vt:lpstr>
      <vt:lpstr>The range() Function </vt:lpstr>
      <vt:lpstr>PowerPoint Presentation</vt:lpstr>
      <vt:lpstr>Example</vt:lpstr>
      <vt:lpstr>Compound Data Type</vt:lpstr>
      <vt:lpstr>Compound Statements  </vt:lpstr>
      <vt:lpstr>Nested Compound Statement</vt:lpstr>
      <vt:lpstr>PowerPoint Presentation</vt:lpstr>
      <vt:lpstr>PowerPoint Presentation</vt:lpstr>
      <vt:lpstr>Functions</vt:lpstr>
      <vt:lpstr>Example </vt:lpstr>
      <vt:lpstr>Pass by Value</vt:lpstr>
      <vt:lpstr>Object Oriented Programming</vt:lpstr>
      <vt:lpstr>OOPS Concepts</vt:lpstr>
      <vt:lpstr>Class </vt:lpstr>
      <vt:lpstr>Object</vt:lpstr>
      <vt:lpstr> Creating Class and Object in Python </vt:lpstr>
      <vt:lpstr>  A program to understand class variables  s </vt:lpstr>
      <vt:lpstr>Constructors</vt:lpstr>
      <vt:lpstr>Types of constructors </vt:lpstr>
      <vt:lpstr>Default Constructor</vt:lpstr>
      <vt:lpstr>Parameterized Constructor</vt:lpstr>
      <vt:lpstr>Encapsulation &amp; Abstraction</vt:lpstr>
      <vt:lpstr>Access Modifiers in Python</vt:lpstr>
      <vt:lpstr>Inheritance</vt:lpstr>
      <vt:lpstr>Types of Inheritance</vt:lpstr>
      <vt:lpstr>Single Inheritance</vt:lpstr>
      <vt:lpstr>Multiple Inheritance</vt:lpstr>
      <vt:lpstr>Multilevel Inheritance</vt:lpstr>
      <vt:lpstr>Hierarchical Inheritance</vt:lpstr>
      <vt:lpstr>Polymorphism</vt:lpstr>
      <vt:lpstr> Function Overloading </vt:lpstr>
      <vt:lpstr>Operator Overloading </vt:lpstr>
      <vt:lpstr>Operator Overloading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Rajesh Inigo</dc:creator>
  <cp:lastModifiedBy>usha</cp:lastModifiedBy>
  <cp:revision>333</cp:revision>
  <dcterms:created xsi:type="dcterms:W3CDTF">2020-04-04T12:11:47Z</dcterms:created>
  <dcterms:modified xsi:type="dcterms:W3CDTF">2021-02-18T03:29:07Z</dcterms:modified>
</cp:coreProperties>
</file>