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338" r:id="rId3"/>
    <p:sldId id="339" r:id="rId4"/>
    <p:sldId id="340" r:id="rId5"/>
    <p:sldId id="292" r:id="rId6"/>
    <p:sldId id="341" r:id="rId7"/>
    <p:sldId id="259" r:id="rId8"/>
    <p:sldId id="260" r:id="rId9"/>
    <p:sldId id="261" r:id="rId10"/>
    <p:sldId id="297" r:id="rId11"/>
    <p:sldId id="262" r:id="rId12"/>
    <p:sldId id="270" r:id="rId13"/>
    <p:sldId id="271" r:id="rId14"/>
    <p:sldId id="272" r:id="rId15"/>
    <p:sldId id="273" r:id="rId16"/>
    <p:sldId id="29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329" r:id="rId32"/>
    <p:sldId id="289" r:id="rId33"/>
    <p:sldId id="298" r:id="rId34"/>
    <p:sldId id="299" r:id="rId35"/>
    <p:sldId id="300" r:id="rId36"/>
    <p:sldId id="301" r:id="rId37"/>
    <p:sldId id="302" r:id="rId38"/>
    <p:sldId id="296" r:id="rId39"/>
    <p:sldId id="268" r:id="rId40"/>
    <p:sldId id="294" r:id="rId41"/>
    <p:sldId id="295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7" r:id="rId60"/>
    <p:sldId id="320" r:id="rId61"/>
    <p:sldId id="321" r:id="rId62"/>
    <p:sldId id="323" r:id="rId63"/>
    <p:sldId id="324" r:id="rId64"/>
    <p:sldId id="325" r:id="rId65"/>
    <p:sldId id="326" r:id="rId66"/>
    <p:sldId id="328" r:id="rId67"/>
    <p:sldId id="330" r:id="rId68"/>
    <p:sldId id="331" r:id="rId69"/>
    <p:sldId id="332" r:id="rId70"/>
    <p:sldId id="333" r:id="rId71"/>
    <p:sldId id="334" r:id="rId72"/>
    <p:sldId id="335" r:id="rId73"/>
    <p:sldId id="336" r:id="rId74"/>
    <p:sldId id="337" r:id="rId75"/>
    <p:sldId id="322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CC0099"/>
    <a:srgbClr val="000000"/>
    <a:srgbClr val="99CC00"/>
    <a:srgbClr val="00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35C6F-4CF5-40C2-A140-AF5B21942DB5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7D2ED-1F3F-4AE9-BCB9-97A0962F78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4740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  computer networking , cloud  computing is a phrase used to</a:t>
            </a:r>
            <a:r>
              <a:rPr lang="pt-BR" baseline="0" dirty="0" smtClean="0"/>
              <a:t> </a:t>
            </a:r>
            <a:r>
              <a:rPr lang="pt-BR" dirty="0" smtClean="0"/>
              <a:t>describe a variety  of  computing concepts.</a:t>
            </a:r>
            <a:r>
              <a:rPr lang="pt-BR" baseline="0" dirty="0" smtClean="0"/>
              <a:t> Distributed computing on internet.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3D776-AD3B-4C79-9A6D-8DC905D5A9C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2812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649" y="4341447"/>
            <a:ext cx="5486702" cy="411472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9BE7BE-246F-4C11-B8FC-A549CAE4DCAF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>
              <a:latin typeface="Arial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7D2ED-1F3F-4AE9-BCB9-97A0962F785C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5BE4-EF86-4006-9DE2-B224EB36AD5D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6C36-C08A-42C9-8A18-9B7A41AEAE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322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5BE4-EF86-4006-9DE2-B224EB36AD5D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6C36-C08A-42C9-8A18-9B7A41AEAE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370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5BE4-EF86-4006-9DE2-B224EB36AD5D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6C36-C08A-42C9-8A18-9B7A41AEAE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239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5BE4-EF86-4006-9DE2-B224EB36AD5D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6C36-C08A-42C9-8A18-9B7A41AEAE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249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5BE4-EF86-4006-9DE2-B224EB36AD5D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6C36-C08A-42C9-8A18-9B7A41AEAE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964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5BE4-EF86-4006-9DE2-B224EB36AD5D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6C36-C08A-42C9-8A18-9B7A41AEAE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991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5BE4-EF86-4006-9DE2-B224EB36AD5D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6C36-C08A-42C9-8A18-9B7A41AEAE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63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5BE4-EF86-4006-9DE2-B224EB36AD5D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6C36-C08A-42C9-8A18-9B7A41AEAE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878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5BE4-EF86-4006-9DE2-B224EB36AD5D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6C36-C08A-42C9-8A18-9B7A41AEAE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557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5BE4-EF86-4006-9DE2-B224EB36AD5D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6C36-C08A-42C9-8A18-9B7A41AEAE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523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5BE4-EF86-4006-9DE2-B224EB36AD5D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6C36-C08A-42C9-8A18-9B7A41AEAE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101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95BE4-EF86-4006-9DE2-B224EB36AD5D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86C36-C08A-42C9-8A18-9B7A41AEAE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345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image" Target="../media/image35.jpeg"/><Relationship Id="rId18" Type="http://schemas.openxmlformats.org/officeDocument/2006/relationships/image" Target="../media/image40.jpeg"/><Relationship Id="rId26" Type="http://schemas.openxmlformats.org/officeDocument/2006/relationships/image" Target="../media/image48.jpeg"/><Relationship Id="rId3" Type="http://schemas.openxmlformats.org/officeDocument/2006/relationships/image" Target="../media/image25.jpeg"/><Relationship Id="rId21" Type="http://schemas.openxmlformats.org/officeDocument/2006/relationships/image" Target="../media/image43.png"/><Relationship Id="rId34" Type="http://schemas.openxmlformats.org/officeDocument/2006/relationships/image" Target="../media/image56.jpeg"/><Relationship Id="rId7" Type="http://schemas.openxmlformats.org/officeDocument/2006/relationships/image" Target="../media/image29.jpeg"/><Relationship Id="rId12" Type="http://schemas.openxmlformats.org/officeDocument/2006/relationships/image" Target="../media/image34.jpeg"/><Relationship Id="rId17" Type="http://schemas.openxmlformats.org/officeDocument/2006/relationships/image" Target="../media/image39.jpeg"/><Relationship Id="rId25" Type="http://schemas.openxmlformats.org/officeDocument/2006/relationships/image" Target="../media/image47.jpeg"/><Relationship Id="rId33" Type="http://schemas.openxmlformats.org/officeDocument/2006/relationships/image" Target="../media/image55.jpeg"/><Relationship Id="rId2" Type="http://schemas.openxmlformats.org/officeDocument/2006/relationships/image" Target="../media/image24.jpeg"/><Relationship Id="rId16" Type="http://schemas.openxmlformats.org/officeDocument/2006/relationships/image" Target="../media/image38.jpeg"/><Relationship Id="rId20" Type="http://schemas.openxmlformats.org/officeDocument/2006/relationships/image" Target="../media/image42.jpeg"/><Relationship Id="rId29" Type="http://schemas.openxmlformats.org/officeDocument/2006/relationships/image" Target="../media/image5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jpeg"/><Relationship Id="rId11" Type="http://schemas.openxmlformats.org/officeDocument/2006/relationships/image" Target="../media/image33.jpeg"/><Relationship Id="rId24" Type="http://schemas.openxmlformats.org/officeDocument/2006/relationships/image" Target="../media/image46.jpeg"/><Relationship Id="rId32" Type="http://schemas.openxmlformats.org/officeDocument/2006/relationships/image" Target="../media/image54.jpeg"/><Relationship Id="rId5" Type="http://schemas.openxmlformats.org/officeDocument/2006/relationships/image" Target="../media/image27.jpeg"/><Relationship Id="rId15" Type="http://schemas.openxmlformats.org/officeDocument/2006/relationships/image" Target="../media/image37.jpeg"/><Relationship Id="rId23" Type="http://schemas.openxmlformats.org/officeDocument/2006/relationships/image" Target="../media/image45.jpeg"/><Relationship Id="rId28" Type="http://schemas.openxmlformats.org/officeDocument/2006/relationships/image" Target="../media/image50.jpeg"/><Relationship Id="rId10" Type="http://schemas.openxmlformats.org/officeDocument/2006/relationships/image" Target="../media/image32.jpeg"/><Relationship Id="rId19" Type="http://schemas.openxmlformats.org/officeDocument/2006/relationships/image" Target="../media/image41.jpeg"/><Relationship Id="rId31" Type="http://schemas.openxmlformats.org/officeDocument/2006/relationships/image" Target="../media/image53.jpeg"/><Relationship Id="rId4" Type="http://schemas.openxmlformats.org/officeDocument/2006/relationships/image" Target="../media/image26.jpeg"/><Relationship Id="rId9" Type="http://schemas.openxmlformats.org/officeDocument/2006/relationships/image" Target="../media/image31.jpeg"/><Relationship Id="rId14" Type="http://schemas.openxmlformats.org/officeDocument/2006/relationships/image" Target="../media/image36.jpeg"/><Relationship Id="rId22" Type="http://schemas.openxmlformats.org/officeDocument/2006/relationships/image" Target="../media/image44.jpeg"/><Relationship Id="rId27" Type="http://schemas.openxmlformats.org/officeDocument/2006/relationships/image" Target="../media/image49.jpeg"/><Relationship Id="rId30" Type="http://schemas.openxmlformats.org/officeDocument/2006/relationships/image" Target="../media/image52.jpeg"/><Relationship Id="rId35" Type="http://schemas.openxmlformats.org/officeDocument/2006/relationships/image" Target="../media/image5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59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2305050"/>
          </a:xfrm>
          <a:ln>
            <a:solidFill>
              <a:srgbClr val="3333FF"/>
            </a:solidFill>
          </a:ln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Cloud </a:t>
            </a:r>
            <a:r>
              <a:rPr lang="en-US" sz="48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Computing</a:t>
            </a:r>
            <a:br>
              <a:rPr lang="en-US" sz="48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4800" b="1" dirty="0" smtClean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SIT1304</a:t>
            </a:r>
            <a:r>
              <a:rPr lang="en-US" sz="4800" b="1" dirty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4800" b="1" dirty="0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sz="4800" b="1" dirty="0">
              <a:solidFill>
                <a:srgbClr val="3333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073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solidFill>
                  <a:srgbClr val="3333FF"/>
                </a:solidFill>
                <a:latin typeface="Comic Sans MS" panose="030F0702030302020204" pitchFamily="66" charset="0"/>
              </a:rPr>
              <a:t>History</a:t>
            </a:r>
            <a:endParaRPr lang="en-US" b="1" dirty="0">
              <a:solidFill>
                <a:srgbClr val="3333FF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125" y="1627190"/>
            <a:ext cx="7445375" cy="388077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Concept evolved in 1950(IBM) called RJE (Remote Job Entry Process).</a:t>
            </a:r>
          </a:p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In 2006 Amazon provided First public cloud AWS(Amazon Web Service).</a:t>
            </a:r>
          </a:p>
          <a:p>
            <a:pPr>
              <a:lnSpc>
                <a:spcPct val="150000"/>
              </a:lnSpc>
            </a:pPr>
            <a:endParaRPr lang="en-US" sz="32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242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 rot="10800000" flipV="1">
            <a:off x="457200" y="762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     HISTORY of Cloud Computing -   Evolution of Sharing on the Internet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1954213" y="5492750"/>
            <a:ext cx="9239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defTabSz="806450"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FF"/>
                </a:solidFill>
              </a:rPr>
              <a:t>Networks</a:t>
            </a:r>
            <a:endParaRPr lang="en-US" sz="1600" u="sng">
              <a:solidFill>
                <a:srgbClr val="0000FF"/>
              </a:solidFill>
            </a:endParaRPr>
          </a:p>
        </p:txBody>
      </p:sp>
      <p:sp>
        <p:nvSpPr>
          <p:cNvPr id="11268" name="Oval 5"/>
          <p:cNvSpPr>
            <a:spLocks noChangeArrowheads="1"/>
          </p:cNvSpPr>
          <p:nvPr/>
        </p:nvSpPr>
        <p:spPr bwMode="auto">
          <a:xfrm>
            <a:off x="1962150" y="5845175"/>
            <a:ext cx="69850" cy="68263"/>
          </a:xfrm>
          <a:prstGeom prst="ellipse">
            <a:avLst/>
          </a:prstGeom>
          <a:solidFill>
            <a:srgbClr val="002C7C"/>
          </a:solidFill>
          <a:ln w="1588">
            <a:solidFill>
              <a:srgbClr val="002C7C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2093913" y="5762625"/>
            <a:ext cx="3835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806450" eaLnBrk="0" hangingPunct="0">
              <a:spcBef>
                <a:spcPct val="50000"/>
              </a:spcBef>
            </a:pPr>
            <a:r>
              <a:rPr lang="en-US" sz="1500">
                <a:solidFill>
                  <a:srgbClr val="0000FF"/>
                </a:solidFill>
              </a:rPr>
              <a:t>Multiple regional networks linking computers </a:t>
            </a:r>
            <a:endParaRPr lang="en-US" sz="3200" u="sng">
              <a:solidFill>
                <a:srgbClr val="0000FF"/>
              </a:solidFill>
            </a:endParaRPr>
          </a:p>
        </p:txBody>
      </p:sp>
      <p:sp>
        <p:nvSpPr>
          <p:cNvPr id="11270" name="Oval 7"/>
          <p:cNvSpPr>
            <a:spLocks noChangeArrowheads="1"/>
          </p:cNvSpPr>
          <p:nvPr/>
        </p:nvSpPr>
        <p:spPr bwMode="auto">
          <a:xfrm>
            <a:off x="1962150" y="6091238"/>
            <a:ext cx="69850" cy="69850"/>
          </a:xfrm>
          <a:prstGeom prst="ellipse">
            <a:avLst/>
          </a:prstGeom>
          <a:solidFill>
            <a:srgbClr val="002C7C"/>
          </a:solidFill>
          <a:ln w="1588">
            <a:solidFill>
              <a:srgbClr val="002C7C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2103438" y="6008688"/>
            <a:ext cx="33321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806450" eaLnBrk="0" hangingPunct="0">
              <a:spcBef>
                <a:spcPct val="50000"/>
              </a:spcBef>
            </a:pPr>
            <a:r>
              <a:rPr lang="en-US" sz="1500">
                <a:solidFill>
                  <a:srgbClr val="0000FF"/>
                </a:solidFill>
              </a:rPr>
              <a:t>Initially at universities and national labs</a:t>
            </a:r>
            <a:endParaRPr lang="en-US" sz="3200" u="sng">
              <a:solidFill>
                <a:srgbClr val="0000FF"/>
              </a:solidFill>
            </a:endParaRPr>
          </a:p>
        </p:txBody>
      </p:sp>
      <p:sp>
        <p:nvSpPr>
          <p:cNvPr id="11272" name="Rectangle 9"/>
          <p:cNvSpPr>
            <a:spLocks noChangeArrowheads="1"/>
          </p:cNvSpPr>
          <p:nvPr/>
        </p:nvSpPr>
        <p:spPr bwMode="auto">
          <a:xfrm>
            <a:off x="2703513" y="4302125"/>
            <a:ext cx="32305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defTabSz="806450"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FF"/>
                </a:solidFill>
              </a:rPr>
              <a:t>Inter-Networking and the Internet</a:t>
            </a:r>
            <a:endParaRPr lang="en-US" sz="1600" u="sng">
              <a:solidFill>
                <a:srgbClr val="0000FF"/>
              </a:solidFill>
            </a:endParaRPr>
          </a:p>
        </p:txBody>
      </p:sp>
      <p:sp>
        <p:nvSpPr>
          <p:cNvPr id="11273" name="Oval 10"/>
          <p:cNvSpPr>
            <a:spLocks noChangeArrowheads="1"/>
          </p:cNvSpPr>
          <p:nvPr/>
        </p:nvSpPr>
        <p:spPr bwMode="auto">
          <a:xfrm>
            <a:off x="2740025" y="4654550"/>
            <a:ext cx="68263" cy="69850"/>
          </a:xfrm>
          <a:prstGeom prst="ellipse">
            <a:avLst/>
          </a:prstGeom>
          <a:solidFill>
            <a:srgbClr val="002C7C"/>
          </a:solidFill>
          <a:ln w="1588">
            <a:solidFill>
              <a:srgbClr val="002C7C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1274" name="Rectangle 11"/>
          <p:cNvSpPr>
            <a:spLocks noChangeArrowheads="1"/>
          </p:cNvSpPr>
          <p:nvPr/>
        </p:nvSpPr>
        <p:spPr bwMode="auto">
          <a:xfrm>
            <a:off x="2903538" y="4572000"/>
            <a:ext cx="42560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806450" eaLnBrk="0" hangingPunct="0">
              <a:spcBef>
                <a:spcPct val="50000"/>
              </a:spcBef>
            </a:pPr>
            <a:r>
              <a:rPr lang="en-US" sz="1500">
                <a:solidFill>
                  <a:srgbClr val="0000FF"/>
                </a:solidFill>
              </a:rPr>
              <a:t>Inter-Networking of regional networks with TCP/IP</a:t>
            </a:r>
            <a:endParaRPr lang="en-US" sz="3200" u="sng">
              <a:solidFill>
                <a:srgbClr val="0000FF"/>
              </a:solidFill>
            </a:endParaRPr>
          </a:p>
        </p:txBody>
      </p:sp>
      <p:sp>
        <p:nvSpPr>
          <p:cNvPr id="11275" name="Oval 12"/>
          <p:cNvSpPr>
            <a:spLocks noChangeArrowheads="1"/>
          </p:cNvSpPr>
          <p:nvPr/>
        </p:nvSpPr>
        <p:spPr bwMode="auto">
          <a:xfrm>
            <a:off x="2740025" y="4902200"/>
            <a:ext cx="68263" cy="69850"/>
          </a:xfrm>
          <a:prstGeom prst="ellipse">
            <a:avLst/>
          </a:prstGeom>
          <a:solidFill>
            <a:srgbClr val="002C7C"/>
          </a:solidFill>
          <a:ln w="1588">
            <a:solidFill>
              <a:srgbClr val="002C7C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1276" name="Rectangle 13"/>
          <p:cNvSpPr>
            <a:spLocks noChangeArrowheads="1"/>
          </p:cNvSpPr>
          <p:nvPr/>
        </p:nvSpPr>
        <p:spPr bwMode="auto">
          <a:xfrm>
            <a:off x="2882900" y="4821238"/>
            <a:ext cx="32369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806450" eaLnBrk="0" hangingPunct="0">
              <a:spcBef>
                <a:spcPct val="50000"/>
              </a:spcBef>
            </a:pPr>
            <a:r>
              <a:rPr lang="en-US" sz="1500">
                <a:solidFill>
                  <a:srgbClr val="0000FF"/>
                </a:solidFill>
              </a:rPr>
              <a:t>Began to replace regional alternatives</a:t>
            </a:r>
            <a:endParaRPr lang="en-US" sz="3200" u="sng">
              <a:solidFill>
                <a:srgbClr val="0000FF"/>
              </a:solidFill>
            </a:endParaRPr>
          </a:p>
        </p:txBody>
      </p:sp>
      <p:sp>
        <p:nvSpPr>
          <p:cNvPr id="11277" name="Oval 14"/>
          <p:cNvSpPr>
            <a:spLocks noChangeArrowheads="1"/>
          </p:cNvSpPr>
          <p:nvPr/>
        </p:nvSpPr>
        <p:spPr bwMode="auto">
          <a:xfrm>
            <a:off x="2740025" y="5149850"/>
            <a:ext cx="68263" cy="68263"/>
          </a:xfrm>
          <a:prstGeom prst="ellipse">
            <a:avLst/>
          </a:prstGeom>
          <a:solidFill>
            <a:srgbClr val="002C7C"/>
          </a:solidFill>
          <a:ln w="1588">
            <a:solidFill>
              <a:srgbClr val="002C7C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1278" name="Rectangle 15"/>
          <p:cNvSpPr>
            <a:spLocks noChangeArrowheads="1"/>
          </p:cNvSpPr>
          <p:nvPr/>
        </p:nvSpPr>
        <p:spPr bwMode="auto">
          <a:xfrm>
            <a:off x="2908300" y="5067300"/>
            <a:ext cx="28559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806450" eaLnBrk="0" hangingPunct="0">
              <a:spcBef>
                <a:spcPct val="50000"/>
              </a:spcBef>
            </a:pPr>
            <a:r>
              <a:rPr lang="en-US" sz="1500">
                <a:solidFill>
                  <a:srgbClr val="0000FF"/>
                </a:solidFill>
              </a:rPr>
              <a:t>Worldwide adoption – file transfer</a:t>
            </a:r>
            <a:endParaRPr lang="en-US" sz="3200" u="sng">
              <a:solidFill>
                <a:srgbClr val="0000FF"/>
              </a:solidFill>
            </a:endParaRPr>
          </a:p>
        </p:txBody>
      </p:sp>
      <p:sp>
        <p:nvSpPr>
          <p:cNvPr id="11279" name="Oval 16"/>
          <p:cNvSpPr>
            <a:spLocks noChangeArrowheads="1"/>
          </p:cNvSpPr>
          <p:nvPr/>
        </p:nvSpPr>
        <p:spPr bwMode="auto">
          <a:xfrm>
            <a:off x="4379913" y="2271713"/>
            <a:ext cx="69850" cy="68262"/>
          </a:xfrm>
          <a:prstGeom prst="ellipse">
            <a:avLst/>
          </a:prstGeom>
          <a:solidFill>
            <a:srgbClr val="002C7C"/>
          </a:solidFill>
          <a:ln w="1588">
            <a:solidFill>
              <a:srgbClr val="002C7C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1280" name="Rectangle 17"/>
          <p:cNvSpPr>
            <a:spLocks noChangeArrowheads="1"/>
          </p:cNvSpPr>
          <p:nvPr/>
        </p:nvSpPr>
        <p:spPr bwMode="auto">
          <a:xfrm>
            <a:off x="4524375" y="2405063"/>
            <a:ext cx="30210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806450" eaLnBrk="0" hangingPunct="0">
              <a:spcBef>
                <a:spcPct val="50000"/>
              </a:spcBef>
            </a:pPr>
            <a:r>
              <a:rPr lang="en-US" sz="1500">
                <a:solidFill>
                  <a:srgbClr val="0000FF"/>
                </a:solidFill>
              </a:rPr>
              <a:t>remote resources and collaboration</a:t>
            </a:r>
            <a:endParaRPr lang="en-US" sz="3200" u="sng">
              <a:solidFill>
                <a:srgbClr val="0000FF"/>
              </a:solidFill>
            </a:endParaRPr>
          </a:p>
        </p:txBody>
      </p:sp>
      <p:sp>
        <p:nvSpPr>
          <p:cNvPr id="11281" name="Oval 18"/>
          <p:cNvSpPr>
            <a:spLocks noChangeArrowheads="1"/>
          </p:cNvSpPr>
          <p:nvPr/>
        </p:nvSpPr>
        <p:spPr bwMode="auto">
          <a:xfrm>
            <a:off x="4379913" y="2733675"/>
            <a:ext cx="69850" cy="68263"/>
          </a:xfrm>
          <a:prstGeom prst="ellipse">
            <a:avLst/>
          </a:prstGeom>
          <a:solidFill>
            <a:srgbClr val="002C7C"/>
          </a:solidFill>
          <a:ln w="1588">
            <a:solidFill>
              <a:srgbClr val="002C7C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1282" name="Rectangle 19"/>
          <p:cNvSpPr>
            <a:spLocks noChangeArrowheads="1"/>
          </p:cNvSpPr>
          <p:nvPr/>
        </p:nvSpPr>
        <p:spPr bwMode="auto">
          <a:xfrm>
            <a:off x="4524375" y="2651125"/>
            <a:ext cx="34925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806450" eaLnBrk="0" hangingPunct="0">
              <a:spcBef>
                <a:spcPct val="50000"/>
              </a:spcBef>
            </a:pPr>
            <a:r>
              <a:rPr lang="en-US" sz="1500">
                <a:solidFill>
                  <a:srgbClr val="0000FF"/>
                </a:solidFill>
              </a:rPr>
              <a:t>Mainly used for highly scalable HPC jobs</a:t>
            </a:r>
            <a:endParaRPr lang="en-US" sz="3200" u="sng">
              <a:solidFill>
                <a:srgbClr val="0000FF"/>
              </a:solidFill>
            </a:endParaRPr>
          </a:p>
        </p:txBody>
      </p:sp>
      <p:sp>
        <p:nvSpPr>
          <p:cNvPr id="11283" name="Rectangle 20"/>
          <p:cNvSpPr>
            <a:spLocks noChangeArrowheads="1"/>
          </p:cNvSpPr>
          <p:nvPr/>
        </p:nvSpPr>
        <p:spPr bwMode="auto">
          <a:xfrm>
            <a:off x="3568700" y="3122613"/>
            <a:ext cx="20335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defTabSz="806450"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FF"/>
                </a:solidFill>
              </a:rPr>
              <a:t>The World Wide Web</a:t>
            </a:r>
            <a:endParaRPr lang="en-US" sz="1600" u="sng">
              <a:solidFill>
                <a:srgbClr val="0000FF"/>
              </a:solidFill>
            </a:endParaRPr>
          </a:p>
        </p:txBody>
      </p:sp>
      <p:sp>
        <p:nvSpPr>
          <p:cNvPr id="11284" name="Oval 21"/>
          <p:cNvSpPr>
            <a:spLocks noChangeArrowheads="1"/>
          </p:cNvSpPr>
          <p:nvPr/>
        </p:nvSpPr>
        <p:spPr bwMode="auto">
          <a:xfrm>
            <a:off x="3567113" y="3475038"/>
            <a:ext cx="68262" cy="68262"/>
          </a:xfrm>
          <a:prstGeom prst="ellipse">
            <a:avLst/>
          </a:prstGeom>
          <a:solidFill>
            <a:srgbClr val="002C7C"/>
          </a:solidFill>
          <a:ln w="1588">
            <a:solidFill>
              <a:srgbClr val="002C7C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1285" name="Rectangle 22"/>
          <p:cNvSpPr>
            <a:spLocks noChangeArrowheads="1"/>
          </p:cNvSpPr>
          <p:nvPr/>
        </p:nvSpPr>
        <p:spPr bwMode="auto">
          <a:xfrm>
            <a:off x="3709988" y="3392488"/>
            <a:ext cx="33686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806450" eaLnBrk="0" hangingPunct="0">
              <a:spcBef>
                <a:spcPct val="50000"/>
              </a:spcBef>
            </a:pPr>
            <a:r>
              <a:rPr lang="en-US" sz="1500">
                <a:solidFill>
                  <a:srgbClr val="0000FF"/>
                </a:solidFill>
              </a:rPr>
              <a:t>HTML page format, HTTP protocol, and</a:t>
            </a:r>
            <a:endParaRPr lang="en-US" sz="3200" u="sng">
              <a:solidFill>
                <a:srgbClr val="0000FF"/>
              </a:solidFill>
            </a:endParaRPr>
          </a:p>
        </p:txBody>
      </p:sp>
      <p:sp>
        <p:nvSpPr>
          <p:cNvPr id="11286" name="Rectangle 23"/>
          <p:cNvSpPr>
            <a:spLocks noChangeArrowheads="1"/>
          </p:cNvSpPr>
          <p:nvPr/>
        </p:nvSpPr>
        <p:spPr bwMode="auto">
          <a:xfrm>
            <a:off x="3744913" y="3606800"/>
            <a:ext cx="34163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806450" eaLnBrk="0" hangingPunct="0">
              <a:spcBef>
                <a:spcPct val="50000"/>
              </a:spcBef>
            </a:pPr>
            <a:r>
              <a:rPr lang="en-US" sz="1500">
                <a:solidFill>
                  <a:srgbClr val="0000FF"/>
                </a:solidFill>
              </a:rPr>
              <a:t>Mosaic browser for document exchange</a:t>
            </a:r>
            <a:endParaRPr lang="en-US" sz="3200" u="sng">
              <a:solidFill>
                <a:srgbClr val="0000FF"/>
              </a:solidFill>
            </a:endParaRPr>
          </a:p>
        </p:txBody>
      </p:sp>
      <p:sp>
        <p:nvSpPr>
          <p:cNvPr id="11287" name="Oval 24"/>
          <p:cNvSpPr>
            <a:spLocks noChangeArrowheads="1"/>
          </p:cNvSpPr>
          <p:nvPr/>
        </p:nvSpPr>
        <p:spPr bwMode="auto">
          <a:xfrm>
            <a:off x="3567113" y="3937000"/>
            <a:ext cx="68262" cy="68263"/>
          </a:xfrm>
          <a:prstGeom prst="ellipse">
            <a:avLst/>
          </a:prstGeom>
          <a:solidFill>
            <a:srgbClr val="002C7C"/>
          </a:solidFill>
          <a:ln w="1588">
            <a:solidFill>
              <a:srgbClr val="002C7C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1288" name="Rectangle 25"/>
          <p:cNvSpPr>
            <a:spLocks noChangeArrowheads="1"/>
          </p:cNvSpPr>
          <p:nvPr/>
        </p:nvSpPr>
        <p:spPr bwMode="auto">
          <a:xfrm>
            <a:off x="3702050" y="3854450"/>
            <a:ext cx="3570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806450" eaLnBrk="0" hangingPunct="0">
              <a:spcBef>
                <a:spcPct val="50000"/>
              </a:spcBef>
            </a:pPr>
            <a:r>
              <a:rPr lang="en-US" sz="1500">
                <a:solidFill>
                  <a:srgbClr val="0000FF"/>
                </a:solidFill>
              </a:rPr>
              <a:t>Initially in universities; worldwide adoption</a:t>
            </a:r>
            <a:endParaRPr lang="en-US" sz="3200" u="sng">
              <a:solidFill>
                <a:srgbClr val="0000FF"/>
              </a:solidFill>
            </a:endParaRPr>
          </a:p>
        </p:txBody>
      </p:sp>
      <p:sp>
        <p:nvSpPr>
          <p:cNvPr id="11289" name="Rectangle 26"/>
          <p:cNvSpPr>
            <a:spLocks noChangeArrowheads="1"/>
          </p:cNvSpPr>
          <p:nvPr/>
        </p:nvSpPr>
        <p:spPr bwMode="auto">
          <a:xfrm>
            <a:off x="808038" y="4308475"/>
            <a:ext cx="16303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algn="r" defTabSz="806450"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FF"/>
                </a:solidFill>
              </a:rPr>
              <a:t>Network Sharing</a:t>
            </a:r>
            <a:endParaRPr lang="en-US" sz="1600" u="sng">
              <a:solidFill>
                <a:srgbClr val="0000FF"/>
              </a:solidFill>
            </a:endParaRPr>
          </a:p>
        </p:txBody>
      </p:sp>
      <p:sp>
        <p:nvSpPr>
          <p:cNvPr id="11290" name="Rectangle 27"/>
          <p:cNvSpPr>
            <a:spLocks noChangeArrowheads="1"/>
          </p:cNvSpPr>
          <p:nvPr/>
        </p:nvSpPr>
        <p:spPr bwMode="auto">
          <a:xfrm>
            <a:off x="1200150" y="3127375"/>
            <a:ext cx="19510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algn="r" defTabSz="806450"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FF"/>
                </a:solidFill>
              </a:rPr>
              <a:t>Information Sharing</a:t>
            </a:r>
            <a:endParaRPr lang="en-US" sz="1600" u="sng">
              <a:solidFill>
                <a:srgbClr val="0000FF"/>
              </a:solidFill>
            </a:endParaRPr>
          </a:p>
        </p:txBody>
      </p:sp>
      <p:sp>
        <p:nvSpPr>
          <p:cNvPr id="11291" name="Rectangle 28"/>
          <p:cNvSpPr>
            <a:spLocks noChangeArrowheads="1"/>
          </p:cNvSpPr>
          <p:nvPr/>
        </p:nvSpPr>
        <p:spPr bwMode="auto">
          <a:xfrm>
            <a:off x="4419600" y="1919288"/>
            <a:ext cx="15636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defTabSz="806450"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FF"/>
                </a:solidFill>
              </a:rPr>
              <a:t>Grid Computing</a:t>
            </a:r>
            <a:endParaRPr lang="en-US" sz="1600" u="sng">
              <a:solidFill>
                <a:srgbClr val="0000FF"/>
              </a:solidFill>
            </a:endParaRPr>
          </a:p>
        </p:txBody>
      </p:sp>
      <p:sp>
        <p:nvSpPr>
          <p:cNvPr id="11292" name="Rectangle 29"/>
          <p:cNvSpPr>
            <a:spLocks noChangeArrowheads="1"/>
          </p:cNvSpPr>
          <p:nvPr/>
        </p:nvSpPr>
        <p:spPr bwMode="auto">
          <a:xfrm>
            <a:off x="4527550" y="2189163"/>
            <a:ext cx="32639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806450" eaLnBrk="0" hangingPunct="0">
              <a:spcBef>
                <a:spcPct val="50000"/>
              </a:spcBef>
            </a:pPr>
            <a:r>
              <a:rPr lang="en-US" sz="1500">
                <a:solidFill>
                  <a:srgbClr val="0000FF"/>
                </a:solidFill>
              </a:rPr>
              <a:t>Standards and software for sharing of </a:t>
            </a:r>
            <a:endParaRPr lang="en-US" sz="3200" u="sng">
              <a:solidFill>
                <a:srgbClr val="0000FF"/>
              </a:solidFill>
            </a:endParaRPr>
          </a:p>
        </p:txBody>
      </p:sp>
      <p:sp>
        <p:nvSpPr>
          <p:cNvPr id="11293" name="Rectangle 30"/>
          <p:cNvSpPr>
            <a:spLocks noChangeArrowheads="1"/>
          </p:cNvSpPr>
          <p:nvPr/>
        </p:nvSpPr>
        <p:spPr bwMode="auto">
          <a:xfrm>
            <a:off x="2232025" y="1933575"/>
            <a:ext cx="1754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algn="r" defTabSz="806450"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FF"/>
                </a:solidFill>
              </a:rPr>
              <a:t>Resource Sharing</a:t>
            </a:r>
            <a:endParaRPr lang="en-US" sz="1600" u="sng">
              <a:solidFill>
                <a:srgbClr val="0000FF"/>
              </a:solidFill>
            </a:endParaRPr>
          </a:p>
        </p:txBody>
      </p:sp>
      <p:sp>
        <p:nvSpPr>
          <p:cNvPr id="11294" name="Rectangle 31"/>
          <p:cNvSpPr>
            <a:spLocks noChangeArrowheads="1"/>
          </p:cNvSpPr>
          <p:nvPr/>
        </p:nvSpPr>
        <p:spPr bwMode="auto">
          <a:xfrm>
            <a:off x="592138" y="5486400"/>
            <a:ext cx="12334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algn="r" defTabSz="806450"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FF"/>
                </a:solidFill>
              </a:rPr>
              <a:t>  Networking</a:t>
            </a:r>
            <a:endParaRPr lang="en-US" sz="1600" u="sng">
              <a:solidFill>
                <a:srgbClr val="0000FF"/>
              </a:solidFill>
            </a:endParaRPr>
          </a:p>
        </p:txBody>
      </p:sp>
      <p:sp>
        <p:nvSpPr>
          <p:cNvPr id="11295" name="Line 32"/>
          <p:cNvSpPr>
            <a:spLocks noChangeShapeType="1"/>
          </p:cNvSpPr>
          <p:nvPr/>
        </p:nvSpPr>
        <p:spPr bwMode="auto">
          <a:xfrm flipV="1">
            <a:off x="1851025" y="4859338"/>
            <a:ext cx="401638" cy="593725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6" name="Freeform 33"/>
          <p:cNvSpPr>
            <a:spLocks/>
          </p:cNvSpPr>
          <p:nvPr/>
        </p:nvSpPr>
        <p:spPr bwMode="auto">
          <a:xfrm>
            <a:off x="2089150" y="4824413"/>
            <a:ext cx="187325" cy="238125"/>
          </a:xfrm>
          <a:custGeom>
            <a:avLst/>
            <a:gdLst>
              <a:gd name="T0" fmla="*/ 0 w 236"/>
              <a:gd name="T1" fmla="*/ 2147483647 h 298"/>
              <a:gd name="T2" fmla="*/ 2147483647 w 236"/>
              <a:gd name="T3" fmla="*/ 0 h 298"/>
              <a:gd name="T4" fmla="*/ 2147483647 w 236"/>
              <a:gd name="T5" fmla="*/ 2147483647 h 298"/>
              <a:gd name="T6" fmla="*/ 0 w 236"/>
              <a:gd name="T7" fmla="*/ 2147483647 h 298"/>
              <a:gd name="T8" fmla="*/ 0 60000 65536"/>
              <a:gd name="T9" fmla="*/ 0 60000 65536"/>
              <a:gd name="T10" fmla="*/ 0 60000 65536"/>
              <a:gd name="T11" fmla="*/ 0 60000 65536"/>
              <a:gd name="T12" fmla="*/ 0 w 236"/>
              <a:gd name="T13" fmla="*/ 0 h 298"/>
              <a:gd name="T14" fmla="*/ 236 w 236"/>
              <a:gd name="T15" fmla="*/ 298 h 2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6" h="298">
                <a:moveTo>
                  <a:pt x="0" y="212"/>
                </a:moveTo>
                <a:lnTo>
                  <a:pt x="236" y="0"/>
                </a:lnTo>
                <a:lnTo>
                  <a:pt x="127" y="298"/>
                </a:lnTo>
                <a:lnTo>
                  <a:pt x="0" y="212"/>
                </a:lnTo>
                <a:close/>
              </a:path>
            </a:pathLst>
          </a:custGeom>
          <a:solidFill>
            <a:srgbClr val="FFC000"/>
          </a:solidFill>
          <a:ln w="20701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1297" name="Line 34"/>
          <p:cNvSpPr>
            <a:spLocks noChangeShapeType="1"/>
          </p:cNvSpPr>
          <p:nvPr/>
        </p:nvSpPr>
        <p:spPr bwMode="auto">
          <a:xfrm flipV="1">
            <a:off x="2711450" y="3613150"/>
            <a:ext cx="403225" cy="595313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8" name="Freeform 35"/>
          <p:cNvSpPr>
            <a:spLocks/>
          </p:cNvSpPr>
          <p:nvPr/>
        </p:nvSpPr>
        <p:spPr bwMode="auto">
          <a:xfrm>
            <a:off x="2949575" y="3578225"/>
            <a:ext cx="187325" cy="238125"/>
          </a:xfrm>
          <a:custGeom>
            <a:avLst/>
            <a:gdLst>
              <a:gd name="T0" fmla="*/ 0 w 236"/>
              <a:gd name="T1" fmla="*/ 2147483647 h 299"/>
              <a:gd name="T2" fmla="*/ 2147483647 w 236"/>
              <a:gd name="T3" fmla="*/ 0 h 299"/>
              <a:gd name="T4" fmla="*/ 2147483647 w 236"/>
              <a:gd name="T5" fmla="*/ 2147483647 h 299"/>
              <a:gd name="T6" fmla="*/ 0 w 236"/>
              <a:gd name="T7" fmla="*/ 2147483647 h 299"/>
              <a:gd name="T8" fmla="*/ 0 60000 65536"/>
              <a:gd name="T9" fmla="*/ 0 60000 65536"/>
              <a:gd name="T10" fmla="*/ 0 60000 65536"/>
              <a:gd name="T11" fmla="*/ 0 60000 65536"/>
              <a:gd name="T12" fmla="*/ 0 w 236"/>
              <a:gd name="T13" fmla="*/ 0 h 299"/>
              <a:gd name="T14" fmla="*/ 236 w 236"/>
              <a:gd name="T15" fmla="*/ 299 h 2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6" h="299">
                <a:moveTo>
                  <a:pt x="0" y="212"/>
                </a:moveTo>
                <a:lnTo>
                  <a:pt x="236" y="0"/>
                </a:lnTo>
                <a:lnTo>
                  <a:pt x="127" y="299"/>
                </a:lnTo>
                <a:lnTo>
                  <a:pt x="0" y="212"/>
                </a:lnTo>
                <a:close/>
              </a:path>
            </a:pathLst>
          </a:custGeom>
          <a:solidFill>
            <a:srgbClr val="FFC000"/>
          </a:solidFill>
          <a:ln w="20701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1299" name="Line 36"/>
          <p:cNvSpPr>
            <a:spLocks noChangeShapeType="1"/>
          </p:cNvSpPr>
          <p:nvPr/>
        </p:nvSpPr>
        <p:spPr bwMode="auto">
          <a:xfrm flipV="1">
            <a:off x="3573463" y="2366963"/>
            <a:ext cx="401637" cy="595312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0" name="Freeform 37"/>
          <p:cNvSpPr>
            <a:spLocks/>
          </p:cNvSpPr>
          <p:nvPr/>
        </p:nvSpPr>
        <p:spPr bwMode="auto">
          <a:xfrm>
            <a:off x="3810000" y="2332038"/>
            <a:ext cx="187325" cy="238125"/>
          </a:xfrm>
          <a:custGeom>
            <a:avLst/>
            <a:gdLst>
              <a:gd name="T0" fmla="*/ 0 w 236"/>
              <a:gd name="T1" fmla="*/ 2147483647 h 299"/>
              <a:gd name="T2" fmla="*/ 2147483647 w 236"/>
              <a:gd name="T3" fmla="*/ 0 h 299"/>
              <a:gd name="T4" fmla="*/ 2147483647 w 236"/>
              <a:gd name="T5" fmla="*/ 2147483647 h 299"/>
              <a:gd name="T6" fmla="*/ 0 w 236"/>
              <a:gd name="T7" fmla="*/ 2147483647 h 299"/>
              <a:gd name="T8" fmla="*/ 0 60000 65536"/>
              <a:gd name="T9" fmla="*/ 0 60000 65536"/>
              <a:gd name="T10" fmla="*/ 0 60000 65536"/>
              <a:gd name="T11" fmla="*/ 0 60000 65536"/>
              <a:gd name="T12" fmla="*/ 0 w 236"/>
              <a:gd name="T13" fmla="*/ 0 h 299"/>
              <a:gd name="T14" fmla="*/ 236 w 236"/>
              <a:gd name="T15" fmla="*/ 299 h 2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6" h="299">
                <a:moveTo>
                  <a:pt x="0" y="213"/>
                </a:moveTo>
                <a:lnTo>
                  <a:pt x="236" y="0"/>
                </a:lnTo>
                <a:lnTo>
                  <a:pt x="127" y="299"/>
                </a:lnTo>
                <a:lnTo>
                  <a:pt x="0" y="213"/>
                </a:lnTo>
                <a:close/>
              </a:path>
            </a:pathLst>
          </a:custGeom>
          <a:solidFill>
            <a:srgbClr val="FFC000"/>
          </a:solidFill>
          <a:ln w="20701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1301" name="Line 38"/>
          <p:cNvSpPr>
            <a:spLocks noChangeShapeType="1"/>
          </p:cNvSpPr>
          <p:nvPr/>
        </p:nvSpPr>
        <p:spPr bwMode="auto">
          <a:xfrm flipV="1">
            <a:off x="4433888" y="1120775"/>
            <a:ext cx="401637" cy="595313"/>
          </a:xfrm>
          <a:prstGeom prst="line">
            <a:avLst/>
          </a:prstGeom>
          <a:noFill/>
          <a:ln w="20701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2" name="Freeform 39"/>
          <p:cNvSpPr>
            <a:spLocks/>
          </p:cNvSpPr>
          <p:nvPr/>
        </p:nvSpPr>
        <p:spPr bwMode="auto">
          <a:xfrm>
            <a:off x="4672013" y="1085850"/>
            <a:ext cx="187325" cy="238125"/>
          </a:xfrm>
          <a:custGeom>
            <a:avLst/>
            <a:gdLst>
              <a:gd name="T0" fmla="*/ 0 w 236"/>
              <a:gd name="T1" fmla="*/ 2147483647 h 299"/>
              <a:gd name="T2" fmla="*/ 2147483647 w 236"/>
              <a:gd name="T3" fmla="*/ 0 h 299"/>
              <a:gd name="T4" fmla="*/ 2147483647 w 236"/>
              <a:gd name="T5" fmla="*/ 2147483647 h 299"/>
              <a:gd name="T6" fmla="*/ 0 w 236"/>
              <a:gd name="T7" fmla="*/ 2147483647 h 299"/>
              <a:gd name="T8" fmla="*/ 0 60000 65536"/>
              <a:gd name="T9" fmla="*/ 0 60000 65536"/>
              <a:gd name="T10" fmla="*/ 0 60000 65536"/>
              <a:gd name="T11" fmla="*/ 0 60000 65536"/>
              <a:gd name="T12" fmla="*/ 0 w 236"/>
              <a:gd name="T13" fmla="*/ 0 h 299"/>
              <a:gd name="T14" fmla="*/ 236 w 236"/>
              <a:gd name="T15" fmla="*/ 299 h 2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6" h="299">
                <a:moveTo>
                  <a:pt x="0" y="213"/>
                </a:moveTo>
                <a:lnTo>
                  <a:pt x="236" y="0"/>
                </a:lnTo>
                <a:lnTo>
                  <a:pt x="127" y="299"/>
                </a:lnTo>
                <a:lnTo>
                  <a:pt x="0" y="213"/>
                </a:lnTo>
                <a:close/>
              </a:path>
            </a:pathLst>
          </a:custGeom>
          <a:solidFill>
            <a:srgbClr val="FFC000"/>
          </a:solidFill>
          <a:ln w="20701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11303" name="Rectangle 40"/>
          <p:cNvSpPr>
            <a:spLocks noChangeArrowheads="1"/>
          </p:cNvSpPr>
          <p:nvPr/>
        </p:nvSpPr>
        <p:spPr bwMode="auto">
          <a:xfrm>
            <a:off x="5084763" y="763588"/>
            <a:ext cx="17192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defTabSz="806450"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FF"/>
                </a:solidFill>
              </a:rPr>
              <a:t>Cloud Computing</a:t>
            </a:r>
            <a:endParaRPr lang="en-US" sz="1600" u="sng">
              <a:solidFill>
                <a:srgbClr val="0000FF"/>
              </a:solidFill>
            </a:endParaRPr>
          </a:p>
        </p:txBody>
      </p:sp>
      <p:sp>
        <p:nvSpPr>
          <p:cNvPr id="11304" name="Rectangle 41"/>
          <p:cNvSpPr>
            <a:spLocks noChangeArrowheads="1"/>
          </p:cNvSpPr>
          <p:nvPr/>
        </p:nvSpPr>
        <p:spPr bwMode="auto">
          <a:xfrm>
            <a:off x="4953000" y="1033463"/>
            <a:ext cx="400526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806450" eaLnBrk="0" hangingPunct="0"/>
            <a:r>
              <a:rPr lang="en-US" sz="1500">
                <a:solidFill>
                  <a:srgbClr val="0000FF"/>
                </a:solidFill>
              </a:rPr>
              <a:t>Everything as a service over the Web:</a:t>
            </a:r>
            <a:br>
              <a:rPr lang="en-US" sz="1500">
                <a:solidFill>
                  <a:srgbClr val="0000FF"/>
                </a:solidFill>
              </a:rPr>
            </a:br>
            <a:r>
              <a:rPr lang="en-US" sz="1500">
                <a:solidFill>
                  <a:srgbClr val="0000FF"/>
                </a:solidFill>
              </a:rPr>
              <a:t>SaaS,IaaS,PaaS, utility&amp; Grid computing, IT se</a:t>
            </a:r>
          </a:p>
          <a:p>
            <a:pPr defTabSz="806450" eaLnBrk="0" hangingPunct="0"/>
            <a:r>
              <a:rPr lang="en-US" sz="1500">
                <a:solidFill>
                  <a:srgbClr val="0000FF"/>
                </a:solidFill>
              </a:rPr>
              <a:t>-rvices,available, scalable, …</a:t>
            </a:r>
            <a:endParaRPr lang="en-US" sz="1500" u="sng">
              <a:solidFill>
                <a:srgbClr val="0000FF"/>
              </a:solidFill>
            </a:endParaRPr>
          </a:p>
        </p:txBody>
      </p:sp>
      <p:sp>
        <p:nvSpPr>
          <p:cNvPr id="11305" name="Rectangle 42"/>
          <p:cNvSpPr>
            <a:spLocks noChangeArrowheads="1"/>
          </p:cNvSpPr>
          <p:nvPr/>
        </p:nvSpPr>
        <p:spPr bwMode="auto">
          <a:xfrm>
            <a:off x="3022600" y="763588"/>
            <a:ext cx="16637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algn="r" defTabSz="806450"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FF"/>
                </a:solidFill>
              </a:rPr>
              <a:t>Services Sharing</a:t>
            </a:r>
            <a:endParaRPr lang="en-US" sz="1600" u="sng">
              <a:solidFill>
                <a:srgbClr val="0000FF"/>
              </a:solidFill>
            </a:endParaRPr>
          </a:p>
        </p:txBody>
      </p:sp>
      <p:sp>
        <p:nvSpPr>
          <p:cNvPr id="11306" name="Oval 43"/>
          <p:cNvSpPr>
            <a:spLocks noChangeArrowheads="1"/>
          </p:cNvSpPr>
          <p:nvPr/>
        </p:nvSpPr>
        <p:spPr bwMode="auto">
          <a:xfrm>
            <a:off x="4883150" y="1066800"/>
            <a:ext cx="69850" cy="68263"/>
          </a:xfrm>
          <a:prstGeom prst="ellipse">
            <a:avLst/>
          </a:prstGeom>
          <a:solidFill>
            <a:srgbClr val="002C7C"/>
          </a:solidFill>
          <a:ln w="1588">
            <a:solidFill>
              <a:srgbClr val="002C7C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718263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457200"/>
            <a:ext cx="32804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dirty="0" smtClean="0"/>
              <a:t>Overview</a:t>
            </a:r>
            <a:endParaRPr sz="3200" b="1"/>
          </a:p>
        </p:txBody>
      </p:sp>
      <p:sp>
        <p:nvSpPr>
          <p:cNvPr id="3" name="object 3"/>
          <p:cNvSpPr txBox="1"/>
          <p:nvPr/>
        </p:nvSpPr>
        <p:spPr>
          <a:xfrm>
            <a:off x="533400" y="1371600"/>
            <a:ext cx="8014970" cy="45499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96520" algn="just">
              <a:lnSpc>
                <a:spcPct val="15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US" sz="2400" spc="-5" dirty="0" smtClean="0">
                <a:cs typeface="Times New Roman"/>
              </a:rPr>
              <a:t> </a:t>
            </a:r>
            <a:r>
              <a:rPr sz="2400" spc="-5" smtClean="0">
                <a:cs typeface="Times New Roman"/>
              </a:rPr>
              <a:t>Cloud </a:t>
            </a:r>
            <a:r>
              <a:rPr sz="2400" spc="-5" dirty="0">
                <a:cs typeface="Times New Roman"/>
              </a:rPr>
              <a:t>Computing </a:t>
            </a:r>
            <a:r>
              <a:rPr sz="2400" dirty="0">
                <a:cs typeface="Times New Roman"/>
              </a:rPr>
              <a:t>provides us a </a:t>
            </a:r>
            <a:r>
              <a:rPr sz="2400" spc="-10" dirty="0">
                <a:cs typeface="Times New Roman"/>
              </a:rPr>
              <a:t>means </a:t>
            </a:r>
            <a:r>
              <a:rPr sz="2400" dirty="0">
                <a:cs typeface="Times New Roman"/>
              </a:rPr>
              <a:t>by </a:t>
            </a:r>
            <a:r>
              <a:rPr sz="2400" spc="-5" dirty="0">
                <a:cs typeface="Times New Roman"/>
              </a:rPr>
              <a:t>which  </a:t>
            </a:r>
            <a:r>
              <a:rPr sz="2400" spc="-10" dirty="0">
                <a:cs typeface="Times New Roman"/>
              </a:rPr>
              <a:t>we can access </a:t>
            </a:r>
            <a:r>
              <a:rPr sz="2400" dirty="0">
                <a:cs typeface="Times New Roman"/>
              </a:rPr>
              <a:t>the </a:t>
            </a:r>
            <a:r>
              <a:rPr sz="2400" spc="-5" dirty="0">
                <a:cs typeface="Times New Roman"/>
              </a:rPr>
              <a:t>applications as utilities, over  </a:t>
            </a:r>
            <a:r>
              <a:rPr sz="2400" dirty="0">
                <a:cs typeface="Times New Roman"/>
              </a:rPr>
              <a:t>the </a:t>
            </a:r>
            <a:r>
              <a:rPr sz="2400" spc="-5" dirty="0">
                <a:cs typeface="Times New Roman"/>
              </a:rPr>
              <a:t>Internet</a:t>
            </a:r>
            <a:r>
              <a:rPr sz="2400" spc="-5">
                <a:cs typeface="Times New Roman"/>
              </a:rPr>
              <a:t>. </a:t>
            </a:r>
            <a:endParaRPr lang="en-US" sz="2400" spc="-5" dirty="0" smtClean="0">
              <a:cs typeface="Times New Roman"/>
            </a:endParaRPr>
          </a:p>
          <a:p>
            <a:pPr marL="13970" marR="96520" algn="just">
              <a:lnSpc>
                <a:spcPct val="15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sz="2400" spc="-5" smtClean="0">
                <a:cs typeface="Times New Roman"/>
              </a:rPr>
              <a:t>It </a:t>
            </a:r>
            <a:r>
              <a:rPr sz="2400" spc="-5" dirty="0">
                <a:cs typeface="Times New Roman"/>
              </a:rPr>
              <a:t>allows </a:t>
            </a:r>
            <a:r>
              <a:rPr sz="2400" dirty="0">
                <a:cs typeface="Times New Roman"/>
              </a:rPr>
              <a:t>us to </a:t>
            </a:r>
            <a:r>
              <a:rPr sz="2400" spc="-5" dirty="0">
                <a:cs typeface="Times New Roman"/>
              </a:rPr>
              <a:t>create, configure, and  customize applications</a:t>
            </a:r>
            <a:r>
              <a:rPr sz="2400" spc="-3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online.</a:t>
            </a:r>
            <a:endParaRPr sz="2400">
              <a:cs typeface="Times New Roman"/>
            </a:endParaRPr>
          </a:p>
          <a:p>
            <a:pPr marL="12700" marR="508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spc="5" dirty="0" smtClean="0">
                <a:cs typeface="Times New Roman"/>
              </a:rPr>
              <a:t> </a:t>
            </a:r>
            <a:r>
              <a:rPr sz="2400" spc="5" smtClean="0">
                <a:cs typeface="Times New Roman"/>
              </a:rPr>
              <a:t>With </a:t>
            </a:r>
            <a:r>
              <a:rPr sz="2400" spc="-5" dirty="0">
                <a:cs typeface="Times New Roman"/>
              </a:rPr>
              <a:t>Cloud Computing users </a:t>
            </a:r>
            <a:r>
              <a:rPr sz="2400" spc="-10" dirty="0">
                <a:cs typeface="Times New Roman"/>
              </a:rPr>
              <a:t>can access </a:t>
            </a:r>
            <a:r>
              <a:rPr sz="2400" spc="-5" dirty="0">
                <a:cs typeface="Times New Roman"/>
              </a:rPr>
              <a:t>database  resources </a:t>
            </a:r>
            <a:r>
              <a:rPr sz="2400" dirty="0">
                <a:cs typeface="Times New Roman"/>
              </a:rPr>
              <a:t>via the </a:t>
            </a:r>
            <a:r>
              <a:rPr sz="2400" spc="-5" dirty="0">
                <a:cs typeface="Times New Roman"/>
              </a:rPr>
              <a:t>internet from anywhere for </a:t>
            </a:r>
            <a:r>
              <a:rPr sz="2400" spc="-10" dirty="0">
                <a:cs typeface="Times New Roman"/>
              </a:rPr>
              <a:t>as  </a:t>
            </a:r>
            <a:r>
              <a:rPr sz="2400" dirty="0">
                <a:cs typeface="Times New Roman"/>
              </a:rPr>
              <a:t>long </a:t>
            </a:r>
            <a:r>
              <a:rPr sz="2400" spc="-5" dirty="0">
                <a:cs typeface="Times New Roman"/>
              </a:rPr>
              <a:t>as </a:t>
            </a:r>
            <a:r>
              <a:rPr sz="2400" dirty="0">
                <a:cs typeface="Times New Roman"/>
              </a:rPr>
              <a:t>they </a:t>
            </a:r>
            <a:r>
              <a:rPr sz="2400" spc="-5" dirty="0">
                <a:cs typeface="Times New Roman"/>
              </a:rPr>
              <a:t>need </a:t>
            </a:r>
            <a:r>
              <a:rPr sz="2400" dirty="0">
                <a:cs typeface="Times New Roman"/>
              </a:rPr>
              <a:t>without worrying </a:t>
            </a:r>
            <a:r>
              <a:rPr sz="2400" spc="-5" dirty="0">
                <a:cs typeface="Times New Roman"/>
              </a:rPr>
              <a:t>about any  maintenance </a:t>
            </a:r>
            <a:r>
              <a:rPr sz="2400" dirty="0">
                <a:cs typeface="Times New Roman"/>
              </a:rPr>
              <a:t>or </a:t>
            </a:r>
            <a:r>
              <a:rPr sz="2400" spc="-10" dirty="0">
                <a:cs typeface="Times New Roman"/>
              </a:rPr>
              <a:t>management </a:t>
            </a:r>
            <a:r>
              <a:rPr sz="2400" dirty="0">
                <a:cs typeface="Times New Roman"/>
              </a:rPr>
              <a:t>of </a:t>
            </a:r>
            <a:r>
              <a:rPr sz="2400" spc="-5" dirty="0">
                <a:cs typeface="Times New Roman"/>
              </a:rPr>
              <a:t>actual</a:t>
            </a:r>
            <a:r>
              <a:rPr sz="2400" spc="-4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resources</a:t>
            </a:r>
            <a:r>
              <a:rPr sz="2800" spc="-5" dirty="0">
                <a:cs typeface="Times New Roman"/>
              </a:rPr>
              <a:t>.</a:t>
            </a:r>
            <a:endParaRPr sz="280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6781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270" y="796290"/>
            <a:ext cx="27400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What </a:t>
            </a:r>
            <a:r>
              <a:rPr sz="3200" spc="-5" dirty="0"/>
              <a:t>is</a:t>
            </a:r>
            <a:r>
              <a:rPr sz="3200" spc="-75" dirty="0"/>
              <a:t> </a:t>
            </a:r>
            <a:r>
              <a:rPr sz="3200" dirty="0"/>
              <a:t>Cloud?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2270" y="1939290"/>
            <a:ext cx="8304530" cy="383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US" sz="2400" dirty="0" smtClean="0">
                <a:cs typeface="Times New Roman"/>
              </a:rPr>
              <a:t> </a:t>
            </a:r>
            <a:r>
              <a:rPr sz="2400" smtClean="0">
                <a:cs typeface="Times New Roman"/>
              </a:rPr>
              <a:t>The </a:t>
            </a:r>
            <a:r>
              <a:rPr sz="2400" dirty="0">
                <a:cs typeface="Times New Roman"/>
              </a:rPr>
              <a:t>term </a:t>
            </a:r>
            <a:r>
              <a:rPr sz="2400" b="1" spc="-5" dirty="0">
                <a:cs typeface="Times New Roman"/>
              </a:rPr>
              <a:t>Cloud </a:t>
            </a:r>
            <a:r>
              <a:rPr sz="2400" spc="-5" dirty="0">
                <a:cs typeface="Times New Roman"/>
              </a:rPr>
              <a:t>refers </a:t>
            </a:r>
            <a:r>
              <a:rPr sz="2400" dirty="0">
                <a:cs typeface="Times New Roman"/>
              </a:rPr>
              <a:t>to a </a:t>
            </a:r>
            <a:r>
              <a:rPr sz="2400" b="1" spc="-5" dirty="0">
                <a:cs typeface="Times New Roman"/>
              </a:rPr>
              <a:t>Network </a:t>
            </a:r>
            <a:r>
              <a:rPr sz="2400" dirty="0">
                <a:cs typeface="Times New Roman"/>
              </a:rPr>
              <a:t>or </a:t>
            </a:r>
            <a:r>
              <a:rPr sz="2400" b="1" spc="-5" dirty="0">
                <a:cs typeface="Times New Roman"/>
              </a:rPr>
              <a:t>Internet</a:t>
            </a:r>
            <a:r>
              <a:rPr sz="2400" spc="-5" dirty="0">
                <a:cs typeface="Times New Roman"/>
              </a:rPr>
              <a:t>.  </a:t>
            </a:r>
            <a:r>
              <a:rPr sz="2400" dirty="0">
                <a:cs typeface="Times New Roman"/>
              </a:rPr>
              <a:t>In other </a:t>
            </a:r>
            <a:r>
              <a:rPr sz="2400" spc="-5" dirty="0">
                <a:cs typeface="Times New Roman"/>
              </a:rPr>
              <a:t>words, we can </a:t>
            </a:r>
            <a:r>
              <a:rPr sz="2400" dirty="0">
                <a:cs typeface="Times New Roman"/>
              </a:rPr>
              <a:t>say that </a:t>
            </a:r>
            <a:r>
              <a:rPr sz="2400" spc="-5" dirty="0">
                <a:cs typeface="Times New Roman"/>
              </a:rPr>
              <a:t>Cloud </a:t>
            </a:r>
            <a:r>
              <a:rPr sz="2400" spc="5" dirty="0">
                <a:cs typeface="Times New Roman"/>
              </a:rPr>
              <a:t>is </a:t>
            </a:r>
            <a:r>
              <a:rPr sz="2400" spc="-5" dirty="0">
                <a:cs typeface="Times New Roman"/>
              </a:rPr>
              <a:t>something,  which </a:t>
            </a:r>
            <a:r>
              <a:rPr sz="2400" dirty="0">
                <a:cs typeface="Times New Roman"/>
              </a:rPr>
              <a:t>is present at </a:t>
            </a:r>
            <a:r>
              <a:rPr sz="2400" spc="-5" dirty="0">
                <a:cs typeface="Times New Roman"/>
              </a:rPr>
              <a:t>remote</a:t>
            </a:r>
            <a:r>
              <a:rPr sz="2400" spc="-2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location.</a:t>
            </a:r>
            <a:endParaRPr sz="2400">
              <a:cs typeface="Times New Roman"/>
            </a:endParaRPr>
          </a:p>
          <a:p>
            <a:pPr marL="12700" marR="48768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spc="-5" dirty="0" smtClean="0">
                <a:cs typeface="Times New Roman"/>
              </a:rPr>
              <a:t> </a:t>
            </a:r>
            <a:r>
              <a:rPr sz="2400" spc="-5" smtClean="0">
                <a:cs typeface="Times New Roman"/>
              </a:rPr>
              <a:t>Cloud </a:t>
            </a:r>
            <a:r>
              <a:rPr sz="2400" spc="-5" dirty="0">
                <a:cs typeface="Times New Roman"/>
              </a:rPr>
              <a:t>can </a:t>
            </a:r>
            <a:r>
              <a:rPr sz="2400" dirty="0">
                <a:cs typeface="Times New Roman"/>
              </a:rPr>
              <a:t>provide </a:t>
            </a:r>
            <a:r>
              <a:rPr sz="2400" spc="-5" dirty="0">
                <a:cs typeface="Times New Roman"/>
              </a:rPr>
              <a:t>services </a:t>
            </a:r>
            <a:r>
              <a:rPr sz="2400" dirty="0">
                <a:cs typeface="Times New Roman"/>
              </a:rPr>
              <a:t>over </a:t>
            </a:r>
            <a:r>
              <a:rPr sz="2400" spc="-5" dirty="0">
                <a:cs typeface="Times New Roman"/>
              </a:rPr>
              <a:t>network, </a:t>
            </a:r>
            <a:r>
              <a:rPr sz="2400" dirty="0">
                <a:cs typeface="Times New Roman"/>
              </a:rPr>
              <a:t>i.e.,  on public </a:t>
            </a:r>
            <a:r>
              <a:rPr sz="2400" spc="-5" dirty="0">
                <a:cs typeface="Times New Roman"/>
              </a:rPr>
              <a:t>networks </a:t>
            </a:r>
            <a:r>
              <a:rPr sz="2400" dirty="0">
                <a:cs typeface="Times New Roman"/>
              </a:rPr>
              <a:t>or on private </a:t>
            </a:r>
            <a:r>
              <a:rPr sz="2400" spc="-5" dirty="0">
                <a:cs typeface="Times New Roman"/>
              </a:rPr>
              <a:t>networks, </a:t>
            </a:r>
            <a:r>
              <a:rPr sz="2400" dirty="0">
                <a:cs typeface="Times New Roman"/>
              </a:rPr>
              <a:t>i.e.,  </a:t>
            </a:r>
            <a:r>
              <a:rPr sz="2400" spc="-10" dirty="0">
                <a:cs typeface="Times New Roman"/>
              </a:rPr>
              <a:t>WAN, </a:t>
            </a:r>
            <a:r>
              <a:rPr sz="2400" spc="-5" dirty="0">
                <a:cs typeface="Times New Roman"/>
              </a:rPr>
              <a:t>LAN </a:t>
            </a:r>
            <a:r>
              <a:rPr sz="2400" dirty="0">
                <a:cs typeface="Times New Roman"/>
              </a:rPr>
              <a:t>or </a:t>
            </a:r>
            <a:r>
              <a:rPr sz="2400" spc="-5" dirty="0">
                <a:cs typeface="Times New Roman"/>
              </a:rPr>
              <a:t>VPN.</a:t>
            </a:r>
            <a:endParaRPr sz="2400">
              <a:cs typeface="Times New Roman"/>
            </a:endParaRPr>
          </a:p>
          <a:p>
            <a:pPr marL="12700" marR="41148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cs typeface="Times New Roman"/>
              </a:rPr>
              <a:t> </a:t>
            </a:r>
            <a:r>
              <a:rPr sz="2400" smtClean="0">
                <a:cs typeface="Times New Roman"/>
              </a:rPr>
              <a:t>Applications </a:t>
            </a:r>
            <a:r>
              <a:rPr sz="2400" spc="-5" dirty="0">
                <a:cs typeface="Times New Roman"/>
              </a:rPr>
              <a:t>such </a:t>
            </a:r>
            <a:r>
              <a:rPr sz="2400" dirty="0">
                <a:cs typeface="Times New Roman"/>
              </a:rPr>
              <a:t>as </a:t>
            </a:r>
            <a:r>
              <a:rPr sz="2400" b="1" dirty="0">
                <a:cs typeface="Times New Roman"/>
              </a:rPr>
              <a:t>e-mail, </a:t>
            </a:r>
            <a:r>
              <a:rPr sz="2400" b="1" spc="-5" dirty="0">
                <a:cs typeface="Times New Roman"/>
              </a:rPr>
              <a:t>web conferencing,  customer relationship management (CRM),  </a:t>
            </a:r>
            <a:r>
              <a:rPr sz="2400" dirty="0">
                <a:cs typeface="Times New Roman"/>
              </a:rPr>
              <a:t>all run </a:t>
            </a:r>
            <a:r>
              <a:rPr sz="2400" spc="5" dirty="0">
                <a:cs typeface="Times New Roman"/>
              </a:rPr>
              <a:t>in</a:t>
            </a:r>
            <a:r>
              <a:rPr sz="2400" spc="-1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cloud.</a:t>
            </a:r>
            <a:endParaRPr sz="240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995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270" y="796290"/>
            <a:ext cx="48133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What </a:t>
            </a:r>
            <a:r>
              <a:rPr sz="3200" spc="-5" dirty="0"/>
              <a:t>is Cloud</a:t>
            </a:r>
            <a:r>
              <a:rPr sz="3200" spc="-15" dirty="0"/>
              <a:t> </a:t>
            </a:r>
            <a:r>
              <a:rPr sz="3200" dirty="0"/>
              <a:t>Computing?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2270" y="1996440"/>
            <a:ext cx="8075930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5190" algn="just">
              <a:lnSpc>
                <a:spcPct val="15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US" sz="2400" b="1" spc="-5" dirty="0" smtClean="0">
                <a:cs typeface="Times New Roman"/>
              </a:rPr>
              <a:t> </a:t>
            </a:r>
            <a:r>
              <a:rPr sz="2400" b="1" spc="-5" smtClean="0">
                <a:cs typeface="Times New Roman"/>
              </a:rPr>
              <a:t>Cloud </a:t>
            </a:r>
            <a:r>
              <a:rPr sz="2400" b="1" spc="-5" dirty="0">
                <a:cs typeface="Times New Roman"/>
              </a:rPr>
              <a:t>Computing </a:t>
            </a:r>
            <a:r>
              <a:rPr sz="2400" spc="-5" dirty="0">
                <a:cs typeface="Times New Roman"/>
              </a:rPr>
              <a:t>refers </a:t>
            </a:r>
            <a:r>
              <a:rPr sz="2400" dirty="0">
                <a:cs typeface="Times New Roman"/>
              </a:rPr>
              <a:t>to </a:t>
            </a:r>
            <a:r>
              <a:rPr sz="2400" b="1" spc="-5" dirty="0">
                <a:cs typeface="Times New Roman"/>
              </a:rPr>
              <a:t>manipulating,  configuring, </a:t>
            </a:r>
            <a:r>
              <a:rPr sz="2400" spc="-5" dirty="0">
                <a:cs typeface="Times New Roman"/>
              </a:rPr>
              <a:t>and </a:t>
            </a:r>
            <a:r>
              <a:rPr sz="2400" b="1" spc="-5" dirty="0">
                <a:cs typeface="Times New Roman"/>
              </a:rPr>
              <a:t>accessing </a:t>
            </a:r>
            <a:r>
              <a:rPr sz="2400" dirty="0">
                <a:cs typeface="Times New Roman"/>
              </a:rPr>
              <a:t>the applications</a:t>
            </a:r>
            <a:r>
              <a:rPr sz="2400" spc="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online.</a:t>
            </a:r>
            <a:endParaRPr sz="2400">
              <a:cs typeface="Times New Roman"/>
            </a:endParaRPr>
          </a:p>
          <a:p>
            <a:pPr marL="127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cs typeface="Times New Roman"/>
              </a:rPr>
              <a:t> </a:t>
            </a:r>
            <a:r>
              <a:rPr sz="2400" smtClean="0">
                <a:cs typeface="Times New Roman"/>
              </a:rPr>
              <a:t>It </a:t>
            </a:r>
            <a:r>
              <a:rPr sz="2400" spc="-5" dirty="0">
                <a:cs typeface="Times New Roman"/>
              </a:rPr>
              <a:t>offers </a:t>
            </a:r>
            <a:r>
              <a:rPr sz="2400" dirty="0">
                <a:cs typeface="Times New Roman"/>
              </a:rPr>
              <a:t>online data storage, infrastructure </a:t>
            </a:r>
            <a:r>
              <a:rPr sz="2400">
                <a:cs typeface="Times New Roman"/>
              </a:rPr>
              <a:t>and</a:t>
            </a:r>
            <a:r>
              <a:rPr sz="2400" spc="-80">
                <a:cs typeface="Times New Roman"/>
              </a:rPr>
              <a:t> </a:t>
            </a:r>
            <a:r>
              <a:rPr sz="2400" smtClean="0">
                <a:cs typeface="Times New Roman"/>
              </a:rPr>
              <a:t>application</a:t>
            </a:r>
            <a:endParaRPr lang="en-US" sz="2400" dirty="0" smtClean="0">
              <a:cs typeface="Times New Roman"/>
            </a:endParaRPr>
          </a:p>
          <a:p>
            <a:pPr marL="127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spc="-5" dirty="0" smtClean="0">
                <a:cs typeface="Times New Roman"/>
              </a:rPr>
              <a:t> </a:t>
            </a:r>
            <a:r>
              <a:rPr sz="2400" b="1" spc="-5" smtClean="0">
                <a:cs typeface="Times New Roman"/>
              </a:rPr>
              <a:t>Cloud </a:t>
            </a:r>
            <a:r>
              <a:rPr sz="2400" b="1" spc="-5" dirty="0">
                <a:cs typeface="Times New Roman"/>
              </a:rPr>
              <a:t>Computing </a:t>
            </a:r>
            <a:r>
              <a:rPr sz="2400" dirty="0">
                <a:cs typeface="Times New Roman"/>
              </a:rPr>
              <a:t>is both a </a:t>
            </a:r>
            <a:r>
              <a:rPr sz="2400" spc="-5" dirty="0">
                <a:cs typeface="Times New Roman"/>
              </a:rPr>
              <a:t>combination </a:t>
            </a:r>
            <a:r>
              <a:rPr sz="2400" dirty="0">
                <a:cs typeface="Times New Roman"/>
              </a:rPr>
              <a:t>of </a:t>
            </a:r>
            <a:r>
              <a:rPr sz="2400" spc="-5" dirty="0">
                <a:cs typeface="Times New Roman"/>
              </a:rPr>
              <a:t>software </a:t>
            </a:r>
            <a:r>
              <a:rPr sz="2400" dirty="0">
                <a:cs typeface="Times New Roman"/>
              </a:rPr>
              <a:t>and  </a:t>
            </a:r>
            <a:r>
              <a:rPr sz="2400" spc="-5" dirty="0">
                <a:cs typeface="Times New Roman"/>
              </a:rPr>
              <a:t>hardware based computing </a:t>
            </a:r>
            <a:r>
              <a:rPr sz="2400" dirty="0">
                <a:cs typeface="Times New Roman"/>
              </a:rPr>
              <a:t>resources delivered </a:t>
            </a:r>
            <a:r>
              <a:rPr sz="2400" spc="-5" dirty="0">
                <a:cs typeface="Times New Roman"/>
              </a:rPr>
              <a:t>as </a:t>
            </a:r>
            <a:r>
              <a:rPr sz="2400" dirty="0">
                <a:cs typeface="Times New Roman"/>
              </a:rPr>
              <a:t>a  </a:t>
            </a:r>
            <a:r>
              <a:rPr sz="2400" spc="-5" dirty="0">
                <a:cs typeface="Times New Roman"/>
              </a:rPr>
              <a:t>network service.</a:t>
            </a:r>
            <a:endParaRPr sz="240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6440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9069" y="796290"/>
            <a:ext cx="54794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Cloud </a:t>
            </a:r>
            <a:r>
              <a:rPr sz="3200" dirty="0"/>
              <a:t>Computing</a:t>
            </a:r>
            <a:r>
              <a:rPr sz="3200" spc="-25" dirty="0"/>
              <a:t> </a:t>
            </a:r>
            <a:r>
              <a:rPr sz="3200" dirty="0"/>
              <a:t>Architecture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762000" y="1905000"/>
            <a:ext cx="7239000" cy="434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13082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71600"/>
            <a:ext cx="3962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686800" cy="64008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dirty="0" smtClean="0">
                <a:solidFill>
                  <a:srgbClr val="CC00CC"/>
                </a:solidFill>
                <a:cs typeface="Arial" charset="0"/>
              </a:rPr>
              <a:t>Cloud computing: </a:t>
            </a:r>
            <a:r>
              <a:rPr lang="en-US" sz="2800" dirty="0" smtClean="0">
                <a:latin typeface="+mj-lt"/>
              </a:rPr>
              <a:t>Anything that involves delivering hosted </a:t>
            </a:r>
            <a:r>
              <a:rPr lang="en-US" sz="2800" i="1" dirty="0" smtClean="0">
                <a:solidFill>
                  <a:srgbClr val="C00000"/>
                </a:solidFill>
                <a:latin typeface="+mj-lt"/>
              </a:rPr>
              <a:t>services</a:t>
            </a:r>
            <a:r>
              <a:rPr lang="en-US" sz="2800" dirty="0" smtClean="0">
                <a:latin typeface="+mj-lt"/>
              </a:rPr>
              <a:t> over the Internet. 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800" dirty="0" smtClean="0">
              <a:latin typeface="+mj-lt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dirty="0" smtClean="0"/>
              <a:t>"</a:t>
            </a:r>
            <a:r>
              <a:rPr lang="en-US" sz="2800" b="1" dirty="0" smtClean="0">
                <a:solidFill>
                  <a:srgbClr val="FF0000"/>
                </a:solidFill>
              </a:rPr>
              <a:t>X</a:t>
            </a:r>
            <a:r>
              <a:rPr lang="en-US" sz="2800" dirty="0" smtClean="0">
                <a:solidFill>
                  <a:srgbClr val="FF0000"/>
                </a:solidFill>
              </a:rPr>
              <a:t> </a:t>
            </a:r>
            <a:r>
              <a:rPr lang="en-US" sz="2800" b="1" dirty="0" smtClean="0">
                <a:solidFill>
                  <a:srgbClr val="FF0000"/>
                </a:solidFill>
              </a:rPr>
              <a:t>a</a:t>
            </a:r>
            <a:r>
              <a:rPr lang="en-US" sz="2800" dirty="0" smtClean="0">
                <a:solidFill>
                  <a:srgbClr val="FF0000"/>
                </a:solidFill>
              </a:rPr>
              <a:t>s </a:t>
            </a:r>
            <a:r>
              <a:rPr lang="en-US" sz="2800" b="1" dirty="0" smtClean="0">
                <a:solidFill>
                  <a:srgbClr val="FF0000"/>
                </a:solidFill>
              </a:rPr>
              <a:t>a</a:t>
            </a:r>
            <a:r>
              <a:rPr lang="en-US" sz="2800" dirty="0" smtClean="0">
                <a:solidFill>
                  <a:srgbClr val="FF0000"/>
                </a:solidFill>
              </a:rPr>
              <a:t> </a:t>
            </a:r>
            <a:r>
              <a:rPr lang="en-US" sz="2800" b="1" dirty="0" smtClean="0">
                <a:solidFill>
                  <a:srgbClr val="FF0000"/>
                </a:solidFill>
              </a:rPr>
              <a:t>S</a:t>
            </a:r>
            <a:r>
              <a:rPr lang="en-US" sz="2800" dirty="0" smtClean="0">
                <a:solidFill>
                  <a:srgbClr val="00B050"/>
                </a:solidFill>
              </a:rPr>
              <a:t>ervice</a:t>
            </a:r>
            <a:r>
              <a:rPr lang="en-US" sz="2800" dirty="0" smtClean="0"/>
              <a:t>" or "Anything as a Service " or </a:t>
            </a: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“Everything as a Service (</a:t>
            </a:r>
            <a:r>
              <a:rPr lang="en-US" sz="2800" dirty="0" err="1" smtClean="0">
                <a:solidFill>
                  <a:srgbClr val="FF0000"/>
                </a:solidFill>
                <a:latin typeface="+mj-lt"/>
              </a:rPr>
              <a:t>XaaS</a:t>
            </a: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)”</a:t>
            </a:r>
          </a:p>
          <a:p>
            <a:pPr lvl="1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smtClean="0">
                <a:latin typeface="+mj-lt"/>
              </a:rPr>
              <a:t>These </a:t>
            </a:r>
            <a:r>
              <a:rPr lang="en-US" sz="2400" i="1" dirty="0" smtClean="0">
                <a:solidFill>
                  <a:srgbClr val="C00000"/>
                </a:solidFill>
                <a:latin typeface="+mj-lt"/>
              </a:rPr>
              <a:t>services</a:t>
            </a:r>
            <a:r>
              <a:rPr lang="en-US" sz="2400" dirty="0" smtClean="0">
                <a:latin typeface="+mj-lt"/>
              </a:rPr>
              <a:t> are</a:t>
            </a:r>
          </a:p>
          <a:p>
            <a:pPr lvl="1">
              <a:defRPr/>
            </a:pPr>
            <a:r>
              <a:rPr lang="en-US" sz="2400" b="1" dirty="0" err="1" smtClean="0">
                <a:solidFill>
                  <a:srgbClr val="3333FF"/>
                </a:solidFill>
              </a:rPr>
              <a:t>IaaS</a:t>
            </a:r>
            <a:r>
              <a:rPr lang="en-US" sz="2400" b="1" dirty="0">
                <a:solidFill>
                  <a:srgbClr val="3333FF"/>
                </a:solidFill>
              </a:rPr>
              <a:t>: Infrastructure as a </a:t>
            </a:r>
            <a:r>
              <a:rPr lang="en-US" sz="2400" b="1" dirty="0" smtClean="0">
                <a:solidFill>
                  <a:srgbClr val="3333FF"/>
                </a:solidFill>
              </a:rPr>
              <a:t>Service</a:t>
            </a:r>
            <a:endParaRPr lang="en-US" sz="2400" b="1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b="1" dirty="0" err="1" smtClean="0">
                <a:solidFill>
                  <a:srgbClr val="3333FF"/>
                </a:solidFill>
              </a:rPr>
              <a:t>PaaS</a:t>
            </a:r>
            <a:r>
              <a:rPr lang="en-US" sz="2400" b="1" dirty="0" smtClean="0">
                <a:solidFill>
                  <a:srgbClr val="3333FF"/>
                </a:solidFill>
              </a:rPr>
              <a:t>: Platform as a Service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b="1" dirty="0" err="1" smtClean="0">
                <a:solidFill>
                  <a:srgbClr val="3333FF"/>
                </a:solidFill>
              </a:rPr>
              <a:t>SaaS</a:t>
            </a:r>
            <a:r>
              <a:rPr lang="en-US" sz="2400" b="1" dirty="0" smtClean="0">
                <a:solidFill>
                  <a:srgbClr val="3333FF"/>
                </a:solidFill>
              </a:rPr>
              <a:t>: Software as a Service</a:t>
            </a:r>
          </a:p>
          <a:p>
            <a:pPr lvl="1">
              <a:defRPr/>
            </a:pPr>
            <a:r>
              <a:rPr lang="en-US" sz="2400" dirty="0" err="1"/>
              <a:t>AaaS</a:t>
            </a:r>
            <a:r>
              <a:rPr lang="en-US" sz="2400" dirty="0"/>
              <a:t>: Application as a </a:t>
            </a:r>
            <a:r>
              <a:rPr lang="en-US" sz="2400" dirty="0" smtClean="0"/>
              <a:t>Service</a:t>
            </a:r>
            <a:endParaRPr lang="en-US" sz="2400" dirty="0" smtClean="0">
              <a:solidFill>
                <a:srgbClr val="3333FF"/>
              </a:solidFill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 err="1" smtClean="0"/>
              <a:t>HaaS</a:t>
            </a:r>
            <a:r>
              <a:rPr lang="en-US" sz="2400" dirty="0" smtClean="0"/>
              <a:t>: Hardware as a Service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 err="1" smtClean="0"/>
              <a:t>MaaS</a:t>
            </a:r>
            <a:r>
              <a:rPr lang="en-US" sz="2400" dirty="0" smtClean="0"/>
              <a:t> (Management as a Service),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 err="1" smtClean="0"/>
              <a:t>CaaS</a:t>
            </a:r>
            <a:r>
              <a:rPr lang="en-US" sz="2400" dirty="0" smtClean="0"/>
              <a:t> (Communications as a Service)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 </a:t>
            </a:r>
            <a:r>
              <a:rPr lang="en-US" sz="2400" dirty="0" err="1" smtClean="0"/>
              <a:t>DaaS</a:t>
            </a:r>
            <a:r>
              <a:rPr lang="en-US" sz="2400" dirty="0" smtClean="0"/>
              <a:t> (Data or Database or Desktop as a Service).                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endParaRPr lang="en-US" sz="2000" dirty="0" smtClean="0"/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dirty="0" smtClean="0"/>
              <a:t>		“</a:t>
            </a:r>
            <a:r>
              <a:rPr lang="en-AU" dirty="0" smtClean="0"/>
              <a:t>Subscribe &amp; Use -- Pay for what you use, based on </a:t>
            </a:r>
            <a:r>
              <a:rPr lang="en-AU" dirty="0" err="1" smtClean="0"/>
              <a:t>QoS</a:t>
            </a:r>
            <a:r>
              <a:rPr lang="en-AU" dirty="0" smtClean="0"/>
              <a:t>”</a:t>
            </a:r>
            <a:endParaRPr lang="en-US" dirty="0" smtClean="0">
              <a:latin typeface="+mj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dirty="0" smtClean="0">
                <a:latin typeface="+mj-lt"/>
              </a:rPr>
              <a:t> </a:t>
            </a: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2422525" y="4656138"/>
            <a:ext cx="1841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146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26619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/>
              <a:t>Basic</a:t>
            </a:r>
            <a:r>
              <a:rPr sz="3200" b="1" spc="-50" dirty="0"/>
              <a:t> </a:t>
            </a:r>
            <a:r>
              <a:rPr sz="3200" b="1" dirty="0"/>
              <a:t>Concepts</a:t>
            </a:r>
            <a:endParaRPr sz="3200" b="1"/>
          </a:p>
        </p:txBody>
      </p:sp>
      <p:sp>
        <p:nvSpPr>
          <p:cNvPr id="3" name="object 3"/>
          <p:cNvSpPr txBox="1"/>
          <p:nvPr/>
        </p:nvSpPr>
        <p:spPr>
          <a:xfrm>
            <a:off x="685800" y="1447800"/>
            <a:ext cx="7924800" cy="3618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US" sz="2400" spc="-5" dirty="0" smtClean="0">
                <a:cs typeface="Times New Roman"/>
              </a:rPr>
              <a:t> </a:t>
            </a:r>
            <a:r>
              <a:rPr sz="2400" spc="-5" smtClean="0">
                <a:cs typeface="Times New Roman"/>
              </a:rPr>
              <a:t>There </a:t>
            </a:r>
            <a:r>
              <a:rPr sz="2400" dirty="0">
                <a:cs typeface="Times New Roman"/>
              </a:rPr>
              <a:t>are certain </a:t>
            </a:r>
            <a:r>
              <a:rPr sz="2400" spc="-5" dirty="0">
                <a:cs typeface="Times New Roman"/>
              </a:rPr>
              <a:t>services and </a:t>
            </a:r>
            <a:r>
              <a:rPr sz="2400" dirty="0">
                <a:cs typeface="Times New Roman"/>
              </a:rPr>
              <a:t>models </a:t>
            </a:r>
            <a:r>
              <a:rPr sz="2400" spc="-5" dirty="0">
                <a:cs typeface="Times New Roman"/>
              </a:rPr>
              <a:t>working behind the  scene making the cloud computing feasible and accessible  </a:t>
            </a:r>
            <a:r>
              <a:rPr sz="2400" dirty="0">
                <a:cs typeface="Times New Roman"/>
              </a:rPr>
              <a:t>to </a:t>
            </a:r>
            <a:r>
              <a:rPr sz="2400" spc="-5" dirty="0">
                <a:cs typeface="Times New Roman"/>
              </a:rPr>
              <a:t>end users</a:t>
            </a:r>
            <a:r>
              <a:rPr sz="2400" spc="-5">
                <a:cs typeface="Times New Roman"/>
              </a:rPr>
              <a:t>. </a:t>
            </a:r>
            <a:endParaRPr lang="en-US" sz="2400" spc="-5" dirty="0" smtClean="0">
              <a:cs typeface="Times New Roman"/>
            </a:endParaRPr>
          </a:p>
          <a:p>
            <a:pPr marL="12700" marR="5080">
              <a:lnSpc>
                <a:spcPct val="15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US" sz="2400" spc="-5" dirty="0" smtClean="0">
                <a:cs typeface="Times New Roman"/>
              </a:rPr>
              <a:t> </a:t>
            </a:r>
            <a:r>
              <a:rPr sz="2400" spc="-5" smtClean="0">
                <a:cs typeface="Times New Roman"/>
              </a:rPr>
              <a:t>Following </a:t>
            </a:r>
            <a:r>
              <a:rPr sz="2400" dirty="0">
                <a:cs typeface="Times New Roman"/>
              </a:rPr>
              <a:t>are the </a:t>
            </a:r>
            <a:r>
              <a:rPr sz="2400" spc="-5" dirty="0">
                <a:cs typeface="Times New Roman"/>
              </a:rPr>
              <a:t>working models </a:t>
            </a:r>
            <a:r>
              <a:rPr sz="2400" dirty="0">
                <a:cs typeface="Times New Roman"/>
              </a:rPr>
              <a:t>for </a:t>
            </a:r>
            <a:r>
              <a:rPr sz="2400" spc="-5" dirty="0">
                <a:cs typeface="Times New Roman"/>
              </a:rPr>
              <a:t>cloud  computing:</a:t>
            </a:r>
            <a:endParaRPr sz="2400">
              <a:cs typeface="Times New Roman"/>
            </a:endParaRPr>
          </a:p>
          <a:p>
            <a:pPr marL="420370" indent="-407670">
              <a:lnSpc>
                <a:spcPct val="150000"/>
              </a:lnSpc>
              <a:spcBef>
                <a:spcPts val="2100"/>
              </a:spcBef>
              <a:buClr>
                <a:srgbClr val="000000"/>
              </a:buClr>
              <a:buAutoNum type="arabicPeriod"/>
              <a:tabLst>
                <a:tab pos="421005" algn="l"/>
              </a:tabLst>
            </a:pPr>
            <a:r>
              <a:rPr sz="2400" smtClean="0">
                <a:cs typeface="Times New Roman"/>
              </a:rPr>
              <a:t>Deployment</a:t>
            </a:r>
            <a:r>
              <a:rPr sz="2400" spc="-5" smtClean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Models</a:t>
            </a:r>
            <a:endParaRPr sz="2400">
              <a:cs typeface="Times New Roman"/>
            </a:endParaRPr>
          </a:p>
          <a:p>
            <a:pPr marL="420370" indent="-407670">
              <a:lnSpc>
                <a:spcPct val="150000"/>
              </a:lnSpc>
              <a:buClr>
                <a:srgbClr val="000000"/>
              </a:buClr>
              <a:buAutoNum type="arabicPeriod"/>
              <a:tabLst>
                <a:tab pos="421005" algn="l"/>
              </a:tabLst>
            </a:pPr>
            <a:r>
              <a:rPr sz="2400" smtClean="0">
                <a:cs typeface="Times New Roman"/>
              </a:rPr>
              <a:t>Service</a:t>
            </a:r>
            <a:r>
              <a:rPr sz="2400" spc="5" smtClean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Models</a:t>
            </a:r>
            <a:endParaRPr sz="240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0330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457200"/>
            <a:ext cx="514223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+mn-lt"/>
              </a:rPr>
              <a:t>Deployment</a:t>
            </a:r>
            <a:r>
              <a:rPr sz="3200" b="1" spc="-60" dirty="0">
                <a:latin typeface="+mn-lt"/>
              </a:rPr>
              <a:t> </a:t>
            </a:r>
            <a:r>
              <a:rPr sz="3200" b="1" spc="-10" dirty="0">
                <a:latin typeface="+mn-lt"/>
              </a:rPr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4990" y="1447800"/>
            <a:ext cx="7750810" cy="2254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400" spc="-5" dirty="0">
                <a:cs typeface="Times New Roman"/>
              </a:rPr>
              <a:t>Deployment models define </a:t>
            </a:r>
            <a:r>
              <a:rPr sz="2400" dirty="0">
                <a:cs typeface="Times New Roman"/>
              </a:rPr>
              <a:t>the </a:t>
            </a:r>
            <a:r>
              <a:rPr sz="2400" spc="5" dirty="0">
                <a:cs typeface="Times New Roman"/>
              </a:rPr>
              <a:t>type </a:t>
            </a:r>
            <a:r>
              <a:rPr sz="2400" dirty="0">
                <a:cs typeface="Times New Roman"/>
              </a:rPr>
              <a:t>of </a:t>
            </a:r>
            <a:r>
              <a:rPr sz="2400" spc="-5" dirty="0">
                <a:cs typeface="Times New Roman"/>
              </a:rPr>
              <a:t>access </a:t>
            </a:r>
            <a:r>
              <a:rPr sz="2400" dirty="0">
                <a:cs typeface="Times New Roman"/>
              </a:rPr>
              <a:t>to the  cloud, i.e., how the cloud is located</a:t>
            </a:r>
            <a:r>
              <a:rPr sz="2400">
                <a:cs typeface="Times New Roman"/>
              </a:rPr>
              <a:t>? </a:t>
            </a:r>
            <a:endParaRPr lang="en-US" sz="2400" dirty="0" smtClean="0">
              <a:cs typeface="Times New Roman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400" spc="-5" smtClean="0">
                <a:cs typeface="Times New Roman"/>
              </a:rPr>
              <a:t>Cloud </a:t>
            </a:r>
            <a:r>
              <a:rPr sz="2400" dirty="0">
                <a:cs typeface="Times New Roman"/>
              </a:rPr>
              <a:t>can </a:t>
            </a:r>
            <a:r>
              <a:rPr sz="2400" spc="-5" dirty="0">
                <a:cs typeface="Times New Roman"/>
              </a:rPr>
              <a:t>have</a:t>
            </a:r>
            <a:r>
              <a:rPr sz="2400" spc="-8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any  of the </a:t>
            </a:r>
            <a:r>
              <a:rPr sz="2400" spc="-5" dirty="0">
                <a:cs typeface="Times New Roman"/>
              </a:rPr>
              <a:t>four </a:t>
            </a:r>
            <a:r>
              <a:rPr sz="2400" dirty="0">
                <a:cs typeface="Times New Roman"/>
              </a:rPr>
              <a:t>types of </a:t>
            </a:r>
            <a:r>
              <a:rPr sz="2400" spc="-5" dirty="0">
                <a:cs typeface="Times New Roman"/>
              </a:rPr>
              <a:t>access</a:t>
            </a:r>
            <a:r>
              <a:rPr sz="2400" spc="-5">
                <a:cs typeface="Times New Roman"/>
              </a:rPr>
              <a:t>: </a:t>
            </a:r>
            <a:endParaRPr lang="en-US" sz="2400" spc="-5" dirty="0" smtClean="0">
              <a:cs typeface="Times New Roman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400" spc="-5" smtClean="0">
                <a:solidFill>
                  <a:srgbClr val="FF0000"/>
                </a:solidFill>
                <a:cs typeface="Times New Roman"/>
              </a:rPr>
              <a:t>Public</a:t>
            </a:r>
            <a:r>
              <a:rPr sz="2400" spc="-5" dirty="0">
                <a:solidFill>
                  <a:srgbClr val="FF0000"/>
                </a:solidFill>
                <a:cs typeface="Times New Roman"/>
              </a:rPr>
              <a:t>, Private, </a:t>
            </a:r>
            <a:r>
              <a:rPr sz="2400" dirty="0">
                <a:solidFill>
                  <a:srgbClr val="FF0000"/>
                </a:solidFill>
                <a:cs typeface="Times New Roman"/>
              </a:rPr>
              <a:t>Hybrid and  </a:t>
            </a:r>
            <a:r>
              <a:rPr sz="2400" spc="-5" dirty="0">
                <a:solidFill>
                  <a:srgbClr val="FF0000"/>
                </a:solidFill>
                <a:cs typeface="Times New Roman"/>
              </a:rPr>
              <a:t>Community.</a:t>
            </a:r>
            <a:endParaRPr sz="2400">
              <a:solidFill>
                <a:srgbClr val="FF0000"/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6622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200" y="1144269"/>
            <a:ext cx="6357101" cy="4602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6703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Syllabus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143000"/>
            <a:ext cx="705375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62000"/>
            <a:ext cx="8094980" cy="14424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70C0"/>
                </a:solidFill>
                <a:latin typeface="+mn-lt"/>
                <a:ea typeface="+mn-ea"/>
                <a:cs typeface="Times New Roman"/>
              </a:rPr>
              <a:t>PUBLIC CLOUD : </a:t>
            </a:r>
            <a:r>
              <a:rPr sz="2000" dirty="0">
                <a:solidFill>
                  <a:srgbClr val="0070C0"/>
                </a:solidFill>
                <a:latin typeface="+mn-lt"/>
                <a:ea typeface="+mn-ea"/>
                <a:cs typeface="Times New Roman"/>
              </a:rPr>
              <a:t>The Public Cloud allows systems and services to be  easily accessible to the general public. Public cloud may be less secure because  of its openness, e.g., e-mail.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2209800"/>
            <a:ext cx="8234045" cy="39831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70C0"/>
                </a:solidFill>
                <a:cs typeface="Times New Roman"/>
              </a:rPr>
              <a:t>PRIVATE </a:t>
            </a:r>
            <a:r>
              <a:rPr sz="2400" b="1" spc="-5" dirty="0">
                <a:solidFill>
                  <a:srgbClr val="0070C0"/>
                </a:solidFill>
                <a:cs typeface="Times New Roman"/>
              </a:rPr>
              <a:t>CLOUD </a:t>
            </a:r>
            <a:r>
              <a:rPr sz="1800" b="1" dirty="0">
                <a:solidFill>
                  <a:srgbClr val="0070C0"/>
                </a:solidFill>
                <a:cs typeface="Times New Roman"/>
              </a:rPr>
              <a:t>: </a:t>
            </a:r>
            <a:r>
              <a:rPr sz="2000" dirty="0">
                <a:solidFill>
                  <a:srgbClr val="0070C0"/>
                </a:solidFill>
                <a:cs typeface="Times New Roman"/>
              </a:rPr>
              <a:t>The </a:t>
            </a:r>
            <a:r>
              <a:rPr sz="2000" b="1" dirty="0">
                <a:solidFill>
                  <a:srgbClr val="0070C0"/>
                </a:solidFill>
                <a:cs typeface="Times New Roman"/>
              </a:rPr>
              <a:t>Private Cloud </a:t>
            </a:r>
            <a:r>
              <a:rPr sz="2000" dirty="0">
                <a:solidFill>
                  <a:srgbClr val="0070C0"/>
                </a:solidFill>
                <a:cs typeface="Times New Roman"/>
              </a:rPr>
              <a:t>allows </a:t>
            </a:r>
            <a:r>
              <a:rPr sz="2000" spc="-10" dirty="0">
                <a:solidFill>
                  <a:srgbClr val="0070C0"/>
                </a:solidFill>
                <a:cs typeface="Times New Roman"/>
              </a:rPr>
              <a:t>systems </a:t>
            </a:r>
            <a:r>
              <a:rPr sz="2000" spc="-5" dirty="0">
                <a:solidFill>
                  <a:srgbClr val="0070C0"/>
                </a:solidFill>
                <a:cs typeface="Times New Roman"/>
              </a:rPr>
              <a:t>and services to </a:t>
            </a:r>
            <a:r>
              <a:rPr sz="2000" dirty="0">
                <a:solidFill>
                  <a:srgbClr val="0070C0"/>
                </a:solidFill>
                <a:cs typeface="Times New Roman"/>
              </a:rPr>
              <a:t>be  </a:t>
            </a:r>
            <a:r>
              <a:rPr sz="2000" spc="-5" dirty="0">
                <a:solidFill>
                  <a:srgbClr val="0070C0"/>
                </a:solidFill>
                <a:cs typeface="Times New Roman"/>
              </a:rPr>
              <a:t>accessible within </a:t>
            </a:r>
            <a:r>
              <a:rPr sz="2000" dirty="0">
                <a:solidFill>
                  <a:srgbClr val="0070C0"/>
                </a:solidFill>
                <a:cs typeface="Times New Roman"/>
              </a:rPr>
              <a:t>an </a:t>
            </a:r>
            <a:r>
              <a:rPr sz="2000" spc="-5" dirty="0">
                <a:solidFill>
                  <a:srgbClr val="0070C0"/>
                </a:solidFill>
                <a:cs typeface="Times New Roman"/>
              </a:rPr>
              <a:t>organization. </a:t>
            </a:r>
            <a:r>
              <a:rPr sz="2000" dirty="0">
                <a:solidFill>
                  <a:srgbClr val="0070C0"/>
                </a:solidFill>
                <a:cs typeface="Times New Roman"/>
              </a:rPr>
              <a:t>It offers </a:t>
            </a:r>
            <a:r>
              <a:rPr sz="2000" spc="-5" dirty="0">
                <a:solidFill>
                  <a:srgbClr val="0070C0"/>
                </a:solidFill>
                <a:cs typeface="Times New Roman"/>
              </a:rPr>
              <a:t>increased security because </a:t>
            </a:r>
            <a:r>
              <a:rPr sz="2000" dirty="0">
                <a:solidFill>
                  <a:srgbClr val="0070C0"/>
                </a:solidFill>
                <a:cs typeface="Times New Roman"/>
              </a:rPr>
              <a:t>of </a:t>
            </a:r>
            <a:r>
              <a:rPr sz="2000" spc="-10" dirty="0">
                <a:solidFill>
                  <a:srgbClr val="0070C0"/>
                </a:solidFill>
                <a:cs typeface="Times New Roman"/>
              </a:rPr>
              <a:t>its  </a:t>
            </a:r>
            <a:r>
              <a:rPr sz="2000" spc="-5" dirty="0">
                <a:solidFill>
                  <a:srgbClr val="0070C0"/>
                </a:solidFill>
                <a:cs typeface="Times New Roman"/>
              </a:rPr>
              <a:t>private</a:t>
            </a:r>
            <a:r>
              <a:rPr sz="2000" dirty="0">
                <a:solidFill>
                  <a:srgbClr val="0070C0"/>
                </a:solidFill>
                <a:cs typeface="Times New Roman"/>
              </a:rPr>
              <a:t> </a:t>
            </a:r>
            <a:r>
              <a:rPr sz="2000" spc="-5" dirty="0">
                <a:solidFill>
                  <a:srgbClr val="0070C0"/>
                </a:solidFill>
                <a:cs typeface="Times New Roman"/>
              </a:rPr>
              <a:t>nature.</a:t>
            </a:r>
            <a:endParaRPr sz="2000">
              <a:solidFill>
                <a:srgbClr val="0070C0"/>
              </a:solidFill>
              <a:cs typeface="Times New Roman"/>
            </a:endParaRPr>
          </a:p>
          <a:p>
            <a:pPr marL="12700" marR="290830" algn="just">
              <a:lnSpc>
                <a:spcPct val="150000"/>
              </a:lnSpc>
            </a:pPr>
            <a:r>
              <a:rPr sz="2400" b="1" spc="-5" smtClean="0">
                <a:solidFill>
                  <a:srgbClr val="0070C0"/>
                </a:solidFill>
                <a:cs typeface="Times New Roman"/>
              </a:rPr>
              <a:t>COMMUNITY </a:t>
            </a:r>
            <a:r>
              <a:rPr sz="2400" b="1" spc="-5" dirty="0">
                <a:solidFill>
                  <a:srgbClr val="0070C0"/>
                </a:solidFill>
                <a:cs typeface="Times New Roman"/>
              </a:rPr>
              <a:t>CLOUD </a:t>
            </a:r>
            <a:r>
              <a:rPr sz="1800" b="1" dirty="0">
                <a:solidFill>
                  <a:srgbClr val="0070C0"/>
                </a:solidFill>
                <a:cs typeface="Times New Roman"/>
              </a:rPr>
              <a:t>: </a:t>
            </a:r>
            <a:r>
              <a:rPr sz="2000" dirty="0">
                <a:solidFill>
                  <a:srgbClr val="0070C0"/>
                </a:solidFill>
                <a:cs typeface="Times New Roman"/>
              </a:rPr>
              <a:t>The </a:t>
            </a:r>
            <a:r>
              <a:rPr sz="2000" b="1" dirty="0">
                <a:solidFill>
                  <a:srgbClr val="0070C0"/>
                </a:solidFill>
                <a:cs typeface="Times New Roman"/>
              </a:rPr>
              <a:t>Community Cloud </a:t>
            </a:r>
            <a:r>
              <a:rPr sz="2000" spc="-5" dirty="0">
                <a:solidFill>
                  <a:srgbClr val="0070C0"/>
                </a:solidFill>
                <a:cs typeface="Times New Roman"/>
              </a:rPr>
              <a:t>allows </a:t>
            </a:r>
            <a:r>
              <a:rPr sz="2000" spc="-10" dirty="0">
                <a:solidFill>
                  <a:srgbClr val="0070C0"/>
                </a:solidFill>
                <a:cs typeface="Times New Roman"/>
              </a:rPr>
              <a:t>systems </a:t>
            </a:r>
            <a:r>
              <a:rPr sz="2000" dirty="0">
                <a:solidFill>
                  <a:srgbClr val="0070C0"/>
                </a:solidFill>
                <a:cs typeface="Times New Roman"/>
              </a:rPr>
              <a:t>and  </a:t>
            </a:r>
            <a:r>
              <a:rPr sz="2000" spc="-5" dirty="0">
                <a:solidFill>
                  <a:srgbClr val="0070C0"/>
                </a:solidFill>
                <a:cs typeface="Times New Roman"/>
              </a:rPr>
              <a:t>services </a:t>
            </a:r>
            <a:r>
              <a:rPr sz="2000" dirty="0">
                <a:solidFill>
                  <a:srgbClr val="0070C0"/>
                </a:solidFill>
                <a:cs typeface="Times New Roman"/>
              </a:rPr>
              <a:t>to be </a:t>
            </a:r>
            <a:r>
              <a:rPr sz="2000" spc="-5" dirty="0">
                <a:solidFill>
                  <a:srgbClr val="0070C0"/>
                </a:solidFill>
                <a:cs typeface="Times New Roman"/>
              </a:rPr>
              <a:t>accessible </a:t>
            </a:r>
            <a:r>
              <a:rPr sz="2000" dirty="0">
                <a:solidFill>
                  <a:srgbClr val="0070C0"/>
                </a:solidFill>
                <a:cs typeface="Times New Roman"/>
              </a:rPr>
              <a:t>by group of</a:t>
            </a:r>
            <a:r>
              <a:rPr sz="2000" spc="25" dirty="0">
                <a:solidFill>
                  <a:srgbClr val="0070C0"/>
                </a:solidFill>
                <a:cs typeface="Times New Roman"/>
              </a:rPr>
              <a:t> </a:t>
            </a:r>
            <a:r>
              <a:rPr sz="2000" spc="-5" dirty="0">
                <a:solidFill>
                  <a:srgbClr val="0070C0"/>
                </a:solidFill>
                <a:cs typeface="Times New Roman"/>
              </a:rPr>
              <a:t>organizations.</a:t>
            </a:r>
            <a:endParaRPr sz="2000">
              <a:solidFill>
                <a:srgbClr val="0070C0"/>
              </a:solidFill>
              <a:cs typeface="Times New Roman"/>
            </a:endParaRPr>
          </a:p>
          <a:p>
            <a:pPr marL="12700" marR="258445" algn="just">
              <a:lnSpc>
                <a:spcPct val="150000"/>
              </a:lnSpc>
            </a:pPr>
            <a:r>
              <a:rPr sz="2400" b="1" spc="-5" smtClean="0">
                <a:solidFill>
                  <a:srgbClr val="0070C0"/>
                </a:solidFill>
                <a:cs typeface="Times New Roman"/>
              </a:rPr>
              <a:t>HYBRID </a:t>
            </a:r>
            <a:r>
              <a:rPr sz="2400" b="1" spc="-5" dirty="0">
                <a:solidFill>
                  <a:srgbClr val="0070C0"/>
                </a:solidFill>
                <a:cs typeface="Times New Roman"/>
              </a:rPr>
              <a:t>CLOUD </a:t>
            </a:r>
            <a:r>
              <a:rPr sz="1800" b="1" dirty="0">
                <a:solidFill>
                  <a:srgbClr val="0070C0"/>
                </a:solidFill>
                <a:cs typeface="Times New Roman"/>
              </a:rPr>
              <a:t>: </a:t>
            </a:r>
            <a:r>
              <a:rPr sz="2000" dirty="0">
                <a:solidFill>
                  <a:srgbClr val="0070C0"/>
                </a:solidFill>
                <a:cs typeface="Times New Roman"/>
              </a:rPr>
              <a:t>The </a:t>
            </a:r>
            <a:r>
              <a:rPr sz="2000" b="1" dirty="0">
                <a:solidFill>
                  <a:srgbClr val="0070C0"/>
                </a:solidFill>
                <a:cs typeface="Times New Roman"/>
              </a:rPr>
              <a:t>Hybrid Cloud </a:t>
            </a:r>
            <a:r>
              <a:rPr sz="2000" spc="-5" dirty="0">
                <a:solidFill>
                  <a:srgbClr val="0070C0"/>
                </a:solidFill>
                <a:cs typeface="Times New Roman"/>
              </a:rPr>
              <a:t>is </a:t>
            </a:r>
            <a:r>
              <a:rPr sz="2000" spc="-10" dirty="0">
                <a:solidFill>
                  <a:srgbClr val="0070C0"/>
                </a:solidFill>
                <a:cs typeface="Times New Roman"/>
              </a:rPr>
              <a:t>mixture </a:t>
            </a:r>
            <a:r>
              <a:rPr sz="2000" dirty="0">
                <a:solidFill>
                  <a:srgbClr val="0070C0"/>
                </a:solidFill>
                <a:cs typeface="Times New Roman"/>
              </a:rPr>
              <a:t>of public and </a:t>
            </a:r>
            <a:r>
              <a:rPr sz="2000" spc="-5" dirty="0">
                <a:solidFill>
                  <a:srgbClr val="0070C0"/>
                </a:solidFill>
                <a:cs typeface="Times New Roman"/>
              </a:rPr>
              <a:t>private  </a:t>
            </a:r>
            <a:r>
              <a:rPr sz="2000" dirty="0">
                <a:solidFill>
                  <a:srgbClr val="0070C0"/>
                </a:solidFill>
                <a:cs typeface="Times New Roman"/>
              </a:rPr>
              <a:t>cloud. However, </a:t>
            </a:r>
            <a:r>
              <a:rPr sz="2000" spc="-5" dirty="0">
                <a:solidFill>
                  <a:srgbClr val="0070C0"/>
                </a:solidFill>
                <a:cs typeface="Times New Roman"/>
              </a:rPr>
              <a:t>the critical activities </a:t>
            </a:r>
            <a:r>
              <a:rPr sz="2000" dirty="0">
                <a:solidFill>
                  <a:srgbClr val="0070C0"/>
                </a:solidFill>
                <a:cs typeface="Times New Roman"/>
              </a:rPr>
              <a:t>are </a:t>
            </a:r>
            <a:r>
              <a:rPr sz="2000" spc="-5" dirty="0">
                <a:solidFill>
                  <a:srgbClr val="0070C0"/>
                </a:solidFill>
                <a:cs typeface="Times New Roman"/>
              </a:rPr>
              <a:t>performed using private </a:t>
            </a:r>
            <a:r>
              <a:rPr sz="2000" dirty="0">
                <a:solidFill>
                  <a:srgbClr val="0070C0"/>
                </a:solidFill>
                <a:cs typeface="Times New Roman"/>
              </a:rPr>
              <a:t>cloud </a:t>
            </a:r>
            <a:r>
              <a:rPr sz="2000" spc="-5" dirty="0">
                <a:solidFill>
                  <a:srgbClr val="0070C0"/>
                </a:solidFill>
                <a:cs typeface="Times New Roman"/>
              </a:rPr>
              <a:t>while  </a:t>
            </a:r>
            <a:r>
              <a:rPr sz="2000" dirty="0">
                <a:solidFill>
                  <a:srgbClr val="0070C0"/>
                </a:solidFill>
                <a:cs typeface="Times New Roman"/>
              </a:rPr>
              <a:t>the </a:t>
            </a:r>
            <a:r>
              <a:rPr sz="2000" spc="-5" dirty="0">
                <a:solidFill>
                  <a:srgbClr val="0070C0"/>
                </a:solidFill>
                <a:cs typeface="Times New Roman"/>
              </a:rPr>
              <a:t>non-critical activities </a:t>
            </a:r>
            <a:r>
              <a:rPr sz="2000" dirty="0">
                <a:solidFill>
                  <a:srgbClr val="0070C0"/>
                </a:solidFill>
                <a:cs typeface="Times New Roman"/>
              </a:rPr>
              <a:t>are </a:t>
            </a:r>
            <a:r>
              <a:rPr sz="2000" spc="-5" dirty="0">
                <a:solidFill>
                  <a:srgbClr val="0070C0"/>
                </a:solidFill>
                <a:cs typeface="Times New Roman"/>
              </a:rPr>
              <a:t>performed </a:t>
            </a:r>
            <a:r>
              <a:rPr sz="2000" dirty="0">
                <a:solidFill>
                  <a:srgbClr val="0070C0"/>
                </a:solidFill>
                <a:cs typeface="Times New Roman"/>
              </a:rPr>
              <a:t>using </a:t>
            </a:r>
            <a:r>
              <a:rPr sz="2000" spc="-5" dirty="0">
                <a:solidFill>
                  <a:srgbClr val="0070C0"/>
                </a:solidFill>
                <a:cs typeface="Times New Roman"/>
              </a:rPr>
              <a:t>public</a:t>
            </a:r>
            <a:r>
              <a:rPr sz="2000" spc="50" dirty="0">
                <a:solidFill>
                  <a:srgbClr val="0070C0"/>
                </a:solidFill>
                <a:cs typeface="Times New Roman"/>
              </a:rPr>
              <a:t> </a:t>
            </a:r>
            <a:r>
              <a:rPr sz="2000" dirty="0">
                <a:solidFill>
                  <a:srgbClr val="0070C0"/>
                </a:solidFill>
                <a:cs typeface="Times New Roman"/>
              </a:rPr>
              <a:t>cloud.</a:t>
            </a:r>
            <a:endParaRPr sz="2000">
              <a:solidFill>
                <a:srgbClr val="0070C0"/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0305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06370" y="567690"/>
            <a:ext cx="297688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+mj-lt"/>
                <a:cs typeface="Times New Roman"/>
              </a:rPr>
              <a:t>Service</a:t>
            </a:r>
            <a:r>
              <a:rPr sz="2800" b="1" spc="-95" dirty="0">
                <a:latin typeface="+mj-lt"/>
                <a:cs typeface="Times New Roman"/>
              </a:rPr>
              <a:t> </a:t>
            </a:r>
            <a:r>
              <a:rPr sz="2800" b="1" spc="-10" dirty="0">
                <a:latin typeface="+mj-lt"/>
                <a:cs typeface="Times New Roman"/>
              </a:rPr>
              <a:t>Models</a:t>
            </a:r>
            <a:endParaRPr sz="2800">
              <a:latin typeface="+mj-lt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1828800"/>
            <a:ext cx="7757161" cy="21843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400" b="1" spc="-5" dirty="0">
                <a:cs typeface="Times New Roman"/>
              </a:rPr>
              <a:t>Service </a:t>
            </a:r>
            <a:r>
              <a:rPr sz="2400" b="1" dirty="0">
                <a:cs typeface="Times New Roman"/>
              </a:rPr>
              <a:t>Models </a:t>
            </a:r>
            <a:r>
              <a:rPr sz="2400" dirty="0">
                <a:cs typeface="Times New Roman"/>
              </a:rPr>
              <a:t>are the </a:t>
            </a:r>
            <a:r>
              <a:rPr sz="2400" spc="-5" dirty="0">
                <a:cs typeface="Times New Roman"/>
              </a:rPr>
              <a:t>reference models </a:t>
            </a:r>
            <a:r>
              <a:rPr sz="2400" dirty="0">
                <a:cs typeface="Times New Roman"/>
              </a:rPr>
              <a:t>on </a:t>
            </a:r>
            <a:r>
              <a:rPr sz="2400" spc="-5" dirty="0">
                <a:cs typeface="Times New Roman"/>
              </a:rPr>
              <a:t>which </a:t>
            </a:r>
            <a:r>
              <a:rPr sz="2400" dirty="0">
                <a:cs typeface="Times New Roman"/>
              </a:rPr>
              <a:t>the  </a:t>
            </a:r>
            <a:r>
              <a:rPr sz="2400" spc="-5" dirty="0">
                <a:cs typeface="Times New Roman"/>
              </a:rPr>
              <a:t>Cloud Computing </a:t>
            </a:r>
            <a:r>
              <a:rPr sz="2400" dirty="0">
                <a:cs typeface="Times New Roman"/>
              </a:rPr>
              <a:t>is based</a:t>
            </a:r>
            <a:r>
              <a:rPr sz="2400">
                <a:cs typeface="Times New Roman"/>
              </a:rPr>
              <a:t>. </a:t>
            </a:r>
            <a:endParaRPr lang="en-US" sz="2400" dirty="0" smtClean="0">
              <a:cs typeface="Times New Roman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400" smtClean="0">
                <a:cs typeface="Times New Roman"/>
              </a:rPr>
              <a:t>These </a:t>
            </a:r>
            <a:r>
              <a:rPr sz="2400" dirty="0">
                <a:cs typeface="Times New Roman"/>
              </a:rPr>
              <a:t>can be categorized  into three </a:t>
            </a:r>
            <a:r>
              <a:rPr sz="2400" spc="-5" dirty="0">
                <a:cs typeface="Times New Roman"/>
              </a:rPr>
              <a:t>basic </a:t>
            </a:r>
            <a:r>
              <a:rPr sz="2400" dirty="0">
                <a:cs typeface="Times New Roman"/>
              </a:rPr>
              <a:t>service </a:t>
            </a:r>
            <a:r>
              <a:rPr sz="2400" spc="-5" dirty="0">
                <a:cs typeface="Times New Roman"/>
              </a:rPr>
              <a:t>models </a:t>
            </a:r>
            <a:r>
              <a:rPr sz="2400" dirty="0">
                <a:cs typeface="Times New Roman"/>
              </a:rPr>
              <a:t>as </a:t>
            </a:r>
            <a:r>
              <a:rPr sz="2400" spc="-5" dirty="0">
                <a:cs typeface="Times New Roman"/>
              </a:rPr>
              <a:t>listed </a:t>
            </a:r>
            <a:r>
              <a:rPr sz="2400" spc="5" dirty="0">
                <a:cs typeface="Times New Roman"/>
              </a:rPr>
              <a:t>below:</a:t>
            </a:r>
            <a:endParaRPr sz="2400">
              <a:cs typeface="Times New Roman"/>
            </a:endParaRPr>
          </a:p>
        </p:txBody>
      </p:sp>
      <p:sp>
        <p:nvSpPr>
          <p:cNvPr id="4" name="object 2"/>
          <p:cNvSpPr txBox="1"/>
          <p:nvPr/>
        </p:nvSpPr>
        <p:spPr>
          <a:xfrm>
            <a:off x="1447800" y="4191000"/>
            <a:ext cx="6184900" cy="1982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AutoNum type="arabicPeriod"/>
              <a:tabLst>
                <a:tab pos="355600" algn="l"/>
              </a:tabLst>
            </a:pPr>
            <a:r>
              <a:rPr sz="2400" b="1" dirty="0">
                <a:solidFill>
                  <a:srgbClr val="FF0000"/>
                </a:solidFill>
                <a:cs typeface="Times New Roman"/>
              </a:rPr>
              <a:t>Infrastructure as a Service</a:t>
            </a:r>
            <a:r>
              <a:rPr sz="2400" b="1" spc="-35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cs typeface="Times New Roman"/>
              </a:rPr>
              <a:t>(IaaS)</a:t>
            </a:r>
            <a:endParaRPr sz="2400" dirty="0">
              <a:solidFill>
                <a:srgbClr val="FF0000"/>
              </a:solidFill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AutoNum type="arabicPeriod"/>
            </a:pPr>
            <a:endParaRPr sz="2800" dirty="0">
              <a:solidFill>
                <a:srgbClr val="FF0000"/>
              </a:solidFill>
              <a:cs typeface="Times New Roman"/>
            </a:endParaRPr>
          </a:p>
          <a:p>
            <a:pPr marL="419734" indent="-407034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420370" algn="l"/>
              </a:tabLst>
            </a:pPr>
            <a:r>
              <a:rPr sz="2400" b="1" dirty="0">
                <a:solidFill>
                  <a:srgbClr val="FF0000"/>
                </a:solidFill>
                <a:cs typeface="Times New Roman"/>
              </a:rPr>
              <a:t>Platform as a Service</a:t>
            </a:r>
            <a:r>
              <a:rPr sz="2400" b="1" spc="15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cs typeface="Times New Roman"/>
              </a:rPr>
              <a:t>(PaaS)</a:t>
            </a:r>
            <a:endParaRPr sz="2400" dirty="0">
              <a:solidFill>
                <a:srgbClr val="FF0000"/>
              </a:solidFill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AutoNum type="arabicPeriod"/>
            </a:pPr>
            <a:endParaRPr sz="2800" dirty="0">
              <a:solidFill>
                <a:srgbClr val="FF0000"/>
              </a:solidFill>
              <a:cs typeface="Times New Roman"/>
            </a:endParaRPr>
          </a:p>
          <a:p>
            <a:pPr marL="419734" indent="-407034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420370" algn="l"/>
              </a:tabLst>
            </a:pPr>
            <a:r>
              <a:rPr sz="2400" b="1" dirty="0">
                <a:solidFill>
                  <a:srgbClr val="FF0000"/>
                </a:solidFill>
                <a:cs typeface="Times New Roman"/>
              </a:rPr>
              <a:t>Software as a Service</a:t>
            </a:r>
            <a:r>
              <a:rPr sz="2400" b="1" spc="-5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cs typeface="Times New Roman"/>
              </a:rPr>
              <a:t>(SaaS)</a:t>
            </a:r>
            <a:endParaRPr sz="2400" dirty="0">
              <a:solidFill>
                <a:srgbClr val="FF0000"/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9471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638809"/>
            <a:ext cx="6548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Infrastructure </a:t>
            </a:r>
            <a:r>
              <a:rPr dirty="0"/>
              <a:t>as a </a:t>
            </a:r>
            <a:r>
              <a:rPr spc="-5" dirty="0"/>
              <a:t>Service</a:t>
            </a:r>
            <a:r>
              <a:rPr spc="-65" dirty="0"/>
              <a:t> </a:t>
            </a:r>
            <a:r>
              <a:rPr dirty="0"/>
              <a:t>(IaaS)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863090"/>
            <a:ext cx="7543800" cy="37343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2060"/>
                </a:solidFill>
                <a:latin typeface="Times New Roman"/>
                <a:cs typeface="Times New Roman"/>
              </a:rPr>
              <a:t>IaaS </a:t>
            </a:r>
            <a:r>
              <a:rPr sz="2400" spc="5" dirty="0">
                <a:solidFill>
                  <a:srgbClr val="002060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002060"/>
                </a:solidFill>
                <a:latin typeface="Times New Roman"/>
                <a:cs typeface="Times New Roman"/>
              </a:rPr>
              <a:t>the delivery of technology infrastructure </a:t>
            </a:r>
            <a:r>
              <a:rPr sz="2400" spc="-5" dirty="0">
                <a:solidFill>
                  <a:srgbClr val="002060"/>
                </a:solidFill>
                <a:latin typeface="Times New Roman"/>
                <a:cs typeface="Times New Roman"/>
              </a:rPr>
              <a:t>as </a:t>
            </a:r>
            <a:r>
              <a:rPr sz="2400" dirty="0">
                <a:solidFill>
                  <a:srgbClr val="002060"/>
                </a:solidFill>
                <a:latin typeface="Times New Roman"/>
                <a:cs typeface="Times New Roman"/>
              </a:rPr>
              <a:t>an on  </a:t>
            </a:r>
            <a:r>
              <a:rPr sz="2400" spc="-5" dirty="0">
                <a:solidFill>
                  <a:srgbClr val="002060"/>
                </a:solidFill>
                <a:latin typeface="Times New Roman"/>
                <a:cs typeface="Times New Roman"/>
              </a:rPr>
              <a:t>demand scalable</a:t>
            </a:r>
            <a:r>
              <a:rPr sz="2400" dirty="0">
                <a:solidFill>
                  <a:srgbClr val="002060"/>
                </a:solidFill>
                <a:latin typeface="Times New Roman"/>
                <a:cs typeface="Times New Roman"/>
              </a:rPr>
              <a:t> service.</a:t>
            </a:r>
            <a:endParaRPr sz="240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12700" marR="50800" algn="just">
              <a:lnSpc>
                <a:spcPct val="100000"/>
              </a:lnSpc>
              <a:spcBef>
                <a:spcPts val="590"/>
              </a:spcBef>
            </a:pPr>
            <a:r>
              <a:rPr sz="2400" b="1" dirty="0">
                <a:solidFill>
                  <a:srgbClr val="002060"/>
                </a:solidFill>
                <a:latin typeface="Times New Roman"/>
                <a:cs typeface="Times New Roman"/>
              </a:rPr>
              <a:t>IaaS </a:t>
            </a:r>
            <a:r>
              <a:rPr sz="2400" dirty="0">
                <a:solidFill>
                  <a:srgbClr val="002060"/>
                </a:solidFill>
                <a:latin typeface="Times New Roman"/>
                <a:cs typeface="Times New Roman"/>
              </a:rPr>
              <a:t>provides </a:t>
            </a:r>
            <a:r>
              <a:rPr sz="2400" spc="-5" dirty="0">
                <a:solidFill>
                  <a:srgbClr val="002060"/>
                </a:solidFill>
                <a:latin typeface="Times New Roman"/>
                <a:cs typeface="Times New Roman"/>
              </a:rPr>
              <a:t>access </a:t>
            </a:r>
            <a:r>
              <a:rPr sz="2400" dirty="0">
                <a:solidFill>
                  <a:srgbClr val="002060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002060"/>
                </a:solidFill>
                <a:latin typeface="Times New Roman"/>
                <a:cs typeface="Times New Roman"/>
              </a:rPr>
              <a:t>fundamental resources such </a:t>
            </a:r>
            <a:r>
              <a:rPr sz="2400" dirty="0">
                <a:solidFill>
                  <a:srgbClr val="002060"/>
                </a:solidFill>
                <a:latin typeface="Times New Roman"/>
                <a:cs typeface="Times New Roman"/>
              </a:rPr>
              <a:t>as  physical </a:t>
            </a:r>
            <a:r>
              <a:rPr sz="2400" spc="-5" dirty="0">
                <a:solidFill>
                  <a:srgbClr val="002060"/>
                </a:solidFill>
                <a:latin typeface="Times New Roman"/>
                <a:cs typeface="Times New Roman"/>
              </a:rPr>
              <a:t>machines, </a:t>
            </a:r>
            <a:r>
              <a:rPr sz="2400" dirty="0">
                <a:solidFill>
                  <a:srgbClr val="002060"/>
                </a:solidFill>
                <a:latin typeface="Times New Roman"/>
                <a:cs typeface="Times New Roman"/>
              </a:rPr>
              <a:t>virtual </a:t>
            </a:r>
            <a:r>
              <a:rPr sz="2400" spc="-5" dirty="0">
                <a:solidFill>
                  <a:srgbClr val="002060"/>
                </a:solidFill>
                <a:latin typeface="Times New Roman"/>
                <a:cs typeface="Times New Roman"/>
              </a:rPr>
              <a:t>machines, </a:t>
            </a:r>
            <a:r>
              <a:rPr sz="2400" dirty="0">
                <a:solidFill>
                  <a:srgbClr val="002060"/>
                </a:solidFill>
                <a:latin typeface="Times New Roman"/>
                <a:cs typeface="Times New Roman"/>
              </a:rPr>
              <a:t>virtual storage,</a:t>
            </a:r>
            <a:r>
              <a:rPr sz="2400" spc="-2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2060"/>
                </a:solidFill>
                <a:latin typeface="Times New Roman"/>
                <a:cs typeface="Times New Roman"/>
              </a:rPr>
              <a:t>etc.</a:t>
            </a:r>
            <a:endParaRPr sz="240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buClr>
                <a:srgbClr val="4E80BC"/>
              </a:buClr>
              <a:buSzPct val="96153"/>
              <a:buFont typeface="Arial"/>
              <a:buChar char="•"/>
              <a:tabLst>
                <a:tab pos="129539" algn="l"/>
              </a:tabLst>
            </a:pPr>
            <a:endParaRPr lang="en-US" sz="2600" dirty="0" smtClean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buClr>
                <a:srgbClr val="4E80BC"/>
              </a:buClr>
              <a:buSzPct val="96153"/>
              <a:buFont typeface="Arial"/>
              <a:buChar char="•"/>
              <a:tabLst>
                <a:tab pos="129539" algn="l"/>
              </a:tabLst>
            </a:pPr>
            <a:r>
              <a:rPr sz="2600" smtClean="0">
                <a:solidFill>
                  <a:srgbClr val="002060"/>
                </a:solidFill>
                <a:latin typeface="Times New Roman"/>
                <a:cs typeface="Times New Roman"/>
              </a:rPr>
              <a:t>Usually </a:t>
            </a:r>
            <a:r>
              <a:rPr sz="2600" spc="-5" dirty="0">
                <a:solidFill>
                  <a:srgbClr val="002060"/>
                </a:solidFill>
                <a:latin typeface="Times New Roman"/>
                <a:cs typeface="Times New Roman"/>
              </a:rPr>
              <a:t>billed based </a:t>
            </a:r>
            <a:r>
              <a:rPr sz="2600" dirty="0">
                <a:solidFill>
                  <a:srgbClr val="002060"/>
                </a:solidFill>
                <a:latin typeface="Times New Roman"/>
                <a:cs typeface="Times New Roman"/>
              </a:rPr>
              <a:t>on</a:t>
            </a:r>
            <a:r>
              <a:rPr sz="2600" spc="3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2060"/>
                </a:solidFill>
                <a:latin typeface="Times New Roman"/>
                <a:cs typeface="Times New Roman"/>
              </a:rPr>
              <a:t>usage</a:t>
            </a:r>
            <a:endParaRPr sz="260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50"/>
              </a:spcBef>
              <a:buClr>
                <a:srgbClr val="4E80BC"/>
              </a:buClr>
              <a:buSzPct val="96153"/>
              <a:buFont typeface="Arial"/>
              <a:buChar char="•"/>
              <a:tabLst>
                <a:tab pos="129539" algn="l"/>
              </a:tabLst>
            </a:pPr>
            <a:r>
              <a:rPr sz="2600" dirty="0">
                <a:solidFill>
                  <a:srgbClr val="002060"/>
                </a:solidFill>
                <a:latin typeface="Times New Roman"/>
                <a:cs typeface="Times New Roman"/>
              </a:rPr>
              <a:t>Usually </a:t>
            </a:r>
            <a:r>
              <a:rPr sz="2600" spc="-5" dirty="0">
                <a:solidFill>
                  <a:srgbClr val="002060"/>
                </a:solidFill>
                <a:latin typeface="Times New Roman"/>
                <a:cs typeface="Times New Roman"/>
              </a:rPr>
              <a:t>multi tenant virtualized</a:t>
            </a:r>
            <a:r>
              <a:rPr sz="2600" spc="2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2060"/>
                </a:solidFill>
                <a:latin typeface="Times New Roman"/>
                <a:cs typeface="Times New Roman"/>
              </a:rPr>
              <a:t>environment</a:t>
            </a:r>
            <a:endParaRPr sz="260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12700" marR="79375" algn="just">
              <a:lnSpc>
                <a:spcPct val="100000"/>
              </a:lnSpc>
              <a:spcBef>
                <a:spcPts val="640"/>
              </a:spcBef>
              <a:buClr>
                <a:srgbClr val="4E80BC"/>
              </a:buClr>
              <a:buSzPct val="96153"/>
              <a:buFont typeface="Arial"/>
              <a:buChar char="•"/>
              <a:tabLst>
                <a:tab pos="129539" algn="l"/>
              </a:tabLst>
            </a:pPr>
            <a:r>
              <a:rPr sz="2600" dirty="0">
                <a:solidFill>
                  <a:srgbClr val="002060"/>
                </a:solidFill>
                <a:latin typeface="Times New Roman"/>
                <a:cs typeface="Times New Roman"/>
              </a:rPr>
              <a:t>Can be coupled with </a:t>
            </a:r>
            <a:r>
              <a:rPr sz="2600" spc="-5" dirty="0">
                <a:solidFill>
                  <a:srgbClr val="002060"/>
                </a:solidFill>
                <a:latin typeface="Times New Roman"/>
                <a:cs typeface="Times New Roman"/>
              </a:rPr>
              <a:t>Managed Services for OS </a:t>
            </a:r>
            <a:r>
              <a:rPr sz="2600" dirty="0">
                <a:solidFill>
                  <a:srgbClr val="002060"/>
                </a:solidFill>
                <a:latin typeface="Times New Roman"/>
                <a:cs typeface="Times New Roman"/>
              </a:rPr>
              <a:t>and  </a:t>
            </a:r>
            <a:r>
              <a:rPr sz="2600" spc="-5" dirty="0">
                <a:solidFill>
                  <a:srgbClr val="002060"/>
                </a:solidFill>
                <a:latin typeface="Times New Roman"/>
                <a:cs typeface="Times New Roman"/>
              </a:rPr>
              <a:t>application </a:t>
            </a:r>
            <a:r>
              <a:rPr sz="2600" dirty="0">
                <a:solidFill>
                  <a:srgbClr val="002060"/>
                </a:solidFill>
                <a:latin typeface="Times New Roman"/>
                <a:cs typeface="Times New Roman"/>
              </a:rPr>
              <a:t>support</a:t>
            </a:r>
            <a:endParaRPr sz="26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5564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304800"/>
            <a:ext cx="2931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IaaS</a:t>
            </a:r>
            <a:r>
              <a:rPr spc="-85" dirty="0"/>
              <a:t> </a:t>
            </a:r>
            <a:r>
              <a:rPr spc="-5" dirty="0"/>
              <a:t>Examples</a:t>
            </a:r>
          </a:p>
        </p:txBody>
      </p:sp>
      <p:sp>
        <p:nvSpPr>
          <p:cNvPr id="3" name="object 3"/>
          <p:cNvSpPr/>
          <p:nvPr/>
        </p:nvSpPr>
        <p:spPr>
          <a:xfrm>
            <a:off x="952500" y="1162050"/>
            <a:ext cx="3200400" cy="1719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24660" y="5050790"/>
            <a:ext cx="1568450" cy="944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639" y="2209800"/>
            <a:ext cx="3200400" cy="1009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21909" y="2261870"/>
            <a:ext cx="3047999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19800" y="4932679"/>
            <a:ext cx="1638300" cy="1181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4660" y="3354070"/>
            <a:ext cx="1219200" cy="1219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19800" y="3557270"/>
            <a:ext cx="1181100" cy="6959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36930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9069" y="638809"/>
            <a:ext cx="5581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Platform </a:t>
            </a:r>
            <a:r>
              <a:rPr dirty="0"/>
              <a:t>as a </a:t>
            </a:r>
            <a:r>
              <a:rPr spc="-5" dirty="0"/>
              <a:t>Service</a:t>
            </a:r>
            <a:r>
              <a:rPr spc="-50" dirty="0"/>
              <a:t> </a:t>
            </a:r>
            <a:r>
              <a:rPr dirty="0"/>
              <a:t>(PaaS)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069" y="1889759"/>
            <a:ext cx="7189470" cy="44909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4950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2060"/>
                </a:solidFill>
                <a:cs typeface="Times New Roman"/>
              </a:rPr>
              <a:t>PaaS </a:t>
            </a:r>
            <a:r>
              <a:rPr sz="2400" dirty="0">
                <a:solidFill>
                  <a:srgbClr val="002060"/>
                </a:solidFill>
                <a:cs typeface="Times New Roman"/>
              </a:rPr>
              <a:t>provides the </a:t>
            </a:r>
            <a:r>
              <a:rPr sz="2400" spc="-5" dirty="0">
                <a:solidFill>
                  <a:srgbClr val="002060"/>
                </a:solidFill>
                <a:cs typeface="Times New Roman"/>
              </a:rPr>
              <a:t>runtime environment for </a:t>
            </a:r>
            <a:r>
              <a:rPr sz="2400" dirty="0">
                <a:solidFill>
                  <a:srgbClr val="002060"/>
                </a:solidFill>
                <a:cs typeface="Times New Roman"/>
              </a:rPr>
              <a:t>applications,  </a:t>
            </a:r>
            <a:r>
              <a:rPr sz="2400" spc="-5" dirty="0">
                <a:solidFill>
                  <a:srgbClr val="002060"/>
                </a:solidFill>
                <a:cs typeface="Times New Roman"/>
              </a:rPr>
              <a:t>development </a:t>
            </a:r>
            <a:r>
              <a:rPr sz="2400" dirty="0">
                <a:solidFill>
                  <a:srgbClr val="002060"/>
                </a:solidFill>
                <a:cs typeface="Times New Roman"/>
              </a:rPr>
              <a:t>&amp; </a:t>
            </a:r>
            <a:r>
              <a:rPr sz="2400" spc="-5" dirty="0">
                <a:solidFill>
                  <a:srgbClr val="002060"/>
                </a:solidFill>
                <a:cs typeface="Times New Roman"/>
              </a:rPr>
              <a:t>deployment </a:t>
            </a:r>
            <a:r>
              <a:rPr sz="2400" dirty="0">
                <a:solidFill>
                  <a:srgbClr val="002060"/>
                </a:solidFill>
                <a:cs typeface="Times New Roman"/>
              </a:rPr>
              <a:t>tools, etc.</a:t>
            </a:r>
            <a:endParaRPr sz="2400">
              <a:solidFill>
                <a:srgbClr val="002060"/>
              </a:solidFill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5"/>
              </a:spcBef>
            </a:pPr>
            <a:endParaRPr sz="2500">
              <a:solidFill>
                <a:srgbClr val="002060"/>
              </a:solidFill>
              <a:cs typeface="Times New Roman"/>
            </a:endParaRPr>
          </a:p>
          <a:p>
            <a:pPr marL="12700" marR="172085" algn="just">
              <a:lnSpc>
                <a:spcPct val="100000"/>
              </a:lnSpc>
              <a:tabLst>
                <a:tab pos="824865" algn="l"/>
              </a:tabLst>
            </a:pPr>
            <a:r>
              <a:rPr sz="2400" b="1" spc="-5" dirty="0">
                <a:solidFill>
                  <a:srgbClr val="002060"/>
                </a:solidFill>
                <a:cs typeface="Times New Roman"/>
              </a:rPr>
              <a:t>PaaS	</a:t>
            </a:r>
            <a:r>
              <a:rPr sz="2400" spc="-5" dirty="0">
                <a:solidFill>
                  <a:srgbClr val="002060"/>
                </a:solidFill>
                <a:cs typeface="Times New Roman"/>
              </a:rPr>
              <a:t>provides </a:t>
            </a:r>
            <a:r>
              <a:rPr sz="2400" dirty="0">
                <a:solidFill>
                  <a:srgbClr val="002060"/>
                </a:solidFill>
                <a:cs typeface="Times New Roman"/>
              </a:rPr>
              <a:t>all of the </a:t>
            </a:r>
            <a:r>
              <a:rPr sz="2400" spc="-5" dirty="0">
                <a:solidFill>
                  <a:srgbClr val="002060"/>
                </a:solidFill>
                <a:cs typeface="Times New Roman"/>
              </a:rPr>
              <a:t>facilities </a:t>
            </a:r>
            <a:r>
              <a:rPr sz="2400" dirty="0">
                <a:solidFill>
                  <a:srgbClr val="002060"/>
                </a:solidFill>
                <a:cs typeface="Times New Roman"/>
              </a:rPr>
              <a:t>required to </a:t>
            </a:r>
            <a:r>
              <a:rPr sz="2400" spc="-5" dirty="0">
                <a:solidFill>
                  <a:srgbClr val="002060"/>
                </a:solidFill>
                <a:cs typeface="Times New Roman"/>
              </a:rPr>
              <a:t>support </a:t>
            </a:r>
            <a:r>
              <a:rPr sz="2400" dirty="0">
                <a:solidFill>
                  <a:srgbClr val="002060"/>
                </a:solidFill>
                <a:cs typeface="Times New Roman"/>
              </a:rPr>
              <a:t>the  </a:t>
            </a:r>
            <a:r>
              <a:rPr sz="2400" spc="-5" dirty="0">
                <a:solidFill>
                  <a:srgbClr val="002060"/>
                </a:solidFill>
                <a:cs typeface="Times New Roman"/>
              </a:rPr>
              <a:t>complete </a:t>
            </a:r>
            <a:r>
              <a:rPr sz="2400" dirty="0">
                <a:solidFill>
                  <a:srgbClr val="002060"/>
                </a:solidFill>
                <a:cs typeface="Times New Roman"/>
              </a:rPr>
              <a:t>life cycle of building and delivering </a:t>
            </a:r>
            <a:r>
              <a:rPr sz="2400" spc="-5" dirty="0">
                <a:solidFill>
                  <a:srgbClr val="002060"/>
                </a:solidFill>
                <a:cs typeface="Times New Roman"/>
              </a:rPr>
              <a:t>web  </a:t>
            </a:r>
            <a:r>
              <a:rPr sz="2400" dirty="0">
                <a:solidFill>
                  <a:srgbClr val="002060"/>
                </a:solidFill>
                <a:cs typeface="Times New Roman"/>
              </a:rPr>
              <a:t>applications </a:t>
            </a:r>
            <a:r>
              <a:rPr sz="2400" spc="-5" dirty="0">
                <a:solidFill>
                  <a:srgbClr val="002060"/>
                </a:solidFill>
                <a:cs typeface="Times New Roman"/>
              </a:rPr>
              <a:t>and </a:t>
            </a:r>
            <a:r>
              <a:rPr sz="2400" dirty="0">
                <a:solidFill>
                  <a:srgbClr val="002060"/>
                </a:solidFill>
                <a:cs typeface="Times New Roman"/>
              </a:rPr>
              <a:t>services entirely from the</a:t>
            </a:r>
            <a:r>
              <a:rPr sz="2400" spc="-40" dirty="0">
                <a:solidFill>
                  <a:srgbClr val="002060"/>
                </a:solidFill>
                <a:cs typeface="Times New Roman"/>
              </a:rPr>
              <a:t> </a:t>
            </a:r>
            <a:r>
              <a:rPr sz="2400" dirty="0">
                <a:solidFill>
                  <a:srgbClr val="002060"/>
                </a:solidFill>
                <a:cs typeface="Times New Roman"/>
              </a:rPr>
              <a:t>Internet.</a:t>
            </a:r>
            <a:endParaRPr sz="2400">
              <a:solidFill>
                <a:srgbClr val="002060"/>
              </a:solidFill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5"/>
              </a:spcBef>
            </a:pPr>
            <a:endParaRPr sz="2500">
              <a:solidFill>
                <a:srgbClr val="002060"/>
              </a:solidFill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dirty="0">
                <a:solidFill>
                  <a:srgbClr val="002060"/>
                </a:solidFill>
                <a:cs typeface="Times New Roman"/>
              </a:rPr>
              <a:t>Typically applications </a:t>
            </a:r>
            <a:r>
              <a:rPr sz="2400" spc="-10" dirty="0">
                <a:solidFill>
                  <a:srgbClr val="002060"/>
                </a:solidFill>
                <a:cs typeface="Times New Roman"/>
              </a:rPr>
              <a:t>must </a:t>
            </a:r>
            <a:r>
              <a:rPr sz="2400" dirty="0">
                <a:solidFill>
                  <a:srgbClr val="002060"/>
                </a:solidFill>
                <a:cs typeface="Times New Roman"/>
              </a:rPr>
              <a:t>be </a:t>
            </a:r>
            <a:r>
              <a:rPr sz="2400" spc="-5" dirty="0">
                <a:solidFill>
                  <a:srgbClr val="002060"/>
                </a:solidFill>
                <a:cs typeface="Times New Roman"/>
              </a:rPr>
              <a:t>developed with </a:t>
            </a:r>
            <a:r>
              <a:rPr sz="2400" dirty="0">
                <a:solidFill>
                  <a:srgbClr val="002060"/>
                </a:solidFill>
                <a:cs typeface="Times New Roman"/>
              </a:rPr>
              <a:t>a particular  </a:t>
            </a:r>
            <a:r>
              <a:rPr sz="2400" spc="-5" dirty="0">
                <a:solidFill>
                  <a:srgbClr val="002060"/>
                </a:solidFill>
                <a:cs typeface="Times New Roman"/>
              </a:rPr>
              <a:t>platform </a:t>
            </a:r>
            <a:r>
              <a:rPr sz="2400" dirty="0">
                <a:solidFill>
                  <a:srgbClr val="002060"/>
                </a:solidFill>
                <a:cs typeface="Times New Roman"/>
              </a:rPr>
              <a:t>in</a:t>
            </a:r>
            <a:r>
              <a:rPr sz="2400" spc="-35" dirty="0">
                <a:solidFill>
                  <a:srgbClr val="002060"/>
                </a:solidFill>
                <a:cs typeface="Times New Roman"/>
              </a:rPr>
              <a:t> </a:t>
            </a:r>
            <a:r>
              <a:rPr sz="2400" spc="-5" dirty="0">
                <a:solidFill>
                  <a:srgbClr val="002060"/>
                </a:solidFill>
                <a:cs typeface="Times New Roman"/>
              </a:rPr>
              <a:t>mind</a:t>
            </a:r>
            <a:endParaRPr sz="2400">
              <a:solidFill>
                <a:srgbClr val="002060"/>
              </a:solidFill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5"/>
              </a:spcBef>
            </a:pPr>
            <a:endParaRPr sz="2500">
              <a:solidFill>
                <a:srgbClr val="002060"/>
              </a:solidFill>
              <a:cs typeface="Times New Roman"/>
            </a:endParaRPr>
          </a:p>
          <a:p>
            <a:pPr marL="120014" indent="-107314" algn="just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solidFill>
                  <a:srgbClr val="002060"/>
                </a:solidFill>
                <a:cs typeface="Times New Roman"/>
              </a:rPr>
              <a:t>Multi </a:t>
            </a:r>
            <a:r>
              <a:rPr sz="2400" spc="-5" dirty="0">
                <a:solidFill>
                  <a:srgbClr val="002060"/>
                </a:solidFill>
                <a:cs typeface="Times New Roman"/>
              </a:rPr>
              <a:t>tenant</a:t>
            </a:r>
            <a:r>
              <a:rPr sz="2400" spc="15" dirty="0">
                <a:solidFill>
                  <a:srgbClr val="002060"/>
                </a:solidFill>
                <a:cs typeface="Times New Roman"/>
              </a:rPr>
              <a:t> </a:t>
            </a:r>
            <a:r>
              <a:rPr sz="2400" spc="-5" dirty="0">
                <a:solidFill>
                  <a:srgbClr val="002060"/>
                </a:solidFill>
                <a:cs typeface="Times New Roman"/>
              </a:rPr>
              <a:t>environments</a:t>
            </a:r>
            <a:endParaRPr sz="2400">
              <a:solidFill>
                <a:srgbClr val="002060"/>
              </a:solidFill>
              <a:cs typeface="Times New Roman"/>
            </a:endParaRPr>
          </a:p>
          <a:p>
            <a:pPr marL="120014" indent="-107314" algn="just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solidFill>
                  <a:srgbClr val="002060"/>
                </a:solidFill>
                <a:cs typeface="Times New Roman"/>
              </a:rPr>
              <a:t>Highly scalable multi </a:t>
            </a:r>
            <a:r>
              <a:rPr sz="2400" dirty="0">
                <a:solidFill>
                  <a:srgbClr val="002060"/>
                </a:solidFill>
                <a:cs typeface="Times New Roman"/>
              </a:rPr>
              <a:t>tier</a:t>
            </a:r>
            <a:r>
              <a:rPr sz="2400" spc="35" dirty="0">
                <a:solidFill>
                  <a:srgbClr val="002060"/>
                </a:solidFill>
                <a:cs typeface="Times New Roman"/>
              </a:rPr>
              <a:t> </a:t>
            </a:r>
            <a:r>
              <a:rPr sz="2400" dirty="0">
                <a:solidFill>
                  <a:srgbClr val="002060"/>
                </a:solidFill>
                <a:cs typeface="Times New Roman"/>
              </a:rPr>
              <a:t>architecture</a:t>
            </a:r>
            <a:endParaRPr sz="2400">
              <a:solidFill>
                <a:srgbClr val="002060"/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2556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0670" y="638809"/>
            <a:ext cx="3028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PaaS</a:t>
            </a:r>
            <a:r>
              <a:rPr spc="-80" dirty="0"/>
              <a:t> </a:t>
            </a:r>
            <a:r>
              <a:rPr spc="-5" dirty="0"/>
              <a:t>Examples</a:t>
            </a:r>
          </a:p>
        </p:txBody>
      </p:sp>
      <p:sp>
        <p:nvSpPr>
          <p:cNvPr id="3" name="object 3"/>
          <p:cNvSpPr/>
          <p:nvPr/>
        </p:nvSpPr>
        <p:spPr>
          <a:xfrm>
            <a:off x="998219" y="1654810"/>
            <a:ext cx="2468880" cy="929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59120" y="4781550"/>
            <a:ext cx="1930400" cy="933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10549" y="2059089"/>
            <a:ext cx="2381862" cy="529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86729" y="3124200"/>
            <a:ext cx="2313939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1100" y="5214620"/>
            <a:ext cx="2514600" cy="40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1100" y="3124200"/>
            <a:ext cx="1447800" cy="12268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00273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9069" y="638809"/>
            <a:ext cx="5556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Software </a:t>
            </a:r>
            <a:r>
              <a:rPr dirty="0"/>
              <a:t>as a </a:t>
            </a:r>
            <a:r>
              <a:rPr spc="-5" dirty="0"/>
              <a:t>Service</a:t>
            </a:r>
            <a:r>
              <a:rPr spc="-105" dirty="0"/>
              <a:t> </a:t>
            </a:r>
            <a:r>
              <a:rPr dirty="0"/>
              <a:t>(SaaS)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634490"/>
            <a:ext cx="7332345" cy="2244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2060"/>
                </a:solidFill>
                <a:cs typeface="Times New Roman"/>
              </a:rPr>
              <a:t>SaaS </a:t>
            </a:r>
            <a:r>
              <a:rPr sz="2400" spc="-5" dirty="0">
                <a:solidFill>
                  <a:srgbClr val="002060"/>
                </a:solidFill>
                <a:cs typeface="Times New Roman"/>
              </a:rPr>
              <a:t>model allows </a:t>
            </a:r>
            <a:r>
              <a:rPr sz="2400" spc="5" dirty="0">
                <a:solidFill>
                  <a:srgbClr val="002060"/>
                </a:solidFill>
                <a:cs typeface="Times New Roman"/>
              </a:rPr>
              <a:t>to </a:t>
            </a:r>
            <a:r>
              <a:rPr sz="2400" spc="-5" dirty="0">
                <a:solidFill>
                  <a:srgbClr val="002060"/>
                </a:solidFill>
                <a:cs typeface="Times New Roman"/>
              </a:rPr>
              <a:t>use software </a:t>
            </a:r>
            <a:r>
              <a:rPr sz="2400" dirty="0">
                <a:solidFill>
                  <a:srgbClr val="002060"/>
                </a:solidFill>
                <a:cs typeface="Times New Roman"/>
              </a:rPr>
              <a:t>applications </a:t>
            </a:r>
            <a:r>
              <a:rPr sz="2400" spc="-5" dirty="0">
                <a:solidFill>
                  <a:srgbClr val="002060"/>
                </a:solidFill>
                <a:cs typeface="Times New Roman"/>
              </a:rPr>
              <a:t>as </a:t>
            </a:r>
            <a:r>
              <a:rPr sz="2400" dirty="0">
                <a:solidFill>
                  <a:srgbClr val="002060"/>
                </a:solidFill>
                <a:cs typeface="Times New Roman"/>
              </a:rPr>
              <a:t>a </a:t>
            </a:r>
            <a:r>
              <a:rPr sz="2400" spc="-5" dirty="0">
                <a:solidFill>
                  <a:srgbClr val="002060"/>
                </a:solidFill>
                <a:cs typeface="Times New Roman"/>
              </a:rPr>
              <a:t>service  </a:t>
            </a:r>
            <a:r>
              <a:rPr sz="2400" dirty="0">
                <a:solidFill>
                  <a:srgbClr val="002060"/>
                </a:solidFill>
                <a:cs typeface="Times New Roman"/>
              </a:rPr>
              <a:t>to end</a:t>
            </a:r>
            <a:r>
              <a:rPr sz="2400" spc="-5" dirty="0">
                <a:solidFill>
                  <a:srgbClr val="002060"/>
                </a:solidFill>
                <a:cs typeface="Times New Roman"/>
              </a:rPr>
              <a:t> users.</a:t>
            </a:r>
            <a:endParaRPr sz="2400">
              <a:solidFill>
                <a:srgbClr val="002060"/>
              </a:solidFill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5"/>
              </a:spcBef>
            </a:pPr>
            <a:endParaRPr sz="2500">
              <a:solidFill>
                <a:srgbClr val="002060"/>
              </a:solidFill>
              <a:cs typeface="Times New Roman"/>
            </a:endParaRPr>
          </a:p>
          <a:p>
            <a:pPr marL="12700" marR="360045" algn="just">
              <a:lnSpc>
                <a:spcPct val="100000"/>
              </a:lnSpc>
            </a:pPr>
            <a:r>
              <a:rPr sz="2400" b="1" spc="-5" dirty="0">
                <a:solidFill>
                  <a:srgbClr val="002060"/>
                </a:solidFill>
                <a:cs typeface="Times New Roman"/>
              </a:rPr>
              <a:t>SaaS </a:t>
            </a:r>
            <a:r>
              <a:rPr sz="2400" dirty="0">
                <a:solidFill>
                  <a:srgbClr val="002060"/>
                </a:solidFill>
                <a:cs typeface="Times New Roman"/>
              </a:rPr>
              <a:t>is a </a:t>
            </a:r>
            <a:r>
              <a:rPr sz="2400" spc="-5" dirty="0">
                <a:solidFill>
                  <a:srgbClr val="002060"/>
                </a:solidFill>
                <a:cs typeface="Times New Roman"/>
              </a:rPr>
              <a:t>software </a:t>
            </a:r>
            <a:r>
              <a:rPr sz="2400" dirty="0">
                <a:solidFill>
                  <a:srgbClr val="002060"/>
                </a:solidFill>
                <a:cs typeface="Times New Roman"/>
              </a:rPr>
              <a:t>delivery </a:t>
            </a:r>
            <a:r>
              <a:rPr sz="2400" spc="-5" dirty="0">
                <a:solidFill>
                  <a:srgbClr val="002060"/>
                </a:solidFill>
                <a:cs typeface="Times New Roman"/>
              </a:rPr>
              <a:t>methodology </a:t>
            </a:r>
            <a:r>
              <a:rPr sz="2400" dirty="0">
                <a:solidFill>
                  <a:srgbClr val="002060"/>
                </a:solidFill>
                <a:cs typeface="Times New Roman"/>
              </a:rPr>
              <a:t>that provides  </a:t>
            </a:r>
            <a:r>
              <a:rPr sz="2400" spc="-5" dirty="0">
                <a:solidFill>
                  <a:srgbClr val="002060"/>
                </a:solidFill>
                <a:cs typeface="Times New Roman"/>
              </a:rPr>
              <a:t>licensed multi-tenant access </a:t>
            </a:r>
            <a:r>
              <a:rPr sz="2400" dirty="0">
                <a:solidFill>
                  <a:srgbClr val="002060"/>
                </a:solidFill>
                <a:cs typeface="Times New Roman"/>
              </a:rPr>
              <a:t>to </a:t>
            </a:r>
            <a:r>
              <a:rPr sz="2400" spc="-5" dirty="0">
                <a:solidFill>
                  <a:srgbClr val="002060"/>
                </a:solidFill>
                <a:cs typeface="Times New Roman"/>
              </a:rPr>
              <a:t>software </a:t>
            </a:r>
            <a:r>
              <a:rPr sz="2400" dirty="0">
                <a:solidFill>
                  <a:srgbClr val="002060"/>
                </a:solidFill>
                <a:cs typeface="Times New Roman"/>
              </a:rPr>
              <a:t>and its </a:t>
            </a:r>
            <a:r>
              <a:rPr sz="2400" spc="-5" dirty="0">
                <a:solidFill>
                  <a:srgbClr val="002060"/>
                </a:solidFill>
                <a:cs typeface="Times New Roman"/>
              </a:rPr>
              <a:t>functions  remotely </a:t>
            </a:r>
            <a:r>
              <a:rPr sz="2400" dirty="0">
                <a:solidFill>
                  <a:srgbClr val="002060"/>
                </a:solidFill>
                <a:cs typeface="Times New Roman"/>
              </a:rPr>
              <a:t>as a </a:t>
            </a:r>
            <a:r>
              <a:rPr sz="2400" spc="-5" dirty="0">
                <a:solidFill>
                  <a:srgbClr val="002060"/>
                </a:solidFill>
                <a:cs typeface="Times New Roman"/>
              </a:rPr>
              <a:t>Web-based</a:t>
            </a:r>
            <a:r>
              <a:rPr sz="2400" spc="5" dirty="0">
                <a:solidFill>
                  <a:srgbClr val="002060"/>
                </a:solidFill>
                <a:cs typeface="Times New Roman"/>
              </a:rPr>
              <a:t> </a:t>
            </a:r>
            <a:r>
              <a:rPr sz="2400" dirty="0">
                <a:solidFill>
                  <a:srgbClr val="002060"/>
                </a:solidFill>
                <a:cs typeface="Times New Roman"/>
              </a:rPr>
              <a:t>service.</a:t>
            </a:r>
            <a:endParaRPr sz="2400">
              <a:solidFill>
                <a:srgbClr val="002060"/>
              </a:solidFill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469" y="4177029"/>
            <a:ext cx="1327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0200" y="4191000"/>
            <a:ext cx="6286500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2060"/>
                </a:solidFill>
                <a:cs typeface="Times New Roman"/>
              </a:rPr>
              <a:t>Usually </a:t>
            </a:r>
            <a:r>
              <a:rPr sz="2400" dirty="0">
                <a:solidFill>
                  <a:srgbClr val="002060"/>
                </a:solidFill>
                <a:cs typeface="Times New Roman"/>
              </a:rPr>
              <a:t>billed </a:t>
            </a:r>
            <a:r>
              <a:rPr sz="2400" spc="-5" dirty="0">
                <a:solidFill>
                  <a:srgbClr val="002060"/>
                </a:solidFill>
                <a:cs typeface="Times New Roman"/>
              </a:rPr>
              <a:t>based </a:t>
            </a:r>
            <a:r>
              <a:rPr sz="2400" dirty="0">
                <a:solidFill>
                  <a:srgbClr val="002060"/>
                </a:solidFill>
                <a:cs typeface="Times New Roman"/>
              </a:rPr>
              <a:t>on </a:t>
            </a:r>
            <a:r>
              <a:rPr sz="2400" spc="-5">
                <a:solidFill>
                  <a:srgbClr val="002060"/>
                </a:solidFill>
                <a:cs typeface="Times New Roman"/>
              </a:rPr>
              <a:t>usage  </a:t>
            </a:r>
            <a:endParaRPr lang="en-US" sz="2400" spc="-5" dirty="0" smtClean="0">
              <a:solidFill>
                <a:srgbClr val="002060"/>
              </a:solidFill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smtClean="0">
                <a:solidFill>
                  <a:srgbClr val="002060"/>
                </a:solidFill>
                <a:cs typeface="Times New Roman"/>
              </a:rPr>
              <a:t>Usually </a:t>
            </a:r>
            <a:r>
              <a:rPr sz="2400" spc="-5" dirty="0">
                <a:solidFill>
                  <a:srgbClr val="002060"/>
                </a:solidFill>
                <a:cs typeface="Times New Roman"/>
              </a:rPr>
              <a:t>multi </a:t>
            </a:r>
            <a:r>
              <a:rPr sz="2400" dirty="0">
                <a:solidFill>
                  <a:srgbClr val="002060"/>
                </a:solidFill>
                <a:cs typeface="Times New Roman"/>
              </a:rPr>
              <a:t>tenant </a:t>
            </a:r>
            <a:r>
              <a:rPr sz="2400" spc="-5">
                <a:solidFill>
                  <a:srgbClr val="002060"/>
                </a:solidFill>
                <a:cs typeface="Times New Roman"/>
              </a:rPr>
              <a:t>environment  </a:t>
            </a:r>
            <a:endParaRPr lang="en-US" sz="2400" spc="-5" dirty="0" smtClean="0">
              <a:solidFill>
                <a:srgbClr val="002060"/>
              </a:solidFill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mtClean="0">
                <a:solidFill>
                  <a:srgbClr val="002060"/>
                </a:solidFill>
                <a:cs typeface="Times New Roman"/>
              </a:rPr>
              <a:t>Highly </a:t>
            </a:r>
            <a:r>
              <a:rPr sz="2400" dirty="0">
                <a:solidFill>
                  <a:srgbClr val="002060"/>
                </a:solidFill>
                <a:cs typeface="Times New Roman"/>
              </a:rPr>
              <a:t>scalable</a:t>
            </a:r>
            <a:r>
              <a:rPr sz="2400" spc="-5" dirty="0">
                <a:solidFill>
                  <a:srgbClr val="002060"/>
                </a:solidFill>
                <a:cs typeface="Times New Roman"/>
              </a:rPr>
              <a:t> </a:t>
            </a:r>
            <a:r>
              <a:rPr sz="2400" dirty="0">
                <a:solidFill>
                  <a:srgbClr val="002060"/>
                </a:solidFill>
                <a:cs typeface="Times New Roman"/>
              </a:rPr>
              <a:t>architecture</a:t>
            </a:r>
            <a:endParaRPr sz="2400">
              <a:solidFill>
                <a:srgbClr val="002060"/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8002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0670" y="638809"/>
            <a:ext cx="3007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SaaS</a:t>
            </a:r>
            <a:r>
              <a:rPr spc="-85" dirty="0"/>
              <a:t> </a:t>
            </a:r>
            <a:r>
              <a:rPr spc="-5" dirty="0"/>
              <a:t>Examples</a:t>
            </a:r>
          </a:p>
        </p:txBody>
      </p:sp>
      <p:sp>
        <p:nvSpPr>
          <p:cNvPr id="3" name="object 3"/>
          <p:cNvSpPr/>
          <p:nvPr/>
        </p:nvSpPr>
        <p:spPr>
          <a:xfrm>
            <a:off x="943590" y="2025014"/>
            <a:ext cx="2380637" cy="733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1414" y="3304155"/>
            <a:ext cx="1657855" cy="1741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3240" y="5242559"/>
            <a:ext cx="3220079" cy="1381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42559" y="2048969"/>
            <a:ext cx="2240280" cy="6595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81979" y="5354320"/>
            <a:ext cx="1362709" cy="5143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85383" y="3516177"/>
            <a:ext cx="1863918" cy="6308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73749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533400"/>
            <a:ext cx="61595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+mn-lt"/>
              </a:rPr>
              <a:t>Do </a:t>
            </a:r>
            <a:r>
              <a:rPr sz="3200" b="1" dirty="0">
                <a:latin typeface="+mn-lt"/>
              </a:rPr>
              <a:t>you Use the</a:t>
            </a:r>
            <a:r>
              <a:rPr sz="3200" b="1" spc="-85" dirty="0">
                <a:latin typeface="+mn-lt"/>
              </a:rPr>
              <a:t> </a:t>
            </a:r>
            <a:r>
              <a:rPr sz="3200" b="1" spc="-5" dirty="0">
                <a:latin typeface="+mn-lt"/>
              </a:rPr>
              <a:t>Cloud?</a:t>
            </a:r>
          </a:p>
        </p:txBody>
      </p:sp>
      <p:sp>
        <p:nvSpPr>
          <p:cNvPr id="3" name="object 3"/>
          <p:cNvSpPr/>
          <p:nvPr/>
        </p:nvSpPr>
        <p:spPr>
          <a:xfrm>
            <a:off x="2343150" y="5531484"/>
            <a:ext cx="990600" cy="8618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5361" y="5853157"/>
            <a:ext cx="956233" cy="7031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810" y="4483100"/>
            <a:ext cx="1675130" cy="11391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43330" y="5785358"/>
            <a:ext cx="1022350" cy="6116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2450" y="4306570"/>
            <a:ext cx="1587500" cy="10299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9229" y="1799589"/>
            <a:ext cx="990600" cy="1003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85815" y="1816421"/>
            <a:ext cx="937954" cy="5490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5679" y="1639570"/>
            <a:ext cx="946150" cy="9177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75070" y="1513839"/>
            <a:ext cx="1412240" cy="10604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74628" y="3495040"/>
            <a:ext cx="1002601" cy="10224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73120" y="1635584"/>
            <a:ext cx="843279" cy="82199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3870" y="1621789"/>
            <a:ext cx="865425" cy="8585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73450" y="5043726"/>
            <a:ext cx="1047750" cy="45257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02733" y="5115559"/>
            <a:ext cx="725576" cy="68452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38270" y="5843270"/>
            <a:ext cx="2675297" cy="59751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8750" y="3515359"/>
            <a:ext cx="1200150" cy="98933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55340" y="2545079"/>
            <a:ext cx="859789" cy="86868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0020" y="2884170"/>
            <a:ext cx="1018540" cy="57531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59070" y="1621789"/>
            <a:ext cx="843279" cy="84327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78980" y="3764279"/>
            <a:ext cx="1766570" cy="90043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36437" y="4648200"/>
            <a:ext cx="864446" cy="96646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65679" y="2840989"/>
            <a:ext cx="1144270" cy="114681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91178" y="2631439"/>
            <a:ext cx="817541" cy="8636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34709" y="3755390"/>
            <a:ext cx="1027430" cy="68384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51600" y="2622550"/>
            <a:ext cx="824229" cy="118237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13250" y="4518659"/>
            <a:ext cx="1184910" cy="49021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41209" y="4744720"/>
            <a:ext cx="1360170" cy="102108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98950" y="2532379"/>
            <a:ext cx="882650" cy="88138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40939" y="2589529"/>
            <a:ext cx="1017950" cy="82042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19390" y="1540510"/>
            <a:ext cx="979170" cy="9779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73450" y="3535679"/>
            <a:ext cx="1112520" cy="111252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5869" y="2889250"/>
            <a:ext cx="908050" cy="90805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27340" y="5586729"/>
            <a:ext cx="891540" cy="89026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41819" y="5577840"/>
            <a:ext cx="876300" cy="87503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5311144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381000"/>
            <a:ext cx="387540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333FF"/>
                </a:solidFill>
              </a:rPr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270" y="1652270"/>
            <a:ext cx="132715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1676400"/>
            <a:ext cx="6934200" cy="40882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8978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2060"/>
                </a:solidFill>
                <a:cs typeface="Times New Roman"/>
              </a:rPr>
              <a:t>Lower computer </a:t>
            </a:r>
            <a:r>
              <a:rPr sz="2400">
                <a:solidFill>
                  <a:srgbClr val="002060"/>
                </a:solidFill>
                <a:cs typeface="Times New Roman"/>
              </a:rPr>
              <a:t>costs  </a:t>
            </a:r>
            <a:endParaRPr lang="en-US" sz="2400" dirty="0" smtClean="0">
              <a:solidFill>
                <a:srgbClr val="002060"/>
              </a:solidFill>
              <a:cs typeface="Times New Roman"/>
            </a:endParaRPr>
          </a:p>
          <a:p>
            <a:pPr marL="12700" marR="2089785">
              <a:lnSpc>
                <a:spcPct val="100000"/>
              </a:lnSpc>
              <a:spcBef>
                <a:spcPts val="100"/>
              </a:spcBef>
            </a:pPr>
            <a:r>
              <a:rPr sz="2400" spc="-5" smtClean="0">
                <a:solidFill>
                  <a:srgbClr val="002060"/>
                </a:solidFill>
                <a:cs typeface="Times New Roman"/>
              </a:rPr>
              <a:t>Improved performance  </a:t>
            </a:r>
            <a:endParaRPr lang="en-US" sz="2400" spc="-5" dirty="0" smtClean="0">
              <a:solidFill>
                <a:srgbClr val="002060"/>
              </a:solidFill>
              <a:cs typeface="Times New Roman"/>
            </a:endParaRPr>
          </a:p>
          <a:p>
            <a:pPr marL="12700" marR="2089785">
              <a:lnSpc>
                <a:spcPct val="100000"/>
              </a:lnSpc>
              <a:spcBef>
                <a:spcPts val="100"/>
              </a:spcBef>
            </a:pPr>
            <a:r>
              <a:rPr sz="2400" spc="-5" smtClean="0">
                <a:solidFill>
                  <a:srgbClr val="002060"/>
                </a:solidFill>
                <a:cs typeface="Times New Roman"/>
              </a:rPr>
              <a:t>Reduced </a:t>
            </a:r>
            <a:r>
              <a:rPr sz="2400" spc="-5" dirty="0">
                <a:solidFill>
                  <a:srgbClr val="002060"/>
                </a:solidFill>
                <a:cs typeface="Times New Roman"/>
              </a:rPr>
              <a:t>software </a:t>
            </a:r>
            <a:r>
              <a:rPr sz="2400" spc="-5">
                <a:solidFill>
                  <a:srgbClr val="002060"/>
                </a:solidFill>
                <a:cs typeface="Times New Roman"/>
              </a:rPr>
              <a:t>costs  </a:t>
            </a:r>
            <a:endParaRPr lang="en-US" sz="2400" spc="-5" dirty="0" smtClean="0">
              <a:solidFill>
                <a:srgbClr val="002060"/>
              </a:solidFill>
              <a:cs typeface="Times New Roman"/>
            </a:endParaRPr>
          </a:p>
          <a:p>
            <a:pPr marL="12700" marR="2089785">
              <a:lnSpc>
                <a:spcPct val="100000"/>
              </a:lnSpc>
              <a:spcBef>
                <a:spcPts val="100"/>
              </a:spcBef>
            </a:pPr>
            <a:r>
              <a:rPr sz="2400" smtClean="0">
                <a:solidFill>
                  <a:srgbClr val="002060"/>
                </a:solidFill>
                <a:cs typeface="Times New Roman"/>
              </a:rPr>
              <a:t>Instant </a:t>
            </a:r>
            <a:r>
              <a:rPr sz="2400" spc="-5" dirty="0">
                <a:solidFill>
                  <a:srgbClr val="002060"/>
                </a:solidFill>
                <a:cs typeface="Times New Roman"/>
              </a:rPr>
              <a:t>software</a:t>
            </a:r>
            <a:r>
              <a:rPr sz="2400" spc="-75" dirty="0">
                <a:solidFill>
                  <a:srgbClr val="002060"/>
                </a:solidFill>
                <a:cs typeface="Times New Roman"/>
              </a:rPr>
              <a:t> </a:t>
            </a:r>
            <a:r>
              <a:rPr sz="2400" dirty="0">
                <a:solidFill>
                  <a:srgbClr val="002060"/>
                </a:solidFill>
                <a:cs typeface="Times New Roman"/>
              </a:rPr>
              <a:t>updates</a:t>
            </a:r>
            <a:endParaRPr sz="2400">
              <a:solidFill>
                <a:srgbClr val="002060"/>
              </a:solidFill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solidFill>
                  <a:srgbClr val="002060"/>
                </a:solidFill>
                <a:cs typeface="Times New Roman"/>
              </a:rPr>
              <a:t>Improved document format </a:t>
            </a:r>
            <a:r>
              <a:rPr sz="2400">
                <a:solidFill>
                  <a:srgbClr val="002060"/>
                </a:solidFill>
                <a:cs typeface="Times New Roman"/>
              </a:rPr>
              <a:t>compatibility  </a:t>
            </a:r>
            <a:endParaRPr lang="en-US" sz="2400" dirty="0" smtClean="0">
              <a:solidFill>
                <a:srgbClr val="002060"/>
              </a:solidFill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-5" smtClean="0">
                <a:solidFill>
                  <a:srgbClr val="002060"/>
                </a:solidFill>
                <a:cs typeface="Times New Roman"/>
              </a:rPr>
              <a:t>Unlimited </a:t>
            </a:r>
            <a:r>
              <a:rPr sz="2400" dirty="0">
                <a:solidFill>
                  <a:srgbClr val="002060"/>
                </a:solidFill>
                <a:cs typeface="Times New Roman"/>
              </a:rPr>
              <a:t>storage </a:t>
            </a:r>
            <a:r>
              <a:rPr sz="2400" spc="-5" dirty="0">
                <a:solidFill>
                  <a:srgbClr val="002060"/>
                </a:solidFill>
                <a:cs typeface="Times New Roman"/>
              </a:rPr>
              <a:t>capacity</a:t>
            </a:r>
            <a:endParaRPr sz="2400">
              <a:solidFill>
                <a:srgbClr val="002060"/>
              </a:solidFill>
              <a:cs typeface="Times New Roman"/>
            </a:endParaRPr>
          </a:p>
          <a:p>
            <a:pPr marL="12700" marR="1736089">
              <a:lnSpc>
                <a:spcPct val="100000"/>
              </a:lnSpc>
            </a:pPr>
            <a:r>
              <a:rPr sz="2400" spc="-5" dirty="0">
                <a:solidFill>
                  <a:srgbClr val="002060"/>
                </a:solidFill>
                <a:cs typeface="Times New Roman"/>
              </a:rPr>
              <a:t>Increased </a:t>
            </a:r>
            <a:r>
              <a:rPr sz="2400" dirty="0">
                <a:solidFill>
                  <a:srgbClr val="002060"/>
                </a:solidFill>
                <a:cs typeface="Times New Roman"/>
              </a:rPr>
              <a:t>data </a:t>
            </a:r>
            <a:r>
              <a:rPr sz="2400">
                <a:solidFill>
                  <a:srgbClr val="002060"/>
                </a:solidFill>
                <a:cs typeface="Times New Roman"/>
              </a:rPr>
              <a:t>reliability  </a:t>
            </a:r>
            <a:endParaRPr lang="en-US" sz="2400" dirty="0" smtClean="0">
              <a:solidFill>
                <a:srgbClr val="002060"/>
              </a:solidFill>
              <a:cs typeface="Times New Roman"/>
            </a:endParaRPr>
          </a:p>
          <a:p>
            <a:pPr marL="12700" marR="1736089">
              <a:lnSpc>
                <a:spcPct val="100000"/>
              </a:lnSpc>
            </a:pPr>
            <a:r>
              <a:rPr sz="2400" spc="-5" smtClean="0">
                <a:solidFill>
                  <a:srgbClr val="002060"/>
                </a:solidFill>
                <a:cs typeface="Times New Roman"/>
              </a:rPr>
              <a:t>Universal </a:t>
            </a:r>
            <a:r>
              <a:rPr sz="2400" spc="-5" dirty="0">
                <a:solidFill>
                  <a:srgbClr val="002060"/>
                </a:solidFill>
                <a:cs typeface="Times New Roman"/>
              </a:rPr>
              <a:t>document </a:t>
            </a:r>
            <a:r>
              <a:rPr sz="2400" spc="-5">
                <a:solidFill>
                  <a:srgbClr val="002060"/>
                </a:solidFill>
                <a:cs typeface="Times New Roman"/>
              </a:rPr>
              <a:t>access  </a:t>
            </a:r>
            <a:endParaRPr lang="en-US" sz="2400" spc="-5" dirty="0" smtClean="0">
              <a:solidFill>
                <a:srgbClr val="002060"/>
              </a:solidFill>
              <a:cs typeface="Times New Roman"/>
            </a:endParaRPr>
          </a:p>
          <a:p>
            <a:pPr marL="12700" marR="1736089">
              <a:lnSpc>
                <a:spcPct val="100000"/>
              </a:lnSpc>
            </a:pPr>
            <a:r>
              <a:rPr sz="2400" spc="-5" smtClean="0">
                <a:solidFill>
                  <a:srgbClr val="002060"/>
                </a:solidFill>
                <a:cs typeface="Times New Roman"/>
              </a:rPr>
              <a:t>Latest </a:t>
            </a:r>
            <a:r>
              <a:rPr sz="2400" dirty="0">
                <a:solidFill>
                  <a:srgbClr val="002060"/>
                </a:solidFill>
                <a:cs typeface="Times New Roman"/>
              </a:rPr>
              <a:t>version </a:t>
            </a:r>
            <a:r>
              <a:rPr sz="2400">
                <a:solidFill>
                  <a:srgbClr val="002060"/>
                </a:solidFill>
                <a:cs typeface="Times New Roman"/>
              </a:rPr>
              <a:t>availability  </a:t>
            </a:r>
            <a:endParaRPr lang="en-US" sz="2400" dirty="0" smtClean="0">
              <a:solidFill>
                <a:srgbClr val="002060"/>
              </a:solidFill>
              <a:cs typeface="Times New Roman"/>
            </a:endParaRPr>
          </a:p>
          <a:p>
            <a:pPr marL="12700" marR="1736089">
              <a:lnSpc>
                <a:spcPct val="100000"/>
              </a:lnSpc>
            </a:pPr>
            <a:r>
              <a:rPr sz="2400" spc="-5" smtClean="0">
                <a:solidFill>
                  <a:srgbClr val="002060"/>
                </a:solidFill>
                <a:cs typeface="Times New Roman"/>
              </a:rPr>
              <a:t>Easier </a:t>
            </a:r>
            <a:r>
              <a:rPr sz="2400" spc="-5" dirty="0">
                <a:solidFill>
                  <a:srgbClr val="002060"/>
                </a:solidFill>
                <a:cs typeface="Times New Roman"/>
              </a:rPr>
              <a:t>group </a:t>
            </a:r>
            <a:r>
              <a:rPr sz="2400">
                <a:solidFill>
                  <a:srgbClr val="002060"/>
                </a:solidFill>
                <a:cs typeface="Times New Roman"/>
              </a:rPr>
              <a:t>collaboration  </a:t>
            </a:r>
            <a:endParaRPr lang="en-US" sz="2400" dirty="0" smtClean="0">
              <a:solidFill>
                <a:srgbClr val="002060"/>
              </a:solidFill>
              <a:cs typeface="Times New Roman"/>
            </a:endParaRPr>
          </a:p>
          <a:p>
            <a:pPr marL="12700" marR="1736089">
              <a:lnSpc>
                <a:spcPct val="100000"/>
              </a:lnSpc>
            </a:pPr>
            <a:r>
              <a:rPr sz="2400" spc="-5" smtClean="0">
                <a:solidFill>
                  <a:srgbClr val="002060"/>
                </a:solidFill>
                <a:cs typeface="Times New Roman"/>
              </a:rPr>
              <a:t>Device</a:t>
            </a:r>
            <a:r>
              <a:rPr sz="2400" spc="-15" smtClean="0">
                <a:solidFill>
                  <a:srgbClr val="002060"/>
                </a:solidFill>
                <a:cs typeface="Times New Roman"/>
              </a:rPr>
              <a:t> </a:t>
            </a:r>
            <a:r>
              <a:rPr sz="2400" dirty="0">
                <a:solidFill>
                  <a:srgbClr val="002060"/>
                </a:solidFill>
                <a:cs typeface="Times New Roman"/>
              </a:rPr>
              <a:t>independence</a:t>
            </a:r>
            <a:endParaRPr sz="2400">
              <a:solidFill>
                <a:srgbClr val="002060"/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921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COURSE OUTCOMES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0000" lnSpcReduction="20000"/>
          </a:bodyPr>
          <a:lstStyle/>
          <a:p>
            <a:pPr hangingPunct="0">
              <a:buNone/>
            </a:pPr>
            <a:r>
              <a:rPr lang="en-US" dirty="0" smtClean="0"/>
              <a:t>On completion of the course, student will be able to</a:t>
            </a:r>
          </a:p>
          <a:p>
            <a:pPr hangingPunct="0"/>
            <a:r>
              <a:rPr lang="en-US" dirty="0" smtClean="0"/>
              <a:t>CO1  :  Comprehend the type, architecture and features of a given Cloud setup with its suitability for a given application.</a:t>
            </a:r>
          </a:p>
          <a:p>
            <a:pPr hangingPunct="0"/>
            <a:r>
              <a:rPr lang="en-US" dirty="0" smtClean="0"/>
              <a:t>CO2  :  Compare the types of cloud services and connect to the service requirements of an application.</a:t>
            </a:r>
          </a:p>
          <a:p>
            <a:pPr hangingPunct="0"/>
            <a:r>
              <a:rPr lang="en-US" dirty="0" smtClean="0"/>
              <a:t>CO3  :  Deploy an application on suitable cloud and make use of the suitable virtualization tool to create cloud infrastructure.</a:t>
            </a:r>
          </a:p>
          <a:p>
            <a:pPr hangingPunct="0"/>
            <a:r>
              <a:rPr lang="en-US" dirty="0" smtClean="0"/>
              <a:t>CO4  :   Evaluate a cloud data centre and measure its energy efficiency.</a:t>
            </a:r>
          </a:p>
          <a:p>
            <a:pPr hangingPunct="0"/>
            <a:r>
              <a:rPr lang="en-US" dirty="0" smtClean="0"/>
              <a:t>CO5  :  Appraise the Cloud security and the associated risks to protect the online and cloud infrastructure from external  threats and third party attacks.</a:t>
            </a:r>
          </a:p>
          <a:p>
            <a:pPr hangingPunct="0"/>
            <a:r>
              <a:rPr lang="en-US" dirty="0" smtClean="0"/>
              <a:t>CO6  :   Manage and collaborate cloud services with dynamic auditing.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457200"/>
            <a:ext cx="456120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333FF"/>
                </a:solidFill>
              </a:rPr>
              <a:t>Disadvantages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860550"/>
            <a:ext cx="13271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569" y="1877059"/>
            <a:ext cx="590232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2060"/>
                </a:solidFill>
                <a:latin typeface="Times New Roman"/>
                <a:cs typeface="Times New Roman"/>
              </a:rPr>
              <a:t>Requires </a:t>
            </a:r>
            <a:r>
              <a:rPr sz="2400" dirty="0">
                <a:solidFill>
                  <a:srgbClr val="002060"/>
                </a:solidFill>
                <a:latin typeface="Times New Roman"/>
                <a:cs typeface="Times New Roman"/>
              </a:rPr>
              <a:t>a constant Internet</a:t>
            </a:r>
            <a:r>
              <a:rPr sz="2400" spc="-2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2060"/>
                </a:solidFill>
                <a:latin typeface="Times New Roman"/>
                <a:cs typeface="Times New Roman"/>
              </a:rPr>
              <a:t>connection</a:t>
            </a:r>
            <a:endParaRPr sz="240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solidFill>
                  <a:srgbClr val="002060"/>
                </a:solidFill>
                <a:latin typeface="Times New Roman"/>
                <a:cs typeface="Times New Roman"/>
              </a:rPr>
              <a:t>Does </a:t>
            </a:r>
            <a:r>
              <a:rPr sz="2400" dirty="0">
                <a:solidFill>
                  <a:srgbClr val="002060"/>
                </a:solidFill>
                <a:latin typeface="Times New Roman"/>
                <a:cs typeface="Times New Roman"/>
              </a:rPr>
              <a:t>not </a:t>
            </a:r>
            <a:r>
              <a:rPr sz="2400" spc="-5" dirty="0">
                <a:solidFill>
                  <a:srgbClr val="002060"/>
                </a:solidFill>
                <a:latin typeface="Times New Roman"/>
                <a:cs typeface="Times New Roman"/>
              </a:rPr>
              <a:t>work well with low-speed </a:t>
            </a:r>
            <a:r>
              <a:rPr sz="2400" dirty="0">
                <a:solidFill>
                  <a:srgbClr val="002060"/>
                </a:solidFill>
                <a:latin typeface="Times New Roman"/>
                <a:cs typeface="Times New Roman"/>
              </a:rPr>
              <a:t>connections  </a:t>
            </a:r>
            <a:r>
              <a:rPr sz="2400" spc="-5" dirty="0">
                <a:solidFill>
                  <a:srgbClr val="002060"/>
                </a:solidFill>
                <a:latin typeface="Times New Roman"/>
                <a:cs typeface="Times New Roman"/>
              </a:rPr>
              <a:t>Features might </a:t>
            </a:r>
            <a:r>
              <a:rPr sz="2400" dirty="0">
                <a:solidFill>
                  <a:srgbClr val="002060"/>
                </a:solidFill>
                <a:latin typeface="Times New Roman"/>
                <a:cs typeface="Times New Roman"/>
              </a:rPr>
              <a:t>be</a:t>
            </a:r>
            <a:r>
              <a:rPr sz="2400" spc="-1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Times New Roman"/>
                <a:cs typeface="Times New Roman"/>
              </a:rPr>
              <a:t>limited</a:t>
            </a:r>
            <a:endParaRPr sz="240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2060"/>
                </a:solidFill>
                <a:latin typeface="Times New Roman"/>
                <a:cs typeface="Times New Roman"/>
              </a:rPr>
              <a:t>Can </a:t>
            </a:r>
            <a:r>
              <a:rPr sz="2400" dirty="0">
                <a:solidFill>
                  <a:srgbClr val="002060"/>
                </a:solidFill>
                <a:latin typeface="Times New Roman"/>
                <a:cs typeface="Times New Roman"/>
              </a:rPr>
              <a:t>be slow</a:t>
            </a:r>
            <a:endParaRPr sz="240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2060"/>
                </a:solidFill>
                <a:latin typeface="Times New Roman"/>
                <a:cs typeface="Times New Roman"/>
              </a:rPr>
              <a:t>Stored </a:t>
            </a:r>
            <a:r>
              <a:rPr sz="2400" dirty="0">
                <a:solidFill>
                  <a:srgbClr val="002060"/>
                </a:solidFill>
                <a:latin typeface="Times New Roman"/>
                <a:cs typeface="Times New Roman"/>
              </a:rPr>
              <a:t>data can be</a:t>
            </a:r>
            <a:r>
              <a:rPr sz="2400" spc="-5" dirty="0">
                <a:solidFill>
                  <a:srgbClr val="002060"/>
                </a:solidFill>
                <a:latin typeface="Times New Roman"/>
                <a:cs typeface="Times New Roman"/>
              </a:rPr>
              <a:t> lost</a:t>
            </a:r>
            <a:endParaRPr sz="240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2060"/>
                </a:solidFill>
                <a:latin typeface="Times New Roman"/>
                <a:cs typeface="Times New Roman"/>
              </a:rPr>
              <a:t>Stored </a:t>
            </a:r>
            <a:r>
              <a:rPr sz="2400" dirty="0">
                <a:solidFill>
                  <a:srgbClr val="002060"/>
                </a:solidFill>
                <a:latin typeface="Times New Roman"/>
                <a:cs typeface="Times New Roman"/>
              </a:rPr>
              <a:t>data </a:t>
            </a:r>
            <a:r>
              <a:rPr sz="2400" spc="-5" dirty="0">
                <a:solidFill>
                  <a:srgbClr val="002060"/>
                </a:solidFill>
                <a:latin typeface="Times New Roman"/>
                <a:cs typeface="Times New Roman"/>
              </a:rPr>
              <a:t>might </a:t>
            </a:r>
            <a:r>
              <a:rPr sz="2400" dirty="0">
                <a:solidFill>
                  <a:srgbClr val="002060"/>
                </a:solidFill>
                <a:latin typeface="Times New Roman"/>
                <a:cs typeface="Times New Roman"/>
              </a:rPr>
              <a:t>not be</a:t>
            </a:r>
            <a:r>
              <a:rPr sz="2400" spc="-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2060"/>
                </a:solidFill>
                <a:latin typeface="Times New Roman"/>
                <a:cs typeface="Times New Roman"/>
              </a:rPr>
              <a:t>secure</a:t>
            </a:r>
            <a:endParaRPr sz="24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7572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7159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Cloud Computing Architectural Framework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432" y="1066800"/>
            <a:ext cx="9032368" cy="5715000"/>
          </a:xfrm>
        </p:spPr>
      </p:pic>
    </p:spTree>
    <p:extLst>
      <p:ext uri="{BB962C8B-B14F-4D97-AF65-F5344CB8AC3E}">
        <p14:creationId xmlns:p14="http://schemas.microsoft.com/office/powerpoint/2010/main" xmlns="" val="3626048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433544"/>
            <a:ext cx="462343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333FF"/>
                </a:solidFill>
              </a:rPr>
              <a:t>Cloud</a:t>
            </a:r>
            <a:r>
              <a:rPr spc="-60" dirty="0">
                <a:solidFill>
                  <a:srgbClr val="3333FF"/>
                </a:solidFill>
              </a:rPr>
              <a:t> </a:t>
            </a:r>
            <a:r>
              <a:rPr spc="-5" dirty="0">
                <a:solidFill>
                  <a:srgbClr val="3333FF"/>
                </a:solidFill>
              </a:rPr>
              <a:t>Storage</a:t>
            </a:r>
          </a:p>
        </p:txBody>
      </p:sp>
      <p:sp>
        <p:nvSpPr>
          <p:cNvPr id="3" name="object 3"/>
          <p:cNvSpPr/>
          <p:nvPr/>
        </p:nvSpPr>
        <p:spPr>
          <a:xfrm>
            <a:off x="716280" y="2840989"/>
            <a:ext cx="1399539" cy="1419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38400" y="1676400"/>
            <a:ext cx="1451610" cy="11645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0711" y="1900326"/>
            <a:ext cx="956178" cy="6486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38400" y="3124200"/>
            <a:ext cx="1451610" cy="12565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00600" y="169290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43500" y="1710690"/>
            <a:ext cx="24631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Create </a:t>
            </a:r>
            <a:r>
              <a:rPr sz="2400" b="1" dirty="0">
                <a:solidFill>
                  <a:srgbClr val="548DD4"/>
                </a:solidFill>
                <a:latin typeface="Times New Roman"/>
                <a:cs typeface="Times New Roman"/>
              </a:rPr>
              <a:t>an</a:t>
            </a:r>
            <a:r>
              <a:rPr sz="2400" b="1" spc="-60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Account  User name and  password.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00600" y="315595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43500" y="3173729"/>
            <a:ext cx="28619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Content </a:t>
            </a:r>
            <a:r>
              <a:rPr sz="2400" b="1" dirty="0">
                <a:solidFill>
                  <a:srgbClr val="548DD4"/>
                </a:solidFill>
                <a:latin typeface="Times New Roman"/>
                <a:cs typeface="Times New Roman"/>
              </a:rPr>
              <a:t>lives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with</a:t>
            </a:r>
            <a:r>
              <a:rPr sz="2400" b="1" spc="-5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the  account </a:t>
            </a:r>
            <a:r>
              <a:rPr sz="2400" b="1" dirty="0">
                <a:solidFill>
                  <a:srgbClr val="548DD4"/>
                </a:solidFill>
                <a:latin typeface="Times New Roman"/>
                <a:cs typeface="Times New Roman"/>
              </a:rPr>
              <a:t>in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the</a:t>
            </a:r>
            <a:r>
              <a:rPr sz="2400" b="1" spc="-3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cloud.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00600" y="425322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48DD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43500" y="4271009"/>
            <a:ext cx="27686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Log onto any  computer with</a:t>
            </a:r>
            <a:r>
              <a:rPr sz="2400" b="1" spc="-6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548DD4"/>
                </a:solidFill>
                <a:latin typeface="Times New Roman"/>
                <a:cs typeface="Times New Roman"/>
              </a:rPr>
              <a:t>Wi-Fi  to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find your</a:t>
            </a:r>
            <a:r>
              <a:rPr sz="2400" b="1" spc="-25" dirty="0">
                <a:solidFill>
                  <a:srgbClr val="548DD4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548DD4"/>
                </a:solidFill>
                <a:latin typeface="Times New Roman"/>
                <a:cs typeface="Times New Roman"/>
              </a:rPr>
              <a:t>content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8798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179389"/>
            <a:ext cx="6447501" cy="1320800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92D050"/>
                </a:solidFill>
                <a:latin typeface="Comic Sans MS" panose="030F0702030302020204" pitchFamily="66" charset="0"/>
              </a:rPr>
              <a:t>Cloud </a:t>
            </a:r>
            <a:r>
              <a:rPr lang="en-US" sz="4400" b="1" dirty="0" smtClean="0">
                <a:solidFill>
                  <a:srgbClr val="92D050"/>
                </a:solidFill>
                <a:latin typeface="Comic Sans MS" panose="030F0702030302020204" pitchFamily="66" charset="0"/>
              </a:rPr>
              <a:t>Components</a:t>
            </a:r>
            <a:endParaRPr lang="en-US" sz="4400" dirty="0">
              <a:solidFill>
                <a:srgbClr val="92D05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722630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 smtClean="0">
                <a:latin typeface="Comic Sans MS" panose="030F0702030302020204" pitchFamily="66" charset="0"/>
              </a:rPr>
              <a:t>It has three </a:t>
            </a:r>
            <a:r>
              <a:rPr lang="en-US" sz="2800" b="1" dirty="0" smtClean="0">
                <a:latin typeface="Comic Sans MS" panose="030F0702030302020204" pitchFamily="66" charset="0"/>
              </a:rPr>
              <a:t>components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1.) Client computers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2.) Distributed Servers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3.) Datacenters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24426" y="2730500"/>
            <a:ext cx="4020740" cy="399097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5581650" y="3492500"/>
            <a:ext cx="76200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581650" y="4483100"/>
            <a:ext cx="762000" cy="927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841201" y="4343400"/>
            <a:ext cx="1169324" cy="55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841201" y="4216400"/>
            <a:ext cx="1616999" cy="127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360780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51" y="266700"/>
            <a:ext cx="6447501" cy="13208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92D050"/>
                </a:solidFill>
                <a:latin typeface="Comic Sans MS" panose="030F0702030302020204" pitchFamily="66" charset="0"/>
              </a:rPr>
              <a:t>Clients</a:t>
            </a:r>
            <a:endParaRPr lang="en-US" sz="4400" b="1" dirty="0">
              <a:solidFill>
                <a:srgbClr val="92D05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50" y="1411290"/>
            <a:ext cx="7369175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smtClean="0">
                <a:latin typeface="Comic Sans MS" panose="030F0702030302020204" pitchFamily="66" charset="0"/>
              </a:rPr>
              <a:t>Clients are the device that the end user interact with cloud.</a:t>
            </a:r>
          </a:p>
          <a:p>
            <a:pPr marL="0" indent="0">
              <a:buNone/>
            </a:pPr>
            <a:r>
              <a:rPr lang="en-US" sz="3600" b="1" dirty="0">
                <a:latin typeface="Comic Sans MS" panose="030F0702030302020204" pitchFamily="66" charset="0"/>
              </a:rPr>
              <a:t> </a:t>
            </a:r>
            <a:r>
              <a:rPr lang="en-US" sz="3600" b="1" dirty="0" smtClean="0">
                <a:latin typeface="Comic Sans MS" panose="030F0702030302020204" pitchFamily="66" charset="0"/>
              </a:rPr>
              <a:t>three types of clients:</a:t>
            </a:r>
          </a:p>
          <a:p>
            <a:pPr marL="0" indent="0">
              <a:buNone/>
            </a:pPr>
            <a:r>
              <a:rPr lang="en-US" sz="3600" b="1" dirty="0">
                <a:latin typeface="Comic Sans MS" panose="030F0702030302020204" pitchFamily="66" charset="0"/>
              </a:rPr>
              <a:t>	</a:t>
            </a:r>
            <a:r>
              <a:rPr lang="en-US" sz="3600" b="1" dirty="0" smtClean="0">
                <a:latin typeface="Comic Sans MS" panose="030F0702030302020204" pitchFamily="66" charset="0"/>
              </a:rPr>
              <a:t>	1.) Mobile</a:t>
            </a:r>
          </a:p>
          <a:p>
            <a:pPr marL="0" indent="0">
              <a:buNone/>
            </a:pPr>
            <a:r>
              <a:rPr lang="en-US" sz="3600" b="1" dirty="0">
                <a:latin typeface="Comic Sans MS" panose="030F0702030302020204" pitchFamily="66" charset="0"/>
              </a:rPr>
              <a:t>	</a:t>
            </a:r>
            <a:r>
              <a:rPr lang="en-US" sz="3600" b="1" dirty="0" smtClean="0">
                <a:latin typeface="Comic Sans MS" panose="030F0702030302020204" pitchFamily="66" charset="0"/>
              </a:rPr>
              <a:t>	2.) Thick</a:t>
            </a:r>
          </a:p>
          <a:p>
            <a:pPr marL="0" indent="0">
              <a:buNone/>
            </a:pPr>
            <a:r>
              <a:rPr lang="en-US" sz="3600" b="1" dirty="0">
                <a:latin typeface="Comic Sans MS" panose="030F0702030302020204" pitchFamily="66" charset="0"/>
              </a:rPr>
              <a:t>	</a:t>
            </a:r>
            <a:r>
              <a:rPr lang="en-US" sz="3600" b="1" dirty="0" smtClean="0">
                <a:latin typeface="Comic Sans MS" panose="030F0702030302020204" pitchFamily="66" charset="0"/>
              </a:rPr>
              <a:t>	3.) Thin (Most Popular)</a:t>
            </a:r>
          </a:p>
        </p:txBody>
      </p:sp>
    </p:spTree>
    <p:extLst>
      <p:ext uri="{BB962C8B-B14F-4D97-AF65-F5344CB8AC3E}">
        <p14:creationId xmlns:p14="http://schemas.microsoft.com/office/powerpoint/2010/main" xmlns="" val="293112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1" y="635000"/>
            <a:ext cx="6447501" cy="13208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92D050"/>
                </a:solidFill>
                <a:latin typeface="Comic Sans MS" panose="030F0702030302020204" pitchFamily="66" charset="0"/>
              </a:rPr>
              <a:t>Datacenter</a:t>
            </a:r>
            <a:endParaRPr lang="en-US" sz="4400" b="1" dirty="0">
              <a:solidFill>
                <a:srgbClr val="92D05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150" y="1677990"/>
            <a:ext cx="3692525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b="1" dirty="0" smtClean="0">
                <a:latin typeface="Comic Sans MS" panose="030F0702030302020204" pitchFamily="66" charset="0"/>
              </a:rPr>
              <a:t>It is collection of servers where application is placed and is accessed via internet.</a:t>
            </a:r>
            <a:endParaRPr lang="en-US" sz="4000" b="1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91000" y="2286000"/>
            <a:ext cx="42672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4476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730" y="228600"/>
            <a:ext cx="6447501" cy="10287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92D050"/>
                </a:solidFill>
                <a:latin typeface="Comic Sans MS" panose="030F0702030302020204" pitchFamily="66" charset="0"/>
              </a:rPr>
              <a:t>Distributed servers</a:t>
            </a:r>
            <a:endParaRPr lang="en-US" sz="4400" b="1" dirty="0">
              <a:solidFill>
                <a:srgbClr val="92D05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76" y="1387014"/>
            <a:ext cx="6447501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Often servers are in geographically different places, but server acts as if they are working next to each other.</a:t>
            </a:r>
            <a:endParaRPr lang="en-US" b="1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0" y="3416300"/>
            <a:ext cx="4776788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237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92D050"/>
                </a:solidFill>
                <a:latin typeface="Comic Sans MS" panose="030F0702030302020204" pitchFamily="66" charset="0"/>
              </a:rPr>
              <a:t>Central Server</a:t>
            </a:r>
            <a:endParaRPr lang="en-US" sz="4400" b="1" dirty="0">
              <a:solidFill>
                <a:srgbClr val="92D05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589090"/>
            <a:ext cx="7654925" cy="3880773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It Administers </a:t>
            </a:r>
            <a:r>
              <a:rPr lang="en-US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the </a:t>
            </a:r>
            <a:r>
              <a:rPr lang="en-US" sz="32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system such as monitoring traffic, client </a:t>
            </a:r>
            <a:r>
              <a:rPr lang="en-US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demands to ensure everything runs </a:t>
            </a:r>
            <a:r>
              <a:rPr lang="en-US" sz="32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smoothly.</a:t>
            </a:r>
          </a:p>
          <a:p>
            <a:r>
              <a:rPr lang="en-US" sz="32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It uses a special type of software called </a:t>
            </a:r>
            <a:r>
              <a:rPr lang="en-US" sz="40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Middleware</a:t>
            </a:r>
            <a:r>
              <a:rPr lang="en-US" sz="32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.</a:t>
            </a:r>
          </a:p>
          <a:p>
            <a:r>
              <a:rPr lang="en-US" sz="40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Middleware</a:t>
            </a:r>
            <a:r>
              <a:rPr lang="en-US" sz="32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allow computer to communicate each other.</a:t>
            </a:r>
          </a:p>
          <a:p>
            <a:endParaRPr lang="en-US" sz="32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353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key challenges in cloud computing</a:t>
            </a:r>
            <a:br>
              <a:rPr lang="en-US" sz="2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715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enabling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future IOS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Support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Application Elasticity.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Quality of Service Assurance.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Cloud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Infrastructure Scalability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Cloud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Reliability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Cloud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Privacy &amp; Security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Efficient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Energy Resource Management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Cloud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Federation.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Cloud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Interoperability &amp; Portability</a:t>
            </a:r>
          </a:p>
        </p:txBody>
      </p:sp>
    </p:spTree>
    <p:extLst>
      <p:ext uri="{BB962C8B-B14F-4D97-AF65-F5344CB8AC3E}">
        <p14:creationId xmlns:p14="http://schemas.microsoft.com/office/powerpoint/2010/main" xmlns="" val="30664522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743" y="54428"/>
            <a:ext cx="88392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2320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TEXT / REFERENCE BOOKS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 smtClean="0"/>
              <a:t>Cloud computing a practical approach - Anthony </a:t>
            </a:r>
            <a:r>
              <a:rPr lang="en-US" dirty="0" err="1" smtClean="0"/>
              <a:t>T.Velte</a:t>
            </a:r>
            <a:r>
              <a:rPr lang="en-US" dirty="0" smtClean="0"/>
              <a:t>, Toby J. </a:t>
            </a:r>
            <a:r>
              <a:rPr lang="en-US" dirty="0" err="1" smtClean="0"/>
              <a:t>Velte</a:t>
            </a:r>
            <a:r>
              <a:rPr lang="en-US" dirty="0" smtClean="0"/>
              <a:t> Robert </a:t>
            </a:r>
            <a:r>
              <a:rPr lang="en-US" dirty="0" err="1" smtClean="0"/>
              <a:t>Elsenpeter</a:t>
            </a:r>
            <a:r>
              <a:rPr lang="en-US" dirty="0" smtClean="0"/>
              <a:t> TATA McGraw - Hill, New Delhi - 2010</a:t>
            </a:r>
          </a:p>
          <a:p>
            <a:pPr lvl="0"/>
            <a:r>
              <a:rPr lang="en-US" dirty="0" smtClean="0"/>
              <a:t>Cloud Computing: Web-Based Applications That Change the Way You Work and Collaborate Online - Michael Miller - </a:t>
            </a:r>
            <a:r>
              <a:rPr lang="en-US" dirty="0" err="1" smtClean="0"/>
              <a:t>Que</a:t>
            </a:r>
            <a:r>
              <a:rPr lang="en-US" dirty="0" smtClean="0"/>
              <a:t> 2008</a:t>
            </a:r>
          </a:p>
          <a:p>
            <a:pPr lvl="0"/>
            <a:r>
              <a:rPr lang="en-US" dirty="0" smtClean="0"/>
              <a:t>Cloud Security: A Comprehensive Guide to Secure Cloud Computing, Ronald L. </a:t>
            </a:r>
            <a:r>
              <a:rPr lang="en-US" dirty="0" err="1" smtClean="0"/>
              <a:t>Krutz</a:t>
            </a:r>
            <a:r>
              <a:rPr lang="en-US" dirty="0" smtClean="0"/>
              <a:t>, Russell Dean Vines, Wiley-India, 2010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1" y="-76199"/>
            <a:ext cx="8940798" cy="662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207128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6830" y="-152400"/>
            <a:ext cx="870857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973179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sz="4400" b="1" dirty="0">
                <a:solidFill>
                  <a:srgbClr val="33CC33"/>
                </a:solidFill>
                <a:latin typeface="Arial Black" pitchFamily="34" charset="0"/>
                <a:cs typeface="Times New Roman" pitchFamily="18" charset="0"/>
              </a:rPr>
              <a:t>MAJOR CLOUD PLAYERS </a:t>
            </a:r>
            <a:r>
              <a:rPr lang="en-US" sz="4400" b="1" dirty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b="1" dirty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62829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Google Cloud Platform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1600200"/>
            <a:ext cx="1771650" cy="1771650"/>
          </a:xfrm>
        </p:spPr>
      </p:pic>
      <p:sp>
        <p:nvSpPr>
          <p:cNvPr id="5" name="Rectangle 4"/>
          <p:cNvSpPr/>
          <p:nvPr/>
        </p:nvSpPr>
        <p:spPr>
          <a:xfrm>
            <a:off x="2286000" y="2690336"/>
            <a:ext cx="59436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Google Cloud Platform, offered by Google, is a suite of cloud computing services that runs on the same infrastructure that Google uses internally for its end-user products, </a:t>
            </a:r>
            <a:endParaRPr lang="en-US" sz="2000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such </a:t>
            </a:r>
            <a:r>
              <a:rPr lang="en-US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as Google Search and </a:t>
            </a:r>
            <a:r>
              <a:rPr lang="en-US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YouTube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Initial release: April 7, 2008; 10 years </a:t>
            </a:r>
            <a:r>
              <a:rPr lang="en-US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ago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License: Proprietary</a:t>
            </a:r>
          </a:p>
        </p:txBody>
      </p:sp>
      <p:sp>
        <p:nvSpPr>
          <p:cNvPr id="3" name="Rectangle 2"/>
          <p:cNvSpPr/>
          <p:nvPr/>
        </p:nvSpPr>
        <p:spPr>
          <a:xfrm>
            <a:off x="5638800" y="1219200"/>
            <a:ext cx="25972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33CC33"/>
                </a:solidFill>
                <a:latin typeface="Arial Black" pitchFamily="34" charset="0"/>
              </a:rPr>
              <a:t>Computer application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4492392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Amazon Elastic Compute Cloud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667000"/>
            <a:ext cx="3900714" cy="1905000"/>
          </a:xfrm>
        </p:spPr>
      </p:pic>
      <p:sp>
        <p:nvSpPr>
          <p:cNvPr id="5" name="Rectangle 4"/>
          <p:cNvSpPr/>
          <p:nvPr/>
        </p:nvSpPr>
        <p:spPr>
          <a:xfrm>
            <a:off x="3048000" y="1522397"/>
            <a:ext cx="56388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Amazon Elastic Compute Cloud forms a central part of </a:t>
            </a:r>
            <a:r>
              <a:rPr lang="en-US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Amazon.com's</a:t>
            </a:r>
            <a:r>
              <a:rPr lang="en-US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cloud-computing platform, Amazon Web Services, by allowing users to rent virtual computers on which to run their own computer applications</a:t>
            </a:r>
          </a:p>
          <a:p>
            <a:pPr marL="342900" indent="-342900" algn="just" fontAlgn="t">
              <a:lnSpc>
                <a:spcPct val="150000"/>
              </a:lnSpc>
              <a:buFont typeface="Wingdings" pitchFamily="2" charset="2"/>
              <a:buChar char="Ø"/>
            </a:pPr>
            <a:endParaRPr lang="en-IN" sz="20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Initial release: August 25, 2006; 12 years ago (public </a:t>
            </a:r>
            <a:r>
              <a:rPr lang="en-IN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beta)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Original author(s): Amazon.com, </a:t>
            </a:r>
            <a:r>
              <a:rPr lang="en-IN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Inc</a:t>
            </a:r>
            <a:endParaRPr lang="en-IN" sz="20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Developed by: Amazon.com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License: Proprietary software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5638800" y="1219200"/>
            <a:ext cx="25972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33CC33"/>
                </a:solidFill>
                <a:latin typeface="Arial Black" pitchFamily="34" charset="0"/>
              </a:rPr>
              <a:t>Computer application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2865159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466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iCloud</a:t>
            </a:r>
            <a:endParaRPr 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802735"/>
            <a:ext cx="2941796" cy="2209800"/>
          </a:xfrm>
        </p:spPr>
      </p:pic>
      <p:sp>
        <p:nvSpPr>
          <p:cNvPr id="4" name="Rectangle 3"/>
          <p:cNvSpPr/>
          <p:nvPr/>
        </p:nvSpPr>
        <p:spPr>
          <a:xfrm>
            <a:off x="5036288" y="1143000"/>
            <a:ext cx="28257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33CC33"/>
                </a:solidFill>
                <a:latin typeface="Arial Black" pitchFamily="34" charset="0"/>
              </a:rPr>
              <a:t>Downloadable software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0400" y="2133600"/>
            <a:ext cx="5715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iCloud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is a cloud storage and cloud computing service from Apple Inc. launched on October 12, 2011. As of February 2016, the service had 782 million users. </a:t>
            </a:r>
            <a:endParaRPr lang="en-IN" sz="2000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Developed 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by: Apple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Initial release date: 12 October 2011</a:t>
            </a:r>
          </a:p>
        </p:txBody>
      </p:sp>
    </p:spTree>
    <p:extLst>
      <p:ext uri="{BB962C8B-B14F-4D97-AF65-F5344CB8AC3E}">
        <p14:creationId xmlns:p14="http://schemas.microsoft.com/office/powerpoint/2010/main" xmlns="" val="15255823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Microsoft Azure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                             </a:t>
            </a:r>
            <a:r>
              <a:rPr lang="en-US" sz="2000" dirty="0">
                <a:solidFill>
                  <a:srgbClr val="33CC33"/>
                </a:solidFill>
                <a:latin typeface="Arial Black" pitchFamily="34" charset="0"/>
              </a:rPr>
              <a:t/>
            </a:r>
            <a:br>
              <a:rPr lang="en-US" sz="2000" dirty="0">
                <a:solidFill>
                  <a:srgbClr val="33CC33"/>
                </a:solidFill>
                <a:latin typeface="Arial Black" pitchFamily="34" charset="0"/>
              </a:rPr>
            </a:br>
            <a:endParaRPr lang="en-US" sz="2000" dirty="0">
              <a:solidFill>
                <a:srgbClr val="33CC33"/>
              </a:solidFill>
              <a:latin typeface="Arial Black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990600"/>
            <a:ext cx="2286000" cy="2400822"/>
          </a:xfrm>
        </p:spPr>
      </p:pic>
      <p:sp>
        <p:nvSpPr>
          <p:cNvPr id="7" name="Rectangle 6"/>
          <p:cNvSpPr/>
          <p:nvPr/>
        </p:nvSpPr>
        <p:spPr>
          <a:xfrm>
            <a:off x="5410200" y="533400"/>
            <a:ext cx="2901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CC33"/>
                </a:solidFill>
                <a:latin typeface="Arial Black" pitchFamily="34" charset="0"/>
              </a:rPr>
              <a:t>Computer application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14600" y="1371600"/>
            <a:ext cx="6400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Microsoft Azure is a cloud computing service created by Microsoft for building, testing, deploying, and managing applications and services through a global network of Microsoft-managed data </a:t>
            </a:r>
            <a:r>
              <a:rPr lang="en-IN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centres.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IN" sz="2000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Developed by: Microsoft Corporation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Initial 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release date: 1 February 2010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Operating system: Linux, Microsoft Windows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License: Closed source for platform, Open source for client SDKs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Parent company: Microsoft Corporation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2121302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 Suite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1447800"/>
            <a:ext cx="1905000" cy="476250"/>
          </a:xfrm>
        </p:spPr>
      </p:pic>
      <p:sp>
        <p:nvSpPr>
          <p:cNvPr id="4" name="Rectangle 3"/>
          <p:cNvSpPr/>
          <p:nvPr/>
        </p:nvSpPr>
        <p:spPr>
          <a:xfrm>
            <a:off x="4953000" y="773668"/>
            <a:ext cx="260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CC33"/>
                </a:solidFill>
                <a:latin typeface="Arial Black" pitchFamily="34" charset="0"/>
              </a:rPr>
              <a:t>Computer software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2133600"/>
            <a:ext cx="8001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G Suite is a brand of cloud computing, productivity and collaboration tools, software and products developed by Google, first launched on August 28, 2006 as "Google Apps for Your Domain</a:t>
            </a:r>
            <a:r>
              <a:rPr lang="en-IN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".</a:t>
            </a:r>
            <a:endParaRPr lang="en-IN" sz="20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Developed by: Google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License: </a:t>
            </a:r>
            <a:r>
              <a:rPr lang="en-IN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Trialware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(Retail, volume licensing, Software as a service</a:t>
            </a:r>
            <a:r>
              <a:rPr lang="en-IN" sz="20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Platform: Gmail, Calendar, Hangouts, Drive, Docs, Sheets, Slides, Sites, </a:t>
            </a:r>
            <a:r>
              <a:rPr lang="en-IN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Jamboard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App Maker and Vault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Initial release: August 28, 2006; 12 years ago (as Google Apps for Your Domain)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Parent company: Google</a:t>
            </a:r>
          </a:p>
        </p:txBody>
      </p:sp>
    </p:spTree>
    <p:extLst>
      <p:ext uri="{BB962C8B-B14F-4D97-AF65-F5344CB8AC3E}">
        <p14:creationId xmlns:p14="http://schemas.microsoft.com/office/powerpoint/2010/main" xmlns="" val="18517700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IBM cloud computing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752600"/>
            <a:ext cx="2743200" cy="1543912"/>
          </a:xfrm>
        </p:spPr>
      </p:pic>
      <p:sp>
        <p:nvSpPr>
          <p:cNvPr id="4" name="Rectangle 3"/>
          <p:cNvSpPr/>
          <p:nvPr/>
        </p:nvSpPr>
        <p:spPr>
          <a:xfrm>
            <a:off x="5562600" y="1295400"/>
            <a:ext cx="260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CC33"/>
                </a:solidFill>
                <a:latin typeface="Arial Black" pitchFamily="34" charset="0"/>
              </a:rPr>
              <a:t>Computer software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0" y="2286000"/>
            <a:ext cx="5105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IBM cloud computing is a set of cloud computing services for business offered by the information technology company IBM.</a:t>
            </a:r>
          </a:p>
        </p:txBody>
      </p:sp>
    </p:spTree>
    <p:extLst>
      <p:ext uri="{BB962C8B-B14F-4D97-AF65-F5344CB8AC3E}">
        <p14:creationId xmlns:p14="http://schemas.microsoft.com/office/powerpoint/2010/main" xmlns="" val="40836516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Google App Engine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1676399"/>
            <a:ext cx="2362200" cy="1851775"/>
          </a:xfrm>
        </p:spPr>
      </p:pic>
      <p:sp>
        <p:nvSpPr>
          <p:cNvPr id="5" name="Rectangle 4"/>
          <p:cNvSpPr/>
          <p:nvPr/>
        </p:nvSpPr>
        <p:spPr>
          <a:xfrm>
            <a:off x="5181600" y="934928"/>
            <a:ext cx="2901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CC33"/>
                </a:solidFill>
                <a:latin typeface="Arial Black" pitchFamily="34" charset="0"/>
              </a:rPr>
              <a:t>Computer application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1524000"/>
            <a:ext cx="59436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Google App Engine is a web framework and cloud computing platform for developing and hosting web applications in Google-managed data </a:t>
            </a:r>
            <a:r>
              <a:rPr lang="en-IN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centers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. Applications are sandboxed and run across multiple servers</a:t>
            </a:r>
            <a:r>
              <a:rPr lang="en-IN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Developed 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by: Google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Platform: little-endian 32bits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Initial release: April 7, 2008; 10 years ago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Stable release: 1.9.63 / 27 February 2018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Operating system: </a:t>
            </a:r>
            <a:r>
              <a:rPr lang="en-IN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en-IN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glibc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), Windows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Written in: Python, Java, Go, PHP, Node.js</a:t>
            </a:r>
          </a:p>
        </p:txBody>
      </p:sp>
    </p:spTree>
    <p:extLst>
      <p:ext uri="{BB962C8B-B14F-4D97-AF65-F5344CB8AC3E}">
        <p14:creationId xmlns:p14="http://schemas.microsoft.com/office/powerpoint/2010/main" xmlns="" val="428663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UNIT </a:t>
            </a:r>
            <a:r>
              <a:rPr lang="en-US" sz="32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br>
              <a:rPr lang="en-US" sz="32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UNDERSTANDING </a:t>
            </a:r>
            <a:r>
              <a:rPr lang="en-US" sz="32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71600"/>
            <a:ext cx="6096000" cy="5029200"/>
          </a:xfrm>
          <a:ln w="76200">
            <a:solidFill>
              <a:srgbClr val="3333FF"/>
            </a:solidFill>
          </a:ln>
        </p:spPr>
        <p:txBody>
          <a:bodyPr>
            <a:normAutofit/>
          </a:bodyPr>
          <a:lstStyle/>
          <a:p>
            <a:pPr lvl="1" algn="just"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History </a:t>
            </a:r>
            <a:r>
              <a:rPr 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of Cloud </a:t>
            </a:r>
            <a:r>
              <a:rPr 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computing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Cloud </a:t>
            </a:r>
            <a:r>
              <a:rPr 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Computing Architectural Framework </a:t>
            </a:r>
            <a:endParaRPr lang="en-US" sz="1800" dirty="0" smtClean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Types </a:t>
            </a:r>
            <a:r>
              <a:rPr 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of Clouds </a:t>
            </a:r>
            <a:endParaRPr lang="en-US" sz="1800" dirty="0" smtClean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pros </a:t>
            </a:r>
            <a:r>
              <a:rPr 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and cons of cloud </a:t>
            </a:r>
            <a:r>
              <a:rPr 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computing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difference </a:t>
            </a:r>
            <a:r>
              <a:rPr 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between web 2.0 and </a:t>
            </a:r>
            <a:r>
              <a:rPr 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cloud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key challenges in cloud </a:t>
            </a:r>
            <a:r>
              <a:rPr 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computing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Major </a:t>
            </a:r>
            <a:r>
              <a:rPr 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Cloud players </a:t>
            </a:r>
            <a:endParaRPr lang="en-US" sz="1800" dirty="0" smtClean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Cloud </a:t>
            </a:r>
            <a:r>
              <a:rPr 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Deployment </a:t>
            </a:r>
            <a:r>
              <a:rPr 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Models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Virtualization </a:t>
            </a:r>
            <a:r>
              <a:rPr 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in Cloud Computing </a:t>
            </a:r>
            <a:endParaRPr lang="en-US" sz="1800" dirty="0" smtClean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types of virtualization </a:t>
            </a:r>
            <a:endParaRPr lang="en-US" sz="1800" dirty="0" smtClean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Parallelization in Cloud </a:t>
            </a:r>
            <a:r>
              <a:rPr 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Computing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cloud </a:t>
            </a:r>
            <a:r>
              <a:rPr 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resource </a:t>
            </a:r>
            <a:r>
              <a:rPr 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dynamic </a:t>
            </a:r>
            <a:r>
              <a:rPr 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resource allocation </a:t>
            </a:r>
            <a:endParaRPr lang="en-US" sz="1800" dirty="0" smtClean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Optimal </a:t>
            </a:r>
            <a:r>
              <a:rPr lang="en-US" sz="1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allocation of cloud models. </a:t>
            </a:r>
          </a:p>
        </p:txBody>
      </p:sp>
    </p:spTree>
    <p:extLst>
      <p:ext uri="{BB962C8B-B14F-4D97-AF65-F5344CB8AC3E}">
        <p14:creationId xmlns:p14="http://schemas.microsoft.com/office/powerpoint/2010/main" xmlns="" val="18543245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OpenStack</a:t>
            </a:r>
            <a:endParaRPr lang="en-US" sz="4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1600200"/>
            <a:ext cx="2362200" cy="2362200"/>
          </a:xfrm>
        </p:spPr>
      </p:pic>
      <p:sp>
        <p:nvSpPr>
          <p:cNvPr id="5" name="Rectangle 4"/>
          <p:cNvSpPr/>
          <p:nvPr/>
        </p:nvSpPr>
        <p:spPr>
          <a:xfrm>
            <a:off x="2819400" y="1752600"/>
            <a:ext cx="5867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OpenStack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is a free and open-source software platform for cloud computing, mostly deployed as infrastructure-as-a-service, whereby virtual servers and other resources are made available to </a:t>
            </a:r>
            <a:r>
              <a:rPr lang="en-IN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customers.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Written 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in: Python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License: Apache License 2.0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Stable release: Rocky (2018.08.30) / 30 August 2018; 4 months ago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Initial release date: 21 October 2010</a:t>
            </a:r>
          </a:p>
        </p:txBody>
      </p:sp>
      <p:sp>
        <p:nvSpPr>
          <p:cNvPr id="6" name="Rectangle 5"/>
          <p:cNvSpPr/>
          <p:nvPr/>
        </p:nvSpPr>
        <p:spPr>
          <a:xfrm>
            <a:off x="5118733" y="1143000"/>
            <a:ext cx="3143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33CC33"/>
                </a:solidFill>
                <a:latin typeface="Arial Black" pitchFamily="34" charset="0"/>
              </a:rPr>
              <a:t>  Software</a:t>
            </a:r>
            <a:endParaRPr lang="en-US" b="1" dirty="0">
              <a:solidFill>
                <a:srgbClr val="33CC33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04104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9827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Kubernetes</a:t>
            </a:r>
            <a:endParaRPr lang="en-US" sz="4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403866"/>
            <a:ext cx="1809750" cy="1771650"/>
          </a:xfrm>
        </p:spPr>
      </p:pic>
      <p:sp>
        <p:nvSpPr>
          <p:cNvPr id="4" name="Rectangle 3"/>
          <p:cNvSpPr/>
          <p:nvPr/>
        </p:nvSpPr>
        <p:spPr>
          <a:xfrm>
            <a:off x="4724400" y="1034534"/>
            <a:ext cx="2901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CC33"/>
                </a:solidFill>
                <a:latin typeface="Arial Black" pitchFamily="34" charset="0"/>
              </a:rPr>
              <a:t>Computer application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0800" y="1431452"/>
            <a:ext cx="6248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Kubernetes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is an open-source container-orchestration system for automating deployment, scaling and management of containerized applications. It was originally designed by Google and is now maintained by the Cloud Native Computing Foundation. 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Stable release: 1.13 / December 3, 2018; 32 days ago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License: Apache License 2.0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Developed by: Linux Foundation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Initial release: 7 June 2014; 4 years ago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Written in: Go</a:t>
            </a:r>
          </a:p>
        </p:txBody>
      </p:sp>
    </p:spTree>
    <p:extLst>
      <p:ext uri="{BB962C8B-B14F-4D97-AF65-F5344CB8AC3E}">
        <p14:creationId xmlns:p14="http://schemas.microsoft.com/office/powerpoint/2010/main" xmlns="" val="25678926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308"/>
            <a:ext cx="8229600" cy="92902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Nimbus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958334"/>
            <a:ext cx="2523913" cy="1896854"/>
          </a:xfrm>
        </p:spPr>
      </p:pic>
      <p:sp>
        <p:nvSpPr>
          <p:cNvPr id="4" name="Rectangle 3"/>
          <p:cNvSpPr/>
          <p:nvPr/>
        </p:nvSpPr>
        <p:spPr>
          <a:xfrm>
            <a:off x="4567230" y="773668"/>
            <a:ext cx="1327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CC33"/>
                </a:solidFill>
                <a:latin typeface="Arial Black" pitchFamily="34" charset="0"/>
              </a:rPr>
              <a:t>Software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25778" y="1143000"/>
            <a:ext cx="5737221" cy="5576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Nimbus is a toolkit that, once installed on a cluster, provides an infrastructure as a service cloud to its client via WSRF-based or Amazon EC2 WSDL web service APIs. Nimbus is free and open-source software, subject to the requirements of the Apache License, version 2. 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Operating system: Linux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Platform: </a:t>
            </a:r>
            <a:r>
              <a:rPr lang="en-IN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Xen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 + KVM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License: Apache License version 2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Initial release: TP2.2 2009-01-09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Developer(s): Kate </a:t>
            </a:r>
            <a:r>
              <a:rPr lang="en-IN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Keahey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Tim Freeman, et al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Written in: Java, Python</a:t>
            </a:r>
          </a:p>
        </p:txBody>
      </p:sp>
    </p:spTree>
    <p:extLst>
      <p:ext uri="{BB962C8B-B14F-4D97-AF65-F5344CB8AC3E}">
        <p14:creationId xmlns:p14="http://schemas.microsoft.com/office/powerpoint/2010/main" xmlns="" val="15367867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1369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Apache </a:t>
            </a:r>
            <a:r>
              <a:rPr lang="en-US" sz="4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CloudStack</a:t>
            </a:r>
            <a:endParaRPr lang="en-US" sz="4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1060883"/>
            <a:ext cx="2667000" cy="1677888"/>
          </a:xfrm>
        </p:spPr>
      </p:pic>
      <p:sp>
        <p:nvSpPr>
          <p:cNvPr id="5" name="Rectangle 4"/>
          <p:cNvSpPr/>
          <p:nvPr/>
        </p:nvSpPr>
        <p:spPr>
          <a:xfrm>
            <a:off x="5565531" y="952417"/>
            <a:ext cx="260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CC33"/>
                </a:solidFill>
                <a:latin typeface="Arial Black" pitchFamily="34" charset="0"/>
              </a:rPr>
              <a:t>Computer software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4600" y="1295400"/>
            <a:ext cx="61722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CloudStack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is open-source cloud computing software for creating, managing, and deploying infrastructure cloud services. It uses existing hypervisors such as KVM, VMware </a:t>
            </a:r>
            <a:r>
              <a:rPr lang="en-IN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vSphere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VMware </a:t>
            </a:r>
            <a:r>
              <a:rPr lang="en-IN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ESXi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VMware </a:t>
            </a:r>
            <a:r>
              <a:rPr lang="en-IN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vCenter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IN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XenServer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/XCP for virtualization. 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Platform: Java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Stable release: 4.11.1.0 / July 2, 2018; 5 months ago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Developed by: Apache Software Foundation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Written in: Java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License: Apache License 2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Original authors: Apache </a:t>
            </a:r>
            <a:r>
              <a:rPr lang="en-IN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CloudStack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 Citrix Systems</a:t>
            </a:r>
          </a:p>
        </p:txBody>
      </p:sp>
    </p:spTree>
    <p:extLst>
      <p:ext uri="{BB962C8B-B14F-4D97-AF65-F5344CB8AC3E}">
        <p14:creationId xmlns:p14="http://schemas.microsoft.com/office/powerpoint/2010/main" xmlns="" val="33791776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OpenNebula</a:t>
            </a:r>
            <a:endParaRPr lang="en-US" sz="4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1" y="1066800"/>
            <a:ext cx="2514600" cy="914400"/>
          </a:xfrm>
        </p:spPr>
      </p:pic>
      <p:sp>
        <p:nvSpPr>
          <p:cNvPr id="5" name="Rectangle 4"/>
          <p:cNvSpPr/>
          <p:nvPr/>
        </p:nvSpPr>
        <p:spPr>
          <a:xfrm>
            <a:off x="5334000" y="468318"/>
            <a:ext cx="260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CC33"/>
                </a:solidFill>
                <a:latin typeface="Arial Black" pitchFamily="34" charset="0"/>
              </a:rPr>
              <a:t>Computer software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2438400" y="837650"/>
            <a:ext cx="64008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OpenNebula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is a cloud computing platform for managing heterogeneous distributed data </a:t>
            </a:r>
            <a:r>
              <a:rPr lang="en-IN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center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infrastructures. The </a:t>
            </a:r>
            <a:r>
              <a:rPr lang="en-IN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OpenNebula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platform manages a data </a:t>
            </a:r>
            <a:r>
              <a:rPr lang="en-IN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center's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virtual infrastructure to build private, public and hybrid implementations of infrastructure as a service. Wikipedia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License: Apache License version 2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Platform: Hypervisor (</a:t>
            </a:r>
            <a:r>
              <a:rPr lang="en-IN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Xen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KVM, VMware, </a:t>
            </a:r>
            <a:r>
              <a:rPr lang="en-IN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vCenter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Operating system: Linux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Stable release: 5.6.2 / 10 October 2018; 2 months ago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Initial release: March 1, 2008; 10 years ago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Written in: C++, C, Ruby, Java, </a:t>
            </a:r>
            <a:r>
              <a:rPr lang="en-IN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lex</a:t>
            </a:r>
            <a:r>
              <a:rPr lang="en-IN" sz="2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sz="20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Yacc</a:t>
            </a:r>
            <a:endParaRPr lang="en-IN" sz="20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72286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56356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Eucalyptus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424934"/>
            <a:ext cx="2133600" cy="2133600"/>
          </a:xfrm>
        </p:spPr>
      </p:pic>
      <p:sp>
        <p:nvSpPr>
          <p:cNvPr id="5" name="Rectangle 4"/>
          <p:cNvSpPr/>
          <p:nvPr/>
        </p:nvSpPr>
        <p:spPr>
          <a:xfrm>
            <a:off x="5524500" y="424934"/>
            <a:ext cx="260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CC33"/>
                </a:solidFill>
                <a:latin typeface="Arial Black" pitchFamily="34" charset="0"/>
              </a:rPr>
              <a:t>Computer software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2200" y="794266"/>
            <a:ext cx="647700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Eucalyptus is a paid and open-source computer software for building Amazon Web Services-compatible private and hybrid cloud computing environments, originally developed by the company Eucalyptus Systems. Eucalyptus is an acronym for Elastic Utility Computing Architecture for Linking Your Programs To Useful Systems. </a:t>
            </a:r>
            <a:endParaRPr lang="en-IN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Operating </a:t>
            </a:r>
            <a:r>
              <a:rPr lang="en-IN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system: GNU/Linux, can host Linux and Windows VMs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Platform: Hypervisor (KVM, </a:t>
            </a:r>
            <a:r>
              <a:rPr lang="en-IN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Xen</a:t>
            </a:r>
            <a:r>
              <a:rPr lang="en-IN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VMware)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Stable release: 4.4.3 (April 30, 2018; 8 months ago)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Initial release: 1.0 – May 29, 2008; 10 years ago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Developer(s): Eucalyptus Systems, </a:t>
            </a:r>
            <a:r>
              <a:rPr lang="en-IN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Inc</a:t>
            </a:r>
            <a:endParaRPr lang="en-IN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Written in: Java, C</a:t>
            </a:r>
          </a:p>
        </p:txBody>
      </p:sp>
    </p:spTree>
    <p:extLst>
      <p:ext uri="{BB962C8B-B14F-4D97-AF65-F5344CB8AC3E}">
        <p14:creationId xmlns:p14="http://schemas.microsoft.com/office/powerpoint/2010/main" xmlns="" val="4386230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133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Virtualization in Cloud Computing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xmlns="" val="22807854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Virtualization in Cloud Computing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computing, virtualization means to create a virtual version of a device or resource, such as a server, storage device, network or even an operating system where the framework divides the resource into one or more execution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environments.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involves using specialized software to create a virtual or software-created version of a computing resource rather than the actual version of the same resource.</a:t>
            </a:r>
          </a:p>
        </p:txBody>
      </p:sp>
    </p:spTree>
    <p:extLst>
      <p:ext uri="{BB962C8B-B14F-4D97-AF65-F5344CB8AC3E}">
        <p14:creationId xmlns:p14="http://schemas.microsoft.com/office/powerpoint/2010/main" xmlns="" val="32466533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00200" y="129381"/>
            <a:ext cx="5585619" cy="5585619"/>
          </a:xfrm>
        </p:spPr>
      </p:pic>
      <p:sp>
        <p:nvSpPr>
          <p:cNvPr id="5" name="Rectangle 4"/>
          <p:cNvSpPr/>
          <p:nvPr/>
        </p:nvSpPr>
        <p:spPr>
          <a:xfrm>
            <a:off x="152400" y="5657671"/>
            <a:ext cx="8763000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The machine on which the virtual machine is going to be build is known as Host Machine and that virtual machine is referred as a Guest Machine.</a:t>
            </a:r>
          </a:p>
        </p:txBody>
      </p:sp>
    </p:spTree>
    <p:extLst>
      <p:ext uri="{BB962C8B-B14F-4D97-AF65-F5344CB8AC3E}">
        <p14:creationId xmlns:p14="http://schemas.microsoft.com/office/powerpoint/2010/main" xmlns="" val="6685774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ypervisor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381000"/>
            <a:ext cx="7207331" cy="3810000"/>
          </a:xfrm>
        </p:spPr>
      </p:pic>
      <p:sp>
        <p:nvSpPr>
          <p:cNvPr id="5" name="Rectangle 4"/>
          <p:cNvSpPr/>
          <p:nvPr/>
        </p:nvSpPr>
        <p:spPr>
          <a:xfrm>
            <a:off x="533400" y="4419600"/>
            <a:ext cx="8382000" cy="1883657"/>
          </a:xfrm>
          <a:prstGeom prst="rect">
            <a:avLst/>
          </a:prstGeom>
          <a:ln>
            <a:solidFill>
              <a:srgbClr val="CC0099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US" sz="2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hypervisor</a:t>
            </a:r>
            <a:r>
              <a:rPr lang="en-US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 or virtual machine monitor (VMM) is computer software, firmware or hardware that creates and runs virtual machines.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A computer on which </a:t>
            </a:r>
            <a:r>
              <a:rPr lang="en-US" sz="2000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hypervisor</a:t>
            </a:r>
            <a:r>
              <a:rPr lang="en-US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 runs one or more virtual machines is called a host machine, and each virtual machine is called a guest machine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71800" y="304800"/>
            <a:ext cx="243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3333FF"/>
                </a:solidFill>
              </a:rPr>
              <a:t>Hypervisor</a:t>
            </a:r>
            <a:endParaRPr lang="en-US" sz="2400" b="1" dirty="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Centralized computing</a:t>
            </a:r>
          </a:p>
          <a:p>
            <a:r>
              <a:rPr lang="en-US" dirty="0" smtClean="0"/>
              <a:t>Distributed computing</a:t>
            </a:r>
          </a:p>
          <a:p>
            <a:r>
              <a:rPr lang="en-US" dirty="0" smtClean="0"/>
              <a:t>Cluster computing</a:t>
            </a:r>
          </a:p>
          <a:p>
            <a:r>
              <a:rPr lang="en-US" dirty="0" smtClean="0"/>
              <a:t>Grid computing</a:t>
            </a:r>
          </a:p>
          <a:p>
            <a:r>
              <a:rPr lang="en-US" dirty="0" smtClean="0"/>
              <a:t>Cloud computing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BENEFITS OF VIRTUALIZATION</a:t>
            </a:r>
            <a:br>
              <a:rPr lang="en-US" sz="36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1.More flexible and efficient allocation of resources.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2.Enhance development productivity.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3.It lowers the cost of IT infrastructure.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4.Remote access and rapid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scalability.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5.High availability and disaster recovery.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6.Pay per use of the IT infrastructure on demand.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7.Enables running multiple operating system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5096355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Types of Virtualization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4038600"/>
            <a:ext cx="5029200" cy="2438400"/>
          </a:xfrm>
          <a:ln>
            <a:noFill/>
          </a:ln>
          <a:effectLst/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Application Virtualization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Network Virtualization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Desktop Virtualization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Storage Virtualization</a:t>
            </a:r>
            <a:endParaRPr lang="en-US" sz="2000" dirty="0">
              <a:solidFill>
                <a:srgbClr val="3333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1450" y="1219200"/>
            <a:ext cx="8610600" cy="317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05267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Application </a:t>
            </a:r>
            <a:r>
              <a:rPr lang="en-US" sz="4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Virtualization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839200" cy="4800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Application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virtualization helps user to have a remote access of an application from a server. The server stores all personal information and other characteristics of the application, but can still run on a local workstation through internet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this would be a user who needs to run two different versions of the same software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Technologies that use application virtualization are hosted applications and packaged applications.</a:t>
            </a:r>
          </a:p>
        </p:txBody>
      </p:sp>
    </p:spTree>
    <p:extLst>
      <p:ext uri="{BB962C8B-B14F-4D97-AF65-F5344CB8AC3E}">
        <p14:creationId xmlns:p14="http://schemas.microsoft.com/office/powerpoint/2010/main" xmlns="" val="38521856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2.Network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ability to run multiple virtual networks that each has a separate control and data plan.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co-exist together on top of one physical network.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It can be managed by individual parties that potentially confidential to each  other.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Network virtualization, provides a facility to create and provision virtual networks—logical switches, routers, firewalls, load balancer, Virtual Private Network (VPN), and workload security within days or even in weeks.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Desktop Virtualization</a:t>
            </a:r>
            <a:endParaRPr lang="en-US" sz="36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Desktop virtualization allows the users’ OS to be remotely stored on a server in the data center.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 allows the user to access their desktop virtually, from any location by different machine.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Users who wants specific operating systems other than Windows Server will need to have a virtual desktop.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Main benefits of desktop virtualization are user mobility, portability, easy management of software installation, updates and patches.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4.Storage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Storage virtualization is an array of servers that are managed by a virtual storage system.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servers aren’t aware of exactly where their data is stored, and instead function more like worker bees in a hive.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makes managing storage from multiple sources to be managed and utilized as a single repository. storage virtualization software maintains smooth operations, consistent performance and a continuous suite of advanced functions despite changes, break down and differences in the underlying equipment.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Parallelization in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Parallel computing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is a type of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computing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architecture in which several processors execute or process an application or computation simultaneously.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Parallelization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is the act of designing a computer program or system to process data in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parallel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... If a computer program or system is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parallelized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it breaks a problem down into smaller pieces that can each independently be solved at the same time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by discrete 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computing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resources.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130425"/>
            <a:ext cx="8686800" cy="1470025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6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CLOUD RESOURCE MANAGEMENT</a:t>
            </a:r>
            <a:r>
              <a:rPr lang="en-US" sz="36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(CRM)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40062061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loud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Computing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is a new era of remote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computing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/ Internet based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computing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where one can access their personal 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resources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easily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from any computer through Internet. ...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contains large number of shared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resources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So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Resource Management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is always a major issue in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cloud computing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like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any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computing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paradigm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Cloud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computing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has emerged as a popular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computing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paradigm for hosting large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computing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systems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services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Recently, significant research is carried out on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Cloud Resource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Management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(CRM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techniques that focus on the efficient sharing of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cloud resources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among multiple users.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94414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59737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Resource management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 core function required for any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cloud system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inefficient resource management has a direct negative effect on performance and cost, while it can also indirectly affect system functionality, becoming too expensive or ineffective due to poor performance.</a:t>
            </a:r>
          </a:p>
        </p:txBody>
      </p:sp>
    </p:spTree>
    <p:extLst>
      <p:ext uri="{BB962C8B-B14F-4D97-AF65-F5344CB8AC3E}">
        <p14:creationId xmlns:p14="http://schemas.microsoft.com/office/powerpoint/2010/main" xmlns="" val="20705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Comic Sans MS" panose="030F0702030302020204" pitchFamily="66" charset="0"/>
              </a:rPr>
              <a:t>What is Cloud Computing?</a:t>
            </a:r>
            <a:endParaRPr lang="en-US" sz="4800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25" y="1677990"/>
            <a:ext cx="8359775" cy="49514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Distributed computing on internet Or delivery of computing service over the internet.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/>
              <a:t>Eg</a:t>
            </a:r>
            <a:r>
              <a:rPr lang="en-US" sz="2800" dirty="0" smtClean="0"/>
              <a:t>: ,</a:t>
            </a:r>
            <a:r>
              <a:rPr lang="en-US" sz="2800" b="1" dirty="0" smtClean="0">
                <a:solidFill>
                  <a:srgbClr val="7030A0"/>
                </a:solidFill>
              </a:rPr>
              <a:t>Yahoo!</a:t>
            </a:r>
            <a:r>
              <a:rPr lang="en-US" sz="2800" dirty="0" smtClean="0"/>
              <a:t>,</a:t>
            </a:r>
            <a:r>
              <a:rPr lang="en-US" sz="2800" b="1" dirty="0" smtClean="0"/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GMail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rgbClr val="00B0F0"/>
                </a:solidFill>
              </a:rPr>
              <a:t>Hotmail</a:t>
            </a:r>
            <a:r>
              <a:rPr lang="en-US" sz="2800" dirty="0" smtClean="0"/>
              <a:t>- </a:t>
            </a: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b="1" dirty="0" smtClean="0">
                <a:latin typeface="Comic Sans MS" panose="030F0702030302020204" pitchFamily="66" charset="0"/>
              </a:rPr>
              <a:t>Instead </a:t>
            </a:r>
            <a:r>
              <a:rPr lang="en-US" sz="2800" b="1" dirty="0">
                <a:latin typeface="Comic Sans MS" panose="030F0702030302020204" pitchFamily="66" charset="0"/>
              </a:rPr>
              <a:t>of running an e-mail program on your computer, you log in to a Web e-mail account remotely. The software and storage for your account doesn't exist on your computer -- it's on the service's computer cloud.</a:t>
            </a:r>
          </a:p>
        </p:txBody>
      </p:sp>
    </p:spTree>
    <p:extLst>
      <p:ext uri="{BB962C8B-B14F-4D97-AF65-F5344CB8AC3E}">
        <p14:creationId xmlns:p14="http://schemas.microsoft.com/office/powerpoint/2010/main" xmlns="" val="371643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2750" y="134937"/>
            <a:ext cx="8731250" cy="2746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575" y="134937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29" h="136525">
                <a:moveTo>
                  <a:pt x="0" y="136525"/>
                </a:moveTo>
                <a:lnTo>
                  <a:pt x="138112" y="136525"/>
                </a:lnTo>
                <a:lnTo>
                  <a:pt x="138112" y="0"/>
                </a:lnTo>
                <a:lnTo>
                  <a:pt x="0" y="0"/>
                </a:lnTo>
                <a:lnTo>
                  <a:pt x="0" y="136525"/>
                </a:lnTo>
                <a:close/>
              </a:path>
            </a:pathLst>
          </a:custGeom>
          <a:solidFill>
            <a:srgbClr val="D6D6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7687" y="0"/>
            <a:ext cx="139700" cy="135255"/>
          </a:xfrm>
          <a:custGeom>
            <a:avLst/>
            <a:gdLst/>
            <a:ahLst/>
            <a:cxnLst/>
            <a:rect l="l" t="t" r="r" b="b"/>
            <a:pathLst>
              <a:path w="139700" h="135255">
                <a:moveTo>
                  <a:pt x="0" y="134937"/>
                </a:moveTo>
                <a:lnTo>
                  <a:pt x="139700" y="134937"/>
                </a:lnTo>
                <a:lnTo>
                  <a:pt x="139700" y="0"/>
                </a:lnTo>
                <a:lnTo>
                  <a:pt x="0" y="0"/>
                </a:lnTo>
                <a:lnTo>
                  <a:pt x="0" y="134937"/>
                </a:lnTo>
                <a:close/>
              </a:path>
            </a:pathLst>
          </a:custGeom>
          <a:solidFill>
            <a:srgbClr val="D6D6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7687" y="134937"/>
            <a:ext cx="139700" cy="141605"/>
          </a:xfrm>
          <a:custGeom>
            <a:avLst/>
            <a:gdLst/>
            <a:ahLst/>
            <a:cxnLst/>
            <a:rect l="l" t="t" r="r" b="b"/>
            <a:pathLst>
              <a:path w="139700" h="141604">
                <a:moveTo>
                  <a:pt x="0" y="0"/>
                </a:moveTo>
                <a:lnTo>
                  <a:pt x="139700" y="0"/>
                </a:lnTo>
                <a:lnTo>
                  <a:pt x="139700" y="141287"/>
                </a:lnTo>
                <a:lnTo>
                  <a:pt x="0" y="141287"/>
                </a:lnTo>
                <a:lnTo>
                  <a:pt x="0" y="0"/>
                </a:lnTo>
                <a:close/>
              </a:path>
            </a:pathLst>
          </a:custGeom>
          <a:solidFill>
            <a:srgbClr val="A9AB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637" y="274637"/>
            <a:ext cx="136525" cy="135255"/>
          </a:xfrm>
          <a:custGeom>
            <a:avLst/>
            <a:gdLst/>
            <a:ahLst/>
            <a:cxnLst/>
            <a:rect l="l" t="t" r="r" b="b"/>
            <a:pathLst>
              <a:path w="136525" h="135254">
                <a:moveTo>
                  <a:pt x="0" y="134937"/>
                </a:moveTo>
                <a:lnTo>
                  <a:pt x="136525" y="134937"/>
                </a:lnTo>
                <a:lnTo>
                  <a:pt x="136525" y="0"/>
                </a:lnTo>
                <a:lnTo>
                  <a:pt x="0" y="0"/>
                </a:lnTo>
                <a:lnTo>
                  <a:pt x="0" y="134937"/>
                </a:lnTo>
                <a:close/>
              </a:path>
            </a:pathLst>
          </a:custGeom>
          <a:solidFill>
            <a:srgbClr val="D6D6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762" y="136525"/>
            <a:ext cx="141605" cy="138430"/>
          </a:xfrm>
          <a:custGeom>
            <a:avLst/>
            <a:gdLst/>
            <a:ahLst/>
            <a:cxnLst/>
            <a:rect l="l" t="t" r="r" b="b"/>
            <a:pathLst>
              <a:path w="141604" h="138429">
                <a:moveTo>
                  <a:pt x="0" y="0"/>
                </a:moveTo>
                <a:lnTo>
                  <a:pt x="141288" y="0"/>
                </a:lnTo>
                <a:lnTo>
                  <a:pt x="141288" y="138112"/>
                </a:lnTo>
                <a:lnTo>
                  <a:pt x="0" y="138112"/>
                </a:lnTo>
                <a:lnTo>
                  <a:pt x="0" y="0"/>
                </a:lnTo>
                <a:close/>
              </a:path>
            </a:pathLst>
          </a:custGeom>
          <a:solidFill>
            <a:srgbClr val="011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9575" y="271462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0" y="0"/>
                </a:moveTo>
                <a:lnTo>
                  <a:pt x="138112" y="0"/>
                </a:lnTo>
                <a:lnTo>
                  <a:pt x="138112" y="138112"/>
                </a:lnTo>
                <a:lnTo>
                  <a:pt x="0" y="138112"/>
                </a:lnTo>
                <a:lnTo>
                  <a:pt x="0" y="0"/>
                </a:lnTo>
                <a:close/>
              </a:path>
            </a:pathLst>
          </a:custGeom>
          <a:solidFill>
            <a:srgbClr val="A9AB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4637" y="409575"/>
            <a:ext cx="136525" cy="136525"/>
          </a:xfrm>
          <a:custGeom>
            <a:avLst/>
            <a:gdLst/>
            <a:ahLst/>
            <a:cxnLst/>
            <a:rect l="l" t="t" r="r" b="b"/>
            <a:pathLst>
              <a:path w="136525" h="136525">
                <a:moveTo>
                  <a:pt x="0" y="0"/>
                </a:moveTo>
                <a:lnTo>
                  <a:pt x="136525" y="0"/>
                </a:lnTo>
                <a:lnTo>
                  <a:pt x="136525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solidFill>
            <a:srgbClr val="A9AB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35940" y="548322"/>
            <a:ext cx="70973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00FF"/>
                </a:solidFill>
              </a:rPr>
              <a:t>Resource management and</a:t>
            </a:r>
            <a:r>
              <a:rPr sz="3200" spc="-105" dirty="0">
                <a:solidFill>
                  <a:srgbClr val="0000FF"/>
                </a:solidFill>
              </a:rPr>
              <a:t> </a:t>
            </a:r>
            <a:r>
              <a:rPr sz="3200" dirty="0">
                <a:solidFill>
                  <a:srgbClr val="0000FF"/>
                </a:solidFill>
              </a:rPr>
              <a:t>scheduling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4294967295"/>
          </p:nvPr>
        </p:nvSpPr>
        <p:spPr>
          <a:xfrm>
            <a:off x="3229046" y="6295856"/>
            <a:ext cx="269176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05"/>
              </a:lnSpc>
            </a:pPr>
            <a:r>
              <a:rPr dirty="0"/>
              <a:t>Cloud Computing: Theory and</a:t>
            </a:r>
            <a:r>
              <a:rPr spc="-90" dirty="0"/>
              <a:t> </a:t>
            </a:r>
            <a:r>
              <a:rPr spc="-5" dirty="0"/>
              <a:t>Practice.</a:t>
            </a:r>
          </a:p>
          <a:p>
            <a:pPr algn="ctr">
              <a:lnSpc>
                <a:spcPts val="1420"/>
              </a:lnSpc>
            </a:pPr>
            <a:r>
              <a:rPr dirty="0"/>
              <a:t>Chapter</a:t>
            </a:r>
            <a:r>
              <a:rPr spc="-10" dirty="0"/>
              <a:t> </a:t>
            </a:r>
            <a:r>
              <a:rPr dirty="0"/>
              <a:t>6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8371738" y="6448970"/>
            <a:ext cx="254634" cy="2406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220"/>
                </a:spcBef>
              </a:pPr>
              <a:t>70</a:t>
            </a:fld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535940" y="6494611"/>
            <a:ext cx="124523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Dan C.</a:t>
            </a:r>
            <a:r>
              <a:rPr spc="-95" dirty="0"/>
              <a:t> </a:t>
            </a:r>
            <a:r>
              <a:rPr dirty="0"/>
              <a:t>Marinescu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40715" y="1438910"/>
            <a:ext cx="7694930" cy="404812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2232660" algn="l"/>
              </a:tabLst>
            </a:pPr>
            <a:r>
              <a:rPr sz="1500" spc="-560" dirty="0">
                <a:solidFill>
                  <a:srgbClr val="00007D"/>
                </a:solidFill>
                <a:latin typeface="Wingdings"/>
                <a:cs typeface="Wingdings"/>
              </a:rPr>
              <a:t></a:t>
            </a:r>
            <a:r>
              <a:rPr sz="1500" spc="-560" dirty="0">
                <a:solidFill>
                  <a:srgbClr val="00007D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Arial"/>
                <a:cs typeface="Arial"/>
              </a:rPr>
              <a:t>Critical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function	</a:t>
            </a:r>
            <a:r>
              <a:rPr sz="2000" dirty="0">
                <a:latin typeface="Arial"/>
                <a:cs typeface="Arial"/>
              </a:rPr>
              <a:t>of any man-made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system.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354965" algn="l"/>
              </a:tabLst>
            </a:pPr>
            <a:r>
              <a:rPr sz="1500" spc="-560" dirty="0">
                <a:solidFill>
                  <a:srgbClr val="00007D"/>
                </a:solidFill>
                <a:latin typeface="Wingdings"/>
                <a:cs typeface="Wingdings"/>
              </a:rPr>
              <a:t></a:t>
            </a:r>
            <a:r>
              <a:rPr sz="1500" spc="-560" dirty="0">
                <a:solidFill>
                  <a:srgbClr val="00007D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Arial"/>
                <a:cs typeface="Arial"/>
              </a:rPr>
              <a:t>It affects the three </a:t>
            </a:r>
            <a:r>
              <a:rPr sz="2000" dirty="0">
                <a:latin typeface="Arial"/>
                <a:cs typeface="Arial"/>
              </a:rPr>
              <a:t>basic </a:t>
            </a:r>
            <a:r>
              <a:rPr sz="2000" spc="-5" dirty="0">
                <a:latin typeface="Arial"/>
                <a:cs typeface="Arial"/>
              </a:rPr>
              <a:t>criteria for the evaluation </a:t>
            </a:r>
            <a:r>
              <a:rPr sz="2000" dirty="0">
                <a:latin typeface="Arial"/>
                <a:cs typeface="Arial"/>
              </a:rPr>
              <a:t>of a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system: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50"/>
              </a:spcBef>
            </a:pPr>
            <a:r>
              <a:rPr sz="1450" spc="-655" dirty="0">
                <a:solidFill>
                  <a:srgbClr val="9999CC"/>
                </a:solidFill>
                <a:latin typeface="Wingdings"/>
                <a:cs typeface="Wingdings"/>
              </a:rPr>
              <a:t></a:t>
            </a:r>
            <a:r>
              <a:rPr sz="1450" spc="405" dirty="0">
                <a:solidFill>
                  <a:srgbClr val="9999C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Functionality.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</a:pPr>
            <a:r>
              <a:rPr sz="1450" spc="-655" dirty="0">
                <a:solidFill>
                  <a:srgbClr val="9999CC"/>
                </a:solidFill>
                <a:latin typeface="Wingdings"/>
                <a:cs typeface="Wingdings"/>
              </a:rPr>
              <a:t></a:t>
            </a:r>
            <a:r>
              <a:rPr sz="1450" spc="405" dirty="0">
                <a:solidFill>
                  <a:srgbClr val="9999C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Performance.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</a:pPr>
            <a:r>
              <a:rPr sz="1450" spc="-655" dirty="0">
                <a:solidFill>
                  <a:srgbClr val="9999CC"/>
                </a:solidFill>
                <a:latin typeface="Wingdings"/>
                <a:cs typeface="Wingdings"/>
              </a:rPr>
              <a:t></a:t>
            </a:r>
            <a:r>
              <a:rPr sz="1450" spc="405" dirty="0">
                <a:solidFill>
                  <a:srgbClr val="9999C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Cost.</a:t>
            </a:r>
            <a:endParaRPr sz="1800">
              <a:latin typeface="Arial"/>
              <a:cs typeface="Arial"/>
            </a:endParaRPr>
          </a:p>
          <a:p>
            <a:pPr marL="426084" marR="5080" indent="-414020">
              <a:lnSpc>
                <a:spcPct val="100299"/>
              </a:lnSpc>
              <a:spcBef>
                <a:spcPts val="480"/>
              </a:spcBef>
              <a:tabLst>
                <a:tab pos="354965" algn="l"/>
              </a:tabLst>
            </a:pPr>
            <a:r>
              <a:rPr sz="1500" spc="-560" dirty="0">
                <a:solidFill>
                  <a:srgbClr val="00007D"/>
                </a:solidFill>
                <a:latin typeface="Wingdings"/>
                <a:cs typeface="Wingdings"/>
              </a:rPr>
              <a:t></a:t>
            </a:r>
            <a:r>
              <a:rPr sz="1500" spc="-560" dirty="0">
                <a:solidFill>
                  <a:srgbClr val="00007D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Arial"/>
                <a:cs typeface="Arial"/>
              </a:rPr>
              <a:t>Scheduling in a </a:t>
            </a:r>
            <a:r>
              <a:rPr sz="2000" spc="-5" dirty="0">
                <a:latin typeface="Arial"/>
                <a:cs typeface="Arial"/>
              </a:rPr>
              <a:t>computing system </a:t>
            </a:r>
            <a:r>
              <a:rPr sz="2000" spc="-980" dirty="0">
                <a:latin typeface="Wingdings"/>
                <a:cs typeface="Wingdings"/>
              </a:rPr>
              <a:t>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deciding how </a:t>
            </a:r>
            <a:r>
              <a:rPr sz="2000" spc="-5" dirty="0">
                <a:latin typeface="Arial"/>
                <a:cs typeface="Arial"/>
              </a:rPr>
              <a:t>to allocate  </a:t>
            </a:r>
            <a:r>
              <a:rPr sz="2000" dirty="0">
                <a:latin typeface="Arial"/>
                <a:cs typeface="Arial"/>
              </a:rPr>
              <a:t>resources of a </a:t>
            </a:r>
            <a:r>
              <a:rPr sz="2000" spc="-5" dirty="0">
                <a:latin typeface="Arial"/>
                <a:cs typeface="Arial"/>
              </a:rPr>
              <a:t>system, </a:t>
            </a:r>
            <a:r>
              <a:rPr sz="2000" dirty="0">
                <a:latin typeface="Arial"/>
                <a:cs typeface="Arial"/>
              </a:rPr>
              <a:t>such as CPU cycles, memory,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secondary  </a:t>
            </a:r>
            <a:r>
              <a:rPr sz="2000" spc="-5" dirty="0">
                <a:latin typeface="Arial"/>
                <a:cs typeface="Arial"/>
              </a:rPr>
              <a:t>storage </a:t>
            </a:r>
            <a:r>
              <a:rPr sz="2000" dirty="0">
                <a:latin typeface="Arial"/>
                <a:cs typeface="Arial"/>
              </a:rPr>
              <a:t>space, </a:t>
            </a:r>
            <a:r>
              <a:rPr sz="2000" spc="-5" dirty="0">
                <a:latin typeface="Arial"/>
                <a:cs typeface="Arial"/>
              </a:rPr>
              <a:t>I/O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network bandwidth, between </a:t>
            </a:r>
            <a:r>
              <a:rPr sz="2000" dirty="0">
                <a:latin typeface="Arial"/>
                <a:cs typeface="Arial"/>
              </a:rPr>
              <a:t>users and  </a:t>
            </a:r>
            <a:r>
              <a:rPr sz="2000" spc="-5" dirty="0">
                <a:latin typeface="Arial"/>
                <a:cs typeface="Arial"/>
              </a:rPr>
              <a:t>tasks.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354965" algn="l"/>
              </a:tabLst>
            </a:pPr>
            <a:r>
              <a:rPr sz="1500" spc="-560" dirty="0">
                <a:solidFill>
                  <a:srgbClr val="00007D"/>
                </a:solidFill>
                <a:latin typeface="Wingdings"/>
                <a:cs typeface="Wingdings"/>
              </a:rPr>
              <a:t></a:t>
            </a:r>
            <a:r>
              <a:rPr sz="1500" spc="-560" dirty="0">
                <a:solidFill>
                  <a:srgbClr val="00007D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Arial"/>
                <a:cs typeface="Arial"/>
              </a:rPr>
              <a:t>Policies and mechanisms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resource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allocation.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55"/>
              </a:spcBef>
            </a:pPr>
            <a:r>
              <a:rPr sz="1450" spc="-655" dirty="0">
                <a:solidFill>
                  <a:srgbClr val="9999CC"/>
                </a:solidFill>
                <a:latin typeface="Wingdings"/>
                <a:cs typeface="Wingdings"/>
              </a:rPr>
              <a:t></a:t>
            </a:r>
            <a:r>
              <a:rPr sz="1450" spc="405" dirty="0">
                <a:solidFill>
                  <a:srgbClr val="9999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Policy </a:t>
            </a:r>
            <a:r>
              <a:rPr sz="1800" spc="-885" dirty="0">
                <a:latin typeface="Wingdings"/>
                <a:cs typeface="Wingdings"/>
              </a:rPr>
              <a:t>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principles guiding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decisions.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39"/>
              </a:spcBef>
            </a:pPr>
            <a:r>
              <a:rPr sz="1450" spc="-655" dirty="0">
                <a:solidFill>
                  <a:srgbClr val="9999CC"/>
                </a:solidFill>
                <a:latin typeface="Wingdings"/>
                <a:cs typeface="Wingdings"/>
              </a:rPr>
              <a:t></a:t>
            </a:r>
            <a:r>
              <a:rPr sz="1450" spc="400" dirty="0">
                <a:solidFill>
                  <a:srgbClr val="9999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Mechanisms </a:t>
            </a:r>
            <a:r>
              <a:rPr sz="1800" spc="-885" dirty="0">
                <a:latin typeface="Wingdings"/>
                <a:cs typeface="Wingdings"/>
              </a:rPr>
              <a:t>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means </a:t>
            </a:r>
            <a:r>
              <a:rPr sz="1800" spc="-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implement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policies.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89848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2750" y="134937"/>
            <a:ext cx="8731250" cy="2746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575" y="134937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29" h="136525">
                <a:moveTo>
                  <a:pt x="0" y="136525"/>
                </a:moveTo>
                <a:lnTo>
                  <a:pt x="138112" y="136525"/>
                </a:lnTo>
                <a:lnTo>
                  <a:pt x="138112" y="0"/>
                </a:lnTo>
                <a:lnTo>
                  <a:pt x="0" y="0"/>
                </a:lnTo>
                <a:lnTo>
                  <a:pt x="0" y="136525"/>
                </a:lnTo>
                <a:close/>
              </a:path>
            </a:pathLst>
          </a:custGeom>
          <a:solidFill>
            <a:srgbClr val="D6D6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7687" y="0"/>
            <a:ext cx="139700" cy="135255"/>
          </a:xfrm>
          <a:custGeom>
            <a:avLst/>
            <a:gdLst/>
            <a:ahLst/>
            <a:cxnLst/>
            <a:rect l="l" t="t" r="r" b="b"/>
            <a:pathLst>
              <a:path w="139700" h="135255">
                <a:moveTo>
                  <a:pt x="0" y="134937"/>
                </a:moveTo>
                <a:lnTo>
                  <a:pt x="139700" y="134937"/>
                </a:lnTo>
                <a:lnTo>
                  <a:pt x="139700" y="0"/>
                </a:lnTo>
                <a:lnTo>
                  <a:pt x="0" y="0"/>
                </a:lnTo>
                <a:lnTo>
                  <a:pt x="0" y="134937"/>
                </a:lnTo>
                <a:close/>
              </a:path>
            </a:pathLst>
          </a:custGeom>
          <a:solidFill>
            <a:srgbClr val="D6D6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7687" y="134937"/>
            <a:ext cx="139700" cy="141605"/>
          </a:xfrm>
          <a:custGeom>
            <a:avLst/>
            <a:gdLst/>
            <a:ahLst/>
            <a:cxnLst/>
            <a:rect l="l" t="t" r="r" b="b"/>
            <a:pathLst>
              <a:path w="139700" h="141604">
                <a:moveTo>
                  <a:pt x="0" y="0"/>
                </a:moveTo>
                <a:lnTo>
                  <a:pt x="139700" y="0"/>
                </a:lnTo>
                <a:lnTo>
                  <a:pt x="139700" y="141287"/>
                </a:lnTo>
                <a:lnTo>
                  <a:pt x="0" y="141287"/>
                </a:lnTo>
                <a:lnTo>
                  <a:pt x="0" y="0"/>
                </a:lnTo>
                <a:close/>
              </a:path>
            </a:pathLst>
          </a:custGeom>
          <a:solidFill>
            <a:srgbClr val="A9AB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637" y="274637"/>
            <a:ext cx="136525" cy="135255"/>
          </a:xfrm>
          <a:custGeom>
            <a:avLst/>
            <a:gdLst/>
            <a:ahLst/>
            <a:cxnLst/>
            <a:rect l="l" t="t" r="r" b="b"/>
            <a:pathLst>
              <a:path w="136525" h="135254">
                <a:moveTo>
                  <a:pt x="0" y="134937"/>
                </a:moveTo>
                <a:lnTo>
                  <a:pt x="136525" y="134937"/>
                </a:lnTo>
                <a:lnTo>
                  <a:pt x="136525" y="0"/>
                </a:lnTo>
                <a:lnTo>
                  <a:pt x="0" y="0"/>
                </a:lnTo>
                <a:lnTo>
                  <a:pt x="0" y="134937"/>
                </a:lnTo>
                <a:close/>
              </a:path>
            </a:pathLst>
          </a:custGeom>
          <a:solidFill>
            <a:srgbClr val="D6D6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762" y="136525"/>
            <a:ext cx="141605" cy="138430"/>
          </a:xfrm>
          <a:custGeom>
            <a:avLst/>
            <a:gdLst/>
            <a:ahLst/>
            <a:cxnLst/>
            <a:rect l="l" t="t" r="r" b="b"/>
            <a:pathLst>
              <a:path w="141604" h="138429">
                <a:moveTo>
                  <a:pt x="0" y="0"/>
                </a:moveTo>
                <a:lnTo>
                  <a:pt x="141288" y="0"/>
                </a:lnTo>
                <a:lnTo>
                  <a:pt x="141288" y="138112"/>
                </a:lnTo>
                <a:lnTo>
                  <a:pt x="0" y="138112"/>
                </a:lnTo>
                <a:lnTo>
                  <a:pt x="0" y="0"/>
                </a:lnTo>
                <a:close/>
              </a:path>
            </a:pathLst>
          </a:custGeom>
          <a:solidFill>
            <a:srgbClr val="011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9575" y="271462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0" y="0"/>
                </a:moveTo>
                <a:lnTo>
                  <a:pt x="138112" y="0"/>
                </a:lnTo>
                <a:lnTo>
                  <a:pt x="138112" y="138112"/>
                </a:lnTo>
                <a:lnTo>
                  <a:pt x="0" y="138112"/>
                </a:lnTo>
                <a:lnTo>
                  <a:pt x="0" y="0"/>
                </a:lnTo>
                <a:close/>
              </a:path>
            </a:pathLst>
          </a:custGeom>
          <a:solidFill>
            <a:srgbClr val="A9AB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4637" y="409575"/>
            <a:ext cx="136525" cy="136525"/>
          </a:xfrm>
          <a:custGeom>
            <a:avLst/>
            <a:gdLst/>
            <a:ahLst/>
            <a:cxnLst/>
            <a:rect l="l" t="t" r="r" b="b"/>
            <a:pathLst>
              <a:path w="136525" h="136525">
                <a:moveTo>
                  <a:pt x="0" y="0"/>
                </a:moveTo>
                <a:lnTo>
                  <a:pt x="136525" y="0"/>
                </a:lnTo>
                <a:lnTo>
                  <a:pt x="136525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solidFill>
            <a:srgbClr val="A9AB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20089" y="582929"/>
            <a:ext cx="18783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0000FF"/>
                </a:solidFill>
              </a:rPr>
              <a:t>Motivation</a:t>
            </a:r>
            <a:endParaRPr sz="3200" dirty="0">
              <a:solidFill>
                <a:srgbClr val="0000FF"/>
              </a:solidFill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8371738" y="6448970"/>
            <a:ext cx="254634" cy="2406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220"/>
                </a:spcBef>
              </a:pPr>
              <a:t>71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640715" y="1410334"/>
            <a:ext cx="7936865" cy="38328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54965" algn="l"/>
              </a:tabLst>
            </a:pPr>
            <a:r>
              <a:rPr sz="1500" spc="-560" dirty="0">
                <a:solidFill>
                  <a:srgbClr val="00007D"/>
                </a:solidFill>
                <a:latin typeface="Wingdings"/>
                <a:cs typeface="Wingdings"/>
              </a:rPr>
              <a:t></a:t>
            </a:r>
            <a:r>
              <a:rPr sz="1500" spc="-560" dirty="0">
                <a:solidFill>
                  <a:srgbClr val="00007D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Arial"/>
                <a:cs typeface="Arial"/>
              </a:rPr>
              <a:t>Cloud resource management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812800" marR="1137285" indent="-342900">
              <a:lnSpc>
                <a:spcPts val="2070"/>
              </a:lnSpc>
              <a:spcBef>
                <a:spcPts val="575"/>
              </a:spcBef>
            </a:pPr>
            <a:r>
              <a:rPr sz="1450" spc="-655" dirty="0">
                <a:solidFill>
                  <a:srgbClr val="9999CC"/>
                </a:solidFill>
                <a:latin typeface="Wingdings"/>
                <a:cs typeface="Wingdings"/>
              </a:rPr>
              <a:t></a:t>
            </a:r>
            <a:r>
              <a:rPr sz="1450" spc="400" dirty="0">
                <a:solidFill>
                  <a:srgbClr val="9999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Requires complex policies and decisions </a:t>
            </a:r>
            <a:r>
              <a:rPr sz="1800" spc="-5" dirty="0">
                <a:latin typeface="Arial"/>
                <a:cs typeface="Arial"/>
              </a:rPr>
              <a:t>for multi-objective  optimization.</a:t>
            </a:r>
            <a:endParaRPr sz="1800">
              <a:latin typeface="Arial"/>
              <a:cs typeface="Arial"/>
            </a:endParaRPr>
          </a:p>
          <a:p>
            <a:pPr marL="812800" marR="197485" indent="-342900">
              <a:lnSpc>
                <a:spcPct val="100000"/>
              </a:lnSpc>
              <a:spcBef>
                <a:spcPts val="415"/>
              </a:spcBef>
            </a:pPr>
            <a:r>
              <a:rPr sz="1450" spc="-655" dirty="0">
                <a:solidFill>
                  <a:srgbClr val="9999CC"/>
                </a:solidFill>
                <a:latin typeface="Wingdings"/>
                <a:cs typeface="Wingdings"/>
              </a:rPr>
              <a:t></a:t>
            </a:r>
            <a:r>
              <a:rPr sz="1450" spc="405" dirty="0">
                <a:solidFill>
                  <a:srgbClr val="9999C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It </a:t>
            </a:r>
            <a:r>
              <a:rPr sz="1800" dirty="0">
                <a:latin typeface="Arial"/>
                <a:cs typeface="Arial"/>
              </a:rPr>
              <a:t>is challenging - </a:t>
            </a:r>
            <a:r>
              <a:rPr sz="1800" spc="-5" dirty="0">
                <a:latin typeface="Arial"/>
                <a:cs typeface="Arial"/>
              </a:rPr>
              <a:t>the complexity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 system </a:t>
            </a:r>
            <a:r>
              <a:rPr sz="1800" dirty="0">
                <a:latin typeface="Arial"/>
                <a:cs typeface="Arial"/>
              </a:rPr>
              <a:t>makes it impossible </a:t>
            </a:r>
            <a:r>
              <a:rPr sz="1800" spc="-5" dirty="0">
                <a:latin typeface="Arial"/>
                <a:cs typeface="Arial"/>
              </a:rPr>
              <a:t>to  </a:t>
            </a:r>
            <a:r>
              <a:rPr sz="1800" dirty="0">
                <a:latin typeface="Arial"/>
                <a:cs typeface="Arial"/>
              </a:rPr>
              <a:t>have </a:t>
            </a:r>
            <a:r>
              <a:rPr sz="1800" spc="-5" dirty="0">
                <a:latin typeface="Arial"/>
                <a:cs typeface="Arial"/>
              </a:rPr>
              <a:t>accurate </a:t>
            </a:r>
            <a:r>
              <a:rPr sz="1800" dirty="0">
                <a:latin typeface="Arial"/>
                <a:cs typeface="Arial"/>
              </a:rPr>
              <a:t>global </a:t>
            </a:r>
            <a:r>
              <a:rPr sz="1800" spc="-5" dirty="0">
                <a:latin typeface="Arial"/>
                <a:cs typeface="Arial"/>
              </a:rPr>
              <a:t>state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information.</a:t>
            </a:r>
            <a:endParaRPr sz="1800">
              <a:latin typeface="Arial"/>
              <a:cs typeface="Arial"/>
            </a:endParaRPr>
          </a:p>
          <a:p>
            <a:pPr marL="812800" marR="615950" indent="-342900">
              <a:lnSpc>
                <a:spcPts val="2070"/>
              </a:lnSpc>
              <a:spcBef>
                <a:spcPts val="625"/>
              </a:spcBef>
            </a:pPr>
            <a:r>
              <a:rPr sz="1450" spc="-655" dirty="0">
                <a:solidFill>
                  <a:srgbClr val="9999CC"/>
                </a:solidFill>
                <a:latin typeface="Wingdings"/>
                <a:cs typeface="Wingdings"/>
              </a:rPr>
              <a:t></a:t>
            </a:r>
            <a:r>
              <a:rPr sz="1450" spc="430" dirty="0">
                <a:solidFill>
                  <a:srgbClr val="9999C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Affected </a:t>
            </a:r>
            <a:r>
              <a:rPr sz="1800" dirty="0">
                <a:latin typeface="Arial"/>
                <a:cs typeface="Arial"/>
              </a:rPr>
              <a:t>by </a:t>
            </a:r>
            <a:r>
              <a:rPr sz="1800" spc="-5" dirty="0">
                <a:latin typeface="Arial"/>
                <a:cs typeface="Arial"/>
              </a:rPr>
              <a:t>unpredictable interactions with the environment, e.g.,  system failures,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attacks.</a:t>
            </a:r>
            <a:endParaRPr sz="1800">
              <a:latin typeface="Arial"/>
              <a:cs typeface="Arial"/>
            </a:endParaRPr>
          </a:p>
          <a:p>
            <a:pPr marL="812800" marR="361950" indent="-342900">
              <a:lnSpc>
                <a:spcPct val="100000"/>
              </a:lnSpc>
              <a:spcBef>
                <a:spcPts val="415"/>
              </a:spcBef>
            </a:pPr>
            <a:r>
              <a:rPr sz="1450" spc="-655" dirty="0">
                <a:solidFill>
                  <a:srgbClr val="9999CC"/>
                </a:solidFill>
                <a:latin typeface="Wingdings"/>
                <a:cs typeface="Wingdings"/>
              </a:rPr>
              <a:t></a:t>
            </a:r>
            <a:r>
              <a:rPr sz="1450" spc="405" dirty="0">
                <a:solidFill>
                  <a:srgbClr val="9999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Cloud service providers are </a:t>
            </a:r>
            <a:r>
              <a:rPr sz="1800" spc="-5" dirty="0">
                <a:latin typeface="Arial"/>
                <a:cs typeface="Arial"/>
              </a:rPr>
              <a:t>faced with </a:t>
            </a:r>
            <a:r>
              <a:rPr sz="1800" dirty="0">
                <a:latin typeface="Arial"/>
                <a:cs typeface="Arial"/>
              </a:rPr>
              <a:t>large </a:t>
            </a:r>
            <a:r>
              <a:rPr sz="1800" spc="-5" dirty="0">
                <a:latin typeface="Arial"/>
                <a:cs typeface="Arial"/>
              </a:rPr>
              <a:t>fluctuating </a:t>
            </a:r>
            <a:r>
              <a:rPr sz="1800" dirty="0">
                <a:latin typeface="Arial"/>
                <a:cs typeface="Arial"/>
              </a:rPr>
              <a:t>loads which  challenge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claim of cloud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elasticity.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Times New Roman"/>
              <a:cs typeface="Times New Roman"/>
            </a:endParaRPr>
          </a:p>
          <a:p>
            <a:pPr marL="426084" marR="5080" indent="-414020">
              <a:lnSpc>
                <a:spcPct val="107200"/>
              </a:lnSpc>
              <a:tabLst>
                <a:tab pos="354965" algn="l"/>
              </a:tabLst>
            </a:pPr>
            <a:r>
              <a:rPr sz="1500" spc="-560" dirty="0">
                <a:solidFill>
                  <a:srgbClr val="00007D"/>
                </a:solidFill>
                <a:latin typeface="Wingdings"/>
                <a:cs typeface="Wingdings"/>
              </a:rPr>
              <a:t></a:t>
            </a:r>
            <a:r>
              <a:rPr sz="1500" spc="-560" dirty="0">
                <a:solidFill>
                  <a:srgbClr val="00007D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Arial"/>
                <a:cs typeface="Arial"/>
              </a:rPr>
              <a:t>The strategies for </a:t>
            </a:r>
            <a:r>
              <a:rPr sz="2000" dirty="0">
                <a:latin typeface="Arial"/>
                <a:cs typeface="Arial"/>
              </a:rPr>
              <a:t>resource management </a:t>
            </a:r>
            <a:r>
              <a:rPr sz="2000" spc="-5" dirty="0">
                <a:latin typeface="Arial"/>
                <a:cs typeface="Arial"/>
              </a:rPr>
              <a:t>for IaaS, </a:t>
            </a:r>
            <a:r>
              <a:rPr sz="2000" dirty="0">
                <a:latin typeface="Arial"/>
                <a:cs typeface="Arial"/>
              </a:rPr>
              <a:t>PaaS, and SaaS  are</a:t>
            </a:r>
            <a:r>
              <a:rPr sz="2000" spc="-5" dirty="0">
                <a:latin typeface="Arial"/>
                <a:cs typeface="Arial"/>
              </a:rPr>
              <a:t> different.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15112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2750" y="134937"/>
            <a:ext cx="8731250" cy="2746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575" y="134937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29" h="136525">
                <a:moveTo>
                  <a:pt x="0" y="136525"/>
                </a:moveTo>
                <a:lnTo>
                  <a:pt x="138112" y="136525"/>
                </a:lnTo>
                <a:lnTo>
                  <a:pt x="138112" y="0"/>
                </a:lnTo>
                <a:lnTo>
                  <a:pt x="0" y="0"/>
                </a:lnTo>
                <a:lnTo>
                  <a:pt x="0" y="136525"/>
                </a:lnTo>
                <a:close/>
              </a:path>
            </a:pathLst>
          </a:custGeom>
          <a:solidFill>
            <a:srgbClr val="D6D6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7687" y="0"/>
            <a:ext cx="139700" cy="135255"/>
          </a:xfrm>
          <a:custGeom>
            <a:avLst/>
            <a:gdLst/>
            <a:ahLst/>
            <a:cxnLst/>
            <a:rect l="l" t="t" r="r" b="b"/>
            <a:pathLst>
              <a:path w="139700" h="135255">
                <a:moveTo>
                  <a:pt x="0" y="134937"/>
                </a:moveTo>
                <a:lnTo>
                  <a:pt x="139700" y="134937"/>
                </a:lnTo>
                <a:lnTo>
                  <a:pt x="139700" y="0"/>
                </a:lnTo>
                <a:lnTo>
                  <a:pt x="0" y="0"/>
                </a:lnTo>
                <a:lnTo>
                  <a:pt x="0" y="134937"/>
                </a:lnTo>
                <a:close/>
              </a:path>
            </a:pathLst>
          </a:custGeom>
          <a:solidFill>
            <a:srgbClr val="D6D6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7687" y="134937"/>
            <a:ext cx="139700" cy="141605"/>
          </a:xfrm>
          <a:custGeom>
            <a:avLst/>
            <a:gdLst/>
            <a:ahLst/>
            <a:cxnLst/>
            <a:rect l="l" t="t" r="r" b="b"/>
            <a:pathLst>
              <a:path w="139700" h="141604">
                <a:moveTo>
                  <a:pt x="0" y="0"/>
                </a:moveTo>
                <a:lnTo>
                  <a:pt x="139700" y="0"/>
                </a:lnTo>
                <a:lnTo>
                  <a:pt x="139700" y="141287"/>
                </a:lnTo>
                <a:lnTo>
                  <a:pt x="0" y="141287"/>
                </a:lnTo>
                <a:lnTo>
                  <a:pt x="0" y="0"/>
                </a:lnTo>
                <a:close/>
              </a:path>
            </a:pathLst>
          </a:custGeom>
          <a:solidFill>
            <a:srgbClr val="A9AB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637" y="274637"/>
            <a:ext cx="136525" cy="135255"/>
          </a:xfrm>
          <a:custGeom>
            <a:avLst/>
            <a:gdLst/>
            <a:ahLst/>
            <a:cxnLst/>
            <a:rect l="l" t="t" r="r" b="b"/>
            <a:pathLst>
              <a:path w="136525" h="135254">
                <a:moveTo>
                  <a:pt x="0" y="134937"/>
                </a:moveTo>
                <a:lnTo>
                  <a:pt x="136525" y="134937"/>
                </a:lnTo>
                <a:lnTo>
                  <a:pt x="136525" y="0"/>
                </a:lnTo>
                <a:lnTo>
                  <a:pt x="0" y="0"/>
                </a:lnTo>
                <a:lnTo>
                  <a:pt x="0" y="134937"/>
                </a:lnTo>
                <a:close/>
              </a:path>
            </a:pathLst>
          </a:custGeom>
          <a:solidFill>
            <a:srgbClr val="D6D6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762" y="136525"/>
            <a:ext cx="141605" cy="138430"/>
          </a:xfrm>
          <a:custGeom>
            <a:avLst/>
            <a:gdLst/>
            <a:ahLst/>
            <a:cxnLst/>
            <a:rect l="l" t="t" r="r" b="b"/>
            <a:pathLst>
              <a:path w="141604" h="138429">
                <a:moveTo>
                  <a:pt x="0" y="0"/>
                </a:moveTo>
                <a:lnTo>
                  <a:pt x="141288" y="0"/>
                </a:lnTo>
                <a:lnTo>
                  <a:pt x="141288" y="138112"/>
                </a:lnTo>
                <a:lnTo>
                  <a:pt x="0" y="138112"/>
                </a:lnTo>
                <a:lnTo>
                  <a:pt x="0" y="0"/>
                </a:lnTo>
                <a:close/>
              </a:path>
            </a:pathLst>
          </a:custGeom>
          <a:solidFill>
            <a:srgbClr val="011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9575" y="271462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0" y="0"/>
                </a:moveTo>
                <a:lnTo>
                  <a:pt x="138112" y="0"/>
                </a:lnTo>
                <a:lnTo>
                  <a:pt x="138112" y="138112"/>
                </a:lnTo>
                <a:lnTo>
                  <a:pt x="0" y="138112"/>
                </a:lnTo>
                <a:lnTo>
                  <a:pt x="0" y="0"/>
                </a:lnTo>
                <a:close/>
              </a:path>
            </a:pathLst>
          </a:custGeom>
          <a:solidFill>
            <a:srgbClr val="A9AB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4637" y="409575"/>
            <a:ext cx="136525" cy="136525"/>
          </a:xfrm>
          <a:custGeom>
            <a:avLst/>
            <a:gdLst/>
            <a:ahLst/>
            <a:cxnLst/>
            <a:rect l="l" t="t" r="r" b="b"/>
            <a:pathLst>
              <a:path w="136525" h="136525">
                <a:moveTo>
                  <a:pt x="0" y="0"/>
                </a:moveTo>
                <a:lnTo>
                  <a:pt x="136525" y="0"/>
                </a:lnTo>
                <a:lnTo>
                  <a:pt x="136525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solidFill>
            <a:srgbClr val="A9AB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35940" y="553084"/>
            <a:ext cx="8044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Cloud resource management </a:t>
            </a:r>
            <a:r>
              <a:rPr sz="3200" spc="-5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(CRM)</a:t>
            </a:r>
            <a:r>
              <a:rPr sz="3200" spc="-9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policies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8371738" y="6448970"/>
            <a:ext cx="254634" cy="2406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220"/>
                </a:spcBef>
              </a:pPr>
              <a:t>72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535940" y="1442720"/>
            <a:ext cx="7847330" cy="447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69265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Admission </a:t>
            </a:r>
            <a:r>
              <a:rPr sz="2000" spc="-5" dirty="0">
                <a:latin typeface="Arial"/>
                <a:cs typeface="Arial"/>
              </a:rPr>
              <a:t>control </a:t>
            </a:r>
            <a:r>
              <a:rPr sz="2000" spc="-980" dirty="0">
                <a:latin typeface="Wingdings"/>
                <a:cs typeface="Wingdings"/>
              </a:rPr>
              <a:t>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prevent </a:t>
            </a:r>
            <a:r>
              <a:rPr sz="2000" spc="-5" dirty="0">
                <a:latin typeface="Arial"/>
                <a:cs typeface="Arial"/>
              </a:rPr>
              <a:t>the system from accepting </a:t>
            </a:r>
            <a:r>
              <a:rPr sz="2000" dirty="0">
                <a:latin typeface="Arial"/>
                <a:cs typeface="Arial"/>
              </a:rPr>
              <a:t>workload  in </a:t>
            </a:r>
            <a:r>
              <a:rPr sz="2000" spc="-5" dirty="0">
                <a:latin typeface="Arial"/>
                <a:cs typeface="Arial"/>
              </a:rPr>
              <a:t>violation </a:t>
            </a:r>
            <a:r>
              <a:rPr sz="2000" dirty="0">
                <a:latin typeface="Arial"/>
                <a:cs typeface="Arial"/>
              </a:rPr>
              <a:t>of high-level </a:t>
            </a:r>
            <a:r>
              <a:rPr sz="2000" spc="-5" dirty="0">
                <a:latin typeface="Arial"/>
                <a:cs typeface="Arial"/>
              </a:rPr>
              <a:t>system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policies.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007D"/>
              </a:buClr>
              <a:buFont typeface="Arial"/>
              <a:buAutoNum type="arabicPeriod"/>
            </a:pPr>
            <a:endParaRPr sz="2800">
              <a:latin typeface="Times New Roman"/>
              <a:cs typeface="Times New Roman"/>
            </a:endParaRPr>
          </a:p>
          <a:p>
            <a:pPr marL="469265" marR="18415" indent="-469265">
              <a:lnSpc>
                <a:spcPct val="100800"/>
              </a:lnSpc>
              <a:buClr>
                <a:srgbClr val="00007D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Arial"/>
                <a:cs typeface="Arial"/>
              </a:rPr>
              <a:t>Capacity allocation </a:t>
            </a:r>
            <a:r>
              <a:rPr sz="2000" spc="-980" dirty="0">
                <a:latin typeface="Wingdings"/>
                <a:cs typeface="Wingdings"/>
              </a:rPr>
              <a:t>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allocate </a:t>
            </a:r>
            <a:r>
              <a:rPr sz="2000" dirty="0">
                <a:latin typeface="Arial"/>
                <a:cs typeface="Arial"/>
              </a:rPr>
              <a:t>resources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individual </a:t>
            </a:r>
            <a:r>
              <a:rPr sz="2000" spc="-5" dirty="0">
                <a:latin typeface="Arial"/>
                <a:cs typeface="Arial"/>
              </a:rPr>
              <a:t>activations  </a:t>
            </a:r>
            <a:r>
              <a:rPr sz="2000" dirty="0">
                <a:latin typeface="Arial"/>
                <a:cs typeface="Arial"/>
              </a:rPr>
              <a:t>of 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service.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007D"/>
              </a:buClr>
              <a:buFont typeface="Arial"/>
              <a:buAutoNum type="arabicPeriod"/>
            </a:pPr>
            <a:endParaRPr sz="2900">
              <a:latin typeface="Times New Roman"/>
              <a:cs typeface="Times New Roman"/>
            </a:endParaRPr>
          </a:p>
          <a:p>
            <a:pPr marL="469265" marR="638810" indent="-469265">
              <a:lnSpc>
                <a:spcPct val="100800"/>
              </a:lnSpc>
              <a:buClr>
                <a:srgbClr val="00007D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Load balancing </a:t>
            </a:r>
            <a:r>
              <a:rPr sz="2000" spc="-980" dirty="0">
                <a:latin typeface="Wingdings"/>
                <a:cs typeface="Wingdings"/>
              </a:rPr>
              <a:t>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distribute the </a:t>
            </a:r>
            <a:r>
              <a:rPr sz="2000" dirty="0">
                <a:latin typeface="Arial"/>
                <a:cs typeface="Arial"/>
              </a:rPr>
              <a:t>workload evenly among </a:t>
            </a:r>
            <a:r>
              <a:rPr sz="2000" spc="-5" dirty="0">
                <a:latin typeface="Arial"/>
                <a:cs typeface="Arial"/>
              </a:rPr>
              <a:t>the  </a:t>
            </a:r>
            <a:r>
              <a:rPr sz="2000" dirty="0">
                <a:latin typeface="Arial"/>
                <a:cs typeface="Arial"/>
              </a:rPr>
              <a:t>servers.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007D"/>
              </a:buClr>
              <a:buFont typeface="Arial"/>
              <a:buAutoNum type="arabicPeriod"/>
            </a:pPr>
            <a:endParaRPr sz="2900">
              <a:latin typeface="Times New Roman"/>
              <a:cs typeface="Times New Roman"/>
            </a:endParaRPr>
          </a:p>
          <a:p>
            <a:pPr marL="469265" indent="-469265">
              <a:lnSpc>
                <a:spcPct val="100000"/>
              </a:lnSpc>
              <a:buClr>
                <a:srgbClr val="00007D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Energy </a:t>
            </a:r>
            <a:r>
              <a:rPr sz="2000" spc="-5" dirty="0">
                <a:latin typeface="Arial"/>
                <a:cs typeface="Arial"/>
              </a:rPr>
              <a:t>optimization </a:t>
            </a:r>
            <a:r>
              <a:rPr sz="2000" spc="-980" dirty="0">
                <a:latin typeface="Wingdings"/>
                <a:cs typeface="Wingdings"/>
              </a:rPr>
              <a:t>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minimization </a:t>
            </a:r>
            <a:r>
              <a:rPr sz="2000" dirty="0">
                <a:latin typeface="Arial"/>
                <a:cs typeface="Arial"/>
              </a:rPr>
              <a:t>of energy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consumption.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007D"/>
              </a:buClr>
              <a:buFont typeface="Arial"/>
              <a:buAutoNum type="arabicPeriod"/>
            </a:pPr>
            <a:endParaRPr sz="2850">
              <a:latin typeface="Times New Roman"/>
              <a:cs typeface="Times New Roman"/>
            </a:endParaRPr>
          </a:p>
          <a:p>
            <a:pPr marL="469265" marR="174625" indent="-469265">
              <a:lnSpc>
                <a:spcPct val="100800"/>
              </a:lnSpc>
              <a:buClr>
                <a:srgbClr val="00007D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Arial"/>
                <a:cs typeface="Arial"/>
              </a:rPr>
              <a:t>Quality </a:t>
            </a:r>
            <a:r>
              <a:rPr sz="2000" dirty="0">
                <a:latin typeface="Arial"/>
                <a:cs typeface="Arial"/>
              </a:rPr>
              <a:t>of service </a:t>
            </a:r>
            <a:r>
              <a:rPr sz="2000" spc="-5" dirty="0">
                <a:latin typeface="Arial"/>
                <a:cs typeface="Arial"/>
              </a:rPr>
              <a:t>(QoS) guarantees </a:t>
            </a:r>
            <a:r>
              <a:rPr sz="2000" spc="-980" dirty="0">
                <a:latin typeface="Wingdings"/>
                <a:cs typeface="Wingdings"/>
              </a:rPr>
              <a:t>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ability to satisfy timing </a:t>
            </a:r>
            <a:r>
              <a:rPr sz="2000" dirty="0">
                <a:latin typeface="Arial"/>
                <a:cs typeface="Arial"/>
              </a:rPr>
              <a:t>or  </a:t>
            </a:r>
            <a:r>
              <a:rPr sz="2000" spc="-5" dirty="0">
                <a:latin typeface="Arial"/>
                <a:cs typeface="Arial"/>
              </a:rPr>
              <a:t>other conditions specified </a:t>
            </a:r>
            <a:r>
              <a:rPr sz="2000" dirty="0">
                <a:latin typeface="Arial"/>
                <a:cs typeface="Arial"/>
              </a:rPr>
              <a:t>by a Service Level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Agreement.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40637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2750" y="134937"/>
            <a:ext cx="8731250" cy="2746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575" y="134937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29" h="136525">
                <a:moveTo>
                  <a:pt x="0" y="136525"/>
                </a:moveTo>
                <a:lnTo>
                  <a:pt x="138112" y="136525"/>
                </a:lnTo>
                <a:lnTo>
                  <a:pt x="138112" y="0"/>
                </a:lnTo>
                <a:lnTo>
                  <a:pt x="0" y="0"/>
                </a:lnTo>
                <a:lnTo>
                  <a:pt x="0" y="136525"/>
                </a:lnTo>
                <a:close/>
              </a:path>
            </a:pathLst>
          </a:custGeom>
          <a:solidFill>
            <a:srgbClr val="D6D6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7687" y="0"/>
            <a:ext cx="139700" cy="135255"/>
          </a:xfrm>
          <a:custGeom>
            <a:avLst/>
            <a:gdLst/>
            <a:ahLst/>
            <a:cxnLst/>
            <a:rect l="l" t="t" r="r" b="b"/>
            <a:pathLst>
              <a:path w="139700" h="135255">
                <a:moveTo>
                  <a:pt x="0" y="134937"/>
                </a:moveTo>
                <a:lnTo>
                  <a:pt x="139700" y="134937"/>
                </a:lnTo>
                <a:lnTo>
                  <a:pt x="139700" y="0"/>
                </a:lnTo>
                <a:lnTo>
                  <a:pt x="0" y="0"/>
                </a:lnTo>
                <a:lnTo>
                  <a:pt x="0" y="134937"/>
                </a:lnTo>
                <a:close/>
              </a:path>
            </a:pathLst>
          </a:custGeom>
          <a:solidFill>
            <a:srgbClr val="D6D6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7687" y="134937"/>
            <a:ext cx="139700" cy="141605"/>
          </a:xfrm>
          <a:custGeom>
            <a:avLst/>
            <a:gdLst/>
            <a:ahLst/>
            <a:cxnLst/>
            <a:rect l="l" t="t" r="r" b="b"/>
            <a:pathLst>
              <a:path w="139700" h="141604">
                <a:moveTo>
                  <a:pt x="0" y="0"/>
                </a:moveTo>
                <a:lnTo>
                  <a:pt x="139700" y="0"/>
                </a:lnTo>
                <a:lnTo>
                  <a:pt x="139700" y="141287"/>
                </a:lnTo>
                <a:lnTo>
                  <a:pt x="0" y="141287"/>
                </a:lnTo>
                <a:lnTo>
                  <a:pt x="0" y="0"/>
                </a:lnTo>
                <a:close/>
              </a:path>
            </a:pathLst>
          </a:custGeom>
          <a:solidFill>
            <a:srgbClr val="A9AB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637" y="274637"/>
            <a:ext cx="136525" cy="135255"/>
          </a:xfrm>
          <a:custGeom>
            <a:avLst/>
            <a:gdLst/>
            <a:ahLst/>
            <a:cxnLst/>
            <a:rect l="l" t="t" r="r" b="b"/>
            <a:pathLst>
              <a:path w="136525" h="135254">
                <a:moveTo>
                  <a:pt x="0" y="134937"/>
                </a:moveTo>
                <a:lnTo>
                  <a:pt x="136525" y="134937"/>
                </a:lnTo>
                <a:lnTo>
                  <a:pt x="136525" y="0"/>
                </a:lnTo>
                <a:lnTo>
                  <a:pt x="0" y="0"/>
                </a:lnTo>
                <a:lnTo>
                  <a:pt x="0" y="134937"/>
                </a:lnTo>
                <a:close/>
              </a:path>
            </a:pathLst>
          </a:custGeom>
          <a:solidFill>
            <a:srgbClr val="D6D6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762" y="136525"/>
            <a:ext cx="141605" cy="138430"/>
          </a:xfrm>
          <a:custGeom>
            <a:avLst/>
            <a:gdLst/>
            <a:ahLst/>
            <a:cxnLst/>
            <a:rect l="l" t="t" r="r" b="b"/>
            <a:pathLst>
              <a:path w="141604" h="138429">
                <a:moveTo>
                  <a:pt x="0" y="0"/>
                </a:moveTo>
                <a:lnTo>
                  <a:pt x="141288" y="0"/>
                </a:lnTo>
                <a:lnTo>
                  <a:pt x="141288" y="138112"/>
                </a:lnTo>
                <a:lnTo>
                  <a:pt x="0" y="138112"/>
                </a:lnTo>
                <a:lnTo>
                  <a:pt x="0" y="0"/>
                </a:lnTo>
                <a:close/>
              </a:path>
            </a:pathLst>
          </a:custGeom>
          <a:solidFill>
            <a:srgbClr val="011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9575" y="271462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0" y="0"/>
                </a:moveTo>
                <a:lnTo>
                  <a:pt x="138112" y="0"/>
                </a:lnTo>
                <a:lnTo>
                  <a:pt x="138112" y="138112"/>
                </a:lnTo>
                <a:lnTo>
                  <a:pt x="0" y="138112"/>
                </a:lnTo>
                <a:lnTo>
                  <a:pt x="0" y="0"/>
                </a:lnTo>
                <a:close/>
              </a:path>
            </a:pathLst>
          </a:custGeom>
          <a:solidFill>
            <a:srgbClr val="A9AB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4637" y="409575"/>
            <a:ext cx="136525" cy="136525"/>
          </a:xfrm>
          <a:custGeom>
            <a:avLst/>
            <a:gdLst/>
            <a:ahLst/>
            <a:cxnLst/>
            <a:rect l="l" t="t" r="r" b="b"/>
            <a:pathLst>
              <a:path w="136525" h="136525">
                <a:moveTo>
                  <a:pt x="0" y="0"/>
                </a:moveTo>
                <a:lnTo>
                  <a:pt x="136525" y="0"/>
                </a:lnTo>
                <a:lnTo>
                  <a:pt x="136525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solidFill>
            <a:srgbClr val="A9AB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49225" marR="5080" indent="-99060">
              <a:lnSpc>
                <a:spcPts val="3300"/>
              </a:lnSpc>
              <a:spcBef>
                <a:spcPts val="260"/>
              </a:spcBef>
            </a:pPr>
            <a:r>
              <a:rPr dirty="0"/>
              <a:t>Mechanisms </a:t>
            </a:r>
            <a:r>
              <a:rPr spc="-5" dirty="0"/>
              <a:t>for the implementation </a:t>
            </a:r>
            <a:r>
              <a:rPr dirty="0"/>
              <a:t>of resource  management</a:t>
            </a:r>
            <a:r>
              <a:rPr spc="-10" dirty="0"/>
              <a:t> </a:t>
            </a:r>
            <a:r>
              <a:rPr dirty="0"/>
              <a:t>policies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8371738" y="6448970"/>
            <a:ext cx="254634" cy="2406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220"/>
                </a:spcBef>
              </a:pPr>
              <a:t>73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697865" y="1899920"/>
            <a:ext cx="7959090" cy="373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6084" marR="258445" indent="-41402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500" spc="-560" dirty="0">
                <a:solidFill>
                  <a:srgbClr val="00007D"/>
                </a:solidFill>
                <a:latin typeface="Wingdings"/>
                <a:cs typeface="Wingdings"/>
              </a:rPr>
              <a:t></a:t>
            </a:r>
            <a:r>
              <a:rPr sz="1500" spc="-560" dirty="0">
                <a:solidFill>
                  <a:srgbClr val="00007D"/>
                </a:solidFill>
                <a:latin typeface="Times New Roman"/>
                <a:cs typeface="Times New Roman"/>
              </a:rPr>
              <a:t>	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Control theory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980" dirty="0">
                <a:latin typeface="Wingdings"/>
                <a:cs typeface="Wingdings"/>
              </a:rPr>
              <a:t>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uses </a:t>
            </a:r>
            <a:r>
              <a:rPr sz="2000" spc="-5" dirty="0">
                <a:latin typeface="Arial"/>
                <a:cs typeface="Arial"/>
              </a:rPr>
              <a:t>the feedback to guarantee system stability  </a:t>
            </a:r>
            <a:r>
              <a:rPr sz="2000" dirty="0">
                <a:latin typeface="Arial"/>
                <a:cs typeface="Arial"/>
              </a:rPr>
              <a:t>and predict </a:t>
            </a:r>
            <a:r>
              <a:rPr sz="2000" spc="-5" dirty="0">
                <a:latin typeface="Arial"/>
                <a:cs typeface="Arial"/>
              </a:rPr>
              <a:t>transient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behavior.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Times New Roman"/>
              <a:cs typeface="Times New Roman"/>
            </a:endParaRPr>
          </a:p>
          <a:p>
            <a:pPr marL="426084" marR="413384" indent="-414020">
              <a:lnSpc>
                <a:spcPct val="100800"/>
              </a:lnSpc>
              <a:tabLst>
                <a:tab pos="354965" algn="l"/>
                <a:tab pos="2750185" algn="l"/>
              </a:tabLst>
            </a:pPr>
            <a:r>
              <a:rPr sz="1500" spc="-560" dirty="0">
                <a:solidFill>
                  <a:srgbClr val="00007D"/>
                </a:solidFill>
                <a:latin typeface="Wingdings"/>
                <a:cs typeface="Wingdings"/>
              </a:rPr>
              <a:t></a:t>
            </a:r>
            <a:r>
              <a:rPr sz="1500" spc="-560" dirty="0">
                <a:solidFill>
                  <a:srgbClr val="00007D"/>
                </a:solidFill>
                <a:latin typeface="Times New Roman"/>
                <a:cs typeface="Times New Roman"/>
              </a:rPr>
              <a:t>	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Machine learning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spc="-980" dirty="0">
                <a:latin typeface="Wingdings"/>
                <a:cs typeface="Wingdings"/>
              </a:rPr>
              <a:t></a:t>
            </a:r>
            <a:r>
              <a:rPr sz="2000" spc="-98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Arial"/>
                <a:cs typeface="Arial"/>
              </a:rPr>
              <a:t>does not need a </a:t>
            </a:r>
            <a:r>
              <a:rPr sz="2000" spc="-5" dirty="0">
                <a:latin typeface="Arial"/>
                <a:cs typeface="Arial"/>
              </a:rPr>
              <a:t>performance </a:t>
            </a:r>
            <a:r>
              <a:rPr sz="2000" dirty="0">
                <a:latin typeface="Arial"/>
                <a:cs typeface="Arial"/>
              </a:rPr>
              <a:t>model of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  system.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426084" marR="187960" indent="-414020">
              <a:lnSpc>
                <a:spcPct val="100800"/>
              </a:lnSpc>
              <a:tabLst>
                <a:tab pos="354965" algn="l"/>
              </a:tabLst>
            </a:pPr>
            <a:r>
              <a:rPr sz="1500" spc="-560" dirty="0">
                <a:solidFill>
                  <a:srgbClr val="00007D"/>
                </a:solidFill>
                <a:latin typeface="Wingdings"/>
                <a:cs typeface="Wingdings"/>
              </a:rPr>
              <a:t></a:t>
            </a:r>
            <a:r>
              <a:rPr sz="1500" spc="-560" dirty="0">
                <a:solidFill>
                  <a:srgbClr val="00007D"/>
                </a:solidFill>
                <a:latin typeface="Times New Roman"/>
                <a:cs typeface="Times New Roman"/>
              </a:rPr>
              <a:t>	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Utility-based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980" dirty="0">
                <a:latin typeface="Wingdings"/>
                <a:cs typeface="Wingdings"/>
              </a:rPr>
              <a:t>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require a </a:t>
            </a:r>
            <a:r>
              <a:rPr sz="2000" spc="-5" dirty="0">
                <a:latin typeface="Arial"/>
                <a:cs typeface="Arial"/>
              </a:rPr>
              <a:t>performance </a:t>
            </a:r>
            <a:r>
              <a:rPr sz="2000" dirty="0">
                <a:latin typeface="Arial"/>
                <a:cs typeface="Arial"/>
              </a:rPr>
              <a:t>model and a mechanism </a:t>
            </a:r>
            <a:r>
              <a:rPr sz="2000" spc="-5" dirty="0">
                <a:latin typeface="Arial"/>
                <a:cs typeface="Arial"/>
              </a:rPr>
              <a:t>to  correlate </a:t>
            </a:r>
            <a:r>
              <a:rPr sz="2000" dirty="0">
                <a:latin typeface="Arial"/>
                <a:cs typeface="Arial"/>
              </a:rPr>
              <a:t>user-level </a:t>
            </a:r>
            <a:r>
              <a:rPr sz="2000" spc="-5" dirty="0">
                <a:latin typeface="Arial"/>
                <a:cs typeface="Arial"/>
              </a:rPr>
              <a:t>performance with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cost.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Times New Roman"/>
              <a:cs typeface="Times New Roman"/>
            </a:endParaRPr>
          </a:p>
          <a:p>
            <a:pPr marL="426084" marR="5080" indent="-414020">
              <a:lnSpc>
                <a:spcPts val="2320"/>
              </a:lnSpc>
              <a:tabLst>
                <a:tab pos="354965" algn="l"/>
                <a:tab pos="3432810" algn="l"/>
              </a:tabLst>
            </a:pPr>
            <a:r>
              <a:rPr sz="1500" spc="-560" dirty="0">
                <a:solidFill>
                  <a:srgbClr val="00007D"/>
                </a:solidFill>
                <a:latin typeface="Wingdings"/>
                <a:cs typeface="Wingdings"/>
              </a:rPr>
              <a:t></a:t>
            </a:r>
            <a:r>
              <a:rPr sz="1500" spc="-560" dirty="0">
                <a:solidFill>
                  <a:srgbClr val="00007D"/>
                </a:solidFill>
                <a:latin typeface="Times New Roman"/>
                <a:cs typeface="Times New Roman"/>
              </a:rPr>
              <a:t>	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Market-oriented/economic</a:t>
            </a:r>
            <a:r>
              <a:rPr sz="2000" spc="-5" dirty="0">
                <a:latin typeface="Arial"/>
                <a:cs typeface="Arial"/>
              </a:rPr>
              <a:t>	</a:t>
            </a:r>
            <a:r>
              <a:rPr sz="2000" spc="-980" dirty="0">
                <a:latin typeface="Wingdings"/>
                <a:cs typeface="Wingdings"/>
              </a:rPr>
              <a:t>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do not require a model of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system,  e.g., combinatorial auctions for </a:t>
            </a:r>
            <a:r>
              <a:rPr sz="2000" dirty="0">
                <a:latin typeface="Arial"/>
                <a:cs typeface="Arial"/>
              </a:rPr>
              <a:t>bundles of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resources.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3149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2750" y="134937"/>
            <a:ext cx="8731250" cy="2746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575" y="134937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29" h="136525">
                <a:moveTo>
                  <a:pt x="0" y="136525"/>
                </a:moveTo>
                <a:lnTo>
                  <a:pt x="138112" y="136525"/>
                </a:lnTo>
                <a:lnTo>
                  <a:pt x="138112" y="0"/>
                </a:lnTo>
                <a:lnTo>
                  <a:pt x="0" y="0"/>
                </a:lnTo>
                <a:lnTo>
                  <a:pt x="0" y="136525"/>
                </a:lnTo>
                <a:close/>
              </a:path>
            </a:pathLst>
          </a:custGeom>
          <a:solidFill>
            <a:srgbClr val="D6D6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7687" y="0"/>
            <a:ext cx="139700" cy="135255"/>
          </a:xfrm>
          <a:custGeom>
            <a:avLst/>
            <a:gdLst/>
            <a:ahLst/>
            <a:cxnLst/>
            <a:rect l="l" t="t" r="r" b="b"/>
            <a:pathLst>
              <a:path w="139700" h="135255">
                <a:moveTo>
                  <a:pt x="0" y="134937"/>
                </a:moveTo>
                <a:lnTo>
                  <a:pt x="139700" y="134937"/>
                </a:lnTo>
                <a:lnTo>
                  <a:pt x="139700" y="0"/>
                </a:lnTo>
                <a:lnTo>
                  <a:pt x="0" y="0"/>
                </a:lnTo>
                <a:lnTo>
                  <a:pt x="0" y="134937"/>
                </a:lnTo>
                <a:close/>
              </a:path>
            </a:pathLst>
          </a:custGeom>
          <a:solidFill>
            <a:srgbClr val="D6D6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7687" y="134937"/>
            <a:ext cx="139700" cy="141605"/>
          </a:xfrm>
          <a:custGeom>
            <a:avLst/>
            <a:gdLst/>
            <a:ahLst/>
            <a:cxnLst/>
            <a:rect l="l" t="t" r="r" b="b"/>
            <a:pathLst>
              <a:path w="139700" h="141604">
                <a:moveTo>
                  <a:pt x="0" y="0"/>
                </a:moveTo>
                <a:lnTo>
                  <a:pt x="139700" y="0"/>
                </a:lnTo>
                <a:lnTo>
                  <a:pt x="139700" y="141287"/>
                </a:lnTo>
                <a:lnTo>
                  <a:pt x="0" y="141287"/>
                </a:lnTo>
                <a:lnTo>
                  <a:pt x="0" y="0"/>
                </a:lnTo>
                <a:close/>
              </a:path>
            </a:pathLst>
          </a:custGeom>
          <a:solidFill>
            <a:srgbClr val="A9AB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637" y="274637"/>
            <a:ext cx="136525" cy="135255"/>
          </a:xfrm>
          <a:custGeom>
            <a:avLst/>
            <a:gdLst/>
            <a:ahLst/>
            <a:cxnLst/>
            <a:rect l="l" t="t" r="r" b="b"/>
            <a:pathLst>
              <a:path w="136525" h="135254">
                <a:moveTo>
                  <a:pt x="0" y="134937"/>
                </a:moveTo>
                <a:lnTo>
                  <a:pt x="136525" y="134937"/>
                </a:lnTo>
                <a:lnTo>
                  <a:pt x="136525" y="0"/>
                </a:lnTo>
                <a:lnTo>
                  <a:pt x="0" y="0"/>
                </a:lnTo>
                <a:lnTo>
                  <a:pt x="0" y="134937"/>
                </a:lnTo>
                <a:close/>
              </a:path>
            </a:pathLst>
          </a:custGeom>
          <a:solidFill>
            <a:srgbClr val="D6D6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762" y="136525"/>
            <a:ext cx="141605" cy="138430"/>
          </a:xfrm>
          <a:custGeom>
            <a:avLst/>
            <a:gdLst/>
            <a:ahLst/>
            <a:cxnLst/>
            <a:rect l="l" t="t" r="r" b="b"/>
            <a:pathLst>
              <a:path w="141604" h="138429">
                <a:moveTo>
                  <a:pt x="0" y="0"/>
                </a:moveTo>
                <a:lnTo>
                  <a:pt x="141288" y="0"/>
                </a:lnTo>
                <a:lnTo>
                  <a:pt x="141288" y="138112"/>
                </a:lnTo>
                <a:lnTo>
                  <a:pt x="0" y="138112"/>
                </a:lnTo>
                <a:lnTo>
                  <a:pt x="0" y="0"/>
                </a:lnTo>
                <a:close/>
              </a:path>
            </a:pathLst>
          </a:custGeom>
          <a:solidFill>
            <a:srgbClr val="011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9575" y="271462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0" y="0"/>
                </a:moveTo>
                <a:lnTo>
                  <a:pt x="138112" y="0"/>
                </a:lnTo>
                <a:lnTo>
                  <a:pt x="138112" y="138112"/>
                </a:lnTo>
                <a:lnTo>
                  <a:pt x="0" y="138112"/>
                </a:lnTo>
                <a:lnTo>
                  <a:pt x="0" y="0"/>
                </a:lnTo>
                <a:close/>
              </a:path>
            </a:pathLst>
          </a:custGeom>
          <a:solidFill>
            <a:srgbClr val="A9AB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4637" y="409575"/>
            <a:ext cx="136525" cy="136525"/>
          </a:xfrm>
          <a:custGeom>
            <a:avLst/>
            <a:gdLst/>
            <a:ahLst/>
            <a:cxnLst/>
            <a:rect l="l" t="t" r="r" b="b"/>
            <a:pathLst>
              <a:path w="136525" h="136525">
                <a:moveTo>
                  <a:pt x="0" y="0"/>
                </a:moveTo>
                <a:lnTo>
                  <a:pt x="136525" y="0"/>
                </a:lnTo>
                <a:lnTo>
                  <a:pt x="136525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solidFill>
            <a:srgbClr val="A9AB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54990" y="557847"/>
            <a:ext cx="174243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0000FF"/>
                </a:solidFill>
              </a:rPr>
              <a:t>Tradeoffs</a:t>
            </a:r>
            <a:endParaRPr sz="3200" dirty="0">
              <a:solidFill>
                <a:srgbClr val="0000FF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7865" y="1337945"/>
            <a:ext cx="7682865" cy="129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6084" marR="5080" indent="-41402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500" spc="-560" dirty="0">
                <a:solidFill>
                  <a:srgbClr val="00007D"/>
                </a:solidFill>
                <a:latin typeface="Wingdings"/>
                <a:cs typeface="Wingdings"/>
              </a:rPr>
              <a:t></a:t>
            </a:r>
            <a:r>
              <a:rPr sz="1500" spc="-560" dirty="0">
                <a:solidFill>
                  <a:srgbClr val="00007D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reduce cost and save energy we may need </a:t>
            </a:r>
            <a:r>
              <a:rPr sz="2000" spc="-5" dirty="0">
                <a:latin typeface="Arial"/>
                <a:cs typeface="Arial"/>
              </a:rPr>
              <a:t>to concentrate the  </a:t>
            </a:r>
            <a:r>
              <a:rPr sz="2000" dirty="0">
                <a:latin typeface="Arial"/>
                <a:cs typeface="Arial"/>
              </a:rPr>
              <a:t>load on </a:t>
            </a:r>
            <a:r>
              <a:rPr sz="2000" spc="-5" dirty="0">
                <a:latin typeface="Arial"/>
                <a:cs typeface="Arial"/>
              </a:rPr>
              <a:t>fewer </a:t>
            </a:r>
            <a:r>
              <a:rPr sz="2000" dirty="0">
                <a:latin typeface="Arial"/>
                <a:cs typeface="Arial"/>
              </a:rPr>
              <a:t>servers </a:t>
            </a:r>
            <a:r>
              <a:rPr sz="2000" spc="-5" dirty="0">
                <a:latin typeface="Arial"/>
                <a:cs typeface="Arial"/>
              </a:rPr>
              <a:t>rather than </a:t>
            </a:r>
            <a:r>
              <a:rPr sz="2000" dirty="0">
                <a:latin typeface="Arial"/>
                <a:cs typeface="Arial"/>
              </a:rPr>
              <a:t>balance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load among</a:t>
            </a:r>
            <a:r>
              <a:rPr sz="2000" spc="-5" dirty="0">
                <a:latin typeface="Arial"/>
                <a:cs typeface="Arial"/>
              </a:rPr>
              <a:t> them.</a:t>
            </a:r>
            <a:endParaRPr sz="2000">
              <a:latin typeface="Arial"/>
              <a:cs typeface="Arial"/>
            </a:endParaRPr>
          </a:p>
          <a:p>
            <a:pPr marL="426084" marR="372110" indent="-414020">
              <a:lnSpc>
                <a:spcPts val="2320"/>
              </a:lnSpc>
              <a:spcBef>
                <a:spcPts val="620"/>
              </a:spcBef>
              <a:tabLst>
                <a:tab pos="426084" algn="l"/>
              </a:tabLst>
            </a:pPr>
            <a:r>
              <a:rPr sz="1500" spc="-560" dirty="0">
                <a:solidFill>
                  <a:srgbClr val="00007D"/>
                </a:solidFill>
                <a:latin typeface="Wingdings"/>
                <a:cs typeface="Wingdings"/>
              </a:rPr>
              <a:t></a:t>
            </a:r>
            <a:r>
              <a:rPr sz="1500" spc="-560" dirty="0">
                <a:solidFill>
                  <a:srgbClr val="00007D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Arial"/>
                <a:cs typeface="Arial"/>
              </a:rPr>
              <a:t>We </a:t>
            </a:r>
            <a:r>
              <a:rPr sz="2000" dirty="0">
                <a:latin typeface="Arial"/>
                <a:cs typeface="Arial"/>
              </a:rPr>
              <a:t>may also need </a:t>
            </a:r>
            <a:r>
              <a:rPr sz="2000" spc="-5" dirty="0">
                <a:latin typeface="Arial"/>
                <a:cs typeface="Arial"/>
              </a:rPr>
              <a:t>to operate </a:t>
            </a:r>
            <a:r>
              <a:rPr sz="2000" dirty="0">
                <a:latin typeface="Arial"/>
                <a:cs typeface="Arial"/>
              </a:rPr>
              <a:t>at a lower clock </a:t>
            </a:r>
            <a:r>
              <a:rPr sz="2000" spc="-5" dirty="0">
                <a:latin typeface="Arial"/>
                <a:cs typeface="Arial"/>
              </a:rPr>
              <a:t>rate; the  performance </a:t>
            </a:r>
            <a:r>
              <a:rPr sz="2000" dirty="0">
                <a:latin typeface="Arial"/>
                <a:cs typeface="Arial"/>
              </a:rPr>
              <a:t>decreases at a lower </a:t>
            </a:r>
            <a:r>
              <a:rPr sz="2000" spc="-5" dirty="0">
                <a:latin typeface="Arial"/>
                <a:cs typeface="Arial"/>
              </a:rPr>
              <a:t>rate than </a:t>
            </a:r>
            <a:r>
              <a:rPr sz="2000" dirty="0">
                <a:latin typeface="Arial"/>
                <a:cs typeface="Arial"/>
              </a:rPr>
              <a:t>does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energy.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33715" y="3101388"/>
            <a:ext cx="5360311" cy="27667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4294967295"/>
          </p:nvPr>
        </p:nvSpPr>
        <p:spPr>
          <a:xfrm>
            <a:off x="8371738" y="6448970"/>
            <a:ext cx="254634" cy="2406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220"/>
                </a:spcBef>
              </a:pPr>
              <a:t>74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01771720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152400"/>
            <a:ext cx="8915400" cy="6324600"/>
          </a:xfrm>
        </p:spPr>
      </p:pic>
    </p:spTree>
    <p:extLst>
      <p:ext uri="{BB962C8B-B14F-4D97-AF65-F5344CB8AC3E}">
        <p14:creationId xmlns:p14="http://schemas.microsoft.com/office/powerpoint/2010/main" xmlns="" val="2585601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What is ?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458200" cy="4525963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Cloud computing</a:t>
            </a:r>
            <a:r>
              <a:rPr lang="en-US" dirty="0" smtClean="0"/>
              <a:t> is a technology that uses the internet and central remote servers to maintain data and applications.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 simple example of cloud computing is Yahoo email or Gmail etc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 style of computing where massively scalable (and elastic) IT-related capabilities are provided “as a service” to external customers using Internet technologies</a:t>
            </a:r>
            <a:endParaRPr lang="en-US" dirty="0"/>
          </a:p>
        </p:txBody>
      </p:sp>
      <p:pic>
        <p:nvPicPr>
          <p:cNvPr id="7172" name="Picture 6" descr="images (5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514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1324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76200" y="762000"/>
            <a:ext cx="9029700" cy="6019800"/>
          </a:xfrm>
          <a:noFill/>
        </p:spPr>
      </p:pic>
    </p:spTree>
    <p:extLst>
      <p:ext uri="{BB962C8B-B14F-4D97-AF65-F5344CB8AC3E}">
        <p14:creationId xmlns:p14="http://schemas.microsoft.com/office/powerpoint/2010/main" xmlns="" val="421870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2446</Words>
  <Application>Microsoft Office PowerPoint</Application>
  <PresentationFormat>On-screen Show (4:3)</PresentationFormat>
  <Paragraphs>417</Paragraphs>
  <Slides>75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Office Theme</vt:lpstr>
      <vt:lpstr>Cloud Computing SIT1304 </vt:lpstr>
      <vt:lpstr>Syllabus</vt:lpstr>
      <vt:lpstr>COURSE OUTCOMES</vt:lpstr>
      <vt:lpstr>TEXT / REFERENCE BOOKS</vt:lpstr>
      <vt:lpstr>UNIT 1  UNDERSTANDING CLOUD COMPUTING</vt:lpstr>
      <vt:lpstr>Computing</vt:lpstr>
      <vt:lpstr>What is Cloud Computing?</vt:lpstr>
      <vt:lpstr>What is ?</vt:lpstr>
      <vt:lpstr>Slide 9</vt:lpstr>
      <vt:lpstr>History</vt:lpstr>
      <vt:lpstr>     HISTORY of Cloud Computing -   Evolution of Sharing on the Internet</vt:lpstr>
      <vt:lpstr>Overview</vt:lpstr>
      <vt:lpstr>What is Cloud?</vt:lpstr>
      <vt:lpstr>What is Cloud Computing?</vt:lpstr>
      <vt:lpstr>Cloud Computing Architecture</vt:lpstr>
      <vt:lpstr>Slide 16</vt:lpstr>
      <vt:lpstr>Basic Concepts</vt:lpstr>
      <vt:lpstr>Deployment Models</vt:lpstr>
      <vt:lpstr>Slide 19</vt:lpstr>
      <vt:lpstr>PUBLIC CLOUD : The Public Cloud allows systems and services to be  easily accessible to the general public. Public cloud may be less secure because  of its openness, e.g., e-mail.</vt:lpstr>
      <vt:lpstr>Slide 21</vt:lpstr>
      <vt:lpstr>Infrastructure as a Service (IaaS)</vt:lpstr>
      <vt:lpstr>IaaS Examples</vt:lpstr>
      <vt:lpstr>Platform as a Service (PaaS)</vt:lpstr>
      <vt:lpstr>PaaS Examples</vt:lpstr>
      <vt:lpstr>Software as a Service (SaaS)</vt:lpstr>
      <vt:lpstr>SaaS Examples</vt:lpstr>
      <vt:lpstr>Do you Use the Cloud?</vt:lpstr>
      <vt:lpstr>Advantages</vt:lpstr>
      <vt:lpstr>Disadvantages</vt:lpstr>
      <vt:lpstr>Cloud Computing Architectural Framework</vt:lpstr>
      <vt:lpstr>Cloud Storage</vt:lpstr>
      <vt:lpstr>Cloud Components</vt:lpstr>
      <vt:lpstr>Clients</vt:lpstr>
      <vt:lpstr>Datacenter</vt:lpstr>
      <vt:lpstr>Distributed servers</vt:lpstr>
      <vt:lpstr>Central Server</vt:lpstr>
      <vt:lpstr>key challenges in cloud computing </vt:lpstr>
      <vt:lpstr>Slide 39</vt:lpstr>
      <vt:lpstr>Slide 40</vt:lpstr>
      <vt:lpstr>Slide 41</vt:lpstr>
      <vt:lpstr>MAJOR CLOUD PLAYERS  </vt:lpstr>
      <vt:lpstr>Google Cloud Platform</vt:lpstr>
      <vt:lpstr>Amazon Elastic Compute Cloud</vt:lpstr>
      <vt:lpstr>iCloud</vt:lpstr>
      <vt:lpstr>Microsoft Azure                                               </vt:lpstr>
      <vt:lpstr>G Suite</vt:lpstr>
      <vt:lpstr>IBM cloud computing</vt:lpstr>
      <vt:lpstr>Google App Engine</vt:lpstr>
      <vt:lpstr>OpenStack</vt:lpstr>
      <vt:lpstr>Kubernetes</vt:lpstr>
      <vt:lpstr>Nimbus</vt:lpstr>
      <vt:lpstr>Apache CloudStack</vt:lpstr>
      <vt:lpstr>OpenNebula</vt:lpstr>
      <vt:lpstr>Eucalyptus</vt:lpstr>
      <vt:lpstr>Virtualization in Cloud Computing</vt:lpstr>
      <vt:lpstr>Virtualization in Cloud Computing</vt:lpstr>
      <vt:lpstr>Slide 58</vt:lpstr>
      <vt:lpstr>Slide 59</vt:lpstr>
      <vt:lpstr>BENEFITS OF VIRTUALIZATION </vt:lpstr>
      <vt:lpstr>Types of Virtualization:</vt:lpstr>
      <vt:lpstr>Application Virtualization </vt:lpstr>
      <vt:lpstr>2.Network Virtualization</vt:lpstr>
      <vt:lpstr>Desktop Virtualization</vt:lpstr>
      <vt:lpstr>4.Storage Virtualization</vt:lpstr>
      <vt:lpstr>Parallelization in Cloud Computing</vt:lpstr>
      <vt:lpstr>CLOUD RESOURCE MANAGEMENT (CRM)</vt:lpstr>
      <vt:lpstr>Slide 68</vt:lpstr>
      <vt:lpstr>Slide 69</vt:lpstr>
      <vt:lpstr>Resource management and scheduling</vt:lpstr>
      <vt:lpstr>Motivation</vt:lpstr>
      <vt:lpstr>Cloud resource management (CRM) policies</vt:lpstr>
      <vt:lpstr>Mechanisms for the implementation of resource  management policies</vt:lpstr>
      <vt:lpstr>Tradeoffs</vt:lpstr>
      <vt:lpstr>Slide 75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staff</dc:creator>
  <cp:lastModifiedBy>online</cp:lastModifiedBy>
  <cp:revision>43</cp:revision>
  <dcterms:created xsi:type="dcterms:W3CDTF">2019-01-09T20:05:15Z</dcterms:created>
  <dcterms:modified xsi:type="dcterms:W3CDTF">2021-02-23T17:43:56Z</dcterms:modified>
</cp:coreProperties>
</file>