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9" r:id="rId3"/>
    <p:sldId id="283" r:id="rId4"/>
    <p:sldId id="406" r:id="rId5"/>
    <p:sldId id="407" r:id="rId6"/>
    <p:sldId id="280" r:id="rId7"/>
    <p:sldId id="281" r:id="rId8"/>
    <p:sldId id="282" r:id="rId9"/>
    <p:sldId id="284" r:id="rId10"/>
    <p:sldId id="285" r:id="rId11"/>
    <p:sldId id="286" r:id="rId12"/>
    <p:sldId id="288" r:id="rId13"/>
    <p:sldId id="289" r:id="rId14"/>
    <p:sldId id="291" r:id="rId15"/>
    <p:sldId id="292" r:id="rId16"/>
    <p:sldId id="296" r:id="rId17"/>
    <p:sldId id="297" r:id="rId18"/>
    <p:sldId id="295" r:id="rId19"/>
    <p:sldId id="405" r:id="rId20"/>
    <p:sldId id="294" r:id="rId21"/>
    <p:sldId id="293" r:id="rId22"/>
    <p:sldId id="299" r:id="rId23"/>
    <p:sldId id="300" r:id="rId24"/>
    <p:sldId id="301" r:id="rId25"/>
    <p:sldId id="302" r:id="rId26"/>
    <p:sldId id="303" r:id="rId27"/>
    <p:sldId id="305" r:id="rId28"/>
    <p:sldId id="307" r:id="rId29"/>
    <p:sldId id="313" r:id="rId30"/>
    <p:sldId id="316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408" r:id="rId45"/>
    <p:sldId id="331" r:id="rId46"/>
    <p:sldId id="332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7" r:id="rId55"/>
    <p:sldId id="346" r:id="rId56"/>
    <p:sldId id="348" r:id="rId57"/>
    <p:sldId id="349" r:id="rId58"/>
    <p:sldId id="350" r:id="rId59"/>
    <p:sldId id="351" r:id="rId60"/>
    <p:sldId id="358" r:id="rId61"/>
    <p:sldId id="359" r:id="rId62"/>
    <p:sldId id="410" r:id="rId63"/>
    <p:sldId id="360" r:id="rId64"/>
    <p:sldId id="361" r:id="rId65"/>
    <p:sldId id="362" r:id="rId66"/>
    <p:sldId id="363" r:id="rId67"/>
    <p:sldId id="352" r:id="rId68"/>
    <p:sldId id="353" r:id="rId69"/>
    <p:sldId id="354" r:id="rId70"/>
    <p:sldId id="355" r:id="rId71"/>
    <p:sldId id="356" r:id="rId72"/>
    <p:sldId id="368" r:id="rId73"/>
    <p:sldId id="357" r:id="rId74"/>
    <p:sldId id="369" r:id="rId75"/>
    <p:sldId id="370" r:id="rId76"/>
    <p:sldId id="371" r:id="rId77"/>
    <p:sldId id="372" r:id="rId78"/>
    <p:sldId id="373" r:id="rId79"/>
    <p:sldId id="411" r:id="rId80"/>
    <p:sldId id="374" r:id="rId81"/>
    <p:sldId id="375" r:id="rId82"/>
    <p:sldId id="382" r:id="rId83"/>
    <p:sldId id="381" r:id="rId84"/>
    <p:sldId id="380" r:id="rId85"/>
    <p:sldId id="383" r:id="rId86"/>
    <p:sldId id="379" r:id="rId87"/>
    <p:sldId id="378" r:id="rId88"/>
    <p:sldId id="384" r:id="rId89"/>
    <p:sldId id="385" r:id="rId90"/>
    <p:sldId id="386" r:id="rId91"/>
    <p:sldId id="387" r:id="rId92"/>
    <p:sldId id="377" r:id="rId93"/>
    <p:sldId id="388" r:id="rId94"/>
    <p:sldId id="389" r:id="rId95"/>
    <p:sldId id="390" r:id="rId96"/>
    <p:sldId id="391" r:id="rId97"/>
    <p:sldId id="392" r:id="rId98"/>
    <p:sldId id="393" r:id="rId99"/>
    <p:sldId id="394" r:id="rId100"/>
    <p:sldId id="395" r:id="rId101"/>
    <p:sldId id="396" r:id="rId102"/>
    <p:sldId id="397" r:id="rId103"/>
    <p:sldId id="398" r:id="rId104"/>
    <p:sldId id="399" r:id="rId105"/>
    <p:sldId id="400" r:id="rId106"/>
    <p:sldId id="401" r:id="rId107"/>
    <p:sldId id="402" r:id="rId108"/>
    <p:sldId id="403" r:id="rId109"/>
    <p:sldId id="404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0" d="100"/>
          <a:sy n="60" d="100"/>
        </p:scale>
        <p:origin x="-151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1B06-62B0-4916-88AE-67BBA580EB0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34E8-66EF-44C8-97B5-AD36EAA1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what-is-nos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772400" cy="7620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Dr.R.Jeberson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Retna Raj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Department of IT, School of Computing,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Sathyabama Institute of Science and Technology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620000" cy="60960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Unit-IV : </a:t>
            </a:r>
            <a:r>
              <a:rPr lang="en-US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 ORIENTED DESIGN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Design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Design the access layers.</a:t>
            </a:r>
          </a:p>
          <a:p>
            <a:pPr marL="912813" indent="-5683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2.1 Create mirror classes</a:t>
            </a:r>
          </a:p>
          <a:p>
            <a:pPr marL="912813" indent="-5683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2.2 Identify access layer class relationships.</a:t>
            </a:r>
          </a:p>
          <a:p>
            <a:pPr marL="912813" indent="-5683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2.3 Simplifies classes and their relationships</a:t>
            </a:r>
          </a:p>
          <a:p>
            <a:pPr marL="1312863" lvl="2" indent="-568325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Redundant classes </a:t>
            </a:r>
          </a:p>
          <a:p>
            <a:pPr marL="1312863" lvl="2" indent="-568325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Method classes</a:t>
            </a:r>
          </a:p>
          <a:p>
            <a:pPr marL="912813" indent="-5683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2.4 Iterate and refine again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Orient the controls in the dialog box in the direction people read.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Usually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 to right, top to bottom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information should be put toward the top and left side of the form, entering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optional or seldom entered information toward the bottom.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4114800"/>
            <a:ext cx="490970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Place text labels to the left of text box controls, align the height of the text with </a:t>
            </a:r>
            <a:r>
              <a:rPr lang="en-US" sz="2400" dirty="0" smtClean="0"/>
              <a:t>text displayed </a:t>
            </a:r>
            <a:r>
              <a:rPr lang="en-US" sz="2400" dirty="0"/>
              <a:t>in the text box.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2286000"/>
            <a:ext cx="67722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Guidelines For Designing Dialog Boxes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If the dialog box is for an error message, use the following guidelines:</a:t>
            </a:r>
          </a:p>
          <a:p>
            <a:pPr marL="0" indent="0">
              <a:buNone/>
            </a:pPr>
            <a:r>
              <a:rPr lang="en-US" sz="2400" b="1" dirty="0" smtClean="0"/>
              <a:t>Your </a:t>
            </a:r>
            <a:r>
              <a:rPr lang="en-US" sz="2400" b="1" dirty="0"/>
              <a:t>error message should be positive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 instead of displaying “You have typed an illegal date format,” display this</a:t>
            </a:r>
          </a:p>
          <a:p>
            <a:r>
              <a:rPr lang="en-US" sz="2400" dirty="0"/>
              <a:t>message “Enter date format mm/</a:t>
            </a:r>
            <a:r>
              <a:rPr lang="en-US" sz="2400" dirty="0" err="1"/>
              <a:t>dd</a:t>
            </a:r>
            <a:r>
              <a:rPr lang="en-US" sz="2400" dirty="0"/>
              <a:t>/</a:t>
            </a:r>
            <a:r>
              <a:rPr lang="en-US" sz="2400" dirty="0" err="1"/>
              <a:t>yyyy</a:t>
            </a:r>
            <a:r>
              <a:rPr lang="en-US" sz="2400" dirty="0"/>
              <a:t>.”</a:t>
            </a:r>
          </a:p>
          <a:p>
            <a:pPr marL="0" indent="0">
              <a:buNone/>
            </a:pPr>
            <a:r>
              <a:rPr lang="en-US" sz="2400" b="1" dirty="0" smtClean="0"/>
              <a:t>Your </a:t>
            </a:r>
            <a:r>
              <a:rPr lang="en-US" sz="2400" b="1" dirty="0"/>
              <a:t>error message should be constructive, brief and meaningful.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avoid messages such </a:t>
            </a:r>
            <a:r>
              <a:rPr lang="en-US" sz="2400" dirty="0" smtClean="0"/>
              <a:t>as “</a:t>
            </a:r>
            <a:r>
              <a:rPr lang="en-US" sz="2400" dirty="0"/>
              <a:t>You should know better! Use the OK button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instead </a:t>
            </a:r>
            <a:r>
              <a:rPr lang="en-US" sz="2400" dirty="0" smtClean="0"/>
              <a:t>display “</a:t>
            </a:r>
            <a:r>
              <a:rPr lang="en-US" sz="2400" dirty="0"/>
              <a:t>Press the Undo button and try again.”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Guidelines For The Command Buttons Layout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Arrange the command buttons either along the upper-right border of the form </a:t>
            </a:r>
            <a:r>
              <a:rPr lang="en-US" sz="2400" dirty="0" smtClean="0"/>
              <a:t>or dialog </a:t>
            </a:r>
            <a:r>
              <a:rPr lang="en-US" sz="2400" dirty="0"/>
              <a:t>box or lined up across the bottom.</a:t>
            </a:r>
          </a:p>
          <a:p>
            <a:r>
              <a:rPr lang="en-US" sz="2400" dirty="0" smtClean="0"/>
              <a:t>Positioning </a:t>
            </a:r>
            <a:r>
              <a:rPr lang="en-US" sz="2400" dirty="0"/>
              <a:t>buttons on the left or center is popular in Web interfaces.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477000" cy="31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Guidelines For Designing Application Windows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typical application window consists of a frame (or border) which defines its extent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title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bar, scroll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bars,menu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bars, toolbars, and status bars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Guidelines For Using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Colors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Use identical or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similar colors to indicate related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information.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different colors to distinguish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groups of information from each other.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example, checkout and in-stock tapes could appear in different colors.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 object background, use a contrasting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but complementary color.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example, in an entry field, make sure that the background color contrasts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data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color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bright colors to call attention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certain elements on the screen.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dim colors to make other elements less noticeable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Guidelines For Designing Application Windows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For example, you might want to display the required field in a brighter color </a:t>
            </a:r>
            <a:r>
              <a:rPr lang="en-US" sz="2400" dirty="0" smtClean="0"/>
              <a:t>than optional </a:t>
            </a:r>
            <a:r>
              <a:rPr lang="en-US" sz="2400" dirty="0"/>
              <a:t>fields.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colors consistently within each window and among all Windows in </a:t>
            </a:r>
            <a:r>
              <a:rPr lang="en-US" sz="2400" dirty="0" smtClean="0"/>
              <a:t>your application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 the colors for Pushbuttons should be the same throughout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Using too many colors can be visually distracting, and will make your application </a:t>
            </a:r>
            <a:r>
              <a:rPr lang="en-US" sz="2400" dirty="0" smtClean="0"/>
              <a:t>less interesting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Allow </a:t>
            </a:r>
            <a:r>
              <a:rPr lang="en-US" sz="2400" dirty="0"/>
              <a:t>the user to modify the color configuration of your application.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Guidelines For Using Fonts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 commonly installed fonts, not specialized fonts that users might not have 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their machines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bold for control labels so they will remain legible when the object is dimmed.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fonts consistently within each form and among all forms in your application.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example, the fonts for check box controls should be the same throughout.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Consistency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reassuring to users, and psychologically makes users feel in control.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too many font styles, sizes and colors can be visually distracting and should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be avoided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Prototyping the User Interface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Rapid prototyping encourages the incremental development approach, “grow,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build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.”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Three General Steps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user interface objects visually.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Link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 assign the appropriate behaviors or actions to these user interface objects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their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events.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debug, then add more by going back to step 1.</a:t>
            </a: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Prototyping the User Interface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143000"/>
            <a:ext cx="51625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Design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 Design the view layer classes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3.1 Design the macro level user interface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3.2 Design the micro level user interface</a:t>
            </a:r>
          </a:p>
          <a:p>
            <a:pPr lvl="2">
              <a:spcBef>
                <a:spcPts val="18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Design the view layer object </a:t>
            </a:r>
          </a:p>
          <a:p>
            <a:pPr lvl="2">
              <a:spcBef>
                <a:spcPts val="18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Build a prototype of view layer interface.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3.3 Test usability and user satisfaction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3.4 Iterate and refine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Object oriented design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Axioms – fundamental truth,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valid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Axiom 1 : Independent Axiom ( maintain the independence of components.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component must satisfy the requirements without affecting other component requirements.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Axiom 2 : Information Axiom (minimize the information design of the content) 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Simplicity – minimum amount of complexity and maximum level of simplicity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inheritance and systems built-in classes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Corollaries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Corollary – proposition that follows from an axioms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rules derived from two axioms.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Corollary -1 : Uncoupled design with less information 		     content.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Corollary -2 : Single purpose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Corollary -3 : Large number of simple classes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Corollary -4 : Strong mappings</a:t>
            </a:r>
          </a:p>
          <a:p>
            <a:pPr marL="344488" lvl="1" indent="-344488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Corollary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-5 : Standardization </a:t>
            </a:r>
          </a:p>
          <a:p>
            <a:pPr marL="344488" lvl="1" indent="-344488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Corollary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-6 : Design with Inheritance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480734" cy="464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Corollary -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3100" dirty="0">
                <a:latin typeface="Arial" pitchFamily="34" charset="0"/>
                <a:cs typeface="Arial" pitchFamily="34" charset="0"/>
              </a:rPr>
              <a:t>Uncoupled design with less information content.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Coupling  : coupling is a measure of the strength of association established by a connection from one object to another. 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Coupling is a binary relationship.</a:t>
            </a:r>
          </a:p>
          <a:p>
            <a:pPr marL="339725" lvl="1" indent="-339725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Change to one component makes minimal impact on other component.</a:t>
            </a:r>
          </a:p>
          <a:p>
            <a:pPr marL="398463" lvl="1" indent="-39846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Strong coupling among objects complicates a system.</a:t>
            </a:r>
          </a:p>
          <a:p>
            <a:pPr marL="398463" lvl="1" indent="-39846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Coupling increases with increasing complexity of the interface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98463" lvl="1" indent="-39846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good software will have low coupling.</a:t>
            </a:r>
          </a:p>
          <a:p>
            <a:pPr marL="398463" lvl="1" indent="-39846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98463" lvl="1" indent="-39846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 is tightly coupled object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Any changes to one leads to a ripple effect of changes in others.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degree of coupling between component is measured by the amount and complexity of information transmitted between them.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410200" cy="358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Interaction coupling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OOD has two types of coupling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1800"/>
              </a:spcAft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Interaction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coupling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1800"/>
              </a:spcAft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Inheritance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coupling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Interaction coupling involves the amount of complexity of messages between components.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desirable to have little interaction.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Guideline : keep the messages as simple and infrequent as possible.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Interaction coupling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50380"/>
              </p:ext>
            </p:extLst>
          </p:nvPr>
        </p:nvGraphicFramePr>
        <p:xfrm>
          <a:off x="457200" y="1219200"/>
          <a:ext cx="8229600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1371600"/>
                <a:gridCol w="51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Degree of coupling 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Very high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Content coupling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Connection involves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direct reference to attributes or methods of another object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Common coupling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Two objects accessing global data space for both to read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and write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Control coupling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Control of processing logic of one object by another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Low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Stamp coupling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Passing aggregate  an data structure  to another object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Very low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Data coupling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Either simple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data item or aggregate structure of whose elements are used by receiving object.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Inheritance coupling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Coupling between super and sub classes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sub class is coupled with its super class in terms of attributes and methods.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High inheritance coupling is desired.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Specialization class should not inherit unrelated and unneeded methods and attributes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UNIT 4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   OBJECT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ORIENTED DESIGN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Oriented Design Process - Object Oriented Design Axioms - Corollaries - Designing Classes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Object Constraint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Language - Process of Designing Class - Class Visibility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Refining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Attributes - Access Layer: Object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Store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Persistence - Database Management System - Logical and Physical Database Organization and Access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Control-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Distributed Databases and Client Server Computing - Object Oriented Database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Management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Object Relational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Systems - Designing Access Layer Classes - View Layer: Designing View Layer Classes - Macro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Level Process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Micro Level Process - Purpose of View Layer Interface - Prototyping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9774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Cohesion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Deals with interaction within a single objects or software components.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Cohesion supports classes that have very specific goals and defined purposes (single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purposness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object)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Highly cohesive components can lower coupling.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because only a minimum of essential information need be passed between components.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Cohesion helps in designing classes that have very specific goals and clearly defined purposes.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Oriented Design support three kinds of cohesion.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Method cohesion </a:t>
            </a:r>
          </a:p>
          <a:p>
            <a:pPr lvl="1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method should carry only one function.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cohesion </a:t>
            </a:r>
          </a:p>
          <a:p>
            <a:pPr marL="858837" lvl="1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Methods and attributes of a class are highly cohesive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Inheritance cohesion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interrelated are classes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Does specialization really portray specialization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Corollary 2 single purpose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Every class should be clearly defined to achieve system’s goals.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Document a class,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easily explain  its purpose in a sentence or two.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not, divide into  more independent classes  with purpose.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Keep it simple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More precise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method  must provide only one service.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method  described by Half page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Corollary 3  : Large number of simpler classes, Reusability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Smaller the classes, the better you reuse.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Large and complex classes are complicated to be reused.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OOD – aims to reuse the classes rather than build a new one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Levels of reusability – 70 to 80 percent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people not promote reusability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s/w books teach to build a product from first principle.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Not invented here syndrome.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Unsuccessful experiences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No reward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Corollary -4 : Strong mapping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strong mapping links the identified classes during analysis phase to design during design phase. 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 Ex. During analysis : Employee class identified.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During design phase : Design Employee class, attributes, methods and association with other objects, view and access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Corollary – 5 : Standardization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requires good understanding of the classes in the OOPs environment. 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Small talk, Java, C++ , PowerBuilder has several built-in class libraries 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libraries must easily be searched, based on users' criteria 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patterns capture the design knowledge, document it and store it in a repository that can be shared and reused in different applications. </a:t>
            </a:r>
          </a:p>
          <a:p>
            <a:pPr>
              <a:spcBef>
                <a:spcPts val="180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Corollary 6 : Designing with inheritance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Inheritance : To minimize the amount of program instruction.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Determine the ancestor, attributes, messages of a class.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 the methods and protocols of a class. 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Single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inheritance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Redesign the application by using the inheritance mechanisms supported by the system's target language.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If the language supports single inheritance exclusively, select a formal super class.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Identify other related sub classes and relevant methods. </a:t>
            </a:r>
          </a:p>
          <a:p>
            <a:pPr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Advantages of single inheritance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avoids ambiguity in the selection of methods by a class.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concentrates only on the specific behavior of an object. </a:t>
            </a:r>
          </a:p>
          <a:p>
            <a:pPr>
              <a:buNone/>
            </a:pPr>
            <a:endParaRPr lang="en-US" sz="2400" b="1" dirty="0" smtClean="0"/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Single Inheritance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Single Inheritance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class restaurant is inherited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8" y="2514600"/>
            <a:ext cx="386334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2" y="2514600"/>
            <a:ext cx="391296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Problem with Multiple Inheritance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Multiple Inheritance in a single inheritance system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LISP and C++ support multiple inheritance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Disadvantages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Several ancestor classes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Which behavior is getting from which class is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more difficult to understand programs. 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Solution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single inheritance is to inherit from the most appropriate class and add an object of another class as an attribute or aggregation. 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Problem with Multiple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Avoiding inheriting inappropriate behavior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066801"/>
            <a:ext cx="5545987" cy="219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17978"/>
            <a:ext cx="4793512" cy="287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oriented system development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oriented analysis – use case driven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oriented design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Prototyping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Component based development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Incremental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Designing Classes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Topics covered</a:t>
            </a:r>
          </a:p>
          <a:p>
            <a:r>
              <a:rPr lang="en-US" dirty="0" smtClean="0"/>
              <a:t>Guidelines and approaches to use in designing classes and their methods.</a:t>
            </a:r>
          </a:p>
          <a:p>
            <a:r>
              <a:rPr lang="en-US" dirty="0" smtClean="0"/>
              <a:t>UML object constraint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constraint Language (OCL)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OCL is a specification language that uses simple logic for specifying the properties of a system.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Many UML modeling constructs require expression.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Expressions are stated as strings in OCL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Item.selector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 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John.age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Item.selector</a:t>
            </a:r>
            <a:r>
              <a:rPr lang="en-US" dirty="0" smtClean="0"/>
              <a:t>[qualifier-value]</a:t>
            </a:r>
          </a:p>
          <a:p>
            <a:r>
              <a:rPr lang="en-US" dirty="0" smtClean="0"/>
              <a:t>Ex : </a:t>
            </a:r>
            <a:r>
              <a:rPr lang="en-US" dirty="0" err="1" smtClean="0"/>
              <a:t>John.Phone</a:t>
            </a:r>
            <a:r>
              <a:rPr lang="en-US" dirty="0" smtClean="0"/>
              <a:t>[2]</a:t>
            </a:r>
          </a:p>
          <a:p>
            <a:r>
              <a:rPr lang="en-US" dirty="0" err="1" smtClean="0"/>
              <a:t>Set</a:t>
            </a:r>
            <a:r>
              <a:rPr lang="en-US" dirty="0" err="1" smtClean="0">
                <a:sym typeface="Wingdings" pitchFamily="2" charset="2"/>
              </a:rPr>
              <a:t>select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-expression) : the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 expression written in terms of objects within the set.</a:t>
            </a:r>
          </a:p>
          <a:p>
            <a:r>
              <a:rPr lang="en-US" dirty="0" smtClean="0">
                <a:sym typeface="Wingdings" pitchFamily="2" charset="2"/>
              </a:rPr>
              <a:t>Ex: </a:t>
            </a:r>
            <a:r>
              <a:rPr lang="en-US" dirty="0" err="1" smtClean="0">
                <a:sym typeface="Wingdings" pitchFamily="2" charset="2"/>
              </a:rPr>
              <a:t>company.employeesalary</a:t>
            </a:r>
            <a:r>
              <a:rPr lang="en-US" dirty="0" smtClean="0">
                <a:sym typeface="Wingdings" pitchFamily="2" charset="2"/>
              </a:rPr>
              <a:t>&gt;3000</a:t>
            </a:r>
          </a:p>
          <a:p>
            <a:r>
              <a:rPr lang="en-US" dirty="0" smtClean="0">
                <a:sym typeface="Wingdings" pitchFamily="2" charset="2"/>
              </a:rPr>
              <a:t>This represents employees with salaries over $3000.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Process of designing class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 Apply design axioms to design classes, attributes, methods and associations.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1.1 Refine UML class diagram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Refine attributes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methods – UML activity diagram.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Refine association between classes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Refine class hierarchy and design with inheritance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1.2 Iterate and refine again.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visibility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Designing methods, attributes two problems to be addresses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1.protocol : Public, private and protected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Public protocol – made available to other objects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Private protocol – can be hidden from other objects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Protected protocol – sub classes can use the method in addition to the class itself.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encapsulation leakage – occurs when details about a class ‘s internal implementation are disclosed through the interface.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Private protocol (visibility) of a class: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Messages normally should not be sent from other objects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Accessible only to operations of that class.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Public protocol (visibility)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Defines the behavior is accessible by all classes and subclasses.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Protected protocol(visibility) : 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sub classes can use the method in addition to the class itself.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25867"/>
            <a:ext cx="5276850" cy="501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Contn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Private and protected protocol layer  : internal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Items in these layers define the implementation of the object.</a:t>
            </a:r>
          </a:p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Public protocol layer : External 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Items in this layer define the functionality of the object.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Good design allows polymorphism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Not all protocol should be public.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Refining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analysis phase : name of the attribute was sufficient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phase : detailed information added to the model.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Goal is refine existing attributes or add attributes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Attribute type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Single value attribute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Multiplicity or multi-value attribute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Reference to another object, or instance connection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Attribute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Attribute represent the state of an object.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When the state of the object changes, these changes are reflected in the value of attributes.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Single value attribute is most common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Multiplicity 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mutivalue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attribute collection of many values at any given time.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Background – OO Analysis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classes 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Noun phrase approach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Common class pattern approach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Use case driven sequence / collaboration modeling approach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Classes, Responsibilities and collaborators (CRC) approach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the attributes, methods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the relationship between objects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Association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Super-sub </a:t>
            </a:r>
            <a:r>
              <a:rPr lang="en-US" sz="2000" dirty="0" smtClean="0">
                <a:latin typeface="Arial" charset="0"/>
                <a:cs typeface="Arial" charset="0"/>
              </a:rPr>
              <a:t>structure (</a:t>
            </a:r>
            <a:r>
              <a:rPr lang="en-US" sz="2000" dirty="0">
                <a:latin typeface="Arial" charset="0"/>
                <a:cs typeface="Arial" charset="0"/>
              </a:rPr>
              <a:t>also known as generalization)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Aggregation and a-part-of structure.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UML attribute presentation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Visibility name : type expression=initial value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Where visibility is one of the following: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+ public visibility(accessibility to all classes)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# protected visibility(accessibility to subclasses and operations of the class)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- private visibility (accessibility only to operations of the class)</a:t>
            </a:r>
          </a:p>
        </p:txBody>
      </p:sp>
      <p:sp>
        <p:nvSpPr>
          <p:cNvPr id="4" name="Text Box 1"/>
          <p:cNvSpPr txBox="1"/>
          <p:nvPr/>
        </p:nvSpPr>
        <p:spPr>
          <a:xfrm>
            <a:off x="1752600" y="1371600"/>
            <a:ext cx="5876925" cy="457200"/>
          </a:xfrm>
          <a:prstGeom prst="rec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Arial"/>
                <a:ea typeface="Times New Roman"/>
              </a:rPr>
              <a:t>Visibility name : type expression=initial value</a:t>
            </a:r>
            <a:endParaRPr lang="en-US" sz="1200">
              <a:effectLst/>
              <a:latin typeface="Times New Roman"/>
              <a:ea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>
                <a:effectLst/>
                <a:ea typeface="Calibri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838200" y="5079316"/>
            <a:ext cx="1447800" cy="11728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480"/>
              </a:spcBef>
              <a:spcAft>
                <a:spcPts val="0"/>
              </a:spcAft>
            </a:pPr>
            <a:r>
              <a:rPr lang="en-US" sz="14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Firstname</a:t>
            </a:r>
            <a:endParaRPr lang="en-US" sz="1400" b="1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marL="0" marR="0">
              <a:spcBef>
                <a:spcPts val="480"/>
              </a:spcBef>
              <a:spcAft>
                <a:spcPts val="0"/>
              </a:spcAft>
            </a:pPr>
            <a:r>
              <a:rPr lang="en-US" sz="14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Lastname</a:t>
            </a:r>
            <a:endParaRPr lang="en-US" sz="1400" b="1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marL="0" marR="0">
              <a:spcBef>
                <a:spcPts val="480"/>
              </a:spcBef>
              <a:spcAft>
                <a:spcPts val="0"/>
              </a:spcAft>
            </a:pPr>
            <a:r>
              <a:rPr lang="en-US" sz="14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Pinnumber</a:t>
            </a:r>
            <a:r>
              <a:rPr lang="en-US" sz="1400" b="1" kern="1200" dirty="0">
                <a:solidFill>
                  <a:srgbClr val="00000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endParaRPr lang="en-US" sz="1400" b="1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marL="0" marR="0">
              <a:spcBef>
                <a:spcPts val="480"/>
              </a:spcBef>
              <a:spcAft>
                <a:spcPts val="0"/>
              </a:spcAft>
            </a:pPr>
            <a:r>
              <a:rPr lang="en-US" sz="14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Cardnumber</a:t>
            </a:r>
            <a:endParaRPr lang="en-US" sz="1400" b="1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85" y="4925059"/>
            <a:ext cx="337895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Right Arrow Icon - Straight Line With Arrow, HD Png Download - kind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27" y="5485344"/>
            <a:ext cx="758825" cy="34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Right Arrow Icon - Straight Line With Arrow, HD Png Download - kind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42" y="5691821"/>
            <a:ext cx="616871" cy="28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13" y="4486909"/>
            <a:ext cx="18954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Design of Attributes -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ViaNet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Bank System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7" y="1066800"/>
            <a:ext cx="7727693" cy="56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Designing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class can provide several types of method 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Constructor – method that create instance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Destructor –method that destroy instance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Conversion method – converts a value from one unit of measure into another.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Copy method – copy the contents of one instance to another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Attribute set – set value to attribute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Attribute get – returns values of one or more attributes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I/O methods – provide or receive data from device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Domain specific – specific to an application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UML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Where visibility is one of the following: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+   public visibility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#   protected visibility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-    private visibility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():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aName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+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getAccountNumber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(account :type) : account Number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22108"/>
            <a:ext cx="18669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71737"/>
            <a:ext cx="18954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Right Arrow Icon - Straight Line With Arrow, HD Png Download - kind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608048"/>
            <a:ext cx="758825" cy="34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/>
          <p:nvPr/>
        </p:nvSpPr>
        <p:spPr>
          <a:xfrm>
            <a:off x="1752600" y="1270819"/>
            <a:ext cx="6426200" cy="457200"/>
          </a:xfrm>
          <a:prstGeom prst="rect">
            <a:avLst/>
          </a:prstGeom>
          <a:solidFill>
            <a:schemeClr val="lt1"/>
          </a:solidFill>
          <a:ln w="127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Visibility name : (parameter list):return-type -expression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Design view of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ViaNet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Bank System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629399" cy="505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2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database management system (DBMS) is a collection of related data and associated programs that access, manipulate, protect and manage data.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main purpose of a DBMS is to provide a reliable, persistent data storage facility, and mechanism for efficient and convenient data access and retrieval.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Persistence (review) –means  objects that outlive the programs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Persistent object stores do not support query or interactive user interface facilities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Object Storage and Persistence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six broad categories for the lifetime of data: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Transient results to the evaluation of expressions.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Variables involved in procedure activation (parameters and variables with a localized scope).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Global variables and variables that are dynamically allocated.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Data that exist between the executions of a program.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Data that exist between the versions of a program.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Data that outlive a program.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Object Storage and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First three categories are transient data and other three are non transient or persistent data.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Programming languages provide excellent and integrated support for first three categories.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Other three categories supported by DBMS or file system.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DBMS is a set of programs that enable the creation and maintenance of a collection of related data.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DBMS have a number of properties that distinguish them from the file-based data management approach.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Database system Vs. File System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6530952" cy="520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Analysis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ViaNet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Bank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42103"/>
            <a:ext cx="7038187" cy="52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8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Database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 database model is a collection of logical constructs used to represent the data structure and data relationships within the database.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Hierarchical Model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Network Model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Relational Model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/>
              <a:t>The hierarchical model represents data as a </a:t>
            </a:r>
            <a:r>
              <a:rPr lang="en-US" dirty="0" smtClean="0">
                <a:solidFill>
                  <a:srgbClr val="FF0000"/>
                </a:solidFill>
              </a:rPr>
              <a:t>single-rooted tree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8267931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network database model is similar to a hierarchical database, with one distinction.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Unlike the hierarchical model,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network model's record can have more than one parent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76600"/>
            <a:ext cx="6184783" cy="260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Of all the database models, the relational model has the simplest, most uniform structure and is the most commercially widespread.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Column of each table are attributes that defines data.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rows of each table are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represents individual data object being stored.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relational  table should have only one primary key.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primary key is a combination of one or more attributes whose value unambiguously locates each row in the table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88163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What is a schema and metadata?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schema, or metadata, contains a complete definition of the data formats, such as the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structures, types, and constraints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an object-oriented DBMS, the schema is the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collection of class definitions.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relationships among classes (such as super/sub) are maintained as part of the schema.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Database Definition Language (DDL)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database definition language (DDL) is used to describe the structure of and relationships between objects stored in a database.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 create logical structure or schema, the following SQL command can be used: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schema authorization(creator) create database (database name)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 example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Create 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inventory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inventory_number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char(10) not null description char[25]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price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decimal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(9,2))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 Manipulation Language (DML)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DML is the language that allows to access and manipulate (such as create, save or destroy) data organization.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Structured Query Language (SQL) is the standard DML for relational DBMS.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a relational DBMS, the DML is independent from a host programming language.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 example, a host language such as C or COBOL would be used to write the body of the application.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SQL statements are then typically embedded in C or COBOL applications to manipulate data.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Logical and Physical Database Organization and Access Control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Logical database refers to the conceptual view of database structure and the relationship within the database. ex. databases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Physical database organization – refers to how the logical components of the database are represented in a physical form.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Ex. Objects represented as files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Sharability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Transaction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Data and objects in a database shared by multiple applications.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Object concurrency - conflicts over object access will arise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Database mediate these conflicts and promote sharing of data.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Mediation process is managed through concurrency policies.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Introduction – Design phase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344488" lvl="1" indent="-344488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Goal : Design the classes, attributes and methods.</a:t>
            </a:r>
          </a:p>
          <a:p>
            <a:pPr marL="339725" lvl="1" indent="-339725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Relate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model into real world physical domain</a:t>
            </a:r>
          </a:p>
          <a:p>
            <a:pPr marL="344488" lvl="1" indent="-344488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Good design simplifies the implementation and maintenance of the project. </a:t>
            </a:r>
          </a:p>
          <a:p>
            <a:pPr marL="344488" lvl="1" indent="-344488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is focus on view and access classes.</a:t>
            </a:r>
          </a:p>
          <a:p>
            <a:pPr marL="344488" lvl="1" indent="-344488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Axioms used to formalize the design process.</a:t>
            </a:r>
          </a:p>
          <a:p>
            <a:pPr marL="744538" lvl="2" indent="-344488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 fundamental basis for the creation of the system.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Transaction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 transaction is a unit of change, in which either all changes to objects within a transaction will be applied or not at all.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 transaction is said to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commit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if all changes can be successfully made to the database.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transaction is said to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abort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if all changes cannot be successfully made to the database.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Concurrency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Several users (or application) attempt to read and write the same object simultaneously.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Concurrency control mechanism is used to mediate such conflicts, and dictate how it can be handled.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Goal : to provide each user with a consistent view of the database.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This means transaction must occur in a serial order.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Conservative or pessimistic policy : to allow a user to lock all records or objects when they are accessed and to release the locks only after a transaction commits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Distinguish between object-read lock or write lock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Concurrency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This policy allows many readers of an object but only one writer.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Distributed Databases and Client Server Computing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 distributed databases portions of the database reside on different nodes (computers) in the network.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server computing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Is the logical extension of modular programming.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Large piece of s/w into modules.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Creates easier development and better maintainability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All modules need not be executed within the same memory space or the same machine.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Calling module is Client – request service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Called module is server – provides the service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Component is connectivity provided by Network Operating System(NOS)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Client server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NOS provides services such as routing, distribution, messages, filing and printing.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18684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Client server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client is process (program) that sends a message to a server process.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program manage the user interface (GUI), dispatch request to server program, and execute business logic.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Server programs execute database retrieval and updates, manage data integrity and dispatch responses to client request.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Two-Tier Architecture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two-tier architecture is one where a client talks directly to a server, with no intervening server.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type of architecture is typically used in small environments with less than 50 users.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Three-Tier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5574136" cy="525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Three-Tier Architecture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Three tier architecture introduces a server between the client and the server.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Web server/application server provides translation services, metering services, intelligent agent services.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Design Process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68823"/>
            <a:ext cx="8324851" cy="391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Characteristics of Client-Server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Client interact  with the user and a server interact with the shared resource. 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Client process provide interface between user and rest of the application.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front-end task and back-end task have fundamentally different requirements for computing resources. (memory, processor speed)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environment is multivendor (different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different hardware platform). The processes communicate through standard API.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Scalability (vertical and horizontal)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Horizontal – adding or removing client workstation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Vertical – migrating to a larger or faster server machine.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–server application components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typical client-server application consist of the following components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Interface – interacts with user, screens, windows, keyboard, mouse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Business processing – uses the user interface data to perform business tasks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Database processing – manipulate data within the application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Distributed and cooperative processing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Distributed processing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Means distribution of application and business logic across multiple processing platforms.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Processing will occur on more than one processor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 order for a transaction to be completed.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76600"/>
            <a:ext cx="4191000" cy="344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Distributed and cooperative processing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Cooperative processing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Requires two or more distinct processors to complete a single transaction.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a form of distributed computing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requires two or more distinct processors.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Communication between processors in the form of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message passing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00200"/>
            <a:ext cx="411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7338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 Oriented Database Management System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2133600"/>
            <a:ext cx="7772400" cy="150018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Object-Oriented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4290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object-oriented database management system is a marriage of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object-oriented programming and database technology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provide what we now call object-oriented databases.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52578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371600"/>
            <a:ext cx="5181600" cy="521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database characteristics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rules that make it an object-oriented system are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must support complex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identity must be supported.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Objects must be encapsulated.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must support types or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must support inheritance.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must avoid premature binding.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must be computationally complete.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must be extensible.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database characteristics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Second, these rules make it a DBMS: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9. It must be persistent, able to remember an object state.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10. It must be able to manage very large databases.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11. It must accept concurrent users.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12. It must be able to recover from hardware and software failures.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13. Data query must be simple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traditional databases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457200"/>
          </a:xfrm>
        </p:spPr>
        <p:txBody>
          <a:bodyPr/>
          <a:lstStyle/>
          <a:p>
            <a:pPr algn="ctr"/>
            <a:r>
              <a:rPr lang="en-US" dirty="0" smtClean="0"/>
              <a:t>Object oriented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Allow  for sharing, concurrent multiuser access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Objects ability to interact with other objects	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Objects are active component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Support Inheritance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Storage of data in the form of objects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object has an object-id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Manage large number of different data type, relationship between objects, object with complex behaviors.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219200"/>
            <a:ext cx="4041775" cy="4460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Traditional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Allow  for sharing, concurrent multiuser access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--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Records play a passive role.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Don’t explicitly support inheritance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Object Oriented databases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GemStone/S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GemStone/S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is an object database system based on Smalltalk – an object-oriented programming language influenced by Java. 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ObjectDB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ObjectDB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is a </a:t>
            </a:r>
            <a:r>
              <a:rPr lang="en-US" sz="2000" dirty="0" err="1">
                <a:latin typeface="Arial" pitchFamily="34" charset="0"/>
                <a:cs typeface="Arial" pitchFamily="34" charset="0"/>
                <a:hlinkClick r:id="rId2"/>
              </a:rPr>
              <a:t>NoSQL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object database for the Java programming language. 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ObjectDatabase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++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ObjectDatabase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++ is a real-time embeddable object database designed for server-side applications. 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Objectivity/DB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Objectivity/DB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utilizes the power of objects and satisfies the complex requirements within Big Data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ObjectStore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ObjectStore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integrates with C++ or Java and provides memory persistency to improve the performance of application logic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Versant - Versant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provides primary transparent object persistence from C++, Java, and .NET.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6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Design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Apply design axioms to design classes, attributes, methods and associations.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the access layers.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view layer classes.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Iterate and refine the whole design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must be traceable across requirements, analysis, design, code and testing.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Relational Systems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mapping tool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mismatch between the programming model and existing relational database layout.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Reverse engineering : creating an object model from an existing relational database layout (schema)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Forward engineering : creating a relational schema from an existing object model.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Forward and reverse engineering combined in an iterative process.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Tools that define the relationship between the table structure (schema) with classes in object model.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Ex. Sun’s java blend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Object-Relation Mapping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(row) of a table contains data for a single entity that correlates to an object.(instance of a class) in an object oriented system.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Stored procedure in a relational database may correlate to a method in an object oriented architecture.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Tool used to define the relational data maps to and from application objects. The following are two way mapping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Table-class mapping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Table-multiple class mapping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Table-inherited class mapping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Tables-inherited class mapping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895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Table-class Mapping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Is a simple one-to-one mapping of a table to a class and the mapping of columns in a table to properties in a class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map all the columns to properties.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 this mapping,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single table is mapped to a class single class.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124" y="3429000"/>
            <a:ext cx="8276108" cy="27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Table-Multiple Classes Mapping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 single table maps to multiple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noninheriting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Two or more distinct , non inheriting classes have properties that are mapped to columns in a single table. 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custID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column provides the discriminant. If the value for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custID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null, an Employee instance is created at run time; otherwise a Customer instance is created.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6324" y="3581400"/>
            <a:ext cx="5334000" cy="285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Table-inherited class mapping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single table maps to many classes that have a common super class.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mapping allows the user to specify  the columns to be shared among the related classes.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43200"/>
            <a:ext cx="6248400" cy="386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Tables-Inherited Classes Mapping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124200" cy="46910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Allows the translation of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is-a relationships that exist among tables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the relational schema into class inheritance relationship in the object model.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Is-a relationship is modeled by a primary key that act as a foreign key to another table.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838200"/>
            <a:ext cx="5257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Tables-Inherited Classes Mapping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Each employee instance has a direct reference of class Department (association) to the department object to which it belongs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708443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View Layer: Designing View Layer Classes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UI Design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main goal of a user Interface (UI) is to display and obtain needed information in an accessible, efficient manner.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well designed interface has visual appeal that motivates users to use your applications.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GUI design is a creative process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 curious and imaginative mind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 broad background and fundamental knowledge of existing tools.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Discovering solution once a problem has been defined.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Being able to deal with ambiguity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uncertainity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Design a view layer classes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View layer objects are responsible for two major aspects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1.Input – responding to user interaction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clicking on a button or selecting a menu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Output – displaying or printing business objects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Object Oriented Design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 Apply design axioms to design classes, attributes, methods and associations.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1.1 Refine UML class diagram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Refine attributes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 methods – UML activity diagram.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Refine association between classes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Refine class hierarchy and design with inheritance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1.2 Iterate and refine again.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Design a view layer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Design of the view layer classes are divided into the following activities:</a:t>
            </a:r>
          </a:p>
          <a:p>
            <a:pPr marL="228600" indent="-228600">
              <a:spcBef>
                <a:spcPts val="18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I. Macro Level UI Design Process- Identifying View Layer Objects.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II. Micro Level UI Design Activities.</a:t>
            </a:r>
          </a:p>
          <a:p>
            <a:pPr marL="742950" indent="-228600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Designing the view layer objects by applying design axioms</a:t>
            </a:r>
          </a:p>
          <a:p>
            <a:pPr marL="514350" indent="0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Prototyping the view layer interface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III. Usability and User Satisfaction Testing.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IV. Refine and Iterate.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Macro-Level Process – </a:t>
            </a:r>
            <a:r>
              <a:rPr lang="en-US" sz="3600" b="1" dirty="0" smtClean="0"/>
              <a:t>Analyzing view classes By </a:t>
            </a:r>
            <a:r>
              <a:rPr lang="en-US" sz="3600" b="1" dirty="0"/>
              <a:t>analyzing </a:t>
            </a:r>
            <a:r>
              <a:rPr lang="en-US" sz="3600" b="1" dirty="0" err="1"/>
              <a:t>usecases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724400" cy="4525963"/>
          </a:xfrm>
        </p:spPr>
        <p:txBody>
          <a:bodyPr>
            <a:normAutofit fontScale="92500"/>
          </a:bodyPr>
          <a:lstStyle/>
          <a:p>
            <a:pPr marL="400050" indent="-400050">
              <a:spcBef>
                <a:spcPts val="18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1. For Every Class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Identified,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Determine If the Class Interacts With Human Actor: If yes, do next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step, otherwise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move to next class.</a:t>
            </a:r>
          </a:p>
          <a:p>
            <a:pPr marL="514350" indent="-57150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1.1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Identify the View (Interface) Objects for The Class.</a:t>
            </a:r>
          </a:p>
          <a:p>
            <a:pPr marL="514350" indent="-57150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1.2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Define Relationships Among the View (Interface) Objects.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2. Iterate and refine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90999" cy="536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Micro Level Process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953000" cy="49831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Better to design the view layer objects user driven or user </a:t>
            </a:r>
            <a:r>
              <a:rPr lang="en-US" sz="2400" dirty="0" smtClean="0"/>
              <a:t>centered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 smtClean="0"/>
              <a:t>Process of designing view objects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400" dirty="0" smtClean="0"/>
              <a:t>For </a:t>
            </a:r>
            <a:r>
              <a:rPr lang="en-US" sz="2400" dirty="0"/>
              <a:t>Every Interface Object Identified in the Macro UI Design Process.</a:t>
            </a:r>
          </a:p>
          <a:p>
            <a:pPr marL="400050" lvl="1" indent="0">
              <a:spcBef>
                <a:spcPts val="1800"/>
              </a:spcBef>
              <a:buNone/>
            </a:pPr>
            <a:r>
              <a:rPr lang="en-US" sz="2000" dirty="0"/>
              <a:t>1.1 Apply Micro Level UI Design Rules and Corollaries to Develop the UI.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2. Iterate and refine.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76" y="1371600"/>
            <a:ext cx="324990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UI Design Rules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Rule 1- Making the Interface Simple</a:t>
            </a:r>
          </a:p>
          <a:p>
            <a:r>
              <a:rPr lang="en-US" sz="2400" dirty="0" smtClean="0"/>
              <a:t>Rule </a:t>
            </a:r>
            <a:r>
              <a:rPr lang="en-US" sz="2400" dirty="0"/>
              <a:t>2- Making the Interface Transparent and Natural</a:t>
            </a:r>
          </a:p>
          <a:p>
            <a:r>
              <a:rPr lang="en-US" sz="2400" dirty="0" smtClean="0"/>
              <a:t>Rule </a:t>
            </a:r>
            <a:r>
              <a:rPr lang="en-US" sz="2400" dirty="0"/>
              <a:t>3- Allowing Users to Be in Control of the Software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UI Design Rule 1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Making the interface simple: application of corollary 2.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Keep It Simple.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Simplicity is different from being simplistic.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Making something simple requires a good deal of work and code.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Every additional feature potentially affects performance, complexity,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stability, maintenance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and support costs of an application.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design problem is harder to fix after the release of a product because users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may adapt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or even become dependent on, a peculiarity in the design.</a:t>
            </a: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UI Design Rule 2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Making the interface transparent and Natural: application of corollary 4.</a:t>
            </a:r>
          </a:p>
          <a:p>
            <a:r>
              <a:rPr lang="en-US" sz="2400" dirty="0" smtClean="0"/>
              <a:t>Corollary </a:t>
            </a:r>
            <a:r>
              <a:rPr lang="en-US" sz="2400" dirty="0"/>
              <a:t>4 implies that there should be strong mapping between the user's view </a:t>
            </a:r>
            <a:r>
              <a:rPr lang="en-US" sz="2400" dirty="0" smtClean="0"/>
              <a:t>of doing </a:t>
            </a:r>
            <a:r>
              <a:rPr lang="en-US" sz="2400" dirty="0"/>
              <a:t>things and UI classes.</a:t>
            </a:r>
          </a:p>
          <a:p>
            <a:pPr marL="0" indent="0">
              <a:buNone/>
            </a:pPr>
            <a:r>
              <a:rPr lang="en-US" sz="2400" b="1" dirty="0" smtClean="0"/>
              <a:t>Making </a:t>
            </a:r>
            <a:r>
              <a:rPr lang="en-US" sz="2400" b="1" dirty="0"/>
              <a:t>The Interface Natural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user interface should be intuitive so users can anticipate what to do next </a:t>
            </a:r>
            <a:r>
              <a:rPr lang="en-US" sz="2400" dirty="0" smtClean="0"/>
              <a:t>by applying </a:t>
            </a:r>
            <a:r>
              <a:rPr lang="en-US" sz="2400" dirty="0"/>
              <a:t>their previous knowledge of doing tasks without a computer.</a:t>
            </a:r>
          </a:p>
          <a:p>
            <a:pPr marL="0" indent="0">
              <a:buNone/>
            </a:pPr>
            <a:r>
              <a:rPr lang="en-US" sz="2400" b="1" dirty="0"/>
              <a:t>Using Metaphors</a:t>
            </a:r>
          </a:p>
          <a:p>
            <a:r>
              <a:rPr lang="en-US" sz="2400" dirty="0" smtClean="0"/>
              <a:t>Metaphor, </a:t>
            </a:r>
            <a:r>
              <a:rPr lang="en-US" sz="2400" dirty="0"/>
              <a:t>relates two unrelated things by using one to denote the </a:t>
            </a:r>
            <a:r>
              <a:rPr lang="en-US" sz="2400" dirty="0" smtClean="0"/>
              <a:t>other Metaphors </a:t>
            </a:r>
            <a:r>
              <a:rPr lang="en-US" sz="2400" dirty="0"/>
              <a:t>can assist the users to transfer their previous knowledge from their </a:t>
            </a:r>
            <a:r>
              <a:rPr lang="en-US" sz="2400" dirty="0" smtClean="0"/>
              <a:t>work environment </a:t>
            </a:r>
            <a:r>
              <a:rPr lang="en-US" sz="2400" dirty="0"/>
              <a:t>to your application interface.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question mark to label a Help button.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UI Design Rule 3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Allowing users to be in control of the software: application of corollary 1.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Users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should always feel in control of the software, rather than feeling controlled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by the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software.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Allowing Users Control of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Software. Some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of the ways to put users in control are: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Making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the Interface Forgiving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Users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should be able to back up or undo their previous action.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should be able to explore without fear of causing an irreversible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mistake.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Making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the Interface Visual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should make your interface highly visual so users can see, rather than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recall, how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to proceed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Whenever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possible, provide users with a list of items from which they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can choose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Providing Immediate Feedback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Users should never press a key or select an action without receiving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immediate visual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feedback, audible feedback, or both.</a:t>
            </a:r>
          </a:p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Making the Interface Consistent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Interfaces should be consistent throughout the applications.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example, keeping button locations consistent make users feel in control.</a:t>
            </a: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Purpose of View Layer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Purpose of a View Layer Interface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Entry Windows: Provide access to data that users can retrieve, display,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change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 the application.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Dialog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Boxes: Display status information or ask users to supply information.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Windows (Main Windows): Contain an entire application that users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can launch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Guidelines For Designing Data Entry Windows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You can use an existing paper form such as a printed invoice form as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starting point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for your design.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the printed form contains too much information to fit on a screen: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main window with optional smaller Windows that users can display on demand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 a window with multiple pages.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scan a screen in the same way they read a page of a book, from left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right, and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top to bottom.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example of a dialog box with multiple pages in the Microsoft multimedia setup.</a:t>
            </a:r>
          </a:p>
        </p:txBody>
      </p:sp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Guidelines For Designing Data Entry Windows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1447800"/>
            <a:ext cx="45815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9644</TotalTime>
  <Words>5177</Words>
  <Application>Microsoft Office PowerPoint</Application>
  <PresentationFormat>On-screen Show (4:3)</PresentationFormat>
  <Paragraphs>662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Office Theme</vt:lpstr>
      <vt:lpstr>Dr.R.Jeberson Retna Raj Department of IT, School of Computing, Sathyabama Institute of Science and Technology</vt:lpstr>
      <vt:lpstr>PowerPoint Presentation</vt:lpstr>
      <vt:lpstr>Introduction</vt:lpstr>
      <vt:lpstr>Background – OO Analysis</vt:lpstr>
      <vt:lpstr>Analysis – ViaNet Bank</vt:lpstr>
      <vt:lpstr>Introduction – Design phase</vt:lpstr>
      <vt:lpstr>Object Oriented Design Process</vt:lpstr>
      <vt:lpstr>Object Oriented Design Process</vt:lpstr>
      <vt:lpstr>Object Oriented Design Process</vt:lpstr>
      <vt:lpstr>Object Oriented Design Process</vt:lpstr>
      <vt:lpstr>Object Oriented Design Process</vt:lpstr>
      <vt:lpstr>Object oriented design axioms</vt:lpstr>
      <vt:lpstr>Corollaries</vt:lpstr>
      <vt:lpstr>Corollaries</vt:lpstr>
      <vt:lpstr>Corollary -1 Uncoupled design with less information content.</vt:lpstr>
      <vt:lpstr>E is tightly coupled object</vt:lpstr>
      <vt:lpstr>Interaction coupling</vt:lpstr>
      <vt:lpstr>Interaction coupling</vt:lpstr>
      <vt:lpstr>Inheritance coupling</vt:lpstr>
      <vt:lpstr>Cohesion </vt:lpstr>
      <vt:lpstr>PowerPoint Presentation</vt:lpstr>
      <vt:lpstr>Corollary 2 single purpose</vt:lpstr>
      <vt:lpstr>Corollary 3  : Large number of simpler classes, Reusability</vt:lpstr>
      <vt:lpstr>Corollary -4 : Strong mapping</vt:lpstr>
      <vt:lpstr>Corollary – 5 : Standardization</vt:lpstr>
      <vt:lpstr>Corollary 6 : Designing with inheritance</vt:lpstr>
      <vt:lpstr>Single Inheritance</vt:lpstr>
      <vt:lpstr>Problem with Multiple Inheritance </vt:lpstr>
      <vt:lpstr>Problem with Multiple Inheritance </vt:lpstr>
      <vt:lpstr>Designing Classes</vt:lpstr>
      <vt:lpstr>Object constraint Language (OCL)</vt:lpstr>
      <vt:lpstr>PowerPoint Presentation</vt:lpstr>
      <vt:lpstr>Process of designing class</vt:lpstr>
      <vt:lpstr>Class visibility</vt:lpstr>
      <vt:lpstr>Class visibility</vt:lpstr>
      <vt:lpstr>Class visibility</vt:lpstr>
      <vt:lpstr>Contn..</vt:lpstr>
      <vt:lpstr>Refining attributes</vt:lpstr>
      <vt:lpstr>Attribute design</vt:lpstr>
      <vt:lpstr>UML attribute presentation</vt:lpstr>
      <vt:lpstr>Design of Attributes - ViaNet Bank System</vt:lpstr>
      <vt:lpstr>Designing methods</vt:lpstr>
      <vt:lpstr>UML operations</vt:lpstr>
      <vt:lpstr>Design view of ViaNet Bank System</vt:lpstr>
      <vt:lpstr>Access Layer</vt:lpstr>
      <vt:lpstr>Object Storage and Persistence</vt:lpstr>
      <vt:lpstr>Object Storage and Persistence</vt:lpstr>
      <vt:lpstr>Database Management Systems</vt:lpstr>
      <vt:lpstr>Database system Vs. File System.</vt:lpstr>
      <vt:lpstr>Database Models</vt:lpstr>
      <vt:lpstr>Hierarchical Model</vt:lpstr>
      <vt:lpstr>Network model</vt:lpstr>
      <vt:lpstr>Relational Model</vt:lpstr>
      <vt:lpstr>PowerPoint Presentation</vt:lpstr>
      <vt:lpstr>What is a schema and metadata?</vt:lpstr>
      <vt:lpstr>Database Definition Language (DDL)</vt:lpstr>
      <vt:lpstr>Data Manipulation Language (DML)</vt:lpstr>
      <vt:lpstr>Logical and Physical Database Organization and Access Control</vt:lpstr>
      <vt:lpstr>Sharability and Transaction</vt:lpstr>
      <vt:lpstr>Transaction</vt:lpstr>
      <vt:lpstr>Concurrency policy</vt:lpstr>
      <vt:lpstr>Concurrency policy</vt:lpstr>
      <vt:lpstr>Distributed Databases and Client Server Computing</vt:lpstr>
      <vt:lpstr>Client server computing</vt:lpstr>
      <vt:lpstr>Client server computing</vt:lpstr>
      <vt:lpstr>Client server computing</vt:lpstr>
      <vt:lpstr>Two-Tier Architecture</vt:lpstr>
      <vt:lpstr>Three-Tier Architecture</vt:lpstr>
      <vt:lpstr>Three-Tier Architecture</vt:lpstr>
      <vt:lpstr>Characteristics of Client-Server</vt:lpstr>
      <vt:lpstr>Client –server application components</vt:lpstr>
      <vt:lpstr>Distributed and cooperative processing</vt:lpstr>
      <vt:lpstr>Distributed and cooperative processing</vt:lpstr>
      <vt:lpstr>Object Oriented Database Management System </vt:lpstr>
      <vt:lpstr>Object-Oriented Database Systems</vt:lpstr>
      <vt:lpstr>Object oriented database characteristics</vt:lpstr>
      <vt:lpstr>Object oriented database characteristics</vt:lpstr>
      <vt:lpstr>Object oriented vs traditional databases</vt:lpstr>
      <vt:lpstr>Object Oriented databases</vt:lpstr>
      <vt:lpstr>Object Relational Systems</vt:lpstr>
      <vt:lpstr>Object-Relation Mapping</vt:lpstr>
      <vt:lpstr>Table-class Mapping</vt:lpstr>
      <vt:lpstr>Table-Multiple Classes Mapping</vt:lpstr>
      <vt:lpstr>Table-inherited class mapping</vt:lpstr>
      <vt:lpstr>Tables-Inherited Classes Mapping</vt:lpstr>
      <vt:lpstr>Tables-Inherited Classes Mapping</vt:lpstr>
      <vt:lpstr>View Layer: Designing View Layer Classes </vt:lpstr>
      <vt:lpstr>UI Design</vt:lpstr>
      <vt:lpstr>Design a view layer classes</vt:lpstr>
      <vt:lpstr>Design a view layer classes</vt:lpstr>
      <vt:lpstr>Macro-Level Process – Analyzing view classes By analyzing usecases</vt:lpstr>
      <vt:lpstr>Micro Level Process</vt:lpstr>
      <vt:lpstr>UI Design Rules</vt:lpstr>
      <vt:lpstr>UI Design Rule 1</vt:lpstr>
      <vt:lpstr>UI Design Rule 2</vt:lpstr>
      <vt:lpstr>UI Design Rule 3</vt:lpstr>
      <vt:lpstr>Purpose of View Layer Interface</vt:lpstr>
      <vt:lpstr>Guidelines For Designing Data Entry Windows</vt:lpstr>
      <vt:lpstr>Guidelines For Designing Data Entry Windows</vt:lpstr>
      <vt:lpstr>PowerPoint Presentation</vt:lpstr>
      <vt:lpstr>PowerPoint Presentation</vt:lpstr>
      <vt:lpstr>Guidelines For Designing Dialog Boxes</vt:lpstr>
      <vt:lpstr>Guidelines For The Command Buttons Layout</vt:lpstr>
      <vt:lpstr>Guidelines For Designing Application Windows</vt:lpstr>
      <vt:lpstr>Guidelines For Designing Application Windows</vt:lpstr>
      <vt:lpstr>Guidelines For Using Fonts</vt:lpstr>
      <vt:lpstr>Prototyping the User Interface</vt:lpstr>
      <vt:lpstr>Prototyping the User Interface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53</cp:revision>
  <dcterms:created xsi:type="dcterms:W3CDTF">2020-03-25T16:13:40Z</dcterms:created>
  <dcterms:modified xsi:type="dcterms:W3CDTF">2021-04-29T17:08:57Z</dcterms:modified>
</cp:coreProperties>
</file>