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82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83" r:id="rId17"/>
    <p:sldId id="306" r:id="rId18"/>
    <p:sldId id="270" r:id="rId19"/>
    <p:sldId id="309" r:id="rId20"/>
    <p:sldId id="271" r:id="rId21"/>
    <p:sldId id="296" r:id="rId22"/>
    <p:sldId id="297" r:id="rId23"/>
    <p:sldId id="307" r:id="rId24"/>
    <p:sldId id="298" r:id="rId25"/>
    <p:sldId id="299" r:id="rId26"/>
    <p:sldId id="300" r:id="rId27"/>
    <p:sldId id="273" r:id="rId28"/>
    <p:sldId id="274" r:id="rId29"/>
    <p:sldId id="284" r:id="rId30"/>
    <p:sldId id="275" r:id="rId31"/>
    <p:sldId id="276" r:id="rId32"/>
    <p:sldId id="313" r:id="rId33"/>
    <p:sldId id="285" r:id="rId34"/>
    <p:sldId id="312" r:id="rId35"/>
    <p:sldId id="314" r:id="rId36"/>
    <p:sldId id="286" r:id="rId37"/>
    <p:sldId id="279" r:id="rId38"/>
    <p:sldId id="280" r:id="rId39"/>
    <p:sldId id="281" r:id="rId40"/>
    <p:sldId id="310" r:id="rId41"/>
    <p:sldId id="311" r:id="rId42"/>
    <p:sldId id="308" r:id="rId43"/>
    <p:sldId id="289" r:id="rId44"/>
    <p:sldId id="290" r:id="rId45"/>
    <p:sldId id="291" r:id="rId46"/>
    <p:sldId id="292" r:id="rId47"/>
    <p:sldId id="293" r:id="rId48"/>
    <p:sldId id="294" r:id="rId49"/>
    <p:sldId id="295" r:id="rId50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76" autoAdjust="0"/>
    <p:restoredTop sz="94660"/>
  </p:normalViewPr>
  <p:slideViewPr>
    <p:cSldViewPr snapToGrid="0">
      <p:cViewPr varScale="1">
        <p:scale>
          <a:sx n="70" d="100"/>
          <a:sy n="70" d="100"/>
        </p:scale>
        <p:origin x="-40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38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A3106F1-38F5-43C0-B28C-C7D3FA32B6CB}" type="datetimeFigureOut">
              <a:rPr lang="en-IN"/>
              <a:pPr>
                <a:defRPr/>
              </a:pPr>
              <a:t>20-03-2021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2F68A32-CFCB-439A-A2CF-80099F4C3D4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2898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B35DB2-CFF7-42E7-B8A1-C20A5D8AD1CB}" type="datetime1">
              <a:rPr lang="en-IN" smtClean="0"/>
              <a:t>20-03-2021</a:t>
            </a:fld>
            <a:endParaRPr lang="en-IN" dirty="0"/>
          </a:p>
        </p:txBody>
      </p:sp>
      <p:sp>
        <p:nvSpPr>
          <p:cNvPr id="6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7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3DF03-D648-482C-A66E-4587A5A9BEBB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500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/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A287E-E219-4081-A37A-1112D3939340}" type="datetime1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05BA7F-6634-4DC5-B802-048462A3092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158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/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/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3A5579-4F5E-48A3-B1D8-1F08E984AF40}" type="datetime1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42353F-7109-4797-9682-A284E98B8267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321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677BA3-81CC-4140-BB85-B45B67795DA0}" type="datetime1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EE0478-4D7A-4DB5-A717-F7A53182A5E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777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/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14D65-EDE7-4BB9-83AD-DB9660CDBFA7}" type="datetime1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4EFF24-08E3-4FA1-8C45-BF7676C768F2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72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/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/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BF76A6-171B-4882-8171-C681E060CFE1}" type="datetime1">
              <a:rPr lang="en-IN" smtClean="0"/>
              <a:t>20-03-2021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0705EA-2511-4E21-9742-1E8F21F470B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984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/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/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/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/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6A4CFA-16DB-4ECF-AB07-7CA873D7F726}" type="datetime1">
              <a:rPr lang="en-IN" smtClean="0"/>
              <a:t>20-03-2021</a:t>
            </a:fld>
            <a:endParaRPr lang="en-IN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6F28FC-90B3-42AA-ACD9-B0DF29CE455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625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EF5B6-AA46-43E1-B547-D905DA680BAA}" type="datetime1">
              <a:rPr lang="en-IN" smtClean="0"/>
              <a:t>20-03-2021</a:t>
            </a:fld>
            <a:endParaRPr lang="en-IN"/>
          </a:p>
        </p:txBody>
      </p:sp>
      <p:sp>
        <p:nvSpPr>
          <p:cNvPr id="4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352310-FE4C-42B6-8C50-D86B05F55E0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676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5EBF10-2852-4D39-8012-17B25C8D7810}" type="datetime1">
              <a:rPr lang="en-IN" smtClean="0"/>
              <a:t>20-03-2021</a:t>
            </a:fld>
            <a:endParaRPr lang="en-IN"/>
          </a:p>
        </p:txBody>
      </p:sp>
      <p:sp>
        <p:nvSpPr>
          <p:cNvPr id="3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1CBE4F-0B07-4B98-ADFA-E02A443B702E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389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/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A44D4-7D10-4B7F-A21B-303BADD1209D}" type="datetime1">
              <a:rPr lang="en-IN" smtClean="0"/>
              <a:t>20-03-2021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94EE9A-F5A0-4A67-9DDE-C66AFA93B31E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9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/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>
            <a:extLst>
              <a:ext uri="{FF2B5EF4-FFF2-40B4-BE49-F238E27FC236}"/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0701F2-77C7-434A-97B8-7F42F92A4F86}" type="datetime1">
              <a:rPr lang="en-IN" smtClean="0"/>
              <a:t>20-03-2021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6124A0-E6C0-44B0-9ED9-F9BC7B6DD75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27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N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smtClean="0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78727BE-C1AD-44D8-B0F6-149E871F4A8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sp>
        <p:nvSpPr>
          <p:cNvPr id="7" name="Oval 6"/>
          <p:cNvSpPr/>
          <p:nvPr userDrawn="1"/>
        </p:nvSpPr>
        <p:spPr>
          <a:xfrm>
            <a:off x="0" y="5406571"/>
            <a:ext cx="1582058" cy="1451429"/>
          </a:xfrm>
          <a:prstGeom prst="ellipse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3"/>
          <p:cNvSpPr txBox="1">
            <a:spLocks noChangeArrowheads="1"/>
          </p:cNvSpPr>
          <p:nvPr/>
        </p:nvSpPr>
        <p:spPr bwMode="auto">
          <a:xfrm>
            <a:off x="977900" y="2095500"/>
            <a:ext cx="102362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IN" sz="4000" b="1" dirty="0"/>
              <a:t>Subject Code: </a:t>
            </a:r>
            <a:r>
              <a:rPr lang="en-US" sz="4000" b="1" dirty="0" smtClean="0"/>
              <a:t>SIT-1205</a:t>
            </a:r>
            <a:r>
              <a:rPr lang="en-IN" sz="4000" b="1" dirty="0" smtClean="0"/>
              <a:t> </a:t>
            </a:r>
            <a:endParaRPr lang="en-IN" sz="4000" b="1" dirty="0"/>
          </a:p>
          <a:p>
            <a:pPr algn="ctr"/>
            <a:r>
              <a:rPr lang="en-IN" sz="4000" b="1" dirty="0" smtClean="0"/>
              <a:t>Subject </a:t>
            </a:r>
            <a:r>
              <a:rPr lang="en-IN" sz="4000" b="1" dirty="0"/>
              <a:t>Name: </a:t>
            </a:r>
            <a:r>
              <a:rPr lang="en-IN" sz="4000" b="1" dirty="0" smtClean="0"/>
              <a:t>Object Oriented Analysis and Design</a:t>
            </a:r>
          </a:p>
          <a:p>
            <a:pPr algn="ctr"/>
            <a:endParaRPr lang="en-IN" sz="4000" dirty="0"/>
          </a:p>
          <a:p>
            <a:pPr algn="ctr"/>
            <a:r>
              <a:rPr lang="en-IN" sz="4000" b="1" dirty="0"/>
              <a:t>Faculty Name: </a:t>
            </a:r>
            <a:r>
              <a:rPr lang="en-IN" sz="4000" b="1" dirty="0" err="1" smtClean="0"/>
              <a:t>Dr.R.Jeberson</a:t>
            </a:r>
            <a:r>
              <a:rPr lang="en-IN" sz="4000" b="1" dirty="0" smtClean="0"/>
              <a:t> Retna Raj</a:t>
            </a:r>
          </a:p>
          <a:p>
            <a:pPr algn="ctr"/>
            <a:r>
              <a:rPr lang="en-IN" sz="4000" b="1" dirty="0" err="1" smtClean="0"/>
              <a:t>Dr.R.M</a:t>
            </a:r>
            <a:r>
              <a:rPr lang="en-IN" sz="4000" b="1" dirty="0" smtClean="0"/>
              <a:t> </a:t>
            </a:r>
            <a:r>
              <a:rPr lang="en-IN" sz="4000" b="1" dirty="0" err="1" smtClean="0"/>
              <a:t>Gomathi</a:t>
            </a:r>
            <a:endParaRPr lang="en-IN" sz="4000" b="1" dirty="0"/>
          </a:p>
        </p:txBody>
      </p:sp>
      <p:sp>
        <p:nvSpPr>
          <p:cNvPr id="3" name="Slide Number Placeholder 2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A30C0-ADC2-46E6-BC23-A6925828123C}" type="slidenum">
              <a:rPr lang="en-IN"/>
              <a:pPr>
                <a:defRPr/>
              </a:pPr>
              <a:t>1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5595257"/>
            <a:ext cx="1262743" cy="1262743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1524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45030"/>
          </a:xfrm>
        </p:spPr>
        <p:txBody>
          <a:bodyPr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Object Model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2114"/>
            <a:ext cx="10515600" cy="5044849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Object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Diagram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Classes interconnected by association lines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Classes-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set of individual objects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Association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lines- relationship among classes (i.e., objects of one class to objects of another class)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E0478-4D7A-4DB5-A717-F7A53182A5E8}" type="slidenum">
              <a:rPr lang="en-IN" smtClean="0"/>
              <a:pPr>
                <a:defRPr/>
              </a:pPr>
              <a:t>10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5595257"/>
            <a:ext cx="1262743" cy="126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98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45030"/>
          </a:xfrm>
        </p:spPr>
        <p:txBody>
          <a:bodyPr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OMT Dynamic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2114"/>
            <a:ext cx="10515600" cy="504484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OMT Dynamic Model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OMT state transition diagram is a network of States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transitions, events and action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next state is depends on the current state as well as the events.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E0478-4D7A-4DB5-A717-F7A53182A5E8}" type="slidenum">
              <a:rPr lang="en-IN" smtClean="0"/>
              <a:pPr>
                <a:defRPr/>
              </a:pPr>
              <a:t>11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5595257"/>
            <a:ext cx="1262743" cy="126274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836" y="2781299"/>
            <a:ext cx="6169478" cy="3261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598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45030"/>
          </a:xfrm>
        </p:spPr>
        <p:txBody>
          <a:bodyPr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OMT Dynamic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2114"/>
            <a:ext cx="10515600" cy="5044849"/>
          </a:xfrm>
        </p:spPr>
        <p:txBody>
          <a:bodyPr/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State transition diagram for the bank application user interface. </a:t>
            </a: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round boxes represent states and the arrows represent transitions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E0478-4D7A-4DB5-A717-F7A53182A5E8}" type="slidenum">
              <a:rPr lang="en-IN" smtClean="0"/>
              <a:pPr>
                <a:defRPr/>
              </a:pPr>
              <a:t>12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5595257"/>
            <a:ext cx="1262743" cy="126274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179" y="1126671"/>
            <a:ext cx="6169478" cy="4468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598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45030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OMT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Functional Model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2114"/>
            <a:ext cx="10515600" cy="5044849"/>
          </a:xfrm>
        </p:spPr>
        <p:txBody>
          <a:bodyPr/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DFD- (Data Flow Diagram)-Shows flow of data between different processes in a business.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Simple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intuitive method for describing business processes without focusing on the details of computer systems.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E0478-4D7A-4DB5-A717-F7A53182A5E8}" type="slidenum">
              <a:rPr lang="en-IN" smtClean="0"/>
              <a:pPr>
                <a:defRPr/>
              </a:pPr>
              <a:t>13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5595257"/>
            <a:ext cx="1262743" cy="126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98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45030"/>
          </a:xfrm>
        </p:spPr>
        <p:txBody>
          <a:bodyPr/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DFD- 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(Data Flow Diagram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b="1" dirty="0">
                <a:latin typeface="Times New Roman" pitchFamily="18" charset="0"/>
                <a:cs typeface="Times New Roman" pitchFamily="18" charset="0"/>
              </a:rPr>
            </a:b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2114"/>
            <a:ext cx="10515600" cy="50448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E0478-4D7A-4DB5-A717-F7A53182A5E8}" type="slidenum">
              <a:rPr lang="en-IN" smtClean="0"/>
              <a:pPr>
                <a:defRPr/>
              </a:pPr>
              <a:t>14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5595257"/>
            <a:ext cx="1262743" cy="126274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799" y="1607457"/>
            <a:ext cx="6092428" cy="302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598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45030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Flow Diagram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2114"/>
            <a:ext cx="10515600" cy="5044849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Four primary symbols Process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function being performed Data Flow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Direction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data element movement Data Store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Location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where data is stored External Entity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Source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or Destination of a data element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E0478-4D7A-4DB5-A717-F7A53182A5E8}" type="slidenum">
              <a:rPr lang="en-IN" smtClean="0"/>
              <a:pPr>
                <a:defRPr/>
              </a:pPr>
              <a:t>15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5595257"/>
            <a:ext cx="1262743" cy="126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98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848" y="97651"/>
            <a:ext cx="10515600" cy="683149"/>
          </a:xfrm>
        </p:spPr>
        <p:txBody>
          <a:bodyPr/>
          <a:lstStyle/>
          <a:p>
            <a:pPr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OMT Data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Flow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Diagram of the ATM system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E0478-4D7A-4DB5-A717-F7A53182A5E8}" type="slidenum">
              <a:rPr lang="en-IN" smtClean="0"/>
              <a:pPr>
                <a:defRPr/>
              </a:pPr>
              <a:t>16</a:t>
            </a:fld>
            <a:endParaRPr lang="en-IN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605" y="701185"/>
            <a:ext cx="8625386" cy="690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843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E0478-4D7A-4DB5-A717-F7A53182A5E8}" type="slidenum">
              <a:rPr lang="en-IN" smtClean="0"/>
              <a:pPr>
                <a:defRPr/>
              </a:pPr>
              <a:t>17</a:t>
            </a:fld>
            <a:endParaRPr lang="en-IN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323" y="122830"/>
            <a:ext cx="8689485" cy="6527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292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45030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Booch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Methodology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2114"/>
            <a:ext cx="10515600" cy="504484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software engineering 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Booch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method, that is published in 1991 by Grady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Booch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is a widely used method in object-oriented analysis and design.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Widely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used OO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method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covers the analysis- and design phases of an object-oriented system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method defines different models to describe a system and it supports the iterative and incremental development of systems.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object paradigm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Criticized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his large set of symbols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E0478-4D7A-4DB5-A717-F7A53182A5E8}" type="slidenum">
              <a:rPr lang="en-IN" smtClean="0"/>
              <a:pPr>
                <a:defRPr/>
              </a:pPr>
              <a:t>18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5595257"/>
            <a:ext cx="1262743" cy="1262743"/>
          </a:xfrm>
          <a:prstGeom prst="rect">
            <a:avLst/>
          </a:prstGeom>
        </p:spPr>
      </p:pic>
      <p:pic>
        <p:nvPicPr>
          <p:cNvPr id="12290" name="Picture 2" descr="http://cs-exhibitions.uni-klu.ac.at/uploads/pics/booch04_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349" y="97240"/>
            <a:ext cx="1386621" cy="165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98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9182"/>
            <a:ext cx="10515600" cy="955344"/>
          </a:xfrm>
        </p:spPr>
        <p:txBody>
          <a:bodyPr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Booch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6412"/>
            <a:ext cx="10515600" cy="503055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Analysis &amp; design method using object oriented paradigm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Start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with class &amp; object diagrams in analysis phase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Diagrams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refined in various steps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design symbols when ready to generate code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Object-oriented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code documented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E0478-4D7A-4DB5-A717-F7A53182A5E8}" type="slidenum">
              <a:rPr lang="en-IN" smtClean="0"/>
              <a:pPr>
                <a:defRPr/>
              </a:pPr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24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161"/>
          </a:xfrm>
        </p:spPr>
        <p:txBody>
          <a:bodyPr/>
          <a:lstStyle/>
          <a:p>
            <a:pPr algn="ctr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UNIT 2 OBJECT ORIENTED METHODOLOGIES </a:t>
            </a:r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7886"/>
            <a:ext cx="10515600" cy="4769077"/>
          </a:xfrm>
        </p:spPr>
        <p:txBody>
          <a:bodyPr/>
          <a:lstStyle/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Rumbaugh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et al.’s Object Modeling Technique - Booch Methodology - Jacobson et al. Methodologies - Patterns - Framework - Unified approach - Unified Modeling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Language:Static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and  Model - UML Diagrams - UML Class Diagram - UML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Usecase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Diagram - UML Dynamic Modeling - UML Extensibility - UML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Metamodel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E0478-4D7A-4DB5-A717-F7A53182A5E8}" type="slidenum">
              <a:rPr lang="en-IN" smtClean="0"/>
              <a:pPr>
                <a:defRPr/>
              </a:pPr>
              <a:t>2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5595257"/>
            <a:ext cx="1262743" cy="126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25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45030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Diagrams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of Booch method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2114"/>
            <a:ext cx="10515600" cy="5044849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Class diagrams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- describe roles and responsibilities of objects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Object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diagrams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describe the desired behavior of the system in terms of scenarios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State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transition diagrams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state of a class based on a stimulus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Module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diagrams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to map out where each class &amp; object should be declared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Process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diagrams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to determine to which processor to allocate a process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Interaction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diagrams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describes behavior of the system in terms of scenarios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E0478-4D7A-4DB5-A717-F7A53182A5E8}" type="slidenum">
              <a:rPr lang="en-IN" smtClean="0"/>
              <a:pPr>
                <a:defRPr/>
              </a:pPr>
              <a:t>20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5595257"/>
            <a:ext cx="1262743" cy="126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98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4716"/>
            <a:ext cx="10515600" cy="900753"/>
          </a:xfrm>
        </p:spPr>
        <p:txBody>
          <a:bodyPr/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Figure 1. A class diagram notation.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E0478-4D7A-4DB5-A717-F7A53182A5E8}" type="slidenum">
              <a:rPr lang="en-IN" smtClean="0"/>
              <a:pPr>
                <a:defRPr/>
              </a:pPr>
              <a:t>21</a:t>
            </a:fld>
            <a:endParaRPr lang="en-IN"/>
          </a:p>
        </p:txBody>
      </p:sp>
      <p:pic>
        <p:nvPicPr>
          <p:cNvPr id="10242" name="Picture 2" descr="http://cs-exhibitions.uni-klu.ac.at/uploads/pics/Klasse_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583" y="2245968"/>
            <a:ext cx="3734037" cy="262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5595257"/>
            <a:ext cx="1262743" cy="126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16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8048"/>
          </a:xfrm>
        </p:spPr>
        <p:txBody>
          <a:bodyPr/>
          <a:lstStyle/>
          <a:p>
            <a:pPr algn="ctr"/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Figure 2. A object diagram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notation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2890"/>
            <a:ext cx="10515600" cy="489407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E0478-4D7A-4DB5-A717-F7A53182A5E8}" type="slidenum">
              <a:rPr lang="en-IN" smtClean="0"/>
              <a:pPr>
                <a:defRPr/>
              </a:pPr>
              <a:t>22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5595257"/>
            <a:ext cx="1262743" cy="1262743"/>
          </a:xfrm>
          <a:prstGeom prst="rect">
            <a:avLst/>
          </a:prstGeom>
        </p:spPr>
      </p:pic>
      <p:pic>
        <p:nvPicPr>
          <p:cNvPr id="11266" name="Picture 2" descr="http://cs-exhibitions.uni-klu.ac.at/uploads/pics/object_0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026" y="1934546"/>
            <a:ext cx="4102526" cy="2791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23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773"/>
            <a:ext cx="10515600" cy="914401"/>
          </a:xfrm>
        </p:spPr>
        <p:txBody>
          <a:bodyPr/>
          <a:lstStyle/>
          <a:p>
            <a:pPr algn="ctr"/>
            <a:r>
              <a:rPr lang="en-US" dirty="0" err="1" smtClean="0">
                <a:latin typeface="Arial" pitchFamily="34" charset="0"/>
                <a:cs typeface="Arial" pitchFamily="34" charset="0"/>
              </a:rPr>
              <a:t>Booch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Class Diagram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E0478-4D7A-4DB5-A717-F7A53182A5E8}" type="slidenum">
              <a:rPr lang="en-IN" smtClean="0"/>
              <a:pPr>
                <a:defRPr/>
              </a:pPr>
              <a:t>23</a:t>
            </a:fld>
            <a:endParaRPr lang="en-IN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484" y="932636"/>
            <a:ext cx="7001301" cy="5981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745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8048"/>
          </a:xfrm>
        </p:spPr>
        <p:txBody>
          <a:bodyPr/>
          <a:lstStyle/>
          <a:p>
            <a:pPr algn="ctr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Figure 3. An interaction diagram.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2890"/>
            <a:ext cx="10515600" cy="4894073"/>
          </a:xfrm>
        </p:spPr>
        <p:txBody>
          <a:bodyPr/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dynamic nature of an application can be illustrated by state transition and interaction diagrams.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E0478-4D7A-4DB5-A717-F7A53182A5E8}" type="slidenum">
              <a:rPr lang="en-IN" smtClean="0"/>
              <a:pPr>
                <a:defRPr/>
              </a:pPr>
              <a:t>24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5595257"/>
            <a:ext cx="1262743" cy="1262743"/>
          </a:xfrm>
          <a:prstGeom prst="rect">
            <a:avLst/>
          </a:prstGeom>
        </p:spPr>
      </p:pic>
      <p:pic>
        <p:nvPicPr>
          <p:cNvPr id="13314" name="Picture 2" descr="http://cs-exhibitions.uni-klu.ac.at/uploads/pics/interactio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492" y="2100408"/>
            <a:ext cx="5593936" cy="4126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09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8048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Process Diagram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2890"/>
            <a:ext cx="10515600" cy="489407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E0478-4D7A-4DB5-A717-F7A53182A5E8}" type="slidenum">
              <a:rPr lang="en-IN" smtClean="0"/>
              <a:pPr>
                <a:defRPr/>
              </a:pPr>
              <a:t>25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5595257"/>
            <a:ext cx="1262743" cy="1262743"/>
          </a:xfrm>
          <a:prstGeom prst="rect">
            <a:avLst/>
          </a:prstGeom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630" y="1338057"/>
            <a:ext cx="8309852" cy="5119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009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8048"/>
          </a:xfrm>
        </p:spPr>
        <p:txBody>
          <a:bodyPr/>
          <a:lstStyle/>
          <a:p>
            <a:pPr algn="ctr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State Transition Diagram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2890"/>
            <a:ext cx="10515600" cy="489407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E0478-4D7A-4DB5-A717-F7A53182A5E8}" type="slidenum">
              <a:rPr lang="en-IN" smtClean="0"/>
              <a:pPr>
                <a:defRPr/>
              </a:pPr>
              <a:t>26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5595257"/>
            <a:ext cx="1262743" cy="1262743"/>
          </a:xfrm>
          <a:prstGeom prst="rect">
            <a:avLst/>
          </a:prstGeom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143" y="1107987"/>
            <a:ext cx="6955170" cy="5118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009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45030"/>
          </a:xfrm>
        </p:spPr>
        <p:txBody>
          <a:bodyPr/>
          <a:lstStyle/>
          <a:p>
            <a:pPr algn="ctr"/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Booch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2114"/>
            <a:ext cx="10515600" cy="5044849"/>
          </a:xfrm>
        </p:spPr>
        <p:txBody>
          <a:bodyPr/>
          <a:lstStyle/>
          <a:p>
            <a:pPr marL="109728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Booch method prescribes: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Macro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Development Process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Micro Development Process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109728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Macro Development Process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Controlling framework for the micro process.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Primary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concern-technical management of the system.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E0478-4D7A-4DB5-A717-F7A53182A5E8}" type="slidenum">
              <a:rPr lang="en-IN" smtClean="0"/>
              <a:pPr>
                <a:defRPr/>
              </a:pPr>
              <a:t>27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5595257"/>
            <a:ext cx="1262743" cy="126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98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45030"/>
          </a:xfrm>
        </p:spPr>
        <p:txBody>
          <a:bodyPr/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Macro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development process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2114"/>
            <a:ext cx="10515600" cy="5044849"/>
          </a:xfrm>
        </p:spPr>
        <p:txBody>
          <a:bodyPr/>
          <a:lstStyle/>
          <a:p>
            <a:pPr marL="109728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Steps for macro development process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Conceptualization : 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establish core requirements of the system (goal, develop a prototype)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Analysis &amp; Development of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model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 class diagram to describes role and responsibilities of objects. 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 object diagram to describe the desired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behaviour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of the system.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Design or create the system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architecture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 class diagram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classes and things related each other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Use object diagram  how object collaborate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Use process diagram  to determine which processor to allocate process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E0478-4D7A-4DB5-A717-F7A53182A5E8}" type="slidenum">
              <a:rPr lang="en-IN" smtClean="0"/>
              <a:pPr>
                <a:defRPr/>
              </a:pPr>
              <a:t>28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5595257"/>
            <a:ext cx="1262743" cy="126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98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2830"/>
            <a:ext cx="10515600" cy="941696"/>
          </a:xfrm>
        </p:spPr>
        <p:txBody>
          <a:bodyPr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Macro development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6288"/>
            <a:ext cx="10515600" cy="5180676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Evolution 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implementation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Refine the system through many iterations.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Maintenance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Make localized changes the system to add new requirements and eliminate bugs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E0478-4D7A-4DB5-A717-F7A53182A5E8}" type="slidenum">
              <a:rPr lang="en-IN" smtClean="0"/>
              <a:pPr>
                <a:defRPr/>
              </a:pPr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39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45030"/>
          </a:xfrm>
        </p:spPr>
        <p:txBody>
          <a:bodyPr/>
          <a:lstStyle/>
          <a:p>
            <a:pPr algn="ctr"/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u="sng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Rumbaugh’s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Object Modeling Technique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u="sng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2114"/>
            <a:ext cx="10515600" cy="5044849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Well suited for describing the object model or static structure of the program.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method for analysis, design and implementation by an object oriented technique.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Fast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intuitive approach for identifying and modeling all objects making up a system.-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Rumbaugh’s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Object Modeling Technique (OMT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)- is fast 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Identifying and modeling all the objects to making up the system.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Identifying class, attribute, method, inheritance and association can be expressed easily.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Dynamic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behavior of objects can be described using the OMT dynamic model.-Detailed specification of state transitions and their-descriptions within a system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E0478-4D7A-4DB5-A717-F7A53182A5E8}" type="slidenum">
              <a:rPr lang="en-IN" smtClean="0"/>
              <a:pPr>
                <a:defRPr/>
              </a:pPr>
              <a:t>3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5595257"/>
            <a:ext cx="1262743" cy="126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51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45030"/>
          </a:xfrm>
        </p:spPr>
        <p:txBody>
          <a:bodyPr/>
          <a:lstStyle/>
          <a:p>
            <a:pPr algn="ctr"/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u="sng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Micro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Development Process 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2114"/>
            <a:ext cx="10515600" cy="5044849"/>
          </a:xfrm>
        </p:spPr>
        <p:txBody>
          <a:bodyPr/>
          <a:lstStyle/>
          <a:p>
            <a:pPr marL="109728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Micro Development Process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macro process has its own micro development process steps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Micro process is a small description of the day-to-day activities by a single or small group of s/w developers.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Steps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:-</a:t>
            </a:r>
          </a:p>
          <a:p>
            <a:pPr marL="623888" indent="-276225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Identify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classes &amp; objects</a:t>
            </a:r>
          </a:p>
          <a:p>
            <a:pPr marL="623888" indent="-276225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Identify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class &amp; objects semantics</a:t>
            </a:r>
          </a:p>
          <a:p>
            <a:pPr marL="623888" indent="-276225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Identify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class &amp; object relationship</a:t>
            </a:r>
          </a:p>
          <a:p>
            <a:pPr marL="623888" indent="-276225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Identify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class &amp; objects interface and implementation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E0478-4D7A-4DB5-A717-F7A53182A5E8}" type="slidenum">
              <a:rPr lang="en-IN" smtClean="0"/>
              <a:pPr>
                <a:defRPr/>
              </a:pPr>
              <a:t>30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5595257"/>
            <a:ext cx="1262743" cy="126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98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4503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Jacobson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Methodologies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2114"/>
            <a:ext cx="10515600" cy="5044849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Covers entire life cycle and stress traceability both forward and backward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Heart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use case concept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Cases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Scenarios for understanding system requirements.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Interaction between user and system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Capture the goal of user and responsibility of the system with its users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requirement analysis, the use cases are described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Non formal text with no clear flow of events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Text, easy to read with clear flow of events (Recommended)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Formal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psuedo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code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E0478-4D7A-4DB5-A717-F7A53182A5E8}" type="slidenum">
              <a:rPr lang="en-IN" smtClean="0"/>
              <a:pPr>
                <a:defRPr/>
              </a:pPr>
              <a:t>31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5595257"/>
            <a:ext cx="1262743" cy="126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98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45030"/>
          </a:xfrm>
        </p:spPr>
        <p:txBody>
          <a:bodyPr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Jacobson Methodologies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2114"/>
            <a:ext cx="10515600" cy="5044849"/>
          </a:xfrm>
        </p:spPr>
        <p:txBody>
          <a:bodyPr/>
          <a:lstStyle/>
          <a:p>
            <a:pPr marL="109728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The use case description must contain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How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when the use case begins and ends.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Interaction between the use case and its actors, including when the interaction occurs and what is exchanged.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How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when the use case will need data stored in the system.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Exception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the flow of events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How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when concepts of the problem domain are handled.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E0478-4D7A-4DB5-A717-F7A53182A5E8}" type="slidenum">
              <a:rPr lang="en-IN" smtClean="0"/>
              <a:pPr>
                <a:defRPr/>
              </a:pPr>
              <a:t>32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5595257"/>
            <a:ext cx="1262743" cy="126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1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4503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Jacobson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Methodologies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2114"/>
            <a:ext cx="10515600" cy="5044849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 case – other features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Every single use case describe one main flow of event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 case model employs extends and uses relationship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 case could be viewed as abstract or concrete.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Abstract use case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not complete and has no actors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E0478-4D7A-4DB5-A717-F7A53182A5E8}" type="slidenum">
              <a:rPr lang="en-IN" smtClean="0"/>
              <a:pPr>
                <a:defRPr/>
              </a:pPr>
              <a:t>33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5595257"/>
            <a:ext cx="1262743" cy="126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81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45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2114"/>
            <a:ext cx="10515600" cy="5044849"/>
          </a:xfrm>
        </p:spPr>
        <p:txBody>
          <a:bodyPr/>
          <a:lstStyle/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Some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uses of a library. As you can see, these are external views of the library system from the actor such as a member. The simpler the use case, the more effective it will be. It is unwise to capture all of the details right at the start; you can do that later.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E0478-4D7A-4DB5-A717-F7A53182A5E8}" type="slidenum">
              <a:rPr lang="en-IN" smtClean="0"/>
              <a:pPr>
                <a:defRPr/>
              </a:pPr>
              <a:t>34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5595257"/>
            <a:ext cx="1262743" cy="126274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858" y="1124858"/>
            <a:ext cx="5562600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475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E0478-4D7A-4DB5-A717-F7A53182A5E8}" type="slidenum">
              <a:rPr lang="en-IN" smtClean="0"/>
              <a:pPr>
                <a:defRPr/>
              </a:pPr>
              <a:t>35</a:t>
            </a:fld>
            <a:endParaRPr lang="en-IN"/>
          </a:p>
        </p:txBody>
      </p:sp>
      <p:pic>
        <p:nvPicPr>
          <p:cNvPr id="1026" name="Picture 2" descr="C:\Users\admin\Downloads\useca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644" y="682388"/>
            <a:ext cx="7745914" cy="5434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78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7421"/>
            <a:ext cx="10515600" cy="887105"/>
          </a:xfrm>
        </p:spPr>
        <p:txBody>
          <a:bodyPr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Jacobson Methodologies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298"/>
            <a:ext cx="10515600" cy="5063319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Object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Oriented Software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Engineering (OOSE) 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Objectory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Is a OO dev. with the specific aim to fit the development of large , real-time systems 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Development process also called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Use-Case Driven Development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Object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Oriented Business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Engineering (OOBE).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Is object modeling at the enterprise level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u="sng" dirty="0">
                <a:latin typeface="Times New Roman" pitchFamily="18" charset="0"/>
                <a:cs typeface="Times New Roman" pitchFamily="18" charset="0"/>
              </a:rPr>
              <a:t>Use Cases.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Understanding system requirements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Interaction between Users and Systems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E0478-4D7A-4DB5-A717-F7A53182A5E8}" type="slidenum">
              <a:rPr lang="en-IN" smtClean="0"/>
              <a:pPr>
                <a:defRPr/>
              </a:pPr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09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45030"/>
          </a:xfrm>
        </p:spPr>
        <p:txBody>
          <a:bodyPr/>
          <a:lstStyle/>
          <a:p>
            <a:pPr algn="ctr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OOSE : Object Oriented Software Engineering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2114"/>
            <a:ext cx="10515600" cy="5044849"/>
          </a:xfrm>
        </p:spPr>
        <p:txBody>
          <a:bodyPr/>
          <a:lstStyle/>
          <a:p>
            <a:pPr marL="109728" indent="0" algn="ctr">
              <a:buNone/>
            </a:pP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OOSE : Object Oriented Software Engineering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Objectory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built around several different models: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use-case model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defines the outside (actors) and inside (use case) of the systems behavior.</a:t>
            </a:r>
          </a:p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Domain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object model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The objects of the “real” world are mapped into the domain object model.</a:t>
            </a:r>
          </a:p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Analysis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object model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The analysis object model presents how the source code (implementation) should be carried out and written.</a:t>
            </a:r>
          </a:p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Implementation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The implementation model represents the implementation of the system.</a:t>
            </a:r>
          </a:p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Test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The test model constitutes the test plans, specifications, and reports.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E0478-4D7A-4DB5-A717-F7A53182A5E8}" type="slidenum">
              <a:rPr lang="en-IN" smtClean="0"/>
              <a:pPr>
                <a:defRPr/>
              </a:pPr>
              <a:t>37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5595257"/>
            <a:ext cx="1262743" cy="126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98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45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2114"/>
            <a:ext cx="10515600" cy="5044849"/>
          </a:xfrm>
        </p:spPr>
        <p:txBody>
          <a:bodyPr/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use-case model is considered in every model and phase.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E0478-4D7A-4DB5-A717-F7A53182A5E8}" type="slidenum">
              <a:rPr lang="en-IN" smtClean="0"/>
              <a:pPr>
                <a:defRPr/>
              </a:pPr>
              <a:t>38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5595257"/>
            <a:ext cx="1262743" cy="126274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250" y="1088571"/>
            <a:ext cx="9313817" cy="4506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598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45030"/>
          </a:xfrm>
        </p:spPr>
        <p:txBody>
          <a:bodyPr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OOBE(Object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Oriented Business Engineering)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2114"/>
            <a:ext cx="10515600" cy="5044849"/>
          </a:xfrm>
        </p:spPr>
        <p:txBody>
          <a:bodyPr/>
          <a:lstStyle/>
          <a:p>
            <a:pPr marL="109728" indent="0" algn="ctr">
              <a:buNone/>
            </a:pP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OOBE(Object Oriented Business Engineering)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Object Oriented Business Engineering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OOBE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object modeling at the enterprise level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 case is a central vehicle provides traceability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Analysis phase</a:t>
            </a: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Iterative, but the requirements and analysis model should be stable.</a:t>
            </a: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Prototyping with a tool is useful for specifying user interfaces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Design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Implementation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phase</a:t>
            </a: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Identify implementation environment</a:t>
            </a: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DBMS, Distribution of process</a:t>
            </a: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Available component libraries</a:t>
            </a: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Graphical UI tools</a:t>
            </a:r>
          </a:p>
          <a:p>
            <a:endParaRPr lang="en-US" sz="2400" b="1" u="sng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E0478-4D7A-4DB5-A717-F7A53182A5E8}" type="slidenum">
              <a:rPr lang="en-IN" smtClean="0"/>
              <a:pPr>
                <a:defRPr/>
              </a:pPr>
              <a:t>39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5595257"/>
            <a:ext cx="1262743" cy="126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98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45030"/>
          </a:xfrm>
        </p:spPr>
        <p:txBody>
          <a:bodyPr/>
          <a:lstStyle/>
          <a:p>
            <a:pPr algn="ctr"/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u="sng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Rumbaugh’s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Object Modeling Technique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u="sng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2114"/>
            <a:ext cx="10515600" cy="5044849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Process description and consumer producer relationship expressed using OMT functional model.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E0478-4D7A-4DB5-A717-F7A53182A5E8}" type="slidenum">
              <a:rPr lang="en-IN" smtClean="0"/>
              <a:pPr>
                <a:defRPr/>
              </a:pPr>
              <a:t>4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5595257"/>
            <a:ext cx="1262743" cy="126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96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2012"/>
            <a:ext cx="10515600" cy="736980"/>
          </a:xfrm>
        </p:spPr>
        <p:txBody>
          <a:bodyPr/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OOBE(Object Oriented Business Engineering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7355"/>
            <a:ext cx="10515600" cy="498960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Testing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phase 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E.g. Unit testing, integration and system testing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E0478-4D7A-4DB5-A717-F7A53182A5E8}" type="slidenum">
              <a:rPr lang="en-IN" smtClean="0"/>
              <a:pPr>
                <a:defRPr/>
              </a:pPr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57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478"/>
            <a:ext cx="10515600" cy="859810"/>
          </a:xfrm>
        </p:spPr>
        <p:txBody>
          <a:bodyPr/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Summary – Jacobson Methodology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5594"/>
            <a:ext cx="10515600" cy="4921369"/>
          </a:xfrm>
        </p:spPr>
        <p:txBody>
          <a:bodyPr/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Object-oriented business engineering (OOBE)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Object-oriented software engineering (OOSE)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Object Factory for Software Development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Objectory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Cover entire life cycle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Stress traceability between phases – backward &amp; forward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Enables reuse of analysis &amp; design work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Use-case concepts used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E0478-4D7A-4DB5-A717-F7A53182A5E8}" type="slidenum">
              <a:rPr lang="en-IN" smtClean="0"/>
              <a:pPr>
                <a:defRPr/>
              </a:pPr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20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0126"/>
            <a:ext cx="10515600" cy="941696"/>
          </a:xfrm>
        </p:spPr>
        <p:txBody>
          <a:bodyPr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Class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E0478-4D7A-4DB5-A717-F7A53182A5E8}" type="slidenum">
              <a:rPr lang="en-IN" smtClean="0"/>
              <a:pPr>
                <a:defRPr/>
              </a:pPr>
              <a:t>42</a:t>
            </a:fld>
            <a:endParaRPr lang="en-IN"/>
          </a:p>
        </p:txBody>
      </p:sp>
      <p:pic>
        <p:nvPicPr>
          <p:cNvPr id="1028" name="Picture 4" descr="Online banking system class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059" y="1320966"/>
            <a:ext cx="5467302" cy="476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82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Use case Diagram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E0478-4D7A-4DB5-A717-F7A53182A5E8}" type="slidenum">
              <a:rPr lang="en-IN" smtClean="0"/>
              <a:pPr>
                <a:defRPr/>
              </a:pPr>
              <a:t>43</a:t>
            </a:fld>
            <a:endParaRPr lang="en-IN"/>
          </a:p>
        </p:txBody>
      </p:sp>
      <p:pic>
        <p:nvPicPr>
          <p:cNvPr id="2050" name="Picture 2" descr="Online banking system use case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361" y="1612834"/>
            <a:ext cx="4557262" cy="5120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57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E0478-4D7A-4DB5-A717-F7A53182A5E8}" type="slidenum">
              <a:rPr lang="en-IN" smtClean="0"/>
              <a:pPr>
                <a:defRPr/>
              </a:pPr>
              <a:t>44</a:t>
            </a:fld>
            <a:endParaRPr lang="en-IN"/>
          </a:p>
        </p:txBody>
      </p:sp>
      <p:pic>
        <p:nvPicPr>
          <p:cNvPr id="3074" name="Picture 2" descr="Online banking system sequence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212" y="1545408"/>
            <a:ext cx="5090662" cy="480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8755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E0478-4D7A-4DB5-A717-F7A53182A5E8}" type="slidenum">
              <a:rPr lang="en-IN" smtClean="0"/>
              <a:pPr>
                <a:defRPr/>
              </a:pPr>
              <a:t>45</a:t>
            </a:fld>
            <a:endParaRPr lang="en-IN"/>
          </a:p>
        </p:txBody>
      </p:sp>
      <p:pic>
        <p:nvPicPr>
          <p:cNvPr id="4098" name="Picture 2" descr="Online banking system collaboration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899" y="1924334"/>
            <a:ext cx="7979990" cy="3251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5332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9308"/>
            <a:ext cx="10515600" cy="928048"/>
          </a:xfrm>
        </p:spPr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Statechart</a:t>
            </a:r>
            <a:r>
              <a:rPr lang="en-US" dirty="0" smtClean="0"/>
              <a:t> Diagram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E0478-4D7A-4DB5-A717-F7A53182A5E8}" type="slidenum">
              <a:rPr lang="en-IN" smtClean="0"/>
              <a:pPr>
                <a:defRPr/>
              </a:pPr>
              <a:t>46</a:t>
            </a:fld>
            <a:endParaRPr lang="en-IN"/>
          </a:p>
        </p:txBody>
      </p:sp>
      <p:pic>
        <p:nvPicPr>
          <p:cNvPr id="5122" name="Picture 2" descr="Online banking system statechart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824" y="1523455"/>
            <a:ext cx="2452320" cy="490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4590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2012"/>
            <a:ext cx="10515600" cy="859810"/>
          </a:xfrm>
        </p:spPr>
        <p:txBody>
          <a:bodyPr/>
          <a:lstStyle/>
          <a:p>
            <a:pPr algn="ctr"/>
            <a:r>
              <a:rPr lang="en-US" sz="4000" dirty="0">
                <a:latin typeface="Arial" pitchFamily="34" charset="0"/>
                <a:cs typeface="Arial" pitchFamily="34" charset="0"/>
              </a:rPr>
              <a:t>Activity 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Diagram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E0478-4D7A-4DB5-A717-F7A53182A5E8}" type="slidenum">
              <a:rPr lang="en-IN" smtClean="0"/>
              <a:pPr>
                <a:defRPr/>
              </a:pPr>
              <a:t>47</a:t>
            </a:fld>
            <a:endParaRPr lang="en-IN"/>
          </a:p>
        </p:txBody>
      </p:sp>
      <p:pic>
        <p:nvPicPr>
          <p:cNvPr id="6146" name="Picture 2" descr="Online banking system activity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459" y="1201003"/>
            <a:ext cx="4287892" cy="550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6999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2831"/>
            <a:ext cx="10515600" cy="1009934"/>
          </a:xfrm>
        </p:spPr>
        <p:txBody>
          <a:bodyPr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Component </a:t>
            </a:r>
            <a:r>
              <a:rPr lang="en-US" dirty="0">
                <a:latin typeface="Arial" pitchFamily="34" charset="0"/>
                <a:cs typeface="Arial" pitchFamily="34" charset="0"/>
              </a:rPr>
              <a:t>Diagram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E0478-4D7A-4DB5-A717-F7A53182A5E8}" type="slidenum">
              <a:rPr lang="en-IN" smtClean="0"/>
              <a:pPr>
                <a:defRPr/>
              </a:pPr>
              <a:t>48</a:t>
            </a:fld>
            <a:endParaRPr lang="en-IN"/>
          </a:p>
        </p:txBody>
      </p:sp>
      <p:pic>
        <p:nvPicPr>
          <p:cNvPr id="7170" name="Picture 2" descr="Online banking system component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516" y="1514901"/>
            <a:ext cx="7131159" cy="491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4437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0125"/>
            <a:ext cx="10515600" cy="764275"/>
          </a:xfrm>
        </p:spPr>
        <p:txBody>
          <a:bodyPr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Deployment </a:t>
            </a:r>
            <a:r>
              <a:rPr lang="en-US" dirty="0">
                <a:latin typeface="Arial" pitchFamily="34" charset="0"/>
                <a:cs typeface="Arial" pitchFamily="34" charset="0"/>
              </a:rPr>
              <a:t>Diagram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707"/>
            <a:ext cx="10515600" cy="500325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E0478-4D7A-4DB5-A717-F7A53182A5E8}" type="slidenum">
              <a:rPr lang="en-IN" smtClean="0"/>
              <a:pPr>
                <a:defRPr/>
              </a:pPr>
              <a:t>49</a:t>
            </a:fld>
            <a:endParaRPr lang="en-IN"/>
          </a:p>
        </p:txBody>
      </p:sp>
      <p:pic>
        <p:nvPicPr>
          <p:cNvPr id="8194" name="Picture 2" descr="Online banking system deployment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41" y="1448913"/>
            <a:ext cx="9610725" cy="364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363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45030"/>
          </a:xfrm>
        </p:spPr>
        <p:txBody>
          <a:bodyPr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Rumbaugh’s Object Modeling 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2114"/>
            <a:ext cx="10515600" cy="5044849"/>
          </a:xfrm>
        </p:spPr>
        <p:txBody>
          <a:bodyPr/>
          <a:lstStyle/>
          <a:p>
            <a:pPr marL="109728" indent="0" algn="just">
              <a:buNone/>
            </a:pP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Four 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phases of OMT (can be performed iteratively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109728" indent="0" algn="just">
              <a:buNone/>
            </a:pPr>
            <a:endParaRPr lang="en-US" sz="2400" u="sng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Analysis: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Results are objects, dynamic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functional models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System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Design: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Results are structure of basic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architecture of the system.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Object Design: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Produces a design document, consists of detailed objects static, dynamic, functional model of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objects.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Implementation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Produces reusable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extendible and robust code.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E0478-4D7A-4DB5-A717-F7A53182A5E8}" type="slidenum">
              <a:rPr lang="en-IN" smtClean="0"/>
              <a:pPr>
                <a:defRPr/>
              </a:pPr>
              <a:t>5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5595257"/>
            <a:ext cx="1262743" cy="126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98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45030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Three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different parts of OMT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modeling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2114"/>
            <a:ext cx="10515600" cy="5044849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An object model - object model &amp; data dictionary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A dynamic model - state diagrams &amp; event flow diagrams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 functional model - data flow &amp; constraints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E0478-4D7A-4DB5-A717-F7A53182A5E8}" type="slidenum">
              <a:rPr lang="en-IN" smtClean="0"/>
              <a:pPr>
                <a:defRPr/>
              </a:pPr>
              <a:t>6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5595257"/>
            <a:ext cx="1262743" cy="126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98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45030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Object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Model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2114"/>
            <a:ext cx="10515600" cy="504484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Describes structure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objects in a system.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Identity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relationships to other objects, attributes and operations.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Object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diagram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E0478-4D7A-4DB5-A717-F7A53182A5E8}" type="slidenum">
              <a:rPr lang="en-IN" smtClean="0"/>
              <a:pPr>
                <a:defRPr/>
              </a:pPr>
              <a:t>7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5595257"/>
            <a:ext cx="1262743" cy="126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98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45030"/>
          </a:xfrm>
        </p:spPr>
        <p:txBody>
          <a:bodyPr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Object Model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2114"/>
            <a:ext cx="10515600" cy="5044849"/>
          </a:xfrm>
        </p:spPr>
        <p:txBody>
          <a:bodyPr/>
          <a:lstStyle/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Classes interconnected by association rule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class represents a set of individual objects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Association line establishes relationship among the classes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E0478-4D7A-4DB5-A717-F7A53182A5E8}" type="slidenum">
              <a:rPr lang="en-IN" smtClean="0"/>
              <a:pPr>
                <a:defRPr/>
              </a:pPr>
              <a:t>8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5595257"/>
            <a:ext cx="1262743" cy="126274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0" y="972232"/>
            <a:ext cx="8211457" cy="3757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598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45030"/>
          </a:xfrm>
        </p:spPr>
        <p:txBody>
          <a:bodyPr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Object Model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2114"/>
            <a:ext cx="10515600" cy="504484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OMT object model of a bank system.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boxes represent classes and the filled triangle represents specialization.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Association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between Account and Transaction is one to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many;since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one account can have many transactions, the filled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circle presents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many (zero or more).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relationship between Client and Account classes is one to one: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client can have only one account and account can belong to only one person (in this model joint accounts are not allowed).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E0478-4D7A-4DB5-A717-F7A53182A5E8}" type="slidenum">
              <a:rPr lang="en-IN" smtClean="0"/>
              <a:pPr>
                <a:defRPr/>
              </a:pPr>
              <a:t>9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5595257"/>
            <a:ext cx="1262743" cy="126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98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5296</TotalTime>
  <Words>1553</Words>
  <Application>Microsoft Office PowerPoint</Application>
  <PresentationFormat>Custom</PresentationFormat>
  <Paragraphs>289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PowerPoint Presentation</vt:lpstr>
      <vt:lpstr>UNIT 2 OBJECT ORIENTED METHODOLOGIES  </vt:lpstr>
      <vt:lpstr> Rumbaugh’s Object Modeling Technique </vt:lpstr>
      <vt:lpstr> Rumbaugh’s Object Modeling Technique </vt:lpstr>
      <vt:lpstr>Rumbaugh’s Object Modeling Technique</vt:lpstr>
      <vt:lpstr> Three different parts of OMT modeling </vt:lpstr>
      <vt:lpstr> Object Model </vt:lpstr>
      <vt:lpstr> Object Model </vt:lpstr>
      <vt:lpstr> Object Model </vt:lpstr>
      <vt:lpstr> Object Model </vt:lpstr>
      <vt:lpstr>OMT Dynamic Model</vt:lpstr>
      <vt:lpstr>OMT Dynamic Model</vt:lpstr>
      <vt:lpstr> OMT Functional Model </vt:lpstr>
      <vt:lpstr> DFD- (Data Flow Diagram) </vt:lpstr>
      <vt:lpstr> Data Flow Diagram </vt:lpstr>
      <vt:lpstr> OMT Data Flow Diagram of the ATM system </vt:lpstr>
      <vt:lpstr>PowerPoint Presentation</vt:lpstr>
      <vt:lpstr>  The Booch Methodology  </vt:lpstr>
      <vt:lpstr>The Booch Methodology</vt:lpstr>
      <vt:lpstr> Diagrams of Booch method </vt:lpstr>
      <vt:lpstr>Figure 1. A class diagram notation.</vt:lpstr>
      <vt:lpstr>Figure 2. A object diagram notation</vt:lpstr>
      <vt:lpstr>Booch Class Diagram</vt:lpstr>
      <vt:lpstr>Figure 3. An interaction diagram.</vt:lpstr>
      <vt:lpstr>Process Diagram</vt:lpstr>
      <vt:lpstr>State Transition Diagram</vt:lpstr>
      <vt:lpstr>Booch method</vt:lpstr>
      <vt:lpstr>Macro development process</vt:lpstr>
      <vt:lpstr>Macro development process</vt:lpstr>
      <vt:lpstr> Micro Development Process  </vt:lpstr>
      <vt:lpstr> Jacobson Methodologies </vt:lpstr>
      <vt:lpstr> Jacobson Methodologies </vt:lpstr>
      <vt:lpstr> Jacobson Methodologies </vt:lpstr>
      <vt:lpstr>PowerPoint Presentation</vt:lpstr>
      <vt:lpstr>PowerPoint Presentation</vt:lpstr>
      <vt:lpstr>Jacobson Methodologies</vt:lpstr>
      <vt:lpstr>OOSE : Object Oriented Software Engineering</vt:lpstr>
      <vt:lpstr>PowerPoint Presentation</vt:lpstr>
      <vt:lpstr> OOBE(Object Oriented Business Engineering) </vt:lpstr>
      <vt:lpstr>OOBE(Object Oriented Business Engineering)</vt:lpstr>
      <vt:lpstr>Summary – Jacobson Methodology</vt:lpstr>
      <vt:lpstr>Class diagrams</vt:lpstr>
      <vt:lpstr>Use case Diagram</vt:lpstr>
      <vt:lpstr>PowerPoint Presentation</vt:lpstr>
      <vt:lpstr>PowerPoint Presentation</vt:lpstr>
      <vt:lpstr> Statechart Diagram  </vt:lpstr>
      <vt:lpstr>Activity Diagram</vt:lpstr>
      <vt:lpstr> Component Diagram </vt:lpstr>
      <vt:lpstr> Deployment Diagram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Internet</dc:creator>
  <cp:lastModifiedBy>Windows User</cp:lastModifiedBy>
  <cp:revision>106</cp:revision>
  <dcterms:created xsi:type="dcterms:W3CDTF">2020-07-27T17:33:40Z</dcterms:created>
  <dcterms:modified xsi:type="dcterms:W3CDTF">2021-03-20T04:38:37Z</dcterms:modified>
</cp:coreProperties>
</file>