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11" r:id="rId4"/>
    <p:sldId id="312" r:id="rId5"/>
    <p:sldId id="313" r:id="rId6"/>
    <p:sldId id="314" r:id="rId7"/>
    <p:sldId id="315" r:id="rId8"/>
    <p:sldId id="316" r:id="rId9"/>
    <p:sldId id="317" r:id="rId10"/>
    <p:sldId id="318" r:id="rId11"/>
    <p:sldId id="319" r:id="rId12"/>
    <p:sldId id="320" r:id="rId13"/>
    <p:sldId id="321" r:id="rId14"/>
    <p:sldId id="322" r:id="rId15"/>
    <p:sldId id="328" r:id="rId16"/>
    <p:sldId id="324" r:id="rId17"/>
    <p:sldId id="325" r:id="rId18"/>
    <p:sldId id="326" r:id="rId19"/>
    <p:sldId id="327" r:id="rId20"/>
    <p:sldId id="329" r:id="rId21"/>
    <p:sldId id="330" r:id="rId22"/>
    <p:sldId id="331" r:id="rId23"/>
    <p:sldId id="334" r:id="rId24"/>
    <p:sldId id="332" r:id="rId25"/>
    <p:sldId id="333"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8" r:id="rId42"/>
    <p:sldId id="351" r:id="rId43"/>
    <p:sldId id="352" r:id="rId44"/>
    <p:sldId id="353" r:id="rId45"/>
    <p:sldId id="354" r:id="rId46"/>
    <p:sldId id="355" r:id="rId47"/>
    <p:sldId id="356" r:id="rId48"/>
    <p:sldId id="357" r:id="rId49"/>
    <p:sldId id="360" r:id="rId5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6" autoAdjust="0"/>
    <p:restoredTop sz="94660"/>
  </p:normalViewPr>
  <p:slideViewPr>
    <p:cSldViewPr snapToGrid="0">
      <p:cViewPr varScale="1">
        <p:scale>
          <a:sx n="70" d="100"/>
          <a:sy n="70" d="100"/>
        </p:scale>
        <p:origin x="-408" y="-96"/>
      </p:cViewPr>
      <p:guideLst>
        <p:guide orient="horz" pos="2160"/>
        <p:guide pos="3840"/>
      </p:guideLst>
    </p:cSldViewPr>
  </p:slideViewPr>
  <p:notesTextViewPr>
    <p:cViewPr>
      <p:scale>
        <a:sx n="1" d="1"/>
        <a:sy n="1" d="1"/>
      </p:scale>
      <p:origin x="0" y="0"/>
    </p:cViewPr>
  </p:notesTextViewPr>
  <p:sorterViewPr>
    <p:cViewPr>
      <p:scale>
        <a:sx n="100" d="100"/>
        <a:sy n="100" d="100"/>
      </p:scale>
      <p:origin x="0" y="-738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A3106F1-38F5-43C0-B28C-C7D3FA32B6CB}" type="datetimeFigureOut">
              <a:rPr lang="en-IN"/>
              <a:pPr>
                <a:defRPr/>
              </a:pPr>
              <a:t>20-03-2021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2F68A32-CFCB-439A-A2CF-80099F4C3D48}" type="slidenum">
              <a:rPr lang="en-IN"/>
              <a:pPr>
                <a:defRPr/>
              </a:pPr>
              <a:t>‹#›</a:t>
            </a:fld>
            <a:endParaRPr lang="en-IN"/>
          </a:p>
        </p:txBody>
      </p:sp>
    </p:spTree>
    <p:extLst>
      <p:ext uri="{BB962C8B-B14F-4D97-AF65-F5344CB8AC3E}">
        <p14:creationId xmlns:p14="http://schemas.microsoft.com/office/powerpoint/2010/main" val="2255289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A5B35DB2-CFF7-42E7-B8A1-C20A5D8AD1CB}" type="datetime1">
              <a:rPr lang="en-IN" smtClean="0"/>
              <a:t>20-03-2021</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13DF03-D648-482C-A66E-4587A5A9BEBB}" type="slidenum">
              <a:rPr lang="en-IN"/>
              <a:pPr>
                <a:defRPr/>
              </a:pPr>
              <a:t>‹#›</a:t>
            </a:fld>
            <a:endParaRPr lang="en-IN"/>
          </a:p>
        </p:txBody>
      </p:sp>
    </p:spTree>
    <p:extLst>
      <p:ext uri="{BB962C8B-B14F-4D97-AF65-F5344CB8AC3E}">
        <p14:creationId xmlns:p14="http://schemas.microsoft.com/office/powerpoint/2010/main" val="1061500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88BA287E-E219-4081-A37A-1112D3939340}" type="datetime1">
              <a:rPr lang="en-IN" smtClean="0"/>
              <a:t>20-03-2021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6905BA7F-6634-4DC5-B802-048462A30929}" type="slidenum">
              <a:rPr lang="en-IN"/>
              <a:pPr>
                <a:defRPr/>
              </a:pPr>
              <a:t>‹#›</a:t>
            </a:fld>
            <a:endParaRPr lang="en-IN"/>
          </a:p>
        </p:txBody>
      </p:sp>
    </p:spTree>
    <p:extLst>
      <p:ext uri="{BB962C8B-B14F-4D97-AF65-F5344CB8AC3E}">
        <p14:creationId xmlns:p14="http://schemas.microsoft.com/office/powerpoint/2010/main" val="244115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263A5579-4F5E-48A3-B1D8-1F08E984AF40}" type="datetime1">
              <a:rPr lang="en-IN" smtClean="0"/>
              <a:t>20-03-2021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EC42353F-7109-4797-9682-A284E98B8267}" type="slidenum">
              <a:rPr lang="en-IN"/>
              <a:pPr>
                <a:defRPr/>
              </a:pPr>
              <a:t>‹#›</a:t>
            </a:fld>
            <a:endParaRPr lang="en-IN"/>
          </a:p>
        </p:txBody>
      </p:sp>
    </p:spTree>
    <p:extLst>
      <p:ext uri="{BB962C8B-B14F-4D97-AF65-F5344CB8AC3E}">
        <p14:creationId xmlns:p14="http://schemas.microsoft.com/office/powerpoint/2010/main" val="106932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95677BA3-81CC-4140-BB85-B45B67795DA0}" type="datetime1">
              <a:rPr lang="en-IN" smtClean="0"/>
              <a:t>20-03-2021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72EE0478-4D7A-4DB5-A717-F7A53182A5E8}" type="slidenum">
              <a:rPr lang="en-IN"/>
              <a:pPr>
                <a:defRPr/>
              </a:pPr>
              <a:t>‹#›</a:t>
            </a:fld>
            <a:endParaRPr lang="en-IN"/>
          </a:p>
        </p:txBody>
      </p:sp>
    </p:spTree>
    <p:extLst>
      <p:ext uri="{BB962C8B-B14F-4D97-AF65-F5344CB8AC3E}">
        <p14:creationId xmlns:p14="http://schemas.microsoft.com/office/powerpoint/2010/main" val="138777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0C114D65-EDE7-4BB9-83AD-DB9660CDBFA7}" type="datetime1">
              <a:rPr lang="en-IN" smtClean="0"/>
              <a:t>20-03-2021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124EFF24-08E3-4FA1-8C45-BF7676C768F2}" type="slidenum">
              <a:rPr lang="en-IN"/>
              <a:pPr>
                <a:defRPr/>
              </a:pPr>
              <a:t>‹#›</a:t>
            </a:fld>
            <a:endParaRPr lang="en-IN"/>
          </a:p>
        </p:txBody>
      </p:sp>
    </p:spTree>
    <p:extLst>
      <p:ext uri="{BB962C8B-B14F-4D97-AF65-F5344CB8AC3E}">
        <p14:creationId xmlns:p14="http://schemas.microsoft.com/office/powerpoint/2010/main" val="14917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DCBF76A6-171B-4882-8171-C681E060CFE1}" type="datetime1">
              <a:rPr lang="en-IN" smtClean="0"/>
              <a:t>20-03-2021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5E0705EA-2511-4E21-9742-1E8F21F470BD}" type="slidenum">
              <a:rPr lang="en-IN"/>
              <a:pPr>
                <a:defRPr/>
              </a:pPr>
              <a:t>‹#›</a:t>
            </a:fld>
            <a:endParaRPr lang="en-IN"/>
          </a:p>
        </p:txBody>
      </p:sp>
    </p:spTree>
    <p:extLst>
      <p:ext uri="{BB962C8B-B14F-4D97-AF65-F5344CB8AC3E}">
        <p14:creationId xmlns:p14="http://schemas.microsoft.com/office/powerpoint/2010/main" val="377698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556A4CFA-16DB-4ECF-AB07-7CA873D7F726}" type="datetime1">
              <a:rPr lang="en-IN" smtClean="0"/>
              <a:t>20-03-2021</a:t>
            </a:fld>
            <a:endParaRPr lang="en-I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0C6F28FC-90B3-42AA-ACD9-B0DF29CE4559}" type="slidenum">
              <a:rPr lang="en-IN"/>
              <a:pPr>
                <a:defRPr/>
              </a:pPr>
              <a:t>‹#›</a:t>
            </a:fld>
            <a:endParaRPr lang="en-IN"/>
          </a:p>
        </p:txBody>
      </p:sp>
    </p:spTree>
    <p:extLst>
      <p:ext uri="{BB962C8B-B14F-4D97-AF65-F5344CB8AC3E}">
        <p14:creationId xmlns:p14="http://schemas.microsoft.com/office/powerpoint/2010/main" val="411762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99CEF5B6-AA46-43E1-B547-D905DA680BAA}" type="datetime1">
              <a:rPr lang="en-IN" smtClean="0"/>
              <a:t>20-03-2021</a:t>
            </a:fld>
            <a:endParaRPr lang="en-IN"/>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56352310-FE4C-42B6-8C50-D86B05F55E03}" type="slidenum">
              <a:rPr lang="en-IN"/>
              <a:pPr>
                <a:defRPr/>
              </a:pPr>
              <a:t>‹#›</a:t>
            </a:fld>
            <a:endParaRPr lang="en-IN"/>
          </a:p>
        </p:txBody>
      </p:sp>
    </p:spTree>
    <p:extLst>
      <p:ext uri="{BB962C8B-B14F-4D97-AF65-F5344CB8AC3E}">
        <p14:creationId xmlns:p14="http://schemas.microsoft.com/office/powerpoint/2010/main" val="163667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D25EBF10-2852-4D39-8012-17B25C8D7810}" type="datetime1">
              <a:rPr lang="en-IN" smtClean="0"/>
              <a:t>20-03-2021</a:t>
            </a:fld>
            <a:endParaRPr lang="en-IN"/>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231CBE4F-0B07-4B98-ADFA-E02A443B702E}" type="slidenum">
              <a:rPr lang="en-IN"/>
              <a:pPr>
                <a:defRPr/>
              </a:pPr>
              <a:t>‹#›</a:t>
            </a:fld>
            <a:endParaRPr lang="en-IN"/>
          </a:p>
        </p:txBody>
      </p:sp>
    </p:spTree>
    <p:extLst>
      <p:ext uri="{BB962C8B-B14F-4D97-AF65-F5344CB8AC3E}">
        <p14:creationId xmlns:p14="http://schemas.microsoft.com/office/powerpoint/2010/main" val="33983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6CCA44D4-7D10-4B7F-A21B-303BADD1209D}" type="datetime1">
              <a:rPr lang="en-IN" smtClean="0"/>
              <a:t>20-03-2021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94EE9A-F5A0-4A67-9DDE-C66AFA93B31E}" type="slidenum">
              <a:rPr lang="en-IN"/>
              <a:pPr>
                <a:defRPr/>
              </a:pPr>
              <a:t>‹#›</a:t>
            </a:fld>
            <a:endParaRPr lang="en-IN"/>
          </a:p>
        </p:txBody>
      </p:sp>
    </p:spTree>
    <p:extLst>
      <p:ext uri="{BB962C8B-B14F-4D97-AF65-F5344CB8AC3E}">
        <p14:creationId xmlns:p14="http://schemas.microsoft.com/office/powerpoint/2010/main" val="31239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AA0701F2-77C7-434A-97B8-7F42F92A4F86}" type="datetime1">
              <a:rPr lang="en-IN" smtClean="0"/>
              <a:t>20-03-2021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426124A0-E6C0-44B0-9ED9-F9BC7B6DD751}" type="slidenum">
              <a:rPr lang="en-IN"/>
              <a:pPr>
                <a:defRPr/>
              </a:pPr>
              <a:t>‹#›</a:t>
            </a:fld>
            <a:endParaRPr lang="en-IN"/>
          </a:p>
        </p:txBody>
      </p:sp>
    </p:spTree>
    <p:extLst>
      <p:ext uri="{BB962C8B-B14F-4D97-AF65-F5344CB8AC3E}">
        <p14:creationId xmlns:p14="http://schemas.microsoft.com/office/powerpoint/2010/main" val="6652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5"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78727BE-C1AD-44D8-B0F6-149E871F4A8A}" type="slidenum">
              <a:rPr lang="en-IN"/>
              <a:pPr>
                <a:defRPr/>
              </a:pPr>
              <a:t>‹#›</a:t>
            </a:fld>
            <a:endParaRPr lang="en-IN"/>
          </a:p>
        </p:txBody>
      </p:sp>
      <p:sp>
        <p:nvSpPr>
          <p:cNvPr id="7" name="Oval 6"/>
          <p:cNvSpPr/>
          <p:nvPr userDrawn="1"/>
        </p:nvSpPr>
        <p:spPr>
          <a:xfrm>
            <a:off x="0" y="5406571"/>
            <a:ext cx="1582058" cy="1451429"/>
          </a:xfrm>
          <a:prstGeom prst="ellipse">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977900" y="2095500"/>
            <a:ext cx="1023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IN" sz="4000" b="1" dirty="0"/>
              <a:t>Subject Code: </a:t>
            </a:r>
            <a:r>
              <a:rPr lang="en-US" sz="4000" b="1" dirty="0" smtClean="0"/>
              <a:t>SIT-1205</a:t>
            </a:r>
            <a:r>
              <a:rPr lang="en-IN" sz="4000" b="1" dirty="0" smtClean="0"/>
              <a:t> </a:t>
            </a:r>
            <a:endParaRPr lang="en-IN" sz="4000" b="1" dirty="0"/>
          </a:p>
          <a:p>
            <a:pPr algn="ctr"/>
            <a:r>
              <a:rPr lang="en-IN" sz="4000" b="1" dirty="0" smtClean="0"/>
              <a:t>Subject </a:t>
            </a:r>
            <a:r>
              <a:rPr lang="en-IN" sz="4000" b="1" dirty="0"/>
              <a:t>Name: </a:t>
            </a:r>
            <a:r>
              <a:rPr lang="en-IN" sz="4000" b="1" dirty="0" smtClean="0"/>
              <a:t>Object Oriented Analysis and Design</a:t>
            </a:r>
          </a:p>
          <a:p>
            <a:pPr algn="ctr"/>
            <a:endParaRPr lang="en-IN" sz="4000" dirty="0"/>
          </a:p>
          <a:p>
            <a:pPr algn="ctr"/>
            <a:r>
              <a:rPr lang="en-IN" sz="4000" b="1" dirty="0"/>
              <a:t>Faculty Name: </a:t>
            </a:r>
            <a:r>
              <a:rPr lang="en-IN" sz="4000" b="1" dirty="0" err="1" smtClean="0"/>
              <a:t>Dr.R.Jeberson</a:t>
            </a:r>
            <a:r>
              <a:rPr lang="en-IN" sz="4000" b="1" dirty="0" smtClean="0"/>
              <a:t> Retna Raj</a:t>
            </a:r>
          </a:p>
          <a:p>
            <a:pPr algn="ctr"/>
            <a:r>
              <a:rPr lang="en-IN" sz="4000" b="1" dirty="0" err="1" smtClean="0"/>
              <a:t>Dr.R.M</a:t>
            </a:r>
            <a:r>
              <a:rPr lang="en-IN" sz="4000" b="1" dirty="0" smtClean="0"/>
              <a:t> </a:t>
            </a:r>
            <a:r>
              <a:rPr lang="en-IN" sz="4000" b="1" dirty="0" err="1" smtClean="0"/>
              <a:t>Gomathi</a:t>
            </a:r>
            <a:endParaRPr lang="en-IN" sz="4000" b="1" dirty="0"/>
          </a:p>
        </p:txBody>
      </p:sp>
      <p:sp>
        <p:nvSpPr>
          <p:cNvPr id="3" name="Slide Number Placeholder 2">
            <a:extLst>
              <a:ext uri="{FF2B5EF4-FFF2-40B4-BE49-F238E27FC236}"/>
            </a:extLst>
          </p:cNvPr>
          <p:cNvSpPr>
            <a:spLocks noGrp="1"/>
          </p:cNvSpPr>
          <p:nvPr>
            <p:ph type="sldNum" sz="quarter" idx="12"/>
          </p:nvPr>
        </p:nvSpPr>
        <p:spPr/>
        <p:txBody>
          <a:bodyPr/>
          <a:lstStyle/>
          <a:p>
            <a:pPr>
              <a:defRPr/>
            </a:pPr>
            <a:fld id="{ECFA30C0-ADC2-46E6-BC23-A6925828123C}" type="slidenum">
              <a:rPr lang="en-IN"/>
              <a:pPr>
                <a:defRPr/>
              </a:pPr>
              <a:t>1</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Difference between design pattern and framework</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Design patterns are more abstract than framework.</a:t>
            </a:r>
          </a:p>
          <a:p>
            <a:r>
              <a:rPr lang="en-US" sz="2400" dirty="0" smtClean="0">
                <a:latin typeface="Times New Roman" pitchFamily="18" charset="0"/>
                <a:cs typeface="Times New Roman" pitchFamily="18" charset="0"/>
              </a:rPr>
              <a:t>Design pattern are smaller architectural elements than framework.</a:t>
            </a:r>
          </a:p>
          <a:p>
            <a:r>
              <a:rPr lang="en-US" sz="2400" dirty="0" smtClean="0">
                <a:latin typeface="Times New Roman" pitchFamily="18" charset="0"/>
                <a:cs typeface="Times New Roman" pitchFamily="18" charset="0"/>
              </a:rPr>
              <a:t>Design patterns are less specialized than frameworks.</a:t>
            </a:r>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a:latin typeface="Times New Roman" pitchFamily="18" charset="0"/>
                <a:cs typeface="Times New Roman" pitchFamily="18" charset="0"/>
              </a:rPr>
              <a:t>Unified  Approach </a:t>
            </a:r>
          </a:p>
        </p:txBody>
      </p:sp>
      <p:sp>
        <p:nvSpPr>
          <p:cNvPr id="3" name="Content Placeholder 2"/>
          <p:cNvSpPr>
            <a:spLocks noGrp="1"/>
          </p:cNvSpPr>
          <p:nvPr>
            <p:ph idx="1"/>
          </p:nvPr>
        </p:nvSpPr>
        <p:spPr>
          <a:xfrm>
            <a:off x="838200" y="1255594"/>
            <a:ext cx="10515600" cy="4921369"/>
          </a:xfrm>
        </p:spPr>
        <p:txBody>
          <a:bodyPr/>
          <a:lstStyle/>
          <a:p>
            <a:pPr marL="573088" lvl="2" indent="-395288"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unified approach (UA) used to describe, model, and document the software development process.</a:t>
            </a:r>
          </a:p>
          <a:p>
            <a:pPr marL="573088" lvl="2" indent="-395288"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idea behind the UA is to combine the best practices, processes, methodologies, and guidelines along with UML notations and diagrams for better understanding object-oriented concepts and system development.</a:t>
            </a:r>
          </a:p>
          <a:p>
            <a:pPr marL="573088" lvl="2" indent="-395288"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unified approach to software development revolves around the following processes and concepts (see </a:t>
            </a:r>
            <a:r>
              <a:rPr lang="en-US" sz="2400" dirty="0" smtClean="0">
                <a:latin typeface="Times New Roman" pitchFamily="18" charset="0"/>
                <a:cs typeface="Times New Roman" pitchFamily="18" charset="0"/>
              </a:rPr>
              <a:t>Fig </a:t>
            </a:r>
            <a:r>
              <a:rPr lang="en-US" sz="2400" dirty="0">
                <a:latin typeface="Times New Roman" pitchFamily="18" charset="0"/>
                <a:cs typeface="Times New Roman" pitchFamily="18" charset="0"/>
              </a:rPr>
              <a:t>). The processes are:</a:t>
            </a:r>
          </a:p>
          <a:p>
            <a:pPr marL="1030288" lvl="4" indent="-395288" algn="just"/>
            <a:r>
              <a:rPr lang="en-US" sz="2400" dirty="0" smtClean="0">
                <a:latin typeface="Times New Roman" pitchFamily="18" charset="0"/>
                <a:cs typeface="Times New Roman" pitchFamily="18" charset="0"/>
              </a:rPr>
              <a:t>Use-case </a:t>
            </a:r>
            <a:r>
              <a:rPr lang="en-US" sz="2400" dirty="0">
                <a:latin typeface="Times New Roman" pitchFamily="18" charset="0"/>
                <a:cs typeface="Times New Roman" pitchFamily="18" charset="0"/>
              </a:rPr>
              <a:t>driven development</a:t>
            </a:r>
          </a:p>
          <a:p>
            <a:pPr marL="1030288" lvl="4" indent="-395288" algn="just"/>
            <a:r>
              <a:rPr lang="en-US" sz="2400" dirty="0">
                <a:latin typeface="Times New Roman" pitchFamily="18" charset="0"/>
                <a:cs typeface="Times New Roman" pitchFamily="18" charset="0"/>
              </a:rPr>
              <a:t>Object-oriented analysis</a:t>
            </a:r>
          </a:p>
          <a:p>
            <a:pPr marL="1030288" lvl="4" indent="-395288" algn="just"/>
            <a:r>
              <a:rPr lang="en-US" sz="2400" dirty="0">
                <a:latin typeface="Times New Roman" pitchFamily="18" charset="0"/>
                <a:cs typeface="Times New Roman" pitchFamily="18" charset="0"/>
              </a:rPr>
              <a:t>Object-oriented design</a:t>
            </a:r>
          </a:p>
          <a:p>
            <a:pPr marL="1030288" lvl="4" indent="-395288" algn="just"/>
            <a:r>
              <a:rPr lang="en-US" sz="2400" dirty="0">
                <a:latin typeface="Times New Roman" pitchFamily="18" charset="0"/>
                <a:cs typeface="Times New Roman" pitchFamily="18" charset="0"/>
              </a:rPr>
              <a:t>Incremental development and prototyping</a:t>
            </a:r>
          </a:p>
          <a:p>
            <a:pPr marL="1030288" lvl="4" indent="-395288" algn="just"/>
            <a:r>
              <a:rPr lang="en-US" sz="2400" dirty="0">
                <a:latin typeface="Times New Roman" pitchFamily="18" charset="0"/>
                <a:cs typeface="Times New Roman" pitchFamily="18" charset="0"/>
              </a:rPr>
              <a:t>Continuous testing </a:t>
            </a:r>
          </a:p>
          <a:p>
            <a:pPr marL="287338" indent="-233363"/>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methods and technology employed include</a:t>
            </a:r>
          </a:p>
          <a:p>
            <a:pPr lvl="0"/>
            <a:r>
              <a:rPr lang="en-US" sz="2400" dirty="0" smtClean="0">
                <a:latin typeface="Times New Roman" pitchFamily="18" charset="0"/>
                <a:cs typeface="Times New Roman" pitchFamily="18" charset="0"/>
              </a:rPr>
              <a:t>Unified </a:t>
            </a:r>
            <a:r>
              <a:rPr lang="en-US" sz="2400" dirty="0">
                <a:latin typeface="Times New Roman" pitchFamily="18" charset="0"/>
                <a:cs typeface="Times New Roman" pitchFamily="18" charset="0"/>
              </a:rPr>
              <a:t>modeling language used for modeling.</a:t>
            </a:r>
          </a:p>
          <a:p>
            <a:pPr lvl="0"/>
            <a:r>
              <a:rPr lang="en-US" sz="2400" dirty="0" smtClean="0">
                <a:latin typeface="Times New Roman" pitchFamily="18" charset="0"/>
                <a:cs typeface="Times New Roman" pitchFamily="18" charset="0"/>
              </a:rPr>
              <a:t>Layered </a:t>
            </a:r>
            <a:r>
              <a:rPr lang="en-US" sz="2400" dirty="0">
                <a:latin typeface="Times New Roman" pitchFamily="18" charset="0"/>
                <a:cs typeface="Times New Roman" pitchFamily="18" charset="0"/>
              </a:rPr>
              <a:t>approach.</a:t>
            </a:r>
          </a:p>
          <a:p>
            <a:pPr lvl="0"/>
            <a:r>
              <a:rPr lang="en-US" sz="2400" dirty="0" smtClean="0">
                <a:latin typeface="Times New Roman" pitchFamily="18" charset="0"/>
                <a:cs typeface="Times New Roman" pitchFamily="18" charset="0"/>
              </a:rPr>
              <a:t>Repository </a:t>
            </a:r>
            <a:r>
              <a:rPr lang="en-US" sz="2400" dirty="0">
                <a:latin typeface="Times New Roman" pitchFamily="18" charset="0"/>
                <a:cs typeface="Times New Roman" pitchFamily="18" charset="0"/>
              </a:rPr>
              <a:t>for object oriented system development patterns and </a:t>
            </a:r>
            <a:r>
              <a:rPr lang="en-US" sz="2400" dirty="0" smtClean="0">
                <a:latin typeface="Times New Roman" pitchFamily="18" charset="0"/>
                <a:cs typeface="Times New Roman" pitchFamily="18" charset="0"/>
              </a:rPr>
              <a:t>frameworks</a:t>
            </a:r>
          </a:p>
          <a:p>
            <a:pPr lvl="0"/>
            <a:r>
              <a:rPr lang="en-US" sz="2400" dirty="0" smtClean="0">
                <a:latin typeface="Times New Roman" pitchFamily="18" charset="0"/>
                <a:cs typeface="Times New Roman" pitchFamily="18" charset="0"/>
              </a:rPr>
              <a:t>Component </a:t>
            </a:r>
            <a:r>
              <a:rPr lang="en-US" sz="2400" dirty="0">
                <a:latin typeface="Times New Roman" pitchFamily="18" charset="0"/>
                <a:cs typeface="Times New Roman" pitchFamily="18" charset="0"/>
              </a:rPr>
              <a:t>based development.</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7" name="image9.png"/>
          <p:cNvPicPr>
            <a:picLocks noGrp="1"/>
          </p:cNvPicPr>
          <p:nvPr/>
        </p:nvPicPr>
        <p:blipFill>
          <a:blip r:embed="rId3" cstate="print"/>
          <a:stretch>
            <a:fillRect/>
          </a:stretch>
        </p:blipFill>
        <p:spPr>
          <a:xfrm>
            <a:off x="1284514" y="846162"/>
            <a:ext cx="9087785" cy="5568286"/>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0" indent="0">
              <a:lnSpc>
                <a:spcPct val="100000"/>
              </a:lnSpc>
              <a:spcBef>
                <a:spcPts val="0"/>
              </a:spcBef>
              <a:spcAft>
                <a:spcPts val="1200"/>
              </a:spcAft>
              <a:buNone/>
            </a:pPr>
            <a:r>
              <a:rPr lang="en-US" sz="2400" b="1" u="sng" dirty="0" smtClean="0">
                <a:latin typeface="Times New Roman" pitchFamily="18" charset="0"/>
                <a:cs typeface="Times New Roman" pitchFamily="18" charset="0"/>
              </a:rPr>
              <a:t>Object-oriented </a:t>
            </a:r>
            <a:r>
              <a:rPr lang="en-US" sz="2400" b="1" u="sng" dirty="0">
                <a:latin typeface="Times New Roman" pitchFamily="18" charset="0"/>
                <a:cs typeface="Times New Roman" pitchFamily="18" charset="0"/>
              </a:rPr>
              <a:t>Analysis</a:t>
            </a:r>
          </a:p>
          <a:p>
            <a:pPr lvl="1" algn="just">
              <a:lnSpc>
                <a:spcPct val="100000"/>
              </a:lnSpc>
              <a:spcBef>
                <a:spcPts val="0"/>
              </a:spcBef>
              <a:spcAft>
                <a:spcPts val="1200"/>
              </a:spcAft>
            </a:pPr>
            <a:r>
              <a:rPr lang="en-US" dirty="0">
                <a:latin typeface="Times New Roman" pitchFamily="18" charset="0"/>
                <a:cs typeface="Times New Roman" pitchFamily="18" charset="0"/>
              </a:rPr>
              <a:t>Analysis is the </a:t>
            </a:r>
            <a:r>
              <a:rPr lang="en-US" dirty="0">
                <a:solidFill>
                  <a:srgbClr val="FF0000"/>
                </a:solidFill>
                <a:latin typeface="Times New Roman" pitchFamily="18" charset="0"/>
                <a:cs typeface="Times New Roman" pitchFamily="18" charset="0"/>
              </a:rPr>
              <a:t>process of extracting the needs of a sys</a:t>
            </a:r>
            <a:r>
              <a:rPr lang="en-US" dirty="0">
                <a:latin typeface="Times New Roman" pitchFamily="18" charset="0"/>
                <a:cs typeface="Times New Roman" pitchFamily="18" charset="0"/>
              </a:rPr>
              <a:t>tem and what the system must do to </a:t>
            </a:r>
            <a:r>
              <a:rPr lang="en-US" dirty="0">
                <a:solidFill>
                  <a:srgbClr val="FF0000"/>
                </a:solidFill>
                <a:latin typeface="Times New Roman" pitchFamily="18" charset="0"/>
                <a:cs typeface="Times New Roman" pitchFamily="18" charset="0"/>
              </a:rPr>
              <a:t>satisfy the users' requirements</a:t>
            </a:r>
            <a:r>
              <a:rPr lang="en-US" dirty="0">
                <a:latin typeface="Times New Roman" pitchFamily="18" charset="0"/>
                <a:cs typeface="Times New Roman" pitchFamily="18" charset="0"/>
              </a:rPr>
              <a:t>.</a:t>
            </a:r>
          </a:p>
          <a:p>
            <a:pPr lvl="1" algn="just">
              <a:lnSpc>
                <a:spcPct val="100000"/>
              </a:lnSpc>
              <a:spcBef>
                <a:spcPts val="0"/>
              </a:spcBef>
              <a:spcAft>
                <a:spcPts val="1200"/>
              </a:spcAft>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object-oriented analysis is to </a:t>
            </a:r>
            <a:r>
              <a:rPr lang="en-US" dirty="0">
                <a:solidFill>
                  <a:srgbClr val="FF0000"/>
                </a:solidFill>
                <a:latin typeface="Times New Roman" pitchFamily="18" charset="0"/>
                <a:cs typeface="Times New Roman" pitchFamily="18" charset="0"/>
              </a:rPr>
              <a:t>first understand the domain of the problem</a:t>
            </a:r>
            <a:r>
              <a:rPr lang="en-US" dirty="0">
                <a:latin typeface="Times New Roman" pitchFamily="18" charset="0"/>
                <a:cs typeface="Times New Roman" pitchFamily="18" charset="0"/>
              </a:rPr>
              <a:t> and the system's responsibilities by understanding how the users use or will use the system.</a:t>
            </a:r>
          </a:p>
          <a:p>
            <a:pPr lvl="1" algn="just">
              <a:lnSpc>
                <a:spcPct val="100000"/>
              </a:lnSpc>
              <a:spcBef>
                <a:spcPts val="0"/>
              </a:spcBef>
              <a:spcAft>
                <a:spcPts val="1200"/>
              </a:spcAft>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accomplished by </a:t>
            </a:r>
            <a:r>
              <a:rPr lang="en-US" dirty="0">
                <a:solidFill>
                  <a:srgbClr val="FF0000"/>
                </a:solidFill>
                <a:latin typeface="Times New Roman" pitchFamily="18" charset="0"/>
                <a:cs typeface="Times New Roman" pitchFamily="18" charset="0"/>
              </a:rPr>
              <a:t>constructing several models </a:t>
            </a:r>
            <a:r>
              <a:rPr lang="en-US" dirty="0">
                <a:latin typeface="Times New Roman" pitchFamily="18" charset="0"/>
                <a:cs typeface="Times New Roman" pitchFamily="18" charset="0"/>
              </a:rPr>
              <a:t>of the system.</a:t>
            </a:r>
          </a:p>
          <a:p>
            <a:pPr lvl="1" algn="just">
              <a:lnSpc>
                <a:spcPct val="100000"/>
              </a:lnSpc>
              <a:spcBef>
                <a:spcPts val="0"/>
              </a:spcBef>
              <a:spcAft>
                <a:spcPts val="1200"/>
              </a:spcAft>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models concentrate on </a:t>
            </a:r>
            <a:r>
              <a:rPr lang="en-US" dirty="0">
                <a:solidFill>
                  <a:srgbClr val="FF0000"/>
                </a:solidFill>
                <a:latin typeface="Times New Roman" pitchFamily="18" charset="0"/>
                <a:cs typeface="Times New Roman" pitchFamily="18" charset="0"/>
              </a:rPr>
              <a:t>describing what the system does </a:t>
            </a:r>
            <a:r>
              <a:rPr lang="en-US" dirty="0">
                <a:latin typeface="Times New Roman" pitchFamily="18" charset="0"/>
                <a:cs typeface="Times New Roman" pitchFamily="18" charset="0"/>
              </a:rPr>
              <a:t>rather than how it does it. </a:t>
            </a:r>
          </a:p>
          <a:p>
            <a:pPr lvl="1" algn="just">
              <a:lnSpc>
                <a:spcPct val="100000"/>
              </a:lnSpc>
              <a:spcBef>
                <a:spcPts val="0"/>
              </a:spcBef>
              <a:spcAft>
                <a:spcPts val="1200"/>
              </a:spcAft>
            </a:pPr>
            <a:r>
              <a:rPr lang="en-US" dirty="0" smtClean="0">
                <a:latin typeface="Times New Roman" pitchFamily="18" charset="0"/>
                <a:cs typeface="Times New Roman" pitchFamily="18" charset="0"/>
              </a:rPr>
              <a:t>Separating </a:t>
            </a:r>
            <a:r>
              <a:rPr lang="en-US" dirty="0">
                <a:latin typeface="Times New Roman" pitchFamily="18" charset="0"/>
                <a:cs typeface="Times New Roman" pitchFamily="18" charset="0"/>
              </a:rPr>
              <a:t>the behavior of a system from the way it is implemented requires </a:t>
            </a:r>
            <a:r>
              <a:rPr lang="en-US" dirty="0">
                <a:solidFill>
                  <a:srgbClr val="FF0000"/>
                </a:solidFill>
                <a:latin typeface="Times New Roman" pitchFamily="18" charset="0"/>
                <a:cs typeface="Times New Roman" pitchFamily="18" charset="0"/>
              </a:rPr>
              <a:t>viewing the system from the user's perspective</a:t>
            </a:r>
            <a:r>
              <a:rPr lang="en-US" dirty="0">
                <a:latin typeface="Times New Roman" pitchFamily="18" charset="0"/>
                <a:cs typeface="Times New Roman" pitchFamily="18" charset="0"/>
              </a:rPr>
              <a:t> rather than that of the machine.</a:t>
            </a:r>
          </a:p>
          <a:p>
            <a:pPr>
              <a:lnSpc>
                <a:spcPct val="100000"/>
              </a:lnSpc>
              <a:spcBef>
                <a:spcPts val="0"/>
              </a:spcBef>
              <a:spcAft>
                <a:spcPts val="1200"/>
              </a:spcAft>
            </a:pPr>
            <a:endParaRPr lang="en-US" sz="2400" b="1" u="sng" dirty="0">
              <a:latin typeface="Times New Roman" pitchFamily="18" charset="0"/>
              <a:cs typeface="Times New Roman" pitchFamily="18" charset="0"/>
            </a:endParaRPr>
          </a:p>
          <a:p>
            <a:pPr>
              <a:lnSpc>
                <a:spcPct val="100000"/>
              </a:lnSpc>
              <a:spcBef>
                <a:spcPts val="0"/>
              </a:spcBef>
              <a:spcAft>
                <a:spcPts val="1200"/>
              </a:spcAft>
            </a:pPr>
            <a:endParaRPr lang="en-US" sz="2400" dirty="0">
              <a:latin typeface="Times New Roman" pitchFamily="18" charset="0"/>
              <a:cs typeface="Times New Roman" pitchFamily="18" charset="0"/>
            </a:endParaRPr>
          </a:p>
          <a:p>
            <a:pPr>
              <a:lnSpc>
                <a:spcPct val="100000"/>
              </a:lnSpc>
              <a:spcBef>
                <a:spcPts val="0"/>
              </a:spcBef>
              <a:spcAft>
                <a:spcPts val="1200"/>
              </a:spcAft>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818865"/>
          </a:xfrm>
        </p:spPr>
        <p:txBody>
          <a:bodyPr/>
          <a:lstStyle/>
          <a:p>
            <a:pPr algn="ctr"/>
            <a:r>
              <a:rPr lang="en-US" b="1" dirty="0">
                <a:latin typeface="Times New Roman" pitchFamily="18" charset="0"/>
                <a:cs typeface="Times New Roman" pitchFamily="18" charset="0"/>
              </a:rPr>
              <a:t>Unified  Approach </a:t>
            </a:r>
            <a:endParaRPr lang="en-US" dirty="0"/>
          </a:p>
        </p:txBody>
      </p:sp>
      <p:sp>
        <p:nvSpPr>
          <p:cNvPr id="3" name="Content Placeholder 2"/>
          <p:cNvSpPr>
            <a:spLocks noGrp="1"/>
          </p:cNvSpPr>
          <p:nvPr>
            <p:ph idx="1"/>
          </p:nvPr>
        </p:nvSpPr>
        <p:spPr>
          <a:xfrm>
            <a:off x="838200" y="1078173"/>
            <a:ext cx="10515600" cy="5098790"/>
          </a:xfrm>
        </p:spPr>
        <p:txBody>
          <a:bodyPr/>
          <a:lstStyle/>
          <a:p>
            <a:pPr marL="0" indent="0" algn="ctr">
              <a:buNone/>
            </a:pPr>
            <a:r>
              <a:rPr lang="en-US" sz="2400" b="1" u="sng" dirty="0">
                <a:latin typeface="Times New Roman" pitchFamily="18" charset="0"/>
                <a:cs typeface="Times New Roman" pitchFamily="18" charset="0"/>
              </a:rPr>
              <a:t>OOA Process consists of the following Steps:</a:t>
            </a:r>
          </a:p>
          <a:p>
            <a:pPr marL="341313" lvl="1" indent="-287338"/>
            <a:r>
              <a:rPr lang="en-US" dirty="0" smtClean="0">
                <a:latin typeface="Times New Roman" pitchFamily="18" charset="0"/>
                <a:cs typeface="Times New Roman" pitchFamily="18" charset="0"/>
              </a:rPr>
              <a:t>Identify the actors</a:t>
            </a:r>
          </a:p>
          <a:p>
            <a:pPr marL="341313" lvl="1" indent="-287338"/>
            <a:r>
              <a:rPr lang="en-US" dirty="0" smtClean="0">
                <a:latin typeface="Times New Roman" pitchFamily="18" charset="0"/>
                <a:cs typeface="Times New Roman" pitchFamily="18" charset="0"/>
              </a:rPr>
              <a:t>Develop a simple business process model using UML activity diagram</a:t>
            </a:r>
          </a:p>
          <a:p>
            <a:pPr marL="341313" lvl="1" indent="-287338"/>
            <a:r>
              <a:rPr lang="en-US" dirty="0" smtClean="0">
                <a:latin typeface="Times New Roman" pitchFamily="18" charset="0"/>
                <a:cs typeface="Times New Roman" pitchFamily="18" charset="0"/>
              </a:rPr>
              <a:t>Develop use cases</a:t>
            </a:r>
          </a:p>
          <a:p>
            <a:pPr marL="341313" lvl="1" indent="-287338"/>
            <a:r>
              <a:rPr lang="en-US" dirty="0" smtClean="0">
                <a:latin typeface="Times New Roman" pitchFamily="18" charset="0"/>
                <a:cs typeface="Times New Roman" pitchFamily="18" charset="0"/>
              </a:rPr>
              <a:t>Develop interaction diagram</a:t>
            </a:r>
          </a:p>
          <a:p>
            <a:pPr marL="341313" lvl="1" indent="-287338"/>
            <a:r>
              <a:rPr lang="en-US" dirty="0" smtClean="0">
                <a:latin typeface="Times New Roman" pitchFamily="18" charset="0"/>
                <a:cs typeface="Times New Roman" pitchFamily="18" charset="0"/>
              </a:rPr>
              <a:t>Identify classes</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121397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109728" indent="0" algn="ctr">
              <a:buNone/>
            </a:pPr>
            <a:r>
              <a:rPr lang="en-US" sz="1800" b="1" u="sng" dirty="0" smtClean="0">
                <a:latin typeface="Times New Roman" pitchFamily="18" charset="0"/>
                <a:cs typeface="Times New Roman" pitchFamily="18" charset="0"/>
              </a:rPr>
              <a:t>OBJECT-ORIENTED </a:t>
            </a:r>
            <a:r>
              <a:rPr lang="en-US" sz="1800" b="1" u="sng" dirty="0">
                <a:latin typeface="Times New Roman" pitchFamily="18" charset="0"/>
                <a:cs typeface="Times New Roman" pitchFamily="18" charset="0"/>
              </a:rPr>
              <a:t>DESIGN</a:t>
            </a:r>
          </a:p>
          <a:p>
            <a:pPr>
              <a:lnSpc>
                <a:spcPct val="100000"/>
              </a:lnSpc>
              <a:spcBef>
                <a:spcPts val="0"/>
              </a:spcBef>
              <a:spcAft>
                <a:spcPts val="1200"/>
              </a:spcAft>
            </a:pPr>
            <a:r>
              <a:rPr lang="en-US" sz="2400" dirty="0" smtClean="0">
                <a:latin typeface="Times New Roman" pitchFamily="18" charset="0"/>
                <a:cs typeface="Times New Roman" pitchFamily="18" charset="0"/>
              </a:rPr>
              <a:t>OOD </a:t>
            </a:r>
            <a:r>
              <a:rPr lang="en-US" sz="2400" dirty="0">
                <a:latin typeface="Times New Roman" pitchFamily="18" charset="0"/>
                <a:cs typeface="Times New Roman" pitchFamily="18" charset="0"/>
              </a:rPr>
              <a:t>Process consists of:</a:t>
            </a:r>
          </a:p>
          <a:p>
            <a:pPr lvl="1">
              <a:lnSpc>
                <a:spcPct val="100000"/>
              </a:lnSpc>
              <a:spcBef>
                <a:spcPts val="0"/>
              </a:spcBef>
              <a:spcAft>
                <a:spcPts val="1200"/>
              </a:spcAft>
            </a:pPr>
            <a:r>
              <a:rPr lang="en-US" dirty="0" smtClean="0">
                <a:latin typeface="Times New Roman" pitchFamily="18" charset="0"/>
                <a:cs typeface="Times New Roman" pitchFamily="18" charset="0"/>
              </a:rPr>
              <a:t>Designing </a:t>
            </a:r>
            <a:r>
              <a:rPr lang="en-US" dirty="0">
                <a:latin typeface="Times New Roman" pitchFamily="18" charset="0"/>
                <a:cs typeface="Times New Roman" pitchFamily="18" charset="0"/>
              </a:rPr>
              <a:t>classes, their attributes, methods, associations, structures and protocols, apply design axioms</a:t>
            </a:r>
          </a:p>
          <a:p>
            <a:pPr lvl="1">
              <a:lnSpc>
                <a:spcPct val="100000"/>
              </a:lnSpc>
              <a:spcBef>
                <a:spcPts val="0"/>
              </a:spcBef>
              <a:spcAft>
                <a:spcPts val="1200"/>
              </a:spcAft>
            </a:pP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the Access Layer</a:t>
            </a:r>
          </a:p>
          <a:p>
            <a:pPr lvl="1">
              <a:lnSpc>
                <a:spcPct val="100000"/>
              </a:lnSpc>
              <a:spcBef>
                <a:spcPts val="0"/>
              </a:spcBef>
              <a:spcAft>
                <a:spcPts val="1200"/>
              </a:spcAft>
            </a:pP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and prototype User interface</a:t>
            </a:r>
          </a:p>
          <a:p>
            <a:pPr lvl="1">
              <a:lnSpc>
                <a:spcPct val="100000"/>
              </a:lnSpc>
              <a:spcBef>
                <a:spcPts val="0"/>
              </a:spcBef>
              <a:spcAft>
                <a:spcPts val="1200"/>
              </a:spcAft>
            </a:pPr>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Satisfaction and Usability Tests based on the Usage/Use Cases</a:t>
            </a:r>
          </a:p>
          <a:p>
            <a:pPr lvl="1">
              <a:lnSpc>
                <a:spcPct val="100000"/>
              </a:lnSpc>
              <a:spcBef>
                <a:spcPts val="0"/>
              </a:spcBef>
              <a:spcAft>
                <a:spcPts val="1200"/>
              </a:spcAft>
            </a:pPr>
            <a:r>
              <a:rPr lang="en-US" dirty="0" smtClean="0">
                <a:latin typeface="Times New Roman" pitchFamily="18" charset="0"/>
                <a:cs typeface="Times New Roman" pitchFamily="18" charset="0"/>
              </a:rPr>
              <a:t>Iterate </a:t>
            </a:r>
            <a:r>
              <a:rPr lang="en-US" dirty="0">
                <a:latin typeface="Times New Roman" pitchFamily="18" charset="0"/>
                <a:cs typeface="Times New Roman" pitchFamily="18" charset="0"/>
              </a:rPr>
              <a:t>and refine the design</a:t>
            </a:r>
          </a:p>
          <a:p>
            <a:endParaRPr lang="en-US" sz="2400" dirty="0">
              <a:latin typeface="Times New Roman" pitchFamily="18" charset="0"/>
              <a:cs typeface="Times New Roman" pitchFamily="18" charset="0"/>
            </a:endParaRPr>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algn="just"/>
            <a:r>
              <a:rPr lang="en-US" sz="2400" b="1" dirty="0">
                <a:latin typeface="Times New Roman" pitchFamily="18" charset="0"/>
                <a:cs typeface="Times New Roman" pitchFamily="18" charset="0"/>
              </a:rPr>
              <a:t>Iterative Development And Continuous </a:t>
            </a:r>
            <a:r>
              <a:rPr lang="en-US" sz="2400" b="1" dirty="0" smtClean="0">
                <a:latin typeface="Times New Roman" pitchFamily="18" charset="0"/>
                <a:cs typeface="Times New Roman" pitchFamily="18" charset="0"/>
              </a:rPr>
              <a:t>Testing</a:t>
            </a:r>
          </a:p>
          <a:p>
            <a:pPr lvl="1" algn="just"/>
            <a:r>
              <a:rPr lang="en-US" dirty="0">
                <a:latin typeface="Times New Roman" pitchFamily="18" charset="0"/>
                <a:cs typeface="Times New Roman" pitchFamily="18" charset="0"/>
              </a:rPr>
              <a:t>Repeat the entire process.</a:t>
            </a:r>
          </a:p>
          <a:p>
            <a:pPr lvl="1" algn="just"/>
            <a:r>
              <a:rPr lang="en-US" dirty="0">
                <a:latin typeface="Times New Roman" pitchFamily="18" charset="0"/>
                <a:cs typeface="Times New Roman" pitchFamily="18" charset="0"/>
              </a:rPr>
              <a:t>Usage scenarios becomes test scenarios.</a:t>
            </a:r>
          </a:p>
          <a:p>
            <a:pPr marL="109728" indent="0" algn="just">
              <a:buNone/>
            </a:pPr>
            <a:r>
              <a:rPr lang="en-US" sz="2400" dirty="0">
                <a:latin typeface="Times New Roman" pitchFamily="18" charset="0"/>
                <a:cs typeface="Times New Roman" pitchFamily="18" charset="0"/>
              </a:rPr>
              <a:t>     You must iterate and reiterate until, eventually, you are satisfied with the system.</a:t>
            </a:r>
          </a:p>
          <a:p>
            <a:pPr marL="109728" indent="0" algn="just">
              <a:buNone/>
            </a:pP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Modeling </a:t>
            </a:r>
            <a:r>
              <a:rPr lang="en-US" sz="2400" b="1" dirty="0">
                <a:latin typeface="Times New Roman" pitchFamily="18" charset="0"/>
                <a:cs typeface="Times New Roman" pitchFamily="18" charset="0"/>
              </a:rPr>
              <a:t>Based On The Unified Modeling Language</a:t>
            </a:r>
          </a:p>
          <a:p>
            <a:pPr marL="109728" indent="0" algn="just">
              <a:buNone/>
            </a:pPr>
            <a:r>
              <a:rPr lang="en-US" sz="2400" dirty="0">
                <a:latin typeface="Times New Roman" pitchFamily="18" charset="0"/>
                <a:cs typeface="Times New Roman" pitchFamily="18" charset="0"/>
              </a:rPr>
              <a:t>     The UA uses the UML to describe and model the analysis and design phases of system development.</a:t>
            </a:r>
          </a:p>
          <a:p>
            <a:pPr algn="just"/>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UA Proposed Repository</a:t>
            </a:r>
          </a:p>
          <a:p>
            <a:pPr marL="109728" indent="0" algn="just">
              <a:buNone/>
            </a:pPr>
            <a:r>
              <a:rPr lang="en-US" sz="2400" b="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a repository that allows the maximum reuse of previous experience and previously defined objects, patterns, frameworks, and user interfaces in an easily accessible manner with a completely available and easily utilized format.</a:t>
            </a:r>
          </a:p>
          <a:p>
            <a:pPr algn="just"/>
            <a:r>
              <a:rPr lang="en-US" sz="2400"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advantage of repositories </a:t>
            </a:r>
            <a:r>
              <a:rPr lang="en-US" sz="2400" dirty="0">
                <a:latin typeface="Times New Roman" pitchFamily="18" charset="0"/>
                <a:cs typeface="Times New Roman" pitchFamily="18" charset="0"/>
              </a:rPr>
              <a:t>is that for reuse.</a:t>
            </a:r>
          </a:p>
          <a:p>
            <a:endParaRPr lang="en-US" sz="2400"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0" indent="0" algn="just">
              <a:buNone/>
            </a:pPr>
            <a:r>
              <a:rPr lang="en-US" sz="2400" dirty="0">
                <a:latin typeface="Times New Roman" pitchFamily="18" charset="0"/>
                <a:cs typeface="Times New Roman" pitchFamily="18" charset="0"/>
              </a:rPr>
              <a:t>The UA Proposed </a:t>
            </a:r>
            <a:r>
              <a:rPr lang="en-US" sz="2400" dirty="0" smtClean="0">
                <a:latin typeface="Times New Roman" pitchFamily="18" charset="0"/>
                <a:cs typeface="Times New Roman" pitchFamily="18" charset="0"/>
              </a:rPr>
              <a:t>Repository</a:t>
            </a:r>
          </a:p>
          <a:p>
            <a:pPr algn="just"/>
            <a:r>
              <a:rPr lang="en-US" sz="2400" dirty="0" smtClean="0">
                <a:latin typeface="Times New Roman" pitchFamily="18" charset="0"/>
                <a:cs typeface="Times New Roman" pitchFamily="18" charset="0"/>
              </a:rPr>
              <a:t>Reuse benefits</a:t>
            </a:r>
          </a:p>
          <a:p>
            <a:pPr algn="just"/>
            <a:r>
              <a:rPr lang="en-US" sz="2400" dirty="0" smtClean="0">
                <a:latin typeface="Times New Roman" pitchFamily="18" charset="0"/>
                <a:cs typeface="Times New Roman" pitchFamily="18" charset="0"/>
              </a:rPr>
              <a:t>Reuse previously defined pattern, framework and user interface</a:t>
            </a:r>
          </a:p>
          <a:p>
            <a:pPr algn="just"/>
            <a:r>
              <a:rPr lang="en-US" sz="2400" dirty="0" smtClean="0">
                <a:latin typeface="Times New Roman" pitchFamily="18" charset="0"/>
                <a:cs typeface="Times New Roman" pitchFamily="18" charset="0"/>
              </a:rPr>
              <a:t>Assembling components</a:t>
            </a:r>
          </a:p>
          <a:p>
            <a:pPr algn="just"/>
            <a:r>
              <a:rPr lang="en-US" sz="2400" dirty="0" smtClean="0">
                <a:latin typeface="Times New Roman" pitchFamily="18" charset="0"/>
                <a:cs typeface="Times New Roman" pitchFamily="18" charset="0"/>
              </a:rPr>
              <a:t>Increase the quality of product.</a:t>
            </a:r>
          </a:p>
          <a:p>
            <a:pPr lvl="1" algn="just"/>
            <a:r>
              <a:rPr lang="en-US" dirty="0" smtClean="0">
                <a:latin typeface="Times New Roman" pitchFamily="18" charset="0"/>
                <a:cs typeface="Times New Roman" pitchFamily="18" charset="0"/>
              </a:rPr>
              <a:t>Reduce cost.</a:t>
            </a:r>
          </a:p>
          <a:p>
            <a:pPr algn="just"/>
            <a:r>
              <a:rPr lang="en-US" sz="2400" dirty="0" smtClean="0">
                <a:latin typeface="Times New Roman" pitchFamily="18" charset="0"/>
                <a:cs typeface="Times New Roman" pitchFamily="18" charset="0"/>
              </a:rPr>
              <a:t>Accessible to many people</a:t>
            </a:r>
          </a:p>
          <a:p>
            <a:pPr algn="just"/>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109728" lvl="0" indent="0" algn="ctr">
              <a:buNone/>
            </a:pPr>
            <a:r>
              <a:rPr lang="en-US" sz="2400" b="1" u="sng" dirty="0" smtClean="0">
                <a:latin typeface="Times New Roman" pitchFamily="18" charset="0"/>
                <a:cs typeface="Times New Roman" pitchFamily="18" charset="0"/>
              </a:rPr>
              <a:t>The </a:t>
            </a:r>
            <a:r>
              <a:rPr lang="en-US" sz="2400" b="1" u="sng" dirty="0">
                <a:latin typeface="Times New Roman" pitchFamily="18" charset="0"/>
                <a:cs typeface="Times New Roman" pitchFamily="18" charset="0"/>
              </a:rPr>
              <a:t>Layered Approach to Software Development</a:t>
            </a:r>
          </a:p>
          <a:p>
            <a:r>
              <a:rPr lang="en-US" sz="2400" dirty="0">
                <a:latin typeface="Times New Roman" pitchFamily="18" charset="0"/>
                <a:cs typeface="Times New Roman" pitchFamily="18" charset="0"/>
              </a:rPr>
              <a:t>Most systems developed with today's CASE tools or client-server application development environments tend to lean toward what is known </a:t>
            </a:r>
            <a:r>
              <a:rPr lang="en-US" sz="2400" b="1" dirty="0">
                <a:latin typeface="Times New Roman" pitchFamily="18" charset="0"/>
                <a:cs typeface="Times New Roman" pitchFamily="18" charset="0"/>
              </a:rPr>
              <a:t>as </a:t>
            </a:r>
            <a:r>
              <a:rPr lang="en-US" sz="2400" b="1" i="1" dirty="0">
                <a:latin typeface="Times New Roman" pitchFamily="18" charset="0"/>
                <a:cs typeface="Times New Roman" pitchFamily="18" charset="0"/>
              </a:rPr>
              <a:t>two-layered architecture</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interface and data (see Fig ).</a:t>
            </a:r>
          </a:p>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two-layered system, user interface screens are tied to the data through routines that sit directly behind the screens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254" y="3550672"/>
            <a:ext cx="59721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pPr algn="ctr"/>
            <a:r>
              <a:rPr lang="en-US" sz="3200" dirty="0">
                <a:latin typeface="Times New Roman" pitchFamily="18" charset="0"/>
                <a:cs typeface="Times New Roman" pitchFamily="18" charset="0"/>
              </a:rPr>
              <a:t>UNIT 2 OBJECT ORIENTED METHODOLOGIES </a:t>
            </a:r>
            <a:br>
              <a:rPr lang="en-US" sz="3200" dirty="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838200" y="1407886"/>
            <a:ext cx="10515600" cy="4769077"/>
          </a:xfrm>
        </p:spPr>
        <p:txBody>
          <a:bodyPr/>
          <a:lstStyle/>
          <a:p>
            <a:pPr marL="0" indent="0">
              <a:buNone/>
            </a:pPr>
            <a:endParaRPr lang="en-US" sz="2400" dirty="0" smtClean="0">
              <a:latin typeface="Times New Roman" pitchFamily="18" charset="0"/>
              <a:cs typeface="Times New Roman" pitchFamily="18" charset="0"/>
            </a:endParaRPr>
          </a:p>
          <a:p>
            <a:pPr marL="0" indent="0">
              <a:buNone/>
            </a:pPr>
            <a:r>
              <a:rPr lang="en-US" sz="2400" dirty="0" err="1" smtClean="0">
                <a:latin typeface="Times New Roman" pitchFamily="18" charset="0"/>
                <a:cs typeface="Times New Roman" pitchFamily="18" charset="0"/>
              </a:rPr>
              <a:t>Rumbaugh</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et al.’s Object Modeling Technique - Booch Methodology - Jacobson et al. Methodologies - Patterns - Framework - Unified approach - Unified Modeling </a:t>
            </a:r>
            <a:r>
              <a:rPr lang="en-US" sz="2400" dirty="0" err="1">
                <a:latin typeface="Times New Roman" pitchFamily="18" charset="0"/>
                <a:cs typeface="Times New Roman" pitchFamily="18" charset="0"/>
              </a:rPr>
              <a:t>Language:Static</a:t>
            </a:r>
            <a:r>
              <a:rPr lang="en-US" sz="2400" dirty="0">
                <a:latin typeface="Times New Roman" pitchFamily="18" charset="0"/>
                <a:cs typeface="Times New Roman" pitchFamily="18" charset="0"/>
              </a:rPr>
              <a:t> and  Model - UML Diagrams - UML Class Diagram - UML </a:t>
            </a:r>
            <a:r>
              <a:rPr lang="en-US" sz="2400" dirty="0" err="1">
                <a:latin typeface="Times New Roman" pitchFamily="18" charset="0"/>
                <a:cs typeface="Times New Roman" pitchFamily="18" charset="0"/>
              </a:rPr>
              <a:t>Usecase</a:t>
            </a:r>
            <a:r>
              <a:rPr lang="en-US" sz="2400" dirty="0">
                <a:latin typeface="Times New Roman" pitchFamily="18" charset="0"/>
                <a:cs typeface="Times New Roman" pitchFamily="18" charset="0"/>
              </a:rPr>
              <a:t> Diagram - UML Dynamic Modeling - UML Extensibility - UML </a:t>
            </a:r>
            <a:r>
              <a:rPr lang="en-US" sz="2400" dirty="0" err="1">
                <a:latin typeface="Times New Roman" pitchFamily="18" charset="0"/>
                <a:cs typeface="Times New Roman" pitchFamily="18" charset="0"/>
              </a:rPr>
              <a:t>Metamodel</a:t>
            </a:r>
            <a:r>
              <a:rPr lang="en-US" sz="2400" dirty="0">
                <a:latin typeface="Times New Roman" pitchFamily="18" charset="0"/>
                <a:cs typeface="Times New Roman" pitchFamily="18" charset="0"/>
              </a:rPr>
              <a:t>. </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258250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three-layered approach consists of</a:t>
            </a:r>
          </a:p>
          <a:p>
            <a:pPr lvl="1"/>
            <a:r>
              <a:rPr lang="en-US" dirty="0">
                <a:latin typeface="Times New Roman" pitchFamily="18" charset="0"/>
                <a:cs typeface="Times New Roman" pitchFamily="18" charset="0"/>
              </a:rPr>
              <a:t>a view or user interface layer,</a:t>
            </a:r>
          </a:p>
          <a:p>
            <a:pPr lvl="1"/>
            <a:r>
              <a:rPr lang="en-US" dirty="0">
                <a:latin typeface="Times New Roman" pitchFamily="18" charset="0"/>
                <a:cs typeface="Times New Roman" pitchFamily="18" charset="0"/>
              </a:rPr>
              <a:t>a business layer, and</a:t>
            </a:r>
          </a:p>
          <a:p>
            <a:pPr lvl="1"/>
            <a:r>
              <a:rPr lang="en-US" dirty="0">
                <a:latin typeface="Times New Roman" pitchFamily="18" charset="0"/>
                <a:cs typeface="Times New Roman" pitchFamily="18" charset="0"/>
              </a:rPr>
              <a:t>an access layer</a:t>
            </a:r>
          </a:p>
          <a:p>
            <a:pPr marL="109728" indent="0" algn="ctr">
              <a:lnSpc>
                <a:spcPct val="100000"/>
              </a:lnSpc>
              <a:spcBef>
                <a:spcPts val="0"/>
              </a:spcBef>
              <a:spcAft>
                <a:spcPts val="1200"/>
              </a:spcAft>
              <a:buNone/>
            </a:pP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business layer </a:t>
            </a:r>
          </a:p>
          <a:p>
            <a:pPr>
              <a:lnSpc>
                <a:spcPct val="100000"/>
              </a:lnSpc>
              <a:spcBef>
                <a:spcPts val="0"/>
              </a:spcBef>
              <a:spcAft>
                <a:spcPts val="1200"/>
              </a:spcAft>
            </a:pPr>
            <a:r>
              <a:rPr lang="en-US" sz="2400" dirty="0">
                <a:latin typeface="Times New Roman" pitchFamily="18" charset="0"/>
                <a:cs typeface="Times New Roman" pitchFamily="18" charset="0"/>
              </a:rPr>
              <a:t>It contains all the objects that represent the business (both data and behavior). </a:t>
            </a:r>
          </a:p>
          <a:p>
            <a:pPr>
              <a:lnSpc>
                <a:spcPct val="100000"/>
              </a:lnSpc>
              <a:spcBef>
                <a:spcPts val="0"/>
              </a:spcBef>
              <a:spcAft>
                <a:spcPts val="1200"/>
              </a:spcAft>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where the real objects such as Order, Customer, Line item, Inventory, and Invoice exist. </a:t>
            </a:r>
          </a:p>
          <a:p>
            <a:pPr>
              <a:lnSpc>
                <a:spcPct val="100000"/>
              </a:lnSpc>
              <a:spcBef>
                <a:spcPts val="0"/>
              </a:spcBef>
              <a:spcAft>
                <a:spcPts val="1200"/>
              </a:spcAft>
            </a:pPr>
            <a:r>
              <a:rPr lang="en-US" sz="2400" dirty="0" smtClean="0">
                <a:latin typeface="Times New Roman" pitchFamily="18" charset="0"/>
                <a:cs typeface="Times New Roman" pitchFamily="18" charset="0"/>
              </a:rPr>
              <a:t>Most </a:t>
            </a:r>
            <a:r>
              <a:rPr lang="en-US" sz="2400" dirty="0">
                <a:latin typeface="Times New Roman" pitchFamily="18" charset="0"/>
                <a:cs typeface="Times New Roman" pitchFamily="18" charset="0"/>
              </a:rPr>
              <a:t>modem object oriented analysis and design methodologies are generated toward identifying these kinds of objects</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42503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marL="0" indent="0" algn="ctr">
              <a:buNone/>
            </a:pPr>
            <a:r>
              <a:rPr lang="en-US" sz="2400" b="1" u="sng" dirty="0" smtClean="0">
                <a:latin typeface="Times New Roman" pitchFamily="18" charset="0"/>
                <a:cs typeface="Times New Roman" pitchFamily="18" charset="0"/>
              </a:rPr>
              <a:t>user </a:t>
            </a:r>
            <a:r>
              <a:rPr lang="en-US" sz="2400" b="1" u="sng" dirty="0">
                <a:latin typeface="Times New Roman" pitchFamily="18" charset="0"/>
                <a:cs typeface="Times New Roman" pitchFamily="18" charset="0"/>
              </a:rPr>
              <a:t>interface layer </a:t>
            </a:r>
            <a:endParaRPr lang="en-US" sz="2400" u="sng" dirty="0">
              <a:latin typeface="Times New Roman" pitchFamily="18" charset="0"/>
              <a:cs typeface="Times New Roman" pitchFamily="18" charset="0"/>
            </a:endParaRPr>
          </a:p>
          <a:p>
            <a:pPr algn="just"/>
            <a:r>
              <a:rPr lang="en-US" sz="2400" u="sng" dirty="0">
                <a:latin typeface="Times New Roman" pitchFamily="18" charset="0"/>
                <a:cs typeface="Times New Roman" pitchFamily="18" charset="0"/>
              </a:rPr>
              <a:t>It </a:t>
            </a:r>
            <a:r>
              <a:rPr lang="en-US" sz="2400" dirty="0">
                <a:latin typeface="Times New Roman" pitchFamily="18" charset="0"/>
                <a:cs typeface="Times New Roman" pitchFamily="18" charset="0"/>
              </a:rPr>
              <a:t>consists of objects with which the user interacts as well as the objects needed to manage or control the interface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user interface layer also is called the </a:t>
            </a:r>
            <a:r>
              <a:rPr lang="en-US" sz="2400" i="1" dirty="0">
                <a:latin typeface="Times New Roman" pitchFamily="18" charset="0"/>
                <a:cs typeface="Times New Roman" pitchFamily="18" charset="0"/>
              </a:rPr>
              <a:t>view layer. </a:t>
            </a:r>
          </a:p>
          <a:p>
            <a:pPr algn="just"/>
            <a:r>
              <a:rPr lang="en-US" sz="2400" dirty="0">
                <a:latin typeface="Times New Roman" pitchFamily="18" charset="0"/>
                <a:cs typeface="Times New Roman" pitchFamily="18" charset="0"/>
              </a:rPr>
              <a:t>This layer typically is responsible for two major aspects of the applications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109728" indent="0" algn="ctr">
              <a:buNone/>
            </a:pPr>
            <a:r>
              <a:rPr lang="en-US" sz="2400" b="1" u="sng" dirty="0">
                <a:latin typeface="Times New Roman" pitchFamily="18" charset="0"/>
                <a:cs typeface="Times New Roman" pitchFamily="18" charset="0"/>
              </a:rPr>
              <a:t>The Access layer </a:t>
            </a:r>
            <a:r>
              <a:rPr lang="en-US" sz="2400" b="1" i="1" dirty="0">
                <a:latin typeface="Times New Roman" pitchFamily="18" charset="0"/>
                <a:cs typeface="Times New Roman" pitchFamily="18" charset="0"/>
              </a:rPr>
              <a:t>: </a:t>
            </a:r>
          </a:p>
          <a:p>
            <a:r>
              <a:rPr lang="en-US" sz="2400" dirty="0">
                <a:latin typeface="Times New Roman" pitchFamily="18" charset="0"/>
                <a:cs typeface="Times New Roman" pitchFamily="18" charset="0"/>
              </a:rPr>
              <a:t>The access layer contains objects that know how to communicate with the </a:t>
            </a:r>
            <a:r>
              <a:rPr lang="en-US" sz="2400" dirty="0" err="1">
                <a:latin typeface="Times New Roman" pitchFamily="18" charset="0"/>
                <a:cs typeface="Times New Roman" pitchFamily="18" charset="0"/>
              </a:rPr>
              <a:t>palce</a:t>
            </a:r>
            <a:r>
              <a:rPr lang="en-US" sz="2400" dirty="0">
                <a:latin typeface="Times New Roman" pitchFamily="18" charset="0"/>
                <a:cs typeface="Times New Roman" pitchFamily="18" charset="0"/>
              </a:rPr>
              <a:t> where the data actually reside, whether it be a relational </a:t>
            </a:r>
            <a:r>
              <a:rPr lang="en-US" sz="2400" dirty="0" smtClean="0">
                <a:latin typeface="Times New Roman" pitchFamily="18" charset="0"/>
                <a:cs typeface="Times New Roman" pitchFamily="18" charset="0"/>
              </a:rPr>
              <a:t>database mainframe</a:t>
            </a:r>
            <a:r>
              <a:rPr lang="en-US" sz="2400" dirty="0">
                <a:latin typeface="Times New Roman" pitchFamily="18" charset="0"/>
                <a:cs typeface="Times New Roman" pitchFamily="18" charset="0"/>
              </a:rPr>
              <a:t>, internet or file. </a:t>
            </a:r>
          </a:p>
          <a:p>
            <a:r>
              <a:rPr lang="en-US" sz="2400" dirty="0">
                <a:latin typeface="Times New Roman" pitchFamily="18" charset="0"/>
                <a:cs typeface="Times New Roman" pitchFamily="18" charset="0"/>
              </a:rPr>
              <a:t>The Access layer has 2 major </a:t>
            </a:r>
            <a:r>
              <a:rPr lang="en-US" sz="2400" dirty="0" err="1">
                <a:latin typeface="Times New Roman" pitchFamily="18" charset="0"/>
                <a:cs typeface="Times New Roman" pitchFamily="18" charset="0"/>
              </a:rPr>
              <a:t>responsiblities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425037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Unified  Approach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lvl="0" algn="just"/>
            <a:r>
              <a:rPr lang="en-US" sz="2400" b="1" dirty="0" smtClean="0">
                <a:latin typeface="Times New Roman" pitchFamily="18" charset="0"/>
                <a:cs typeface="Times New Roman" pitchFamily="18" charset="0"/>
              </a:rPr>
              <a:t>Translate </a:t>
            </a:r>
            <a:r>
              <a:rPr lang="en-US" sz="2400" b="1" dirty="0">
                <a:latin typeface="Times New Roman" pitchFamily="18" charset="0"/>
                <a:cs typeface="Times New Roman" pitchFamily="18" charset="0"/>
              </a:rPr>
              <a:t>request </a:t>
            </a:r>
            <a:r>
              <a:rPr lang="en-US" sz="2400" dirty="0">
                <a:latin typeface="Times New Roman" pitchFamily="18" charset="0"/>
                <a:cs typeface="Times New Roman" pitchFamily="18" charset="0"/>
              </a:rPr>
              <a:t>: The access layer must be able to translate any data-related requests from the business layer into the appropriate protocol for data access.</a:t>
            </a:r>
          </a:p>
          <a:p>
            <a:pPr marL="109728" indent="0" algn="just">
              <a:buNone/>
            </a:pPr>
            <a:endParaRPr lang="en-US" sz="2400"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Translate results: </a:t>
            </a:r>
            <a:r>
              <a:rPr lang="en-US" sz="2400" dirty="0">
                <a:latin typeface="Times New Roman" pitchFamily="18" charset="0"/>
                <a:cs typeface="Times New Roman" pitchFamily="18" charset="0"/>
              </a:rPr>
              <a:t>Layer also must ne able to translate the data retrieved back into the appropriate business objects and pass those objects back up into the business layer. Access objects are identified during object oriented design.</a:t>
            </a:r>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425037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8516"/>
            <a:ext cx="10515600" cy="1325563"/>
          </a:xfrm>
        </p:spPr>
        <p:txBody>
          <a:bodyPr/>
          <a:lstStyle/>
          <a:p>
            <a:pPr algn="ctr"/>
            <a:r>
              <a:rPr lang="en-US" b="1" dirty="0">
                <a:latin typeface="Times New Roman" pitchFamily="18" charset="0"/>
                <a:cs typeface="Times New Roman" pitchFamily="18" charset="0"/>
              </a:rPr>
              <a:t>Unified Modeling Language</a:t>
            </a:r>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23</a:t>
            </a:fld>
            <a:endParaRPr lang="en-IN"/>
          </a:p>
        </p:txBody>
      </p:sp>
    </p:spTree>
    <p:extLst>
      <p:ext uri="{BB962C8B-B14F-4D97-AF65-F5344CB8AC3E}">
        <p14:creationId xmlns:p14="http://schemas.microsoft.com/office/powerpoint/2010/main" val="2500637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smtClean="0">
                <a:latin typeface="Times New Roman" pitchFamily="18" charset="0"/>
                <a:cs typeface="Times New Roman" pitchFamily="18" charset="0"/>
              </a:rPr>
              <a:t>Unified Modeling Language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pPr algn="just"/>
            <a:r>
              <a:rPr lang="en-US" sz="2400" dirty="0" smtClean="0">
                <a:latin typeface="Times New Roman" pitchFamily="18" charset="0"/>
                <a:cs typeface="Times New Roman" pitchFamily="18" charset="0"/>
              </a:rPr>
              <a:t>A </a:t>
            </a:r>
            <a:r>
              <a:rPr lang="en-US" sz="2400" b="1" i="1" dirty="0">
                <a:latin typeface="Times New Roman" pitchFamily="18" charset="0"/>
                <a:cs typeface="Times New Roman" pitchFamily="18" charset="0"/>
              </a:rPr>
              <a:t>model </a:t>
            </a:r>
            <a:r>
              <a:rPr lang="en-US" sz="2400" dirty="0">
                <a:latin typeface="Times New Roman" pitchFamily="18" charset="0"/>
                <a:cs typeface="Times New Roman" pitchFamily="18" charset="0"/>
              </a:rPr>
              <a:t>is an abstract representation of a system, constructed to understand the system prior to building or modifying it.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Most of the modeling techniques involve graphical languages.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Modeling frequently is used during many of the phases of the software life cycle, such as analysis, design, and implementation.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example, </a:t>
            </a:r>
            <a:r>
              <a:rPr lang="en-US" sz="2400" dirty="0" err="1">
                <a:latin typeface="Times New Roman" pitchFamily="18" charset="0"/>
                <a:cs typeface="Times New Roman" pitchFamily="18" charset="0"/>
              </a:rPr>
              <a:t>Objectory</a:t>
            </a:r>
            <a:r>
              <a:rPr lang="en-US" sz="2400" dirty="0">
                <a:latin typeface="Times New Roman" pitchFamily="18" charset="0"/>
                <a:cs typeface="Times New Roman" pitchFamily="18" charset="0"/>
              </a:rPr>
              <a:t> is built around several different models:</a:t>
            </a:r>
          </a:p>
          <a:p>
            <a:endParaRPr lang="en-US" sz="2400" b="1"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425037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Unified Modeling Language</a:t>
            </a:r>
          </a:p>
        </p:txBody>
      </p:sp>
      <p:sp>
        <p:nvSpPr>
          <p:cNvPr id="3" name="Content Placeholder 2"/>
          <p:cNvSpPr>
            <a:spLocks noGrp="1"/>
          </p:cNvSpPr>
          <p:nvPr>
            <p:ph idx="1"/>
          </p:nvPr>
        </p:nvSpPr>
        <p:spPr>
          <a:xfrm>
            <a:off x="838200" y="1255594"/>
            <a:ext cx="10515600" cy="4921369"/>
          </a:xfrm>
        </p:spPr>
        <p:txBody>
          <a:bodyPr/>
          <a:lstStyle/>
          <a:p>
            <a:pPr algn="just">
              <a:lnSpc>
                <a:spcPct val="100000"/>
              </a:lnSpc>
              <a:spcBef>
                <a:spcPts val="0"/>
              </a:spcBef>
              <a:spcAft>
                <a:spcPts val="600"/>
              </a:spcAft>
            </a:pPr>
            <a:r>
              <a:rPr lang="en-US" sz="2400" b="1" dirty="0">
                <a:latin typeface="Times New Roman" pitchFamily="18" charset="0"/>
                <a:cs typeface="Times New Roman" pitchFamily="18" charset="0"/>
              </a:rPr>
              <a:t>Use-case model. </a:t>
            </a:r>
            <a:r>
              <a:rPr lang="en-US" sz="2400" dirty="0">
                <a:latin typeface="Times New Roman" pitchFamily="18" charset="0"/>
                <a:cs typeface="Times New Roman" pitchFamily="18" charset="0"/>
              </a:rPr>
              <a:t>The use-case model defines the outside (actors) and inside (use case) of the system's behavior.</a:t>
            </a:r>
          </a:p>
          <a:p>
            <a:pPr algn="just">
              <a:lnSpc>
                <a:spcPct val="100000"/>
              </a:lnSpc>
              <a:spcBef>
                <a:spcPts val="0"/>
              </a:spcBef>
              <a:spcAft>
                <a:spcPts val="600"/>
              </a:spcAft>
            </a:pPr>
            <a:r>
              <a:rPr lang="en-US" sz="2400" b="1" dirty="0" smtClean="0">
                <a:latin typeface="Times New Roman" pitchFamily="18" charset="0"/>
                <a:cs typeface="Times New Roman" pitchFamily="18" charset="0"/>
              </a:rPr>
              <a:t>Domain </a:t>
            </a:r>
            <a:r>
              <a:rPr lang="en-US" sz="2400" b="1" dirty="0">
                <a:latin typeface="Times New Roman" pitchFamily="18" charset="0"/>
                <a:cs typeface="Times New Roman" pitchFamily="18" charset="0"/>
              </a:rPr>
              <a:t>object model</a:t>
            </a:r>
            <a:r>
              <a:rPr lang="en-US" sz="2400" dirty="0">
                <a:latin typeface="Times New Roman" pitchFamily="18" charset="0"/>
                <a:cs typeface="Times New Roman" pitchFamily="18" charset="0"/>
              </a:rPr>
              <a:t>. Objects of the "real" world are mapped into the domain object model.</a:t>
            </a:r>
          </a:p>
          <a:p>
            <a:pPr algn="just">
              <a:lnSpc>
                <a:spcPct val="100000"/>
              </a:lnSpc>
              <a:spcBef>
                <a:spcPts val="0"/>
              </a:spcBef>
              <a:spcAft>
                <a:spcPts val="600"/>
              </a:spcAft>
            </a:pPr>
            <a:r>
              <a:rPr lang="en-US" sz="2400" b="1" dirty="0" smtClean="0">
                <a:latin typeface="Times New Roman" pitchFamily="18" charset="0"/>
                <a:cs typeface="Times New Roman" pitchFamily="18" charset="0"/>
              </a:rPr>
              <a:t>Analysis </a:t>
            </a:r>
            <a:r>
              <a:rPr lang="en-US" sz="2400" b="1" dirty="0">
                <a:latin typeface="Times New Roman" pitchFamily="18" charset="0"/>
                <a:cs typeface="Times New Roman" pitchFamily="18" charset="0"/>
              </a:rPr>
              <a:t>object model</a:t>
            </a:r>
            <a:r>
              <a:rPr lang="en-US" sz="2400" dirty="0">
                <a:latin typeface="Times New Roman" pitchFamily="18" charset="0"/>
                <a:cs typeface="Times New Roman" pitchFamily="18" charset="0"/>
              </a:rPr>
              <a:t>. The analysis object model presents how the source code (i.e., the implementation) should be carried out and written.</a:t>
            </a:r>
          </a:p>
          <a:p>
            <a:pPr algn="just">
              <a:lnSpc>
                <a:spcPct val="100000"/>
              </a:lnSpc>
              <a:spcBef>
                <a:spcPts val="0"/>
              </a:spcBef>
              <a:spcAft>
                <a:spcPts val="600"/>
              </a:spcAft>
            </a:pPr>
            <a:r>
              <a:rPr lang="en-US" sz="2400" b="1" dirty="0" smtClean="0">
                <a:latin typeface="Times New Roman" pitchFamily="18" charset="0"/>
                <a:cs typeface="Times New Roman" pitchFamily="18" charset="0"/>
              </a:rPr>
              <a:t>Implementation </a:t>
            </a:r>
            <a:r>
              <a:rPr lang="en-US" sz="2400" b="1" dirty="0">
                <a:latin typeface="Times New Roman" pitchFamily="18" charset="0"/>
                <a:cs typeface="Times New Roman" pitchFamily="18" charset="0"/>
              </a:rPr>
              <a:t>model. </a:t>
            </a:r>
            <a:r>
              <a:rPr lang="en-US" sz="2400" dirty="0">
                <a:latin typeface="Times New Roman" pitchFamily="18" charset="0"/>
                <a:cs typeface="Times New Roman" pitchFamily="18" charset="0"/>
              </a:rPr>
              <a:t>The implementation model represents the implementation of the system.</a:t>
            </a:r>
          </a:p>
          <a:p>
            <a:pPr algn="just">
              <a:lnSpc>
                <a:spcPct val="100000"/>
              </a:lnSpc>
              <a:spcBef>
                <a:spcPts val="0"/>
              </a:spcBef>
              <a:spcAft>
                <a:spcPts val="600"/>
              </a:spcAft>
            </a:pPr>
            <a:r>
              <a:rPr lang="en-US" sz="2400" b="1" dirty="0" smtClean="0">
                <a:latin typeface="Times New Roman" pitchFamily="18" charset="0"/>
                <a:cs typeface="Times New Roman" pitchFamily="18" charset="0"/>
              </a:rPr>
              <a:t>Test </a:t>
            </a:r>
            <a:r>
              <a:rPr lang="en-US" sz="2400" b="1" dirty="0">
                <a:latin typeface="Times New Roman" pitchFamily="18" charset="0"/>
                <a:cs typeface="Times New Roman" pitchFamily="18" charset="0"/>
              </a:rPr>
              <a:t>model</a:t>
            </a:r>
            <a:r>
              <a:rPr lang="en-US" sz="2400" dirty="0">
                <a:latin typeface="Times New Roman" pitchFamily="18" charset="0"/>
                <a:cs typeface="Times New Roman" pitchFamily="18" charset="0"/>
              </a:rPr>
              <a:t>. The test model constitutes the test plans, specifications, and reports</a:t>
            </a:r>
          </a:p>
          <a:p>
            <a:pPr algn="just">
              <a:lnSpc>
                <a:spcPct val="100000"/>
              </a:lnSpc>
              <a:spcBef>
                <a:spcPts val="0"/>
              </a:spcBef>
              <a:spcAft>
                <a:spcPts val="600"/>
              </a:spcAft>
            </a:pPr>
            <a:r>
              <a:rPr lang="en-US" sz="2400" dirty="0" smtClean="0">
                <a:latin typeface="Times New Roman" pitchFamily="18" charset="0"/>
                <a:cs typeface="Times New Roman" pitchFamily="18" charset="0"/>
              </a:rPr>
              <a:t>Modeling </a:t>
            </a:r>
            <a:r>
              <a:rPr lang="en-US" sz="2400" dirty="0">
                <a:latin typeface="Times New Roman" pitchFamily="18" charset="0"/>
                <a:cs typeface="Times New Roman" pitchFamily="18" charset="0"/>
              </a:rPr>
              <a:t>is an iterative process.</a:t>
            </a:r>
          </a:p>
          <a:p>
            <a:pPr algn="just">
              <a:lnSpc>
                <a:spcPct val="100000"/>
              </a:lnSpc>
              <a:spcBef>
                <a:spcPts val="0"/>
              </a:spcBef>
              <a:spcAft>
                <a:spcPts val="600"/>
              </a:spcAft>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425037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Unified Modeling Language</a:t>
            </a:r>
          </a:p>
        </p:txBody>
      </p:sp>
      <p:sp>
        <p:nvSpPr>
          <p:cNvPr id="3" name="Content Placeholder 2"/>
          <p:cNvSpPr>
            <a:spLocks noGrp="1"/>
          </p:cNvSpPr>
          <p:nvPr>
            <p:ph idx="1"/>
          </p:nvPr>
        </p:nvSpPr>
        <p:spPr>
          <a:xfrm>
            <a:off x="838200" y="1255594"/>
            <a:ext cx="10515600" cy="4921369"/>
          </a:xfrm>
        </p:spPr>
        <p:txBody>
          <a:bodyPr/>
          <a:lstStyle/>
          <a:p>
            <a:pPr algn="just">
              <a:lnSpc>
                <a:spcPct val="100000"/>
              </a:lnSpc>
              <a:spcBef>
                <a:spcPts val="0"/>
              </a:spcBef>
              <a:spcAft>
                <a:spcPts val="1200"/>
              </a:spcAft>
            </a:pPr>
            <a:r>
              <a:rPr lang="en-US" sz="2400" dirty="0">
                <a:latin typeface="Times New Roman" pitchFamily="18" charset="0"/>
                <a:cs typeface="Times New Roman" pitchFamily="18" charset="0"/>
              </a:rPr>
              <a:t>The unified modeling language is a language for specifying, constructing, visualizing, and documenting the software system and its components. </a:t>
            </a:r>
          </a:p>
          <a:p>
            <a:pPr algn="just">
              <a:lnSpc>
                <a:spcPct val="100000"/>
              </a:lnSpc>
              <a:spcBef>
                <a:spcPts val="0"/>
              </a:spcBef>
              <a:spcAft>
                <a:spcPts val="1200"/>
              </a:spcAft>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UML is a graphical language with sets of rules and semantics</a:t>
            </a:r>
          </a:p>
          <a:p>
            <a:pPr algn="just">
              <a:lnSpc>
                <a:spcPct val="100000"/>
              </a:lnSpc>
              <a:spcBef>
                <a:spcPts val="0"/>
              </a:spcBef>
              <a:spcAft>
                <a:spcPts val="1200"/>
              </a:spcAft>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rules and semantics of a model are expressed in English, in a form known as </a:t>
            </a:r>
            <a:r>
              <a:rPr lang="en-US" sz="2400" i="1" dirty="0">
                <a:latin typeface="Times New Roman" pitchFamily="18" charset="0"/>
                <a:cs typeface="Times New Roman" pitchFamily="18" charset="0"/>
              </a:rPr>
              <a:t>object constraint language </a:t>
            </a:r>
            <a:r>
              <a:rPr lang="en-US" sz="2400" dirty="0">
                <a:latin typeface="Times New Roman" pitchFamily="18" charset="0"/>
                <a:cs typeface="Times New Roman" pitchFamily="18" charset="0"/>
              </a:rPr>
              <a:t>(OCL). </a:t>
            </a:r>
          </a:p>
          <a:p>
            <a:pPr algn="just">
              <a:lnSpc>
                <a:spcPct val="100000"/>
              </a:lnSpc>
              <a:spcBef>
                <a:spcPts val="0"/>
              </a:spcBef>
              <a:spcAft>
                <a:spcPts val="1200"/>
              </a:spcAft>
            </a:pPr>
            <a:r>
              <a:rPr lang="en-US" sz="2400" dirty="0" smtClean="0">
                <a:latin typeface="Times New Roman" pitchFamily="18" charset="0"/>
                <a:cs typeface="Times New Roman" pitchFamily="18" charset="0"/>
              </a:rPr>
              <a:t>OCL </a:t>
            </a:r>
            <a:r>
              <a:rPr lang="en-US" sz="2400" dirty="0">
                <a:latin typeface="Times New Roman" pitchFamily="18" charset="0"/>
                <a:cs typeface="Times New Roman" pitchFamily="18" charset="0"/>
              </a:rPr>
              <a:t>is a specification language that uses simple logic for specifying the properties of a system.</a:t>
            </a:r>
          </a:p>
          <a:p>
            <a:pPr algn="just">
              <a:lnSpc>
                <a:spcPct val="100000"/>
              </a:lnSpc>
              <a:spcBef>
                <a:spcPts val="0"/>
              </a:spcBef>
              <a:spcAft>
                <a:spcPts val="1200"/>
              </a:spcAft>
            </a:pPr>
            <a:endParaRPr lang="en-US" sz="2400" dirty="0">
              <a:latin typeface="Times New Roman" pitchFamily="18" charset="0"/>
              <a:cs typeface="Times New Roman" pitchFamily="18" charset="0"/>
            </a:endParaRPr>
          </a:p>
          <a:p>
            <a:pPr>
              <a:lnSpc>
                <a:spcPct val="100000"/>
              </a:lnSpc>
              <a:spcBef>
                <a:spcPts val="0"/>
              </a:spcBef>
              <a:spcAft>
                <a:spcPts val="1200"/>
              </a:spcAft>
            </a:pPr>
            <a:endParaRPr lang="en-US" sz="2400"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620" y="95534"/>
            <a:ext cx="10515600" cy="859810"/>
          </a:xfrm>
        </p:spPr>
        <p:txBody>
          <a:bodyPr/>
          <a:lstStyle/>
          <a:p>
            <a:pPr algn="ctr"/>
            <a:r>
              <a:rPr lang="en-US" sz="3600" dirty="0">
                <a:latin typeface="Times New Roman" pitchFamily="18" charset="0"/>
                <a:cs typeface="Times New Roman" pitchFamily="18" charset="0"/>
              </a:rPr>
              <a:t>Unified Modeling Language</a:t>
            </a:r>
          </a:p>
        </p:txBody>
      </p:sp>
      <p:sp>
        <p:nvSpPr>
          <p:cNvPr id="3" name="Content Placeholder 2"/>
          <p:cNvSpPr>
            <a:spLocks noGrp="1"/>
          </p:cNvSpPr>
          <p:nvPr>
            <p:ph idx="1"/>
          </p:nvPr>
        </p:nvSpPr>
        <p:spPr>
          <a:xfrm>
            <a:off x="838200" y="1009934"/>
            <a:ext cx="10515600" cy="5167029"/>
          </a:xfrm>
        </p:spPr>
        <p:txBody>
          <a:bodyPr/>
          <a:lstStyle/>
          <a:p>
            <a:pPr algn="just">
              <a:spcBef>
                <a:spcPts val="0"/>
              </a:spcBef>
              <a:spcAft>
                <a:spcPts val="1200"/>
              </a:spcAft>
            </a:pPr>
            <a:r>
              <a:rPr lang="en-US" sz="2400" dirty="0">
                <a:latin typeface="Times New Roman" pitchFamily="18" charset="0"/>
                <a:cs typeface="Times New Roman" pitchFamily="18" charset="0"/>
              </a:rPr>
              <a:t>The UML is not intended to be a </a:t>
            </a:r>
            <a:r>
              <a:rPr lang="en-US" sz="2400" dirty="0">
                <a:solidFill>
                  <a:srgbClr val="FF0000"/>
                </a:solidFill>
                <a:latin typeface="Times New Roman" pitchFamily="18" charset="0"/>
                <a:cs typeface="Times New Roman" pitchFamily="18" charset="0"/>
              </a:rPr>
              <a:t>visual programming language </a:t>
            </a:r>
            <a:r>
              <a:rPr lang="en-US" sz="2400" dirty="0">
                <a:latin typeface="Times New Roman" pitchFamily="18" charset="0"/>
                <a:cs typeface="Times New Roman" pitchFamily="18" charset="0"/>
              </a:rPr>
              <a:t>in the sense of having all the necessary visual and semantic support to replace programming languages. </a:t>
            </a:r>
          </a:p>
          <a:p>
            <a:pPr algn="just">
              <a:spcBef>
                <a:spcPts val="0"/>
              </a:spcBef>
              <a:spcAft>
                <a:spcPts val="1200"/>
              </a:spcAft>
            </a:pPr>
            <a:r>
              <a:rPr lang="en-US" sz="2400" dirty="0" smtClean="0">
                <a:latin typeface="Times New Roman" pitchFamily="18" charset="0"/>
                <a:cs typeface="Times New Roman" pitchFamily="18" charset="0"/>
              </a:rPr>
              <a:t>However</a:t>
            </a:r>
            <a:r>
              <a:rPr lang="en-US" sz="2400" dirty="0">
                <a:latin typeface="Times New Roman" pitchFamily="18" charset="0"/>
                <a:cs typeface="Times New Roman" pitchFamily="18" charset="0"/>
              </a:rPr>
              <a:t>, the UML does have a tight mapping to a family of object-oriented languages, so that you can get the best of both worlds.</a:t>
            </a:r>
          </a:p>
          <a:p>
            <a:pPr marL="109728" indent="0" algn="just">
              <a:spcBef>
                <a:spcPts val="0"/>
              </a:spcBef>
              <a:spcAft>
                <a:spcPts val="1200"/>
              </a:spcAft>
              <a:buNone/>
            </a:pPr>
            <a:r>
              <a:rPr lang="en-US" sz="2400" b="1" dirty="0" smtClean="0">
                <a:latin typeface="Times New Roman" pitchFamily="18" charset="0"/>
                <a:cs typeface="Times New Roman" pitchFamily="18" charset="0"/>
              </a:rPr>
              <a:t>UML </a:t>
            </a:r>
            <a:r>
              <a:rPr lang="en-US" sz="2400" b="1" dirty="0">
                <a:latin typeface="Times New Roman" pitchFamily="18" charset="0"/>
                <a:cs typeface="Times New Roman" pitchFamily="18" charset="0"/>
              </a:rPr>
              <a:t>Uses:</a:t>
            </a:r>
          </a:p>
          <a:p>
            <a:pPr lvl="1" algn="just">
              <a:spcBef>
                <a:spcPts val="0"/>
              </a:spcBef>
              <a:spcAft>
                <a:spcPts val="1200"/>
              </a:spcAft>
            </a:pPr>
            <a:r>
              <a:rPr lang="en-US" dirty="0">
                <a:latin typeface="Times New Roman" pitchFamily="18" charset="0"/>
                <a:cs typeface="Times New Roman" pitchFamily="18" charset="0"/>
              </a:rPr>
              <a:t>Trace external interactions with the software</a:t>
            </a:r>
          </a:p>
          <a:p>
            <a:pPr lvl="1" algn="just">
              <a:spcBef>
                <a:spcPts val="0"/>
              </a:spcBef>
              <a:spcAft>
                <a:spcPts val="1200"/>
              </a:spcAft>
            </a:pPr>
            <a:r>
              <a:rPr lang="en-US" dirty="0">
                <a:latin typeface="Times New Roman" pitchFamily="18" charset="0"/>
                <a:cs typeface="Times New Roman" pitchFamily="18" charset="0"/>
              </a:rPr>
              <a:t>Plan the internal behavior of the application</a:t>
            </a:r>
          </a:p>
          <a:p>
            <a:pPr lvl="1" algn="just">
              <a:spcBef>
                <a:spcPts val="0"/>
              </a:spcBef>
              <a:spcAft>
                <a:spcPts val="1200"/>
              </a:spcAft>
            </a:pPr>
            <a:r>
              <a:rPr lang="en-US" dirty="0">
                <a:latin typeface="Times New Roman" pitchFamily="18" charset="0"/>
                <a:cs typeface="Times New Roman" pitchFamily="18" charset="0"/>
              </a:rPr>
              <a:t>Study the software structure</a:t>
            </a:r>
          </a:p>
          <a:p>
            <a:pPr lvl="1" algn="just">
              <a:spcBef>
                <a:spcPts val="0"/>
              </a:spcBef>
              <a:spcAft>
                <a:spcPts val="1200"/>
              </a:spcAft>
            </a:pPr>
            <a:r>
              <a:rPr lang="en-US" dirty="0">
                <a:latin typeface="Times New Roman" pitchFamily="18" charset="0"/>
                <a:cs typeface="Times New Roman" pitchFamily="18" charset="0"/>
              </a:rPr>
              <a:t>View the system architecture</a:t>
            </a:r>
          </a:p>
          <a:p>
            <a:pPr lvl="1" algn="just">
              <a:spcBef>
                <a:spcPts val="0"/>
              </a:spcBef>
              <a:spcAft>
                <a:spcPts val="1200"/>
              </a:spcAft>
            </a:pPr>
            <a:r>
              <a:rPr lang="en-US" dirty="0">
                <a:latin typeface="Times New Roman" pitchFamily="18" charset="0"/>
                <a:cs typeface="Times New Roman" pitchFamily="18" charset="0"/>
              </a:rPr>
              <a:t>Trace behavior down to physical components</a:t>
            </a:r>
          </a:p>
          <a:p>
            <a:pPr algn="just">
              <a:spcBef>
                <a:spcPts val="0"/>
              </a:spcBef>
              <a:spcAft>
                <a:spcPts val="1200"/>
              </a:spcAft>
            </a:pPr>
            <a:endParaRPr lang="en-US" sz="2400" dirty="0">
              <a:latin typeface="Times New Roman" pitchFamily="18" charset="0"/>
              <a:cs typeface="Times New Roman" pitchFamily="18" charset="0"/>
            </a:endParaRPr>
          </a:p>
          <a:p>
            <a:pPr algn="just">
              <a:spcBef>
                <a:spcPts val="0"/>
              </a:spcBef>
              <a:spcAft>
                <a:spcPts val="1200"/>
              </a:spcAft>
            </a:pPr>
            <a:endParaRPr lang="en-US" sz="2400" dirty="0">
              <a:latin typeface="Times New Roman" pitchFamily="18" charset="0"/>
              <a:cs typeface="Times New Roman" pitchFamily="18" charset="0"/>
            </a:endParaRPr>
          </a:p>
          <a:p>
            <a:pPr>
              <a:spcBef>
                <a:spcPts val="0"/>
              </a:spcBef>
              <a:spcAft>
                <a:spcPts val="1200"/>
              </a:spcAft>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Unified Modeling Language</a:t>
            </a:r>
          </a:p>
        </p:txBody>
      </p:sp>
      <p:sp>
        <p:nvSpPr>
          <p:cNvPr id="3" name="Content Placeholder 2"/>
          <p:cNvSpPr>
            <a:spLocks noGrp="1"/>
          </p:cNvSpPr>
          <p:nvPr>
            <p:ph idx="1"/>
          </p:nvPr>
        </p:nvSpPr>
        <p:spPr>
          <a:xfrm>
            <a:off x="838200" y="1091822"/>
            <a:ext cx="10515600" cy="5085142"/>
          </a:xfrm>
        </p:spPr>
        <p:txBody>
          <a:bodyPr/>
          <a:lstStyle/>
          <a:p>
            <a:pPr marL="0" indent="0">
              <a:buNone/>
            </a:pPr>
            <a:r>
              <a:rPr lang="en-US" sz="2400" dirty="0" smtClean="0">
                <a:latin typeface="Times New Roman" pitchFamily="18" charset="0"/>
                <a:cs typeface="Times New Roman" pitchFamily="18" charset="0"/>
              </a:rPr>
              <a:t>Why Modeling</a:t>
            </a:r>
          </a:p>
          <a:p>
            <a:r>
              <a:rPr lang="en-US" sz="2400" dirty="0" smtClean="0">
                <a:latin typeface="Times New Roman" pitchFamily="18" charset="0"/>
                <a:cs typeface="Times New Roman" pitchFamily="18" charset="0"/>
              </a:rPr>
              <a:t>Blue print</a:t>
            </a:r>
          </a:p>
          <a:p>
            <a:r>
              <a:rPr lang="en-US" sz="2400" dirty="0" smtClean="0">
                <a:latin typeface="Times New Roman" pitchFamily="18" charset="0"/>
                <a:cs typeface="Times New Roman" pitchFamily="18" charset="0"/>
              </a:rPr>
              <a:t>Clarity</a:t>
            </a:r>
          </a:p>
          <a:p>
            <a:r>
              <a:rPr lang="en-US" sz="2400" dirty="0" smtClean="0">
                <a:latin typeface="Times New Roman" pitchFamily="18" charset="0"/>
                <a:cs typeface="Times New Roman" pitchFamily="18" charset="0"/>
              </a:rPr>
              <a:t>Familiarity</a:t>
            </a:r>
          </a:p>
          <a:p>
            <a:r>
              <a:rPr lang="en-US" sz="2400" dirty="0" smtClean="0">
                <a:latin typeface="Times New Roman" pitchFamily="18" charset="0"/>
                <a:cs typeface="Times New Roman" pitchFamily="18" charset="0"/>
              </a:rPr>
              <a:t>Maintenance</a:t>
            </a:r>
          </a:p>
          <a:p>
            <a:r>
              <a:rPr lang="en-US" sz="2400" dirty="0" smtClean="0">
                <a:latin typeface="Times New Roman" pitchFamily="18" charset="0"/>
                <a:cs typeface="Times New Roman" pitchFamily="18" charset="0"/>
              </a:rPr>
              <a:t>Simplification</a:t>
            </a:r>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Unified Modeling Language</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Advantages of Modeling </a:t>
            </a:r>
          </a:p>
          <a:p>
            <a:r>
              <a:rPr lang="en-US" sz="2400" dirty="0" smtClean="0">
                <a:latin typeface="Times New Roman" pitchFamily="18" charset="0"/>
                <a:cs typeface="Times New Roman" pitchFamily="18" charset="0"/>
              </a:rPr>
              <a:t>Easy to express complex ideas</a:t>
            </a:r>
          </a:p>
          <a:p>
            <a:r>
              <a:rPr lang="en-US" sz="2400" dirty="0" smtClean="0">
                <a:latin typeface="Times New Roman" pitchFamily="18" charset="0"/>
                <a:cs typeface="Times New Roman" pitchFamily="18" charset="0"/>
              </a:rPr>
              <a:t>Reduce complexity</a:t>
            </a:r>
          </a:p>
          <a:p>
            <a:r>
              <a:rPr lang="en-US" sz="2400" dirty="0" smtClean="0">
                <a:latin typeface="Times New Roman" pitchFamily="18" charset="0"/>
                <a:cs typeface="Times New Roman" pitchFamily="18" charset="0"/>
              </a:rPr>
              <a:t>Enhance &amp; reinforce learning and training </a:t>
            </a:r>
          </a:p>
          <a:p>
            <a:r>
              <a:rPr lang="en-US" sz="2400" dirty="0">
                <a:latin typeface="Times New Roman" pitchFamily="18" charset="0"/>
                <a:cs typeface="Times New Roman" pitchFamily="18" charset="0"/>
              </a:rPr>
              <a:t>Low cost</a:t>
            </a:r>
          </a:p>
          <a:p>
            <a:r>
              <a:rPr lang="en-US" sz="2400" dirty="0">
                <a:latin typeface="Times New Roman" pitchFamily="18" charset="0"/>
                <a:cs typeface="Times New Roman" pitchFamily="18" charset="0"/>
              </a:rPr>
              <a:t>Easy to change the model</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05218"/>
          </a:xfrm>
        </p:spPr>
        <p:txBody>
          <a:bodyPr/>
          <a:lstStyle/>
          <a:p>
            <a:pPr algn="ctr"/>
            <a:r>
              <a:rPr lang="en-US" sz="3600" dirty="0" smtClean="0">
                <a:latin typeface="Times New Roman" pitchFamily="18" charset="0"/>
                <a:cs typeface="Times New Roman" pitchFamily="18" charset="0"/>
              </a:rPr>
              <a:t>Patterns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37230"/>
            <a:ext cx="10515600" cy="5139733"/>
          </a:xfrm>
        </p:spPr>
        <p:txBody>
          <a:bodyPr/>
          <a:lstStyle/>
          <a:p>
            <a:r>
              <a:rPr lang="en-US" sz="2400" dirty="0" smtClean="0">
                <a:latin typeface="Times New Roman" pitchFamily="18" charset="0"/>
                <a:cs typeface="Times New Roman" pitchFamily="18" charset="0"/>
              </a:rPr>
              <a:t>Vocabulary for exposing the concepts and a language to relate</a:t>
            </a:r>
            <a:r>
              <a:rPr lang="en-US" dirty="0" smtClean="0"/>
              <a:t>.</a:t>
            </a:r>
          </a:p>
          <a:p>
            <a:r>
              <a:rPr lang="en-US" sz="2400" dirty="0" smtClean="0">
                <a:latin typeface="Times New Roman" pitchFamily="18" charset="0"/>
                <a:cs typeface="Times New Roman" pitchFamily="18" charset="0"/>
              </a:rPr>
              <a:t>Way to describe commonly occurring design solutions.</a:t>
            </a:r>
          </a:p>
          <a:p>
            <a:pPr marL="0" indent="0">
              <a:buNone/>
            </a:pPr>
            <a:r>
              <a:rPr lang="en-US" sz="2400" dirty="0" smtClean="0">
                <a:latin typeface="Times New Roman" pitchFamily="18" charset="0"/>
                <a:cs typeface="Times New Roman" pitchFamily="18" charset="0"/>
              </a:rPr>
              <a:t>Definition</a:t>
            </a:r>
          </a:p>
          <a:p>
            <a:r>
              <a:rPr lang="en-US" sz="2400" dirty="0" smtClean="0">
                <a:latin typeface="Times New Roman" pitchFamily="18" charset="0"/>
                <a:cs typeface="Times New Roman" pitchFamily="18" charset="0"/>
              </a:rPr>
              <a:t>Identifies key aspects of a common design structure that make it useful for creating reusable object oriented design.</a:t>
            </a:r>
          </a:p>
          <a:p>
            <a:r>
              <a:rPr lang="en-US" sz="2400" dirty="0" smtClean="0">
                <a:latin typeface="Times New Roman" pitchFamily="18" charset="0"/>
                <a:cs typeface="Times New Roman" pitchFamily="18" charset="0"/>
              </a:rPr>
              <a:t>Provide documentation.</a:t>
            </a:r>
          </a:p>
          <a:p>
            <a:r>
              <a:rPr lang="en-US" sz="2400" dirty="0" smtClean="0">
                <a:latin typeface="Times New Roman" pitchFamily="18" charset="0"/>
                <a:cs typeface="Times New Roman" pitchFamily="18" charset="0"/>
              </a:rPr>
              <a:t>Solution to the recurring problem.</a:t>
            </a:r>
          </a:p>
          <a:p>
            <a:r>
              <a:rPr lang="en-US" sz="2400" dirty="0" smtClean="0">
                <a:latin typeface="Times New Roman" pitchFamily="18" charset="0"/>
                <a:cs typeface="Times New Roman" pitchFamily="18" charset="0"/>
              </a:rPr>
              <a:t>Pattern involves general description of a solution to a recurring problem.</a:t>
            </a:r>
          </a:p>
          <a:p>
            <a:r>
              <a:rPr lang="en-US" sz="2400" dirty="0" smtClean="0">
                <a:latin typeface="Times New Roman" pitchFamily="18" charset="0"/>
                <a:cs typeface="Times New Roman" pitchFamily="18" charset="0"/>
              </a:rPr>
              <a:t>Provides solution and why the solution is needed.</a:t>
            </a:r>
          </a:p>
          <a:p>
            <a:r>
              <a:rPr lang="en-US" sz="2400" dirty="0" smtClean="0">
                <a:latin typeface="Times New Roman" pitchFamily="18" charset="0"/>
                <a:cs typeface="Times New Roman" pitchFamily="18" charset="0"/>
              </a:rPr>
              <a:t>Pattern is considered until it verified to be a recurring problem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653204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smtClean="0">
                <a:latin typeface="Times New Roman" pitchFamily="18" charset="0"/>
                <a:cs typeface="Times New Roman" pitchFamily="18" charset="0"/>
              </a:rPr>
              <a:t>UML Diagrams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09934"/>
            <a:ext cx="10515600" cy="5167029"/>
          </a:xfrm>
        </p:spPr>
        <p:txBody>
          <a:bodyPr/>
          <a:lstStyle/>
          <a:p>
            <a:pPr marL="0" indent="0" algn="just">
              <a:lnSpc>
                <a:spcPct val="100000"/>
              </a:lnSpc>
              <a:spcBef>
                <a:spcPts val="0"/>
              </a:spcBef>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UML defines nine graphical diagrams:</a:t>
            </a:r>
          </a:p>
          <a:p>
            <a:pPr lvl="1" algn="just">
              <a:lnSpc>
                <a:spcPct val="100000"/>
              </a:lnSpc>
              <a:spcBef>
                <a:spcPts val="0"/>
              </a:spcBef>
            </a:pPr>
            <a:r>
              <a:rPr lang="en-US" dirty="0">
                <a:latin typeface="Times New Roman" pitchFamily="18" charset="0"/>
                <a:cs typeface="Times New Roman" pitchFamily="18" charset="0"/>
              </a:rPr>
              <a:t>Class diagram (static)</a:t>
            </a:r>
          </a:p>
          <a:p>
            <a:pPr lvl="1" algn="just">
              <a:lnSpc>
                <a:spcPct val="100000"/>
              </a:lnSpc>
              <a:spcBef>
                <a:spcPts val="0"/>
              </a:spcBef>
            </a:pPr>
            <a:r>
              <a:rPr lang="en-US" dirty="0">
                <a:latin typeface="Times New Roman" pitchFamily="18" charset="0"/>
                <a:cs typeface="Times New Roman" pitchFamily="18" charset="0"/>
              </a:rPr>
              <a:t>Use-case diagram</a:t>
            </a:r>
          </a:p>
          <a:p>
            <a:pPr lvl="1" algn="just">
              <a:lnSpc>
                <a:spcPct val="100000"/>
              </a:lnSpc>
              <a:spcBef>
                <a:spcPts val="0"/>
              </a:spcBef>
            </a:pPr>
            <a:r>
              <a:rPr lang="en-US" dirty="0">
                <a:latin typeface="Times New Roman" pitchFamily="18" charset="0"/>
                <a:cs typeface="Times New Roman" pitchFamily="18" charset="0"/>
              </a:rPr>
              <a:t>Behavior diagrams (dynamic):</a:t>
            </a:r>
          </a:p>
          <a:p>
            <a:pPr lvl="2" algn="just">
              <a:lnSpc>
                <a:spcPct val="100000"/>
              </a:lnSpc>
              <a:spcBef>
                <a:spcPts val="0"/>
              </a:spcBef>
            </a:pPr>
            <a:r>
              <a:rPr lang="en-US" sz="2400" dirty="0">
                <a:latin typeface="Times New Roman" pitchFamily="18" charset="0"/>
                <a:cs typeface="Times New Roman" pitchFamily="18" charset="0"/>
              </a:rPr>
              <a:t>3.1. Interaction diagram:</a:t>
            </a:r>
          </a:p>
          <a:p>
            <a:pPr lvl="3" algn="just">
              <a:lnSpc>
                <a:spcPct val="100000"/>
              </a:lnSpc>
              <a:spcBef>
                <a:spcPts val="0"/>
              </a:spcBef>
            </a:pPr>
            <a:r>
              <a:rPr lang="en-US" sz="2400" dirty="0">
                <a:latin typeface="Times New Roman" pitchFamily="18" charset="0"/>
                <a:cs typeface="Times New Roman" pitchFamily="18" charset="0"/>
              </a:rPr>
              <a:t>3.1.1. Sequence diagram</a:t>
            </a:r>
          </a:p>
          <a:p>
            <a:pPr lvl="3" algn="just">
              <a:lnSpc>
                <a:spcPct val="100000"/>
              </a:lnSpc>
              <a:spcBef>
                <a:spcPts val="0"/>
              </a:spcBef>
            </a:pPr>
            <a:r>
              <a:rPr lang="en-US" sz="2400" dirty="0">
                <a:latin typeface="Times New Roman" pitchFamily="18" charset="0"/>
                <a:cs typeface="Times New Roman" pitchFamily="18" charset="0"/>
              </a:rPr>
              <a:t>3.1.2. Collaboration diagram</a:t>
            </a:r>
          </a:p>
          <a:p>
            <a:pPr lvl="2" algn="just">
              <a:lnSpc>
                <a:spcPct val="100000"/>
              </a:lnSpc>
              <a:spcBef>
                <a:spcPts val="0"/>
              </a:spcBef>
            </a:pPr>
            <a:r>
              <a:rPr lang="en-US" sz="2400" dirty="0">
                <a:latin typeface="Times New Roman" pitchFamily="18" charset="0"/>
                <a:cs typeface="Times New Roman" pitchFamily="18" charset="0"/>
              </a:rPr>
              <a:t>3.2. State chart diagram</a:t>
            </a:r>
          </a:p>
          <a:p>
            <a:pPr lvl="2" algn="just">
              <a:lnSpc>
                <a:spcPct val="100000"/>
              </a:lnSpc>
              <a:spcBef>
                <a:spcPts val="0"/>
              </a:spcBef>
            </a:pPr>
            <a:r>
              <a:rPr lang="en-US" sz="2400" dirty="0" smtClean="0">
                <a:latin typeface="Times New Roman" pitchFamily="18" charset="0"/>
                <a:cs typeface="Times New Roman" pitchFamily="18" charset="0"/>
              </a:rPr>
              <a:t>3.3</a:t>
            </a:r>
            <a:r>
              <a:rPr lang="en-US" sz="2400" dirty="0">
                <a:latin typeface="Times New Roman" pitchFamily="18" charset="0"/>
                <a:cs typeface="Times New Roman" pitchFamily="18" charset="0"/>
              </a:rPr>
              <a:t>. Activity diagram</a:t>
            </a:r>
          </a:p>
          <a:p>
            <a:pPr lvl="1" algn="just">
              <a:lnSpc>
                <a:spcPct val="100000"/>
              </a:lnSpc>
              <a:spcBef>
                <a:spcPts val="0"/>
              </a:spcBef>
            </a:pPr>
            <a:r>
              <a:rPr lang="en-US" dirty="0" smtClean="0">
                <a:latin typeface="Times New Roman" pitchFamily="18" charset="0"/>
                <a:cs typeface="Times New Roman" pitchFamily="18" charset="0"/>
              </a:rPr>
              <a:t>Implementation </a:t>
            </a:r>
            <a:r>
              <a:rPr lang="en-US" dirty="0">
                <a:latin typeface="Times New Roman" pitchFamily="18" charset="0"/>
                <a:cs typeface="Times New Roman" pitchFamily="18" charset="0"/>
              </a:rPr>
              <a:t>diagram:</a:t>
            </a:r>
          </a:p>
          <a:p>
            <a:pPr lvl="2" algn="just">
              <a:lnSpc>
                <a:spcPct val="100000"/>
              </a:lnSpc>
              <a:spcBef>
                <a:spcPts val="0"/>
              </a:spcBef>
            </a:pPr>
            <a:r>
              <a:rPr lang="en-US" sz="2400" dirty="0">
                <a:latin typeface="Times New Roman" pitchFamily="18" charset="0"/>
                <a:cs typeface="Times New Roman" pitchFamily="18" charset="0"/>
              </a:rPr>
              <a:t>Component diagram</a:t>
            </a:r>
          </a:p>
          <a:p>
            <a:pPr lvl="1" algn="just">
              <a:lnSpc>
                <a:spcPct val="100000"/>
              </a:lnSpc>
              <a:spcBef>
                <a:spcPts val="0"/>
              </a:spcBef>
            </a:pPr>
            <a:r>
              <a:rPr lang="en-US" dirty="0">
                <a:latin typeface="Times New Roman" pitchFamily="18" charset="0"/>
                <a:cs typeface="Times New Roman" pitchFamily="18" charset="0"/>
              </a:rPr>
              <a:t>Deployment diagram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109728" indent="0" algn="ctr">
              <a:buNone/>
            </a:pPr>
            <a:r>
              <a:rPr lang="en-US" sz="2400" u="sng" dirty="0">
                <a:latin typeface="Times New Roman" pitchFamily="18" charset="0"/>
                <a:cs typeface="Times New Roman" pitchFamily="18" charset="0"/>
              </a:rPr>
              <a:t>Class Diagram</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Class </a:t>
            </a:r>
            <a:r>
              <a:rPr lang="en-US" sz="2400" dirty="0">
                <a:latin typeface="Times New Roman" pitchFamily="18" charset="0"/>
                <a:cs typeface="Times New Roman" pitchFamily="18" charset="0"/>
                <a:sym typeface="Wingdings" pitchFamily="2" charset="2"/>
              </a:rPr>
              <a:t></a:t>
            </a:r>
            <a:r>
              <a:rPr lang="en-US" sz="2400" dirty="0">
                <a:latin typeface="Times New Roman" pitchFamily="18" charset="0"/>
                <a:cs typeface="Times New Roman" pitchFamily="18" charset="0"/>
              </a:rPr>
              <a:t>a set of objects that share the same attributes, operations &amp; </a:t>
            </a:r>
            <a:r>
              <a:rPr lang="en-US" sz="2400" dirty="0" smtClean="0">
                <a:latin typeface="Times New Roman" pitchFamily="18" charset="0"/>
                <a:cs typeface="Times New Roman" pitchFamily="18" charset="0"/>
              </a:rPr>
              <a:t>relationships</a:t>
            </a:r>
          </a:p>
          <a:p>
            <a:r>
              <a:rPr lang="en-US" sz="2400" dirty="0" smtClean="0">
                <a:latin typeface="Times New Roman" pitchFamily="18" charset="0"/>
                <a:cs typeface="Times New Roman" pitchFamily="18" charset="0"/>
              </a:rPr>
              <a:t>Referred object modeling</a:t>
            </a:r>
          </a:p>
          <a:p>
            <a:r>
              <a:rPr lang="en-US" sz="2400" dirty="0" smtClean="0">
                <a:latin typeface="Times New Roman" pitchFamily="18" charset="0"/>
                <a:cs typeface="Times New Roman" pitchFamily="18" charset="0"/>
              </a:rPr>
              <a:t>It is a static analysis diagram</a:t>
            </a:r>
          </a:p>
          <a:p>
            <a:r>
              <a:rPr lang="en-US" sz="2400" dirty="0" smtClean="0">
                <a:latin typeface="Times New Roman" pitchFamily="18" charset="0"/>
                <a:cs typeface="Times New Roman" pitchFamily="18" charset="0"/>
              </a:rPr>
              <a:t>Show static structure</a:t>
            </a:r>
          </a:p>
          <a:p>
            <a:r>
              <a:rPr lang="en-US" sz="2400" dirty="0" smtClean="0">
                <a:latin typeface="Times New Roman" pitchFamily="18" charset="0"/>
                <a:cs typeface="Times New Roman" pitchFamily="18" charset="0"/>
              </a:rPr>
              <a:t>Describe the structure and relationship among object</a:t>
            </a:r>
          </a:p>
          <a:p>
            <a:r>
              <a:rPr lang="en-US" sz="2400" dirty="0" smtClean="0">
                <a:latin typeface="Times New Roman" pitchFamily="18" charset="0"/>
                <a:cs typeface="Times New Roman" pitchFamily="18" charset="0"/>
              </a:rPr>
              <a:t>Determine what behavior fall within and outside.</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represented by a compartmentalized rectangle.</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shows the structure of your software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109728" indent="0" algn="ctr">
              <a:buNone/>
            </a:pPr>
            <a:r>
              <a:rPr lang="en-US" sz="2400" dirty="0">
                <a:latin typeface="Times New Roman" pitchFamily="18" charset="0"/>
                <a:cs typeface="Times New Roman" pitchFamily="18" charset="0"/>
              </a:rPr>
              <a:t>3</a:t>
            </a:r>
            <a:r>
              <a:rPr lang="en-US" sz="2400" u="sng" dirty="0">
                <a:latin typeface="Times New Roman" pitchFamily="18" charset="0"/>
                <a:cs typeface="Times New Roman" pitchFamily="18" charset="0"/>
              </a:rPr>
              <a:t> compartments </a:t>
            </a:r>
          </a:p>
          <a:p>
            <a:pPr lvl="1"/>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Top </a:t>
            </a:r>
          </a:p>
          <a:p>
            <a:pPr lvl="1"/>
            <a:r>
              <a:rPr lang="en-US" dirty="0">
                <a:latin typeface="Times New Roman" pitchFamily="18" charset="0"/>
                <a:cs typeface="Times New Roman" pitchFamily="18" charset="0"/>
              </a:rPr>
              <a:t>2. Middle</a:t>
            </a:r>
          </a:p>
          <a:p>
            <a:pPr lvl="1"/>
            <a:r>
              <a:rPr lang="en-US" dirty="0">
                <a:latin typeface="Times New Roman" pitchFamily="18" charset="0"/>
                <a:cs typeface="Times New Roman" pitchFamily="18" charset="0"/>
              </a:rPr>
              <a:t> 3. Bottom</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Top - shows class name </a:t>
            </a:r>
          </a:p>
          <a:p>
            <a:pPr algn="just"/>
            <a:r>
              <a:rPr lang="en-US" sz="2400" dirty="0">
                <a:latin typeface="Times New Roman" pitchFamily="18" charset="0"/>
                <a:cs typeface="Times New Roman" pitchFamily="18" charset="0"/>
              </a:rPr>
              <a:t>2. Middle - shows class attributes </a:t>
            </a:r>
          </a:p>
          <a:p>
            <a:pPr algn="just"/>
            <a:r>
              <a:rPr lang="en-US" sz="2400" dirty="0">
                <a:latin typeface="Times New Roman" pitchFamily="18" charset="0"/>
                <a:cs typeface="Times New Roman" pitchFamily="18" charset="0"/>
              </a:rPr>
              <a:t>3. Bottom -shows class </a:t>
            </a:r>
            <a:r>
              <a:rPr lang="en-US" sz="2400" dirty="0" smtClean="0">
                <a:latin typeface="Times New Roman" pitchFamily="18" charset="0"/>
                <a:cs typeface="Times New Roman" pitchFamily="18" charset="0"/>
              </a:rPr>
              <a:t>operation</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26"/>
            <a:ext cx="10515600" cy="709684"/>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sz="half" idx="1"/>
          </p:nvPr>
        </p:nvSpPr>
        <p:spPr>
          <a:xfrm>
            <a:off x="1105469" y="1050879"/>
            <a:ext cx="5486399" cy="5175750"/>
          </a:xfrm>
        </p:spPr>
        <p:txBody>
          <a:bodyPr/>
          <a:lstStyle/>
          <a:p>
            <a:pPr marL="109728" indent="0">
              <a:buNone/>
            </a:pPr>
            <a:r>
              <a:rPr lang="en-US" sz="2400" u="sng" dirty="0">
                <a:latin typeface="Times New Roman" pitchFamily="18" charset="0"/>
                <a:cs typeface="Times New Roman" pitchFamily="18" charset="0"/>
              </a:rPr>
              <a:t>Attributes  </a:t>
            </a:r>
          </a:p>
          <a:p>
            <a:r>
              <a:rPr lang="en-US" sz="2400" dirty="0">
                <a:latin typeface="Times New Roman" pitchFamily="18" charset="0"/>
                <a:cs typeface="Times New Roman" pitchFamily="18" charset="0"/>
              </a:rPr>
              <a:t>Defines the characteristics or structure of a class.</a:t>
            </a:r>
          </a:p>
          <a:p>
            <a:r>
              <a:rPr lang="en-US" sz="2400" dirty="0">
                <a:latin typeface="Times New Roman" pitchFamily="18" charset="0"/>
                <a:cs typeface="Times New Roman" pitchFamily="18" charset="0"/>
              </a:rPr>
              <a:t> Displayed in the middle of the compartmentalized rectangle</a:t>
            </a:r>
            <a:r>
              <a:rPr lang="en-US" sz="2400" dirty="0" smtClean="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Operation</a:t>
            </a:r>
          </a:p>
          <a:p>
            <a:r>
              <a:rPr lang="en-US" sz="2400" dirty="0">
                <a:latin typeface="Times New Roman" pitchFamily="18" charset="0"/>
                <a:cs typeface="Times New Roman" pitchFamily="18" charset="0"/>
              </a:rPr>
              <a:t>The service provide by the class</a:t>
            </a:r>
          </a:p>
          <a:p>
            <a:r>
              <a:rPr lang="en-US" sz="2400" dirty="0">
                <a:latin typeface="Times New Roman" pitchFamily="18" charset="0"/>
                <a:cs typeface="Times New Roman" pitchFamily="18" charset="0"/>
              </a:rPr>
              <a:t>Displayed in the bottom of the compartmentalized rectangle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In class notation, either or both the</a:t>
            </a:r>
          </a:p>
          <a:p>
            <a:r>
              <a:rPr lang="en-US" sz="2400" dirty="0">
                <a:latin typeface="Times New Roman" pitchFamily="18" charset="0"/>
                <a:cs typeface="Times New Roman" pitchFamily="18" charset="0"/>
              </a:rPr>
              <a:t>attributes and operation compartments may be suppressed.</a:t>
            </a:r>
          </a:p>
          <a:p>
            <a:endParaRPr lang="en-US" sz="2400" dirty="0"/>
          </a:p>
          <a:p>
            <a:endParaRPr lang="en-US" sz="2400" dirty="0"/>
          </a:p>
        </p:txBody>
      </p:sp>
      <p:sp>
        <p:nvSpPr>
          <p:cNvPr id="7" name="Content Placeholder 6"/>
          <p:cNvSpPr>
            <a:spLocks noGrp="1"/>
          </p:cNvSpPr>
          <p:nvPr>
            <p:ph sz="half" idx="2"/>
          </p:nvPr>
        </p:nvSpPr>
        <p:spPr>
          <a:xfrm>
            <a:off x="6784232" y="1050878"/>
            <a:ext cx="4569568" cy="5126085"/>
          </a:xfrm>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232" y="1626074"/>
            <a:ext cx="5080223" cy="31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Object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Instance of class diagram</a:t>
            </a:r>
          </a:p>
          <a:p>
            <a:r>
              <a:rPr lang="en-US" sz="2400" dirty="0" smtClean="0">
                <a:latin typeface="Times New Roman" pitchFamily="18" charset="0"/>
                <a:cs typeface="Times New Roman" pitchFamily="18" charset="0"/>
              </a:rPr>
              <a:t>Same diagram as class diagram</a:t>
            </a:r>
          </a:p>
          <a:p>
            <a:r>
              <a:rPr lang="en-US" sz="2400" dirty="0" smtClean="0">
                <a:latin typeface="Times New Roman" pitchFamily="18" charset="0"/>
                <a:cs typeface="Times New Roman" pitchFamily="18" charset="0"/>
              </a:rPr>
              <a:t>A class diagram with object and no classes is an object diagram.</a:t>
            </a:r>
          </a:p>
          <a:p>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930" y="2705740"/>
            <a:ext cx="88677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Class Interface Notation</a:t>
            </a:r>
          </a:p>
          <a:p>
            <a:r>
              <a:rPr lang="en-US" sz="2400" dirty="0">
                <a:latin typeface="Times New Roman" pitchFamily="18" charset="0"/>
                <a:cs typeface="Times New Roman" pitchFamily="18" charset="0"/>
              </a:rPr>
              <a:t>Class interface notation is used to describe the externally visible behavior of a class.</a:t>
            </a:r>
          </a:p>
          <a:p>
            <a:r>
              <a:rPr lang="en-US" sz="2400" dirty="0">
                <a:latin typeface="Times New Roman" pitchFamily="18" charset="0"/>
                <a:cs typeface="Times New Roman" pitchFamily="18" charset="0"/>
              </a:rPr>
              <a:t>For example, an operation with a public visibility</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Example, Person object may need to interact </a:t>
            </a:r>
            <a:r>
              <a:rPr lang="en-US" sz="2400" dirty="0" err="1" smtClean="0">
                <a:latin typeface="Times New Roman" pitchFamily="18" charset="0"/>
                <a:cs typeface="Times New Roman" pitchFamily="18" charset="0"/>
              </a:rPr>
              <a:t>BankAccount</a:t>
            </a:r>
            <a:r>
              <a:rPr lang="en-US" sz="2400" dirty="0" smtClean="0">
                <a:latin typeface="Times New Roman" pitchFamily="18" charset="0"/>
                <a:cs typeface="Times New Roman" pitchFamily="18" charset="0"/>
              </a:rPr>
              <a:t> object.</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334" y="3306312"/>
            <a:ext cx="80676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a:latin typeface="Times New Roman" pitchFamily="18" charset="0"/>
                <a:cs typeface="Times New Roman" pitchFamily="18" charset="0"/>
              </a:rPr>
              <a:t>Binary Association </a:t>
            </a:r>
            <a:r>
              <a:rPr lang="en-US" sz="2400" dirty="0" smtClean="0">
                <a:latin typeface="Times New Roman" pitchFamily="18" charset="0"/>
                <a:cs typeface="Times New Roman" pitchFamily="18" charset="0"/>
              </a:rPr>
              <a:t>Notation</a:t>
            </a:r>
          </a:p>
          <a:p>
            <a:r>
              <a:rPr lang="en-US" sz="2400" dirty="0">
                <a:latin typeface="Times New Roman" pitchFamily="18" charset="0"/>
                <a:cs typeface="Times New Roman" pitchFamily="18" charset="0"/>
              </a:rPr>
              <a:t>A binary association is drawn as a solid path connecting two classes or both ends may be connected to the same class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601" y="2630179"/>
            <a:ext cx="77247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b="1" dirty="0" smtClean="0">
                <a:latin typeface="Times New Roman" pitchFamily="18" charset="0"/>
                <a:cs typeface="Times New Roman" pitchFamily="18" charset="0"/>
              </a:rPr>
              <a:t>Association Role</a:t>
            </a:r>
          </a:p>
          <a:p>
            <a:r>
              <a:rPr lang="en-US" sz="2400" dirty="0">
                <a:latin typeface="Times New Roman" pitchFamily="18" charset="0"/>
                <a:cs typeface="Times New Roman" pitchFamily="18" charset="0"/>
              </a:rPr>
              <a:t>A simple association—the technical term for it is </a:t>
            </a:r>
            <a:r>
              <a:rPr lang="en-US" sz="2400" b="1" dirty="0" smtClean="0">
                <a:latin typeface="Times New Roman" pitchFamily="18" charset="0"/>
                <a:cs typeface="Times New Roman" pitchFamily="18" charset="0"/>
              </a:rPr>
              <a:t>binary association</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drawn as a solid line connecting two class symbols.</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end of an association, where it connects to a class, shows the association role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In the UML, association is represented by an open arrow</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Navigation describes with unfilled arrow head.</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3583675"/>
            <a:ext cx="83724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023582"/>
            <a:ext cx="10515600" cy="5153381"/>
          </a:xfrm>
        </p:spPr>
        <p:txBody>
          <a:bodyPr/>
          <a:lstStyle/>
          <a:p>
            <a:pPr marL="0" indent="0">
              <a:buNone/>
            </a:pPr>
            <a:r>
              <a:rPr lang="en-US" sz="2400" b="1" dirty="0" smtClean="0">
                <a:latin typeface="Times New Roman" pitchFamily="18" charset="0"/>
                <a:cs typeface="Times New Roman" pitchFamily="18" charset="0"/>
              </a:rPr>
              <a:t>Qualifier </a:t>
            </a:r>
          </a:p>
          <a:p>
            <a:r>
              <a:rPr lang="en-US" sz="2400" dirty="0">
                <a:latin typeface="Times New Roman" pitchFamily="18" charset="0"/>
                <a:cs typeface="Times New Roman" pitchFamily="18" charset="0"/>
              </a:rPr>
              <a:t>A qualifier is an association attribute. For example, a person object may be associated to a Bank object.</a:t>
            </a:r>
          </a:p>
          <a:p>
            <a:r>
              <a:rPr lang="en-US" sz="2400" dirty="0">
                <a:latin typeface="Times New Roman" pitchFamily="18" charset="0"/>
                <a:cs typeface="Times New Roman" pitchFamily="18" charset="0"/>
              </a:rPr>
              <a:t>An attribute of this association is the account#.</a:t>
            </a:r>
          </a:p>
          <a:p>
            <a:r>
              <a:rPr lang="en-US" sz="2400" dirty="0">
                <a:latin typeface="Times New Roman" pitchFamily="18" charset="0"/>
                <a:cs typeface="Times New Roman" pitchFamily="18" charset="0"/>
              </a:rPr>
              <a:t>The account# is the qualifier of this association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Qualifier small rectangle attached to end of an association path.</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812" y="3118514"/>
            <a:ext cx="3962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b="1" dirty="0" smtClean="0">
                <a:latin typeface="Times New Roman" pitchFamily="18" charset="0"/>
                <a:cs typeface="Times New Roman" pitchFamily="18" charset="0"/>
              </a:rPr>
              <a:t>Multiplicity</a:t>
            </a:r>
          </a:p>
          <a:p>
            <a:r>
              <a:rPr lang="en-US" sz="2400" dirty="0">
                <a:latin typeface="Times New Roman" pitchFamily="18" charset="0"/>
                <a:cs typeface="Times New Roman" pitchFamily="18" charset="0"/>
              </a:rPr>
              <a:t>Multiplicity specifies the range </a:t>
            </a:r>
            <a:r>
              <a:rPr lang="en-US" sz="2400" dirty="0" smtClean="0">
                <a:latin typeface="Times New Roman" pitchFamily="18" charset="0"/>
                <a:cs typeface="Times New Roman" pitchFamily="18" charset="0"/>
              </a:rPr>
              <a:t>of allowable </a:t>
            </a:r>
            <a:r>
              <a:rPr lang="en-US" sz="2400" dirty="0">
                <a:latin typeface="Times New Roman" pitchFamily="18" charset="0"/>
                <a:cs typeface="Times New Roman" pitchFamily="18" charset="0"/>
              </a:rPr>
              <a:t>associated classes.</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given for roles </a:t>
            </a:r>
            <a:r>
              <a:rPr lang="en-US" sz="2400" dirty="0" smtClean="0">
                <a:latin typeface="Times New Roman" pitchFamily="18" charset="0"/>
                <a:cs typeface="Times New Roman" pitchFamily="18" charset="0"/>
              </a:rPr>
              <a:t>within associations</a:t>
            </a:r>
            <a:r>
              <a:rPr lang="en-US" sz="2400" dirty="0">
                <a:latin typeface="Times New Roman" pitchFamily="18" charset="0"/>
                <a:cs typeface="Times New Roman" pitchFamily="18" charset="0"/>
              </a:rPr>
              <a:t>, parts </a:t>
            </a:r>
            <a:r>
              <a:rPr lang="en-US" sz="2400" dirty="0" smtClean="0">
                <a:latin typeface="Times New Roman" pitchFamily="18" charset="0"/>
                <a:cs typeface="Times New Roman" pitchFamily="18" charset="0"/>
              </a:rPr>
              <a:t>within compositions</a:t>
            </a:r>
            <a:r>
              <a:rPr lang="en-US" sz="2400" dirty="0">
                <a:latin typeface="Times New Roman" pitchFamily="18" charset="0"/>
                <a:cs typeface="Times New Roman" pitchFamily="18" charset="0"/>
              </a:rPr>
              <a:t>, repetitions, and </a:t>
            </a:r>
            <a:r>
              <a:rPr lang="en-US" sz="2400" dirty="0" smtClean="0">
                <a:latin typeface="Times New Roman" pitchFamily="18" charset="0"/>
                <a:cs typeface="Times New Roman" pitchFamily="18" charset="0"/>
              </a:rPr>
              <a:t>other purposes</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lower </a:t>
            </a:r>
            <a:r>
              <a:rPr lang="en-US" sz="2400" dirty="0">
                <a:latin typeface="Times New Roman" pitchFamily="18" charset="0"/>
                <a:cs typeface="Times New Roman" pitchFamily="18" charset="0"/>
              </a:rPr>
              <a:t>bound .. upper bound</a:t>
            </a:r>
            <a:r>
              <a:rPr lang="en-US" sz="2400"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0..1</a:t>
            </a:r>
          </a:p>
          <a:p>
            <a:pPr lvl="1"/>
            <a:r>
              <a:rPr lang="en-US" dirty="0" smtClean="0">
                <a:latin typeface="Times New Roman" pitchFamily="18" charset="0"/>
                <a:cs typeface="Times New Roman" pitchFamily="18" charset="0"/>
              </a:rPr>
              <a:t>0..*</a:t>
            </a:r>
          </a:p>
          <a:p>
            <a:pPr lvl="1"/>
            <a:r>
              <a:rPr lang="en-US" dirty="0" smtClean="0">
                <a:latin typeface="Times New Roman" pitchFamily="18" charset="0"/>
                <a:cs typeface="Times New Roman" pitchFamily="18" charset="0"/>
              </a:rPr>
              <a:t>1..3,7..10,15,19..*</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Patterns</a:t>
            </a:r>
          </a:p>
        </p:txBody>
      </p:sp>
      <p:sp>
        <p:nvSpPr>
          <p:cNvPr id="3" name="Content Placeholder 2"/>
          <p:cNvSpPr>
            <a:spLocks noGrp="1"/>
          </p:cNvSpPr>
          <p:nvPr>
            <p:ph idx="1"/>
          </p:nvPr>
        </p:nvSpPr>
        <p:spPr>
          <a:xfrm>
            <a:off x="838200" y="1078174"/>
            <a:ext cx="10515600" cy="5098790"/>
          </a:xfrm>
        </p:spPr>
        <p:txBody>
          <a:bodyPr/>
          <a:lstStyle/>
          <a:p>
            <a:r>
              <a:rPr lang="en-US" sz="2400" dirty="0" smtClean="0">
                <a:latin typeface="Times New Roman" pitchFamily="18" charset="0"/>
                <a:cs typeface="Times New Roman" pitchFamily="18" charset="0"/>
              </a:rPr>
              <a:t>Proto-pattern problem</a:t>
            </a:r>
          </a:p>
          <a:p>
            <a:pPr lvl="1"/>
            <a:r>
              <a:rPr lang="en-US" sz="2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 pattern in waiting” which is not known to recur.</a:t>
            </a:r>
          </a:p>
          <a:p>
            <a:pPr marL="0" indent="0">
              <a:buNone/>
            </a:pPr>
            <a:r>
              <a:rPr lang="en-US" sz="2400" dirty="0" smtClean="0">
                <a:latin typeface="Times New Roman" pitchFamily="18" charset="0"/>
                <a:cs typeface="Times New Roman" pitchFamily="18" charset="0"/>
              </a:rPr>
              <a:t>Good pattern</a:t>
            </a:r>
          </a:p>
          <a:p>
            <a:r>
              <a:rPr lang="en-US" sz="2400" dirty="0" smtClean="0">
                <a:latin typeface="Times New Roman" pitchFamily="18" charset="0"/>
                <a:cs typeface="Times New Roman" pitchFamily="18" charset="0"/>
              </a:rPr>
              <a:t>It solves a problem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 pattern capture solutions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is a proven concept </a:t>
            </a:r>
            <a:r>
              <a:rPr lang="en-US" sz="2400" dirty="0">
                <a:latin typeface="Times New Roman" pitchFamily="18" charset="0"/>
                <a:cs typeface="Times New Roman" pitchFamily="18" charset="0"/>
                <a:sym typeface="Wingdings" pitchFamily="2" charset="2"/>
              </a:rPr>
              <a:t> pattern capture </a:t>
            </a:r>
            <a:r>
              <a:rPr lang="en-US" sz="2400" dirty="0" smtClean="0">
                <a:latin typeface="Times New Roman" pitchFamily="18" charset="0"/>
                <a:cs typeface="Times New Roman" pitchFamily="18" charset="0"/>
                <a:sym typeface="Wingdings" pitchFamily="2" charset="2"/>
              </a:rPr>
              <a:t>solutions with track record, not theories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solution is not oblivious </a:t>
            </a:r>
            <a:r>
              <a:rPr lang="en-US" sz="2400" dirty="0" smtClean="0">
                <a:latin typeface="Times New Roman" pitchFamily="18" charset="0"/>
                <a:cs typeface="Times New Roman" pitchFamily="18" charset="0"/>
                <a:sym typeface="Wingdings" pitchFamily="2" charset="2"/>
              </a:rPr>
              <a:t>solution to the problem indirectly</a:t>
            </a:r>
            <a:endParaRPr lang="en-US" dirty="0" smtClean="0"/>
          </a:p>
          <a:p>
            <a:r>
              <a:rPr lang="en-US" sz="2400" dirty="0" smtClean="0">
                <a:latin typeface="Times New Roman" pitchFamily="18" charset="0"/>
                <a:cs typeface="Times New Roman" pitchFamily="18" charset="0"/>
              </a:rPr>
              <a:t>It describes a relationship </a:t>
            </a:r>
            <a:r>
              <a:rPr lang="en-US" sz="2400" dirty="0" smtClean="0">
                <a:latin typeface="Times New Roman" pitchFamily="18" charset="0"/>
                <a:cs typeface="Times New Roman" pitchFamily="18" charset="0"/>
                <a:sym typeface="Wingdings" pitchFamily="2" charset="2"/>
              </a:rPr>
              <a:t>describes deeper system structures and mechanism.</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pattern has a significant human component </a:t>
            </a:r>
            <a:r>
              <a:rPr lang="en-US" sz="2400" dirty="0" smtClean="0">
                <a:latin typeface="Times New Roman" pitchFamily="18" charset="0"/>
                <a:cs typeface="Times New Roman" pitchFamily="18" charset="0"/>
                <a:sym typeface="Wingdings" pitchFamily="2" charset="2"/>
              </a:rPr>
              <a:t>s/w serves human comfort.</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1995940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009934"/>
            <a:ext cx="10515600" cy="5167029"/>
          </a:xfrm>
        </p:spPr>
        <p:txBody>
          <a:bodyPr/>
          <a:lstStyle/>
          <a:p>
            <a:pPr marL="0" indent="0">
              <a:buNone/>
            </a:pPr>
            <a:r>
              <a:rPr lang="en-US" sz="2400" b="1" dirty="0" smtClean="0">
                <a:latin typeface="Times New Roman" pitchFamily="18" charset="0"/>
                <a:cs typeface="Times New Roman" pitchFamily="18" charset="0"/>
              </a:rPr>
              <a:t>OR Association</a:t>
            </a:r>
          </a:p>
          <a:p>
            <a:r>
              <a:rPr lang="en-US" sz="2400" dirty="0" smtClean="0">
                <a:latin typeface="Times New Roman" pitchFamily="18" charset="0"/>
                <a:cs typeface="Times New Roman" pitchFamily="18" charset="0"/>
              </a:rPr>
              <a:t>Any instance of the class may participate in </a:t>
            </a:r>
            <a:r>
              <a:rPr lang="en-US" sz="2400" dirty="0" err="1" smtClean="0">
                <a:latin typeface="Times New Roman" pitchFamily="18" charset="0"/>
                <a:cs typeface="Times New Roman" pitchFamily="18" charset="0"/>
              </a:rPr>
              <a:t>atmost</a:t>
            </a:r>
            <a:r>
              <a:rPr lang="en-US" sz="2400" dirty="0" smtClean="0">
                <a:latin typeface="Times New Roman" pitchFamily="18" charset="0"/>
                <a:cs typeface="Times New Roman" pitchFamily="18" charset="0"/>
              </a:rPr>
              <a:t>, one of the association at one time.</a:t>
            </a:r>
          </a:p>
          <a:p>
            <a:endParaRPr lang="en-US" dirty="0" smtClean="0"/>
          </a:p>
          <a:p>
            <a:endParaRPr lang="en-US" dirty="0"/>
          </a:p>
          <a:p>
            <a:endParaRPr lang="en-US" dirty="0" smtClean="0"/>
          </a:p>
          <a:p>
            <a:endParaRPr lang="en-US" dirty="0" smtClean="0"/>
          </a:p>
          <a:p>
            <a:r>
              <a:rPr lang="en-US" sz="2400" dirty="0" smtClean="0">
                <a:latin typeface="Times New Roman" pitchFamily="18" charset="0"/>
                <a:cs typeface="Times New Roman" pitchFamily="18" charset="0"/>
              </a:rPr>
              <a:t>Example </a:t>
            </a:r>
            <a:r>
              <a:rPr lang="en-US" sz="2400" dirty="0">
                <a:latin typeface="Times New Roman" pitchFamily="18" charset="0"/>
                <a:cs typeface="Times New Roman" pitchFamily="18" charset="0"/>
              </a:rPr>
              <a:t>: a car is associated with a person or a </a:t>
            </a:r>
            <a:r>
              <a:rPr lang="en-US" sz="2400" dirty="0" smtClean="0">
                <a:latin typeface="Times New Roman" pitchFamily="18" charset="0"/>
                <a:cs typeface="Times New Roman" pitchFamily="18" charset="0"/>
              </a:rPr>
              <a:t>company</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505" y="2321968"/>
            <a:ext cx="50863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009934"/>
            <a:ext cx="10515600" cy="5167029"/>
          </a:xfrm>
        </p:spPr>
        <p:txBody>
          <a:bodyPr/>
          <a:lstStyle/>
          <a:p>
            <a:pPr marL="0" indent="0">
              <a:buNone/>
            </a:pPr>
            <a:r>
              <a:rPr lang="en-US" sz="2400" b="1" dirty="0" smtClean="0">
                <a:latin typeface="Times New Roman" pitchFamily="18" charset="0"/>
                <a:cs typeface="Times New Roman" pitchFamily="18" charset="0"/>
              </a:rPr>
              <a:t>Association Class</a:t>
            </a:r>
          </a:p>
          <a:p>
            <a:r>
              <a:rPr lang="en-US" sz="2400" dirty="0">
                <a:latin typeface="Times New Roman" pitchFamily="18" charset="0"/>
                <a:cs typeface="Times New Roman" pitchFamily="18" charset="0"/>
              </a:rPr>
              <a:t>An association class is an association that also has class properties.</a:t>
            </a:r>
          </a:p>
          <a:p>
            <a:r>
              <a:rPr lang="en-US" sz="2400" dirty="0">
                <a:latin typeface="Times New Roman" pitchFamily="18" charset="0"/>
                <a:cs typeface="Times New Roman" pitchFamily="18" charset="0"/>
              </a:rPr>
              <a:t>An association class is shown as a class symbol attached by a dashed line to </a:t>
            </a:r>
            <a:r>
              <a:rPr lang="en-US" sz="2400" dirty="0" smtClean="0">
                <a:latin typeface="Times New Roman" pitchFamily="18" charset="0"/>
                <a:cs typeface="Times New Roman" pitchFamily="18" charset="0"/>
              </a:rPr>
              <a:t>an association </a:t>
            </a:r>
            <a:r>
              <a:rPr lang="en-US" sz="2400" dirty="0">
                <a:latin typeface="Times New Roman" pitchFamily="18" charset="0"/>
                <a:cs typeface="Times New Roman" pitchFamily="18" charset="0"/>
              </a:rPr>
              <a:t>path.</a:t>
            </a:r>
          </a:p>
          <a:p>
            <a:endParaRPr lang="en-US" dirty="0"/>
          </a:p>
          <a:p>
            <a:endParaRPr lang="en-US" dirty="0" smtClean="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273" y="2704247"/>
            <a:ext cx="55245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981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037230"/>
            <a:ext cx="10515600" cy="5139733"/>
          </a:xfrm>
        </p:spPr>
        <p:txBody>
          <a:bodyPr/>
          <a:lstStyle/>
          <a:p>
            <a:pPr marL="0" indent="0">
              <a:buNone/>
            </a:pPr>
            <a:r>
              <a:rPr lang="en-US" sz="2400" b="1" u="sng" dirty="0" smtClean="0">
                <a:latin typeface="Times New Roman" pitchFamily="18" charset="0"/>
                <a:cs typeface="Times New Roman" pitchFamily="18" charset="0"/>
              </a:rPr>
              <a:t>N-</a:t>
            </a:r>
            <a:r>
              <a:rPr lang="en-US" sz="2400" b="1" u="sng" dirty="0" err="1" smtClean="0">
                <a:latin typeface="Times New Roman" pitchFamily="18" charset="0"/>
                <a:cs typeface="Times New Roman" pitchFamily="18" charset="0"/>
              </a:rPr>
              <a:t>ary</a:t>
            </a:r>
            <a:r>
              <a:rPr lang="en-US" sz="2400" b="1" u="sng" dirty="0">
                <a:latin typeface="Times New Roman" pitchFamily="18" charset="0"/>
                <a:cs typeface="Times New Roman" pitchFamily="18" charset="0"/>
              </a:rPr>
              <a:t> association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a form of </a:t>
            </a:r>
            <a:r>
              <a:rPr lang="en-US" sz="2400" dirty="0" smtClean="0">
                <a:latin typeface="Times New Roman" pitchFamily="18" charset="0"/>
                <a:cs typeface="Times New Roman" pitchFamily="18" charset="0"/>
              </a:rPr>
              <a:t>association</a:t>
            </a:r>
          </a:p>
          <a:p>
            <a:r>
              <a:rPr lang="en-US" sz="2400" dirty="0">
                <a:latin typeface="Times New Roman" pitchFamily="18" charset="0"/>
                <a:cs typeface="Times New Roman" pitchFamily="18" charset="0"/>
              </a:rPr>
              <a:t>An n-</a:t>
            </a:r>
            <a:r>
              <a:rPr lang="en-US" sz="2400" dirty="0" err="1">
                <a:latin typeface="Times New Roman" pitchFamily="18" charset="0"/>
                <a:cs typeface="Times New Roman" pitchFamily="18" charset="0"/>
              </a:rPr>
              <a:t>ary</a:t>
            </a:r>
            <a:r>
              <a:rPr lang="en-US" sz="2400" dirty="0">
                <a:latin typeface="Times New Roman" pitchFamily="18" charset="0"/>
                <a:cs typeface="Times New Roman" pitchFamily="18" charset="0"/>
              </a:rPr>
              <a:t> association is an association among more than two </a:t>
            </a:r>
            <a:r>
              <a:rPr lang="en-US" sz="2400" dirty="0" smtClean="0">
                <a:latin typeface="Times New Roman" pitchFamily="18" charset="0"/>
                <a:cs typeface="Times New Roman" pitchFamily="18" charset="0"/>
              </a:rPr>
              <a:t>classes.</a:t>
            </a:r>
          </a:p>
          <a:p>
            <a:r>
              <a:rPr lang="en-US" sz="2400" dirty="0" smtClean="0">
                <a:latin typeface="Times New Roman" pitchFamily="18" charset="0"/>
                <a:cs typeface="Times New Roman" pitchFamily="18" charset="0"/>
              </a:rPr>
              <a:t>Symbol         diamond symbol used </a:t>
            </a:r>
          </a:p>
          <a:p>
            <a:r>
              <a:rPr lang="en-US" sz="2400" dirty="0" smtClean="0">
                <a:latin typeface="Times New Roman" pitchFamily="18" charset="0"/>
                <a:cs typeface="Times New Roman" pitchFamily="18" charset="0"/>
              </a:rPr>
              <a:t>Aggregation and Composition</a:t>
            </a:r>
          </a:p>
          <a:p>
            <a:r>
              <a:rPr lang="en-US" sz="2400" dirty="0" smtClean="0">
                <a:latin typeface="Times New Roman" pitchFamily="18" charset="0"/>
                <a:cs typeface="Times New Roman" pitchFamily="18" charset="0"/>
              </a:rPr>
              <a:t>    attached </a:t>
            </a:r>
            <a:r>
              <a:rPr lang="en-US" sz="2400" dirty="0">
                <a:latin typeface="Times New Roman" pitchFamily="18" charset="0"/>
                <a:cs typeface="Times New Roman" pitchFamily="18" charset="0"/>
              </a:rPr>
              <a:t>to the end of the path indicate </a:t>
            </a:r>
            <a:r>
              <a:rPr lang="en-US" sz="2400" dirty="0" smtClean="0">
                <a:latin typeface="Times New Roman" pitchFamily="18" charset="0"/>
                <a:cs typeface="Times New Roman" pitchFamily="18" charset="0"/>
              </a:rPr>
              <a:t>aggregation</a:t>
            </a:r>
          </a:p>
          <a:p>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n-</a:t>
            </a:r>
            <a:r>
              <a:rPr lang="en-US" sz="2400" dirty="0" err="1">
                <a:latin typeface="Times New Roman" pitchFamily="18" charset="0"/>
                <a:cs typeface="Times New Roman" pitchFamily="18" charset="0"/>
              </a:rPr>
              <a:t>ary</a:t>
            </a:r>
            <a:r>
              <a:rPr lang="en-US" sz="2400" dirty="0">
                <a:latin typeface="Times New Roman" pitchFamily="18" charset="0"/>
                <a:cs typeface="Times New Roman" pitchFamily="18" charset="0"/>
              </a:rPr>
              <a:t> association is more difficult to understand, it is better to convert an n-</a:t>
            </a:r>
            <a:r>
              <a:rPr lang="en-US" sz="2400" dirty="0" err="1">
                <a:latin typeface="Times New Roman" pitchFamily="18" charset="0"/>
                <a:cs typeface="Times New Roman" pitchFamily="18" charset="0"/>
              </a:rPr>
              <a:t>ary</a:t>
            </a:r>
            <a:r>
              <a:rPr lang="en-US" sz="2400" dirty="0">
                <a:latin typeface="Times New Roman" pitchFamily="18" charset="0"/>
                <a:cs typeface="Times New Roman" pitchFamily="18" charset="0"/>
              </a:rPr>
              <a:t> association to binary association.</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
        <p:nvSpPr>
          <p:cNvPr id="7" name="Diamond 6"/>
          <p:cNvSpPr/>
          <p:nvPr/>
        </p:nvSpPr>
        <p:spPr>
          <a:xfrm>
            <a:off x="2231408" y="1999395"/>
            <a:ext cx="423081" cy="2866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1101892" y="2992270"/>
            <a:ext cx="319099" cy="20357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881" y="3646225"/>
            <a:ext cx="5003614" cy="293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b="1" dirty="0" smtClean="0">
                <a:latin typeface="Times New Roman" pitchFamily="18" charset="0"/>
                <a:cs typeface="Times New Roman" pitchFamily="18" charset="0"/>
              </a:rPr>
              <a:t>Aggregation</a:t>
            </a:r>
          </a:p>
          <a:p>
            <a:r>
              <a:rPr lang="en-US" sz="2400" dirty="0">
                <a:latin typeface="Times New Roman" pitchFamily="18" charset="0"/>
                <a:cs typeface="Times New Roman" pitchFamily="18" charset="0"/>
              </a:rPr>
              <a:t>Aggregation is a form of association.</a:t>
            </a:r>
          </a:p>
          <a:p>
            <a:r>
              <a:rPr lang="en-US" sz="2400" dirty="0">
                <a:latin typeface="Times New Roman" pitchFamily="18" charset="0"/>
                <a:cs typeface="Times New Roman" pitchFamily="18" charset="0"/>
              </a:rPr>
              <a:t>A hollow diamond is attached to the end of the path to indicate aggregation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2704887"/>
            <a:ext cx="86487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b="1" dirty="0">
                <a:latin typeface="Times New Roman" pitchFamily="18" charset="0"/>
                <a:cs typeface="Times New Roman" pitchFamily="18" charset="0"/>
              </a:rPr>
              <a:t>Composition</a:t>
            </a:r>
          </a:p>
          <a:p>
            <a:r>
              <a:rPr lang="en-US" sz="2400" dirty="0">
                <a:latin typeface="Times New Roman" pitchFamily="18" charset="0"/>
                <a:cs typeface="Times New Roman" pitchFamily="18" charset="0"/>
              </a:rPr>
              <a:t>Composition, also known as the apart- of, is a form of aggregation with strong ownership to represent the component of a complex object.</a:t>
            </a:r>
          </a:p>
          <a:p>
            <a:r>
              <a:rPr lang="en-US" sz="2400" dirty="0">
                <a:latin typeface="Times New Roman" pitchFamily="18" charset="0"/>
                <a:cs typeface="Times New Roman" pitchFamily="18" charset="0"/>
              </a:rPr>
              <a:t>The UML notation for composition is a solid diamond at the end of a path.</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999" y="2920621"/>
            <a:ext cx="7652266" cy="330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Class Diagram</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b="1" dirty="0">
                <a:latin typeface="Times New Roman" pitchFamily="18" charset="0"/>
                <a:cs typeface="Times New Roman" pitchFamily="18" charset="0"/>
              </a:rPr>
              <a:t>Generalization </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Generalization </a:t>
            </a:r>
            <a:r>
              <a:rPr lang="en-US" sz="2400" dirty="0">
                <a:latin typeface="Times New Roman" pitchFamily="18" charset="0"/>
                <a:cs typeface="Times New Roman" pitchFamily="18" charset="0"/>
              </a:rPr>
              <a:t>is the </a:t>
            </a:r>
            <a:r>
              <a:rPr lang="en-US" sz="2400" dirty="0" smtClean="0">
                <a:latin typeface="Times New Roman" pitchFamily="18" charset="0"/>
                <a:cs typeface="Times New Roman" pitchFamily="18" charset="0"/>
              </a:rPr>
              <a:t>relationship between </a:t>
            </a:r>
            <a:r>
              <a:rPr lang="en-US" sz="2400" dirty="0">
                <a:latin typeface="Times New Roman" pitchFamily="18" charset="0"/>
                <a:cs typeface="Times New Roman" pitchFamily="18" charset="0"/>
              </a:rPr>
              <a:t>a more general class and </a:t>
            </a:r>
            <a:r>
              <a:rPr lang="en-US" sz="2400" dirty="0" smtClean="0">
                <a:latin typeface="Times New Roman" pitchFamily="18" charset="0"/>
                <a:cs typeface="Times New Roman" pitchFamily="18" charset="0"/>
              </a:rPr>
              <a:t>a more </a:t>
            </a:r>
            <a:r>
              <a:rPr lang="en-US" sz="2400" dirty="0">
                <a:latin typeface="Times New Roman" pitchFamily="18" charset="0"/>
                <a:cs typeface="Times New Roman" pitchFamily="18" charset="0"/>
              </a:rPr>
              <a:t>specific class.</a:t>
            </a:r>
          </a:p>
          <a:p>
            <a:r>
              <a:rPr lang="en-US" sz="2400" dirty="0" smtClean="0">
                <a:latin typeface="Times New Roman" pitchFamily="18" charset="0"/>
                <a:cs typeface="Times New Roman" pitchFamily="18" charset="0"/>
              </a:rPr>
              <a:t>Generalization </a:t>
            </a:r>
            <a:r>
              <a:rPr lang="en-US" sz="2400" dirty="0">
                <a:latin typeface="Times New Roman" pitchFamily="18" charset="0"/>
                <a:cs typeface="Times New Roman" pitchFamily="18" charset="0"/>
              </a:rPr>
              <a:t>is displayed as </a:t>
            </a:r>
            <a:r>
              <a:rPr lang="en-US" sz="2400" dirty="0" smtClean="0">
                <a:latin typeface="Times New Roman" pitchFamily="18" charset="0"/>
                <a:cs typeface="Times New Roman" pitchFamily="18" charset="0"/>
              </a:rPr>
              <a:t>directed line </a:t>
            </a:r>
            <a:r>
              <a:rPr lang="en-US" sz="2400" dirty="0">
                <a:latin typeface="Times New Roman" pitchFamily="18" charset="0"/>
                <a:cs typeface="Times New Roman" pitchFamily="18" charset="0"/>
              </a:rPr>
              <a:t>with a closed, </a:t>
            </a:r>
            <a:r>
              <a:rPr lang="en-US" sz="2400" dirty="0" smtClean="0">
                <a:latin typeface="Times New Roman" pitchFamily="18" charset="0"/>
                <a:cs typeface="Times New Roman" pitchFamily="18" charset="0"/>
              </a:rPr>
              <a:t>hollow arrowhead </a:t>
            </a:r>
            <a:r>
              <a:rPr lang="en-US" sz="2400" dirty="0">
                <a:latin typeface="Times New Roman" pitchFamily="18" charset="0"/>
                <a:cs typeface="Times New Roman" pitchFamily="18" charset="0"/>
              </a:rPr>
              <a:t>at </a:t>
            </a:r>
            <a:r>
              <a:rPr lang="en-US" sz="2400" dirty="0" smtClean="0">
                <a:latin typeface="Times New Roman" pitchFamily="18" charset="0"/>
                <a:cs typeface="Times New Roman" pitchFamily="18" charset="0"/>
              </a:rPr>
              <a:t>the superclass </a:t>
            </a:r>
            <a:r>
              <a:rPr lang="en-US" sz="2400" dirty="0">
                <a:latin typeface="Times New Roman" pitchFamily="18" charset="0"/>
                <a:cs typeface="Times New Roman" pitchFamily="18" charset="0"/>
              </a:rPr>
              <a:t>end.</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2" y="3046699"/>
            <a:ext cx="45243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Use Case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Sequence of transactions.</a:t>
            </a:r>
          </a:p>
          <a:p>
            <a:r>
              <a:rPr lang="en-US" sz="2400" dirty="0">
                <a:latin typeface="Times New Roman" pitchFamily="18" charset="0"/>
                <a:cs typeface="Times New Roman" pitchFamily="18" charset="0"/>
              </a:rPr>
              <a:t>The description of a use </a:t>
            </a:r>
            <a:r>
              <a:rPr lang="en-US" sz="2400" dirty="0" smtClean="0">
                <a:latin typeface="Times New Roman" pitchFamily="18" charset="0"/>
                <a:cs typeface="Times New Roman" pitchFamily="18" charset="0"/>
              </a:rPr>
              <a:t>case defines </a:t>
            </a:r>
            <a:r>
              <a:rPr lang="en-US" sz="2400" dirty="0">
                <a:latin typeface="Times New Roman" pitchFamily="18" charset="0"/>
                <a:cs typeface="Times New Roman" pitchFamily="18" charset="0"/>
              </a:rPr>
              <a:t>what happens in </a:t>
            </a:r>
            <a:r>
              <a:rPr lang="en-US" sz="2400" dirty="0" smtClean="0">
                <a:latin typeface="Times New Roman" pitchFamily="18" charset="0"/>
                <a:cs typeface="Times New Roman" pitchFamily="18" charset="0"/>
              </a:rPr>
              <a:t>the system </a:t>
            </a:r>
            <a:r>
              <a:rPr lang="en-US" sz="2400" dirty="0">
                <a:latin typeface="Times New Roman" pitchFamily="18" charset="0"/>
                <a:cs typeface="Times New Roman" pitchFamily="18" charset="0"/>
              </a:rPr>
              <a:t>when the use case </a:t>
            </a:r>
            <a:r>
              <a:rPr lang="en-US" sz="2400" dirty="0" smtClean="0">
                <a:latin typeface="Times New Roman" pitchFamily="18" charset="0"/>
                <a:cs typeface="Times New Roman" pitchFamily="18" charset="0"/>
              </a:rPr>
              <a:t>is performed.</a:t>
            </a:r>
          </a:p>
          <a:p>
            <a:r>
              <a:rPr lang="en-US" sz="2400" dirty="0" smtClean="0">
                <a:latin typeface="Times New Roman" pitchFamily="18" charset="0"/>
                <a:cs typeface="Times New Roman" pitchFamily="18" charset="0"/>
              </a:rPr>
              <a:t>Each transaction invoked from outside the system (actor) and internal objects to interact with one another.</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Defines </a:t>
            </a:r>
            <a:r>
              <a:rPr lang="en-US" sz="2400" dirty="0">
                <a:latin typeface="Times New Roman" pitchFamily="18" charset="0"/>
                <a:cs typeface="Times New Roman" pitchFamily="18" charset="0"/>
              </a:rPr>
              <a:t>the outside (actors) </a:t>
            </a:r>
            <a:r>
              <a:rPr lang="en-US" sz="2400" dirty="0" smtClean="0">
                <a:latin typeface="Times New Roman" pitchFamily="18" charset="0"/>
                <a:cs typeface="Times New Roman" pitchFamily="18" charset="0"/>
              </a:rPr>
              <a:t>and inside </a:t>
            </a:r>
            <a:r>
              <a:rPr lang="en-US" sz="2400" dirty="0">
                <a:latin typeface="Times New Roman" pitchFamily="18" charset="0"/>
                <a:cs typeface="Times New Roman" pitchFamily="18" charset="0"/>
              </a:rPr>
              <a:t>(use case) of the </a:t>
            </a:r>
            <a:r>
              <a:rPr lang="en-US" sz="2400" dirty="0" smtClean="0">
                <a:latin typeface="Times New Roman" pitchFamily="18" charset="0"/>
                <a:cs typeface="Times New Roman" pitchFamily="18" charset="0"/>
              </a:rPr>
              <a:t>system's behavior</a:t>
            </a:r>
            <a:r>
              <a:rPr lang="en-US" sz="2400"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552" y="3702043"/>
            <a:ext cx="4277578" cy="303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Use Case Diagram</a:t>
            </a:r>
          </a:p>
        </p:txBody>
      </p:sp>
      <p:sp>
        <p:nvSpPr>
          <p:cNvPr id="3" name="Content Placeholder 2"/>
          <p:cNvSpPr>
            <a:spLocks noGrp="1"/>
          </p:cNvSpPr>
          <p:nvPr>
            <p:ph idx="1"/>
          </p:nvPr>
        </p:nvSpPr>
        <p:spPr>
          <a:xfrm>
            <a:off x="838200" y="928048"/>
            <a:ext cx="10515600" cy="5248915"/>
          </a:xfrm>
        </p:spPr>
        <p:txBody>
          <a:bodyPr/>
          <a:lstStyle/>
          <a:p>
            <a:r>
              <a:rPr lang="en-US" sz="2400" dirty="0" smtClean="0">
                <a:latin typeface="Times New Roman" pitchFamily="18" charset="0"/>
                <a:cs typeface="Times New Roman" pitchFamily="18" charset="0"/>
              </a:rPr>
              <a:t>Use case notation : ellipse contains the name of the use case.</a:t>
            </a:r>
          </a:p>
          <a:p>
            <a:pPr marL="0" indent="0">
              <a:buNone/>
            </a:pPr>
            <a:r>
              <a:rPr lang="en-US" sz="2400" dirty="0" smtClean="0">
                <a:latin typeface="Times New Roman" pitchFamily="18" charset="0"/>
                <a:cs typeface="Times New Roman" pitchFamily="18" charset="0"/>
              </a:rPr>
              <a:t>Actor Notation : </a:t>
            </a:r>
          </a:p>
          <a:p>
            <a:r>
              <a:rPr lang="en-US" sz="2400" dirty="0">
                <a:latin typeface="Times New Roman" pitchFamily="18" charset="0"/>
                <a:cs typeface="Times New Roman" pitchFamily="18" charset="0"/>
              </a:rPr>
              <a:t>The three representations of an actor are equivalent.</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092" y="2576513"/>
            <a:ext cx="83629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Use Case Diagram</a:t>
            </a:r>
          </a:p>
        </p:txBody>
      </p:sp>
      <p:sp>
        <p:nvSpPr>
          <p:cNvPr id="3" name="Content Placeholder 2"/>
          <p:cNvSpPr>
            <a:spLocks noGrp="1"/>
          </p:cNvSpPr>
          <p:nvPr>
            <p:ph idx="1"/>
          </p:nvPr>
        </p:nvSpPr>
        <p:spPr>
          <a:xfrm>
            <a:off x="838200" y="914400"/>
            <a:ext cx="10515600" cy="5262563"/>
          </a:xfrm>
        </p:spPr>
        <p:txBody>
          <a:bodyPr/>
          <a:lstStyle/>
          <a:p>
            <a:r>
              <a:rPr lang="en-US" sz="2400" dirty="0" smtClean="0">
                <a:latin typeface="Times New Roman" pitchFamily="18" charset="0"/>
                <a:cs typeface="Times New Roman" pitchFamily="18" charset="0"/>
              </a:rPr>
              <a:t>Three relationships are shown</a:t>
            </a:r>
          </a:p>
          <a:p>
            <a:r>
              <a:rPr lang="en-US" sz="2400" dirty="0" smtClean="0">
                <a:latin typeface="Times New Roman" pitchFamily="18" charset="0"/>
                <a:cs typeface="Times New Roman" pitchFamily="18" charset="0"/>
              </a:rPr>
              <a:t>1. Communication : Solid path between actor and use case symbols</a:t>
            </a:r>
          </a:p>
          <a:p>
            <a:r>
              <a:rPr lang="en-US" sz="2400" dirty="0" smtClean="0">
                <a:latin typeface="Times New Roman" pitchFamily="18" charset="0"/>
                <a:cs typeface="Times New Roman" pitchFamily="18" charset="0"/>
              </a:rPr>
              <a:t>2. Uses : uses relationship between use cases.</a:t>
            </a:r>
          </a:p>
          <a:p>
            <a:r>
              <a:rPr lang="en-US" sz="2400" dirty="0" smtClean="0">
                <a:latin typeface="Times New Roman" pitchFamily="18" charset="0"/>
                <a:cs typeface="Times New Roman" pitchFamily="18" charset="0"/>
              </a:rPr>
              <a:t>3. Extends : one use case is similar to another.</a:t>
            </a:r>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198570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UML Dynamic Modeling (Behavioral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0"/>
            <a:ext cx="10515600" cy="5262563"/>
          </a:xfrm>
        </p:spPr>
        <p:txBody>
          <a:bodyPr/>
          <a:lstStyle/>
          <a:p>
            <a:r>
              <a:rPr lang="en-US" sz="2400" dirty="0">
                <a:latin typeface="Times New Roman" pitchFamily="18" charset="0"/>
                <a:cs typeface="Times New Roman" pitchFamily="18" charset="0"/>
              </a:rPr>
              <a:t>Interaction diagrams:</a:t>
            </a:r>
          </a:p>
          <a:p>
            <a:r>
              <a:rPr lang="en-US" sz="2400" dirty="0">
                <a:latin typeface="Times New Roman" pitchFamily="18" charset="0"/>
                <a:cs typeface="Times New Roman" pitchFamily="18" charset="0"/>
              </a:rPr>
              <a:t>– Sequence diagrams</a:t>
            </a:r>
          </a:p>
          <a:p>
            <a:r>
              <a:rPr lang="en-US" sz="2400" dirty="0">
                <a:latin typeface="Times New Roman" pitchFamily="18" charset="0"/>
                <a:cs typeface="Times New Roman" pitchFamily="18" charset="0"/>
              </a:rPr>
              <a:t>– Collaboration diagrams</a:t>
            </a:r>
          </a:p>
          <a:p>
            <a:r>
              <a:rPr lang="en-US" sz="2400" dirty="0" err="1" smtClean="0">
                <a:latin typeface="Times New Roman" pitchFamily="18" charset="0"/>
                <a:cs typeface="Times New Roman" pitchFamily="18" charset="0"/>
              </a:rPr>
              <a:t>Statechart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diagrams</a:t>
            </a:r>
          </a:p>
          <a:p>
            <a:r>
              <a:rPr lang="en-US" sz="2400" dirty="0" smtClean="0">
                <a:latin typeface="Times New Roman" pitchFamily="18" charset="0"/>
                <a:cs typeface="Times New Roman" pitchFamily="18" charset="0"/>
              </a:rPr>
              <a:t>Activity </a:t>
            </a:r>
            <a:r>
              <a:rPr lang="en-US" sz="2400" dirty="0">
                <a:latin typeface="Times New Roman" pitchFamily="18" charset="0"/>
                <a:cs typeface="Times New Roman" pitchFamily="18" charset="0"/>
              </a:rPr>
              <a:t>diagrams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01784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Patterns</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Pattern is divided into two categories</a:t>
            </a:r>
          </a:p>
          <a:p>
            <a:r>
              <a:rPr lang="en-US" sz="2400" dirty="0" smtClean="0">
                <a:latin typeface="Times New Roman" pitchFamily="18" charset="0"/>
                <a:cs typeface="Times New Roman" pitchFamily="18" charset="0"/>
              </a:rPr>
              <a:t>Generative </a:t>
            </a:r>
          </a:p>
          <a:p>
            <a:pPr marL="685800" lvl="2">
              <a:spcBef>
                <a:spcPts val="1000"/>
              </a:spcBef>
            </a:pPr>
            <a:r>
              <a:rPr lang="en-US" sz="2400" dirty="0">
                <a:latin typeface="Times New Roman" pitchFamily="18" charset="0"/>
                <a:cs typeface="Times New Roman" pitchFamily="18" charset="0"/>
              </a:rPr>
              <a:t>Generative Pattern – How to generate </a:t>
            </a:r>
            <a:r>
              <a:rPr lang="en-US" sz="2400" dirty="0" smtClean="0">
                <a:latin typeface="Times New Roman" pitchFamily="18" charset="0"/>
                <a:cs typeface="Times New Roman" pitchFamily="18" charset="0"/>
              </a:rPr>
              <a:t>something</a:t>
            </a:r>
          </a:p>
          <a:p>
            <a:pPr marL="685800" lvl="2">
              <a:spcBef>
                <a:spcPts val="1000"/>
              </a:spcBef>
            </a:pPr>
            <a:r>
              <a:rPr lang="en-US" sz="2400" dirty="0" smtClean="0">
                <a:latin typeface="Times New Roman" pitchFamily="18" charset="0"/>
                <a:cs typeface="Times New Roman" pitchFamily="18" charset="0"/>
              </a:rPr>
              <a:t>Each pattern is a rule which describes what you have to do to generate entity.</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Non-Generative patterns</a:t>
            </a:r>
          </a:p>
          <a:p>
            <a:pPr lvl="1"/>
            <a:r>
              <a:rPr lang="en-US" dirty="0" smtClean="0">
                <a:latin typeface="Times New Roman" pitchFamily="18" charset="0"/>
                <a:cs typeface="Times New Roman" pitchFamily="18" charset="0"/>
              </a:rPr>
              <a:t>Non generative pattern – static and passive.</a:t>
            </a:r>
          </a:p>
          <a:p>
            <a:pPr lvl="1"/>
            <a:r>
              <a:rPr lang="en-US" dirty="0" smtClean="0">
                <a:latin typeface="Times New Roman" pitchFamily="18" charset="0"/>
                <a:cs typeface="Times New Roman" pitchFamily="18" charset="0"/>
              </a:rPr>
              <a:t>They describe recurring phenomena without necessarily saying how to reproduce them. </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199594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Patterns</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Pattern template</a:t>
            </a:r>
          </a:p>
          <a:p>
            <a:r>
              <a:rPr lang="en-US" sz="2400" dirty="0" smtClean="0">
                <a:latin typeface="Times New Roman" pitchFamily="18" charset="0"/>
                <a:cs typeface="Times New Roman" pitchFamily="18" charset="0"/>
              </a:rPr>
              <a:t>Name : Good Pattern name (Meaningful)</a:t>
            </a:r>
          </a:p>
          <a:p>
            <a:r>
              <a:rPr lang="en-US" sz="2400" dirty="0" smtClean="0">
                <a:latin typeface="Times New Roman" pitchFamily="18" charset="0"/>
                <a:cs typeface="Times New Roman" pitchFamily="18" charset="0"/>
              </a:rPr>
              <a:t>Problem : Statement of problem that describes its intent.</a:t>
            </a:r>
          </a:p>
          <a:p>
            <a:r>
              <a:rPr lang="en-US" sz="2400" dirty="0" smtClean="0">
                <a:latin typeface="Times New Roman" pitchFamily="18" charset="0"/>
                <a:cs typeface="Times New Roman" pitchFamily="18" charset="0"/>
              </a:rPr>
              <a:t>Context : Precondition.</a:t>
            </a:r>
          </a:p>
          <a:p>
            <a:r>
              <a:rPr lang="en-US" sz="2400" dirty="0" smtClean="0">
                <a:latin typeface="Times New Roman" pitchFamily="18" charset="0"/>
                <a:cs typeface="Times New Roman" pitchFamily="18" charset="0"/>
              </a:rPr>
              <a:t>Forces : Description of relevant forces and constraints.</a:t>
            </a:r>
          </a:p>
          <a:p>
            <a:r>
              <a:rPr lang="en-US" sz="2400" dirty="0" smtClean="0">
                <a:latin typeface="Times New Roman" pitchFamily="18" charset="0"/>
                <a:cs typeface="Times New Roman" pitchFamily="18" charset="0"/>
              </a:rPr>
              <a:t>Solutions : static relationship and dynamic rules.</a:t>
            </a:r>
          </a:p>
          <a:p>
            <a:r>
              <a:rPr lang="en-US" sz="2400" dirty="0" smtClean="0">
                <a:latin typeface="Times New Roman" pitchFamily="18" charset="0"/>
                <a:cs typeface="Times New Roman" pitchFamily="18" charset="0"/>
              </a:rPr>
              <a:t>Example : Helps the reader to understand the pattern use and applicability.</a:t>
            </a:r>
          </a:p>
          <a:p>
            <a:r>
              <a:rPr lang="en-US" sz="2400" dirty="0" smtClean="0">
                <a:latin typeface="Times New Roman" pitchFamily="18" charset="0"/>
                <a:cs typeface="Times New Roman" pitchFamily="18" charset="0"/>
              </a:rPr>
              <a:t>Resulting context : describes post condition and side effects of the pattern.</a:t>
            </a:r>
          </a:p>
          <a:p>
            <a:r>
              <a:rPr lang="en-US" sz="2400" dirty="0" smtClean="0">
                <a:latin typeface="Times New Roman" pitchFamily="18" charset="0"/>
                <a:cs typeface="Times New Roman" pitchFamily="18" charset="0"/>
              </a:rPr>
              <a:t>Rationale : Tell us how the pattern works, why it works, why it is good.</a:t>
            </a:r>
          </a:p>
          <a:p>
            <a:r>
              <a:rPr lang="en-US" sz="2400" dirty="0" smtClean="0">
                <a:latin typeface="Times New Roman" pitchFamily="18" charset="0"/>
                <a:cs typeface="Times New Roman" pitchFamily="18" charset="0"/>
              </a:rPr>
              <a:t>Related patterns</a:t>
            </a:r>
          </a:p>
          <a:p>
            <a:r>
              <a:rPr lang="en-US" sz="2400" dirty="0" smtClean="0">
                <a:latin typeface="Times New Roman" pitchFamily="18" charset="0"/>
                <a:cs typeface="Times New Roman" pitchFamily="18" charset="0"/>
              </a:rPr>
              <a:t>Known users:</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Patterns</a:t>
            </a: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Anti pattern :</a:t>
            </a:r>
          </a:p>
          <a:p>
            <a:pPr lvl="1"/>
            <a:r>
              <a:rPr lang="en-US" sz="2000" dirty="0" smtClean="0">
                <a:latin typeface="Times New Roman" pitchFamily="18" charset="0"/>
                <a:cs typeface="Times New Roman" pitchFamily="18" charset="0"/>
              </a:rPr>
              <a:t>Represents worst practice or lesson learned</a:t>
            </a:r>
          </a:p>
          <a:p>
            <a:r>
              <a:rPr lang="en-US" sz="2400" dirty="0" smtClean="0">
                <a:latin typeface="Times New Roman" pitchFamily="18" charset="0"/>
                <a:cs typeface="Times New Roman" pitchFamily="18" charset="0"/>
              </a:rPr>
              <a:t>Capturing pattern</a:t>
            </a:r>
          </a:p>
          <a:p>
            <a:pPr lvl="1"/>
            <a:r>
              <a:rPr lang="en-US" sz="2000" dirty="0" smtClean="0">
                <a:latin typeface="Times New Roman" pitchFamily="18" charset="0"/>
                <a:cs typeface="Times New Roman" pitchFamily="18" charset="0"/>
              </a:rPr>
              <a:t>-Process of looking for pattern to document called pattern mining.</a:t>
            </a:r>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Frameworks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5594"/>
            <a:ext cx="10515600" cy="4921369"/>
          </a:xfrm>
        </p:spPr>
        <p:txBody>
          <a:bodyPr/>
          <a:lstStyle/>
          <a:p>
            <a:r>
              <a:rPr lang="en-US" sz="2400" dirty="0" smtClean="0">
                <a:latin typeface="Times New Roman" pitchFamily="18" charset="0"/>
                <a:cs typeface="Times New Roman" pitchFamily="18" charset="0"/>
              </a:rPr>
              <a:t>Developer work on new program begin by filling in new domain-specific code inside the older structure.</a:t>
            </a:r>
          </a:p>
          <a:p>
            <a:r>
              <a:rPr lang="en-US" sz="2400" dirty="0" smtClean="0">
                <a:latin typeface="Times New Roman" pitchFamily="18" charset="0"/>
                <a:cs typeface="Times New Roman" pitchFamily="18" charset="0"/>
              </a:rPr>
              <a:t>Business consultant never build data model from scratch.</a:t>
            </a:r>
          </a:p>
          <a:p>
            <a:pPr marL="0" indent="0">
              <a:buNone/>
            </a:pPr>
            <a:r>
              <a:rPr lang="en-US" sz="2400" dirty="0" smtClean="0">
                <a:latin typeface="Times New Roman" pitchFamily="18" charset="0"/>
                <a:cs typeface="Times New Roman" pitchFamily="18" charset="0"/>
              </a:rPr>
              <a:t>Definition</a:t>
            </a:r>
          </a:p>
          <a:p>
            <a:r>
              <a:rPr lang="en-US" sz="2400" dirty="0" smtClean="0">
                <a:latin typeface="Times New Roman" pitchFamily="18" charset="0"/>
                <a:cs typeface="Times New Roman" pitchFamily="18" charset="0"/>
              </a:rPr>
              <a:t>Framework is a way of presenting a generic solution to a problem that can be applied to all levels in a development. </a:t>
            </a:r>
          </a:p>
          <a:p>
            <a:r>
              <a:rPr lang="en-US" sz="2400" dirty="0" smtClean="0">
                <a:latin typeface="Times New Roman" pitchFamily="18" charset="0"/>
                <a:cs typeface="Times New Roman" pitchFamily="18" charset="0"/>
              </a:rPr>
              <a:t>Framework is a set of cooperating classes that make up a reusable design.</a:t>
            </a:r>
          </a:p>
          <a:p>
            <a:r>
              <a:rPr lang="en-US" sz="2400" dirty="0" smtClean="0">
                <a:latin typeface="Times New Roman" pitchFamily="18" charset="0"/>
                <a:cs typeface="Times New Roman" pitchFamily="18" charset="0"/>
              </a:rPr>
              <a:t>Framework encompasses several design pattern </a:t>
            </a:r>
          </a:p>
          <a:p>
            <a:r>
              <a:rPr lang="en-US" sz="2400" dirty="0" smtClean="0">
                <a:latin typeface="Times New Roman" pitchFamily="18" charset="0"/>
                <a:cs typeface="Times New Roman" pitchFamily="18" charset="0"/>
              </a:rPr>
              <a:t>Framework is executable software</a:t>
            </a:r>
          </a:p>
          <a:p>
            <a:pPr lvl="1"/>
            <a:r>
              <a:rPr lang="en-US" sz="2000" dirty="0" smtClean="0">
                <a:latin typeface="Times New Roman" pitchFamily="18" charset="0"/>
                <a:cs typeface="Times New Roman" pitchFamily="18" charset="0"/>
              </a:rPr>
              <a:t>Physical in nature</a:t>
            </a:r>
          </a:p>
          <a:p>
            <a:pPr lvl="1"/>
            <a:r>
              <a:rPr lang="en-US" sz="2000" dirty="0" smtClean="0">
                <a:latin typeface="Times New Roman" pitchFamily="18" charset="0"/>
                <a:cs typeface="Times New Roman" pitchFamily="18" charset="0"/>
              </a:rPr>
              <a:t>Physical realization</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Frameworks</a:t>
            </a:r>
          </a:p>
        </p:txBody>
      </p:sp>
      <p:sp>
        <p:nvSpPr>
          <p:cNvPr id="3" name="Content Placeholder 2"/>
          <p:cNvSpPr>
            <a:spLocks noGrp="1"/>
          </p:cNvSpPr>
          <p:nvPr>
            <p:ph idx="1"/>
          </p:nvPr>
        </p:nvSpPr>
        <p:spPr>
          <a:xfrm>
            <a:off x="838200" y="1255594"/>
            <a:ext cx="10515600" cy="4921369"/>
          </a:xfrm>
        </p:spPr>
        <p:txBody>
          <a:bodyPr/>
          <a:lstStyle/>
          <a:p>
            <a:pPr marL="0" indent="0">
              <a:buNone/>
            </a:pPr>
            <a:r>
              <a:rPr lang="en-US" sz="2400" dirty="0" smtClean="0">
                <a:latin typeface="Times New Roman" pitchFamily="18" charset="0"/>
                <a:cs typeface="Times New Roman" pitchFamily="18" charset="0"/>
              </a:rPr>
              <a:t>Pattern</a:t>
            </a:r>
          </a:p>
          <a:p>
            <a:r>
              <a:rPr lang="en-US" sz="2400" dirty="0" smtClean="0">
                <a:latin typeface="Times New Roman" pitchFamily="18" charset="0"/>
                <a:cs typeface="Times New Roman" pitchFamily="18" charset="0"/>
              </a:rPr>
              <a:t>Knowledge and experience about the software.</a:t>
            </a:r>
          </a:p>
          <a:p>
            <a:r>
              <a:rPr lang="en-US" sz="2400" dirty="0" smtClean="0">
                <a:latin typeface="Times New Roman" pitchFamily="18" charset="0"/>
                <a:cs typeface="Times New Roman" pitchFamily="18" charset="0"/>
              </a:rPr>
              <a:t>Logical in nature</a:t>
            </a:r>
          </a:p>
          <a:p>
            <a:r>
              <a:rPr lang="en-US" sz="2400" dirty="0" smtClean="0">
                <a:latin typeface="Times New Roman" pitchFamily="18" charset="0"/>
                <a:cs typeface="Times New Roman" pitchFamily="18" charset="0"/>
              </a:rPr>
              <a:t>Instruction for how to implement solution.</a:t>
            </a: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157748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6270</TotalTime>
  <Words>2481</Words>
  <Application>Microsoft Office PowerPoint</Application>
  <PresentationFormat>Custom</PresentationFormat>
  <Paragraphs>386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UNIT 2 OBJECT ORIENTED METHODOLOGIES  </vt:lpstr>
      <vt:lpstr>Patterns</vt:lpstr>
      <vt:lpstr>Patterns</vt:lpstr>
      <vt:lpstr>Patterns</vt:lpstr>
      <vt:lpstr>Patterns</vt:lpstr>
      <vt:lpstr>Patterns</vt:lpstr>
      <vt:lpstr>Frameworks</vt:lpstr>
      <vt:lpstr>Frameworks</vt:lpstr>
      <vt:lpstr>Difference between design pattern and framework</vt:lpstr>
      <vt:lpstr>Unified  Approach </vt:lpstr>
      <vt:lpstr>Unified  Approach </vt:lpstr>
      <vt:lpstr>Unified  Approach </vt:lpstr>
      <vt:lpstr>Unified  Approach </vt:lpstr>
      <vt:lpstr>Unified  Approach </vt:lpstr>
      <vt:lpstr>Unified  Approach </vt:lpstr>
      <vt:lpstr>Unified  Approach </vt:lpstr>
      <vt:lpstr>Unified  Approach </vt:lpstr>
      <vt:lpstr>Unified  Approach </vt:lpstr>
      <vt:lpstr>Unified  Approach </vt:lpstr>
      <vt:lpstr>Unified  Approach </vt:lpstr>
      <vt:lpstr>Unified  Approach </vt:lpstr>
      <vt:lpstr>Unified Modeling Language</vt:lpstr>
      <vt:lpstr>Unified Modeling Language</vt:lpstr>
      <vt:lpstr>Unified Modeling Language</vt:lpstr>
      <vt:lpstr>Unified Modeling Language</vt:lpstr>
      <vt:lpstr>Unified Modeling Language</vt:lpstr>
      <vt:lpstr>Unified Modeling Language</vt:lpstr>
      <vt:lpstr>Unified Modeling Language</vt:lpstr>
      <vt:lpstr>UML Diagrams</vt:lpstr>
      <vt:lpstr>Class Diagram</vt:lpstr>
      <vt:lpstr>Class Diagram</vt:lpstr>
      <vt:lpstr>Class Diagram</vt:lpstr>
      <vt:lpstr>Object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Use Case Diagram</vt:lpstr>
      <vt:lpstr>Use Case Diagram</vt:lpstr>
      <vt:lpstr>Use Case Diagram</vt:lpstr>
      <vt:lpstr>UML Dynamic Modeling (Behavioral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Windows User</cp:lastModifiedBy>
  <cp:revision>138</cp:revision>
  <dcterms:created xsi:type="dcterms:W3CDTF">2020-07-27T17:33:40Z</dcterms:created>
  <dcterms:modified xsi:type="dcterms:W3CDTF">2021-03-20T04:38:33Z</dcterms:modified>
</cp:coreProperties>
</file>