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605020"/>
            <a:ext cx="6073140" cy="0"/>
          </a:xfrm>
          <a:custGeom>
            <a:avLst/>
            <a:gdLst/>
            <a:ahLst/>
            <a:cxnLst/>
            <a:rect l="l" t="t" r="r" b="b"/>
            <a:pathLst>
              <a:path w="6073140">
                <a:moveTo>
                  <a:pt x="0" y="0"/>
                </a:moveTo>
                <a:lnTo>
                  <a:pt x="6073140" y="0"/>
                </a:lnTo>
              </a:path>
              <a:path w="6073140">
                <a:moveTo>
                  <a:pt x="0" y="0"/>
                </a:moveTo>
                <a:lnTo>
                  <a:pt x="0" y="0"/>
                </a:lnTo>
              </a:path>
              <a:path w="6073140">
                <a:moveTo>
                  <a:pt x="6073140" y="0"/>
                </a:moveTo>
                <a:lnTo>
                  <a:pt x="6073140" y="0"/>
                </a:lnTo>
              </a:path>
            </a:pathLst>
          </a:custGeom>
          <a:ln w="35941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75549" y="4605020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09">
                <a:moveTo>
                  <a:pt x="0" y="0"/>
                </a:moveTo>
                <a:lnTo>
                  <a:pt x="1045209" y="0"/>
                </a:lnTo>
              </a:path>
              <a:path w="1045209">
                <a:moveTo>
                  <a:pt x="0" y="0"/>
                </a:moveTo>
                <a:lnTo>
                  <a:pt x="0" y="0"/>
                </a:lnTo>
              </a:path>
              <a:path w="1045209">
                <a:moveTo>
                  <a:pt x="1045209" y="0"/>
                </a:moveTo>
                <a:lnTo>
                  <a:pt x="1045209" y="0"/>
                </a:lnTo>
              </a:path>
            </a:pathLst>
          </a:custGeom>
          <a:ln w="35941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67779" y="4375150"/>
            <a:ext cx="2463800" cy="680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997200"/>
            <a:ext cx="9144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0"/>
                </a:moveTo>
                <a:lnTo>
                  <a:pt x="9142730" y="1269"/>
                </a:lnTo>
              </a:path>
              <a:path w="9144000" h="1269">
                <a:moveTo>
                  <a:pt x="0" y="0"/>
                </a:moveTo>
                <a:lnTo>
                  <a:pt x="0" y="0"/>
                </a:lnTo>
              </a:path>
              <a:path w="9144000" h="1269">
                <a:moveTo>
                  <a:pt x="9144000" y="1269"/>
                </a:moveTo>
                <a:lnTo>
                  <a:pt x="9144000" y="1269"/>
                </a:lnTo>
              </a:path>
            </a:pathLst>
          </a:custGeom>
          <a:ln w="19048">
            <a:solidFill>
              <a:srgbClr val="62D1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9280" y="1278889"/>
            <a:ext cx="796543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9280" y="3261359"/>
            <a:ext cx="7965439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628"/>
                </a:solidFill>
                <a:latin typeface="VL PGothic"/>
                <a:cs typeface="VL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628"/>
                </a:solidFill>
                <a:latin typeface="VL PGothic"/>
                <a:cs typeface="VL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628"/>
                </a:solidFill>
                <a:latin typeface="VL PGothic"/>
                <a:cs typeface="VL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605020"/>
            <a:ext cx="6073140" cy="0"/>
          </a:xfrm>
          <a:custGeom>
            <a:avLst/>
            <a:gdLst/>
            <a:ahLst/>
            <a:cxnLst/>
            <a:rect l="l" t="t" r="r" b="b"/>
            <a:pathLst>
              <a:path w="6073140">
                <a:moveTo>
                  <a:pt x="0" y="0"/>
                </a:moveTo>
                <a:lnTo>
                  <a:pt x="6073140" y="0"/>
                </a:lnTo>
              </a:path>
              <a:path w="6073140">
                <a:moveTo>
                  <a:pt x="0" y="0"/>
                </a:moveTo>
                <a:lnTo>
                  <a:pt x="0" y="0"/>
                </a:lnTo>
              </a:path>
              <a:path w="6073140">
                <a:moveTo>
                  <a:pt x="6073140" y="0"/>
                </a:moveTo>
                <a:lnTo>
                  <a:pt x="6073140" y="0"/>
                </a:lnTo>
              </a:path>
            </a:pathLst>
          </a:custGeom>
          <a:ln w="35941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75550" y="4605019"/>
            <a:ext cx="1045210" cy="0"/>
          </a:xfrm>
          <a:custGeom>
            <a:avLst/>
            <a:gdLst/>
            <a:ahLst/>
            <a:cxnLst/>
            <a:rect l="l" t="t" r="r" b="b"/>
            <a:pathLst>
              <a:path w="1045209">
                <a:moveTo>
                  <a:pt x="0" y="0"/>
                </a:moveTo>
                <a:lnTo>
                  <a:pt x="1045209" y="0"/>
                </a:lnTo>
              </a:path>
              <a:path w="1045209">
                <a:moveTo>
                  <a:pt x="0" y="0"/>
                </a:moveTo>
                <a:lnTo>
                  <a:pt x="0" y="0"/>
                </a:lnTo>
              </a:path>
              <a:path w="1045209">
                <a:moveTo>
                  <a:pt x="1045209" y="0"/>
                </a:moveTo>
                <a:lnTo>
                  <a:pt x="1045209" y="0"/>
                </a:lnTo>
              </a:path>
            </a:pathLst>
          </a:custGeom>
          <a:ln w="35941">
            <a:solidFill>
              <a:srgbClr val="00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67779" y="4375150"/>
            <a:ext cx="2463800" cy="680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07670"/>
            <a:ext cx="807211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VL PGothic"/>
                <a:cs typeface="VL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57679"/>
            <a:ext cx="8072119" cy="187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" y="1278889"/>
            <a:ext cx="7780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" dirty="0">
                <a:solidFill>
                  <a:srgbClr val="FFFFFF"/>
                </a:solidFill>
                <a:latin typeface="VL PGothic"/>
                <a:cs typeface="VL PGothic"/>
              </a:rPr>
              <a:t>NAIVE </a:t>
            </a:r>
            <a:r>
              <a:rPr sz="4800" spc="250" dirty="0">
                <a:solidFill>
                  <a:srgbClr val="FFFFFF"/>
                </a:solidFill>
                <a:latin typeface="VL PGothic"/>
                <a:cs typeface="VL PGothic"/>
              </a:rPr>
              <a:t>BAYES</a:t>
            </a:r>
            <a:r>
              <a:rPr sz="4800" spc="-65" dirty="0">
                <a:solidFill>
                  <a:srgbClr val="FFFFFF"/>
                </a:solidFill>
                <a:latin typeface="VL PGothic"/>
                <a:cs typeface="VL PGothic"/>
              </a:rPr>
              <a:t> </a:t>
            </a:r>
            <a:r>
              <a:rPr sz="4800" spc="200" dirty="0">
                <a:solidFill>
                  <a:srgbClr val="FFFFFF"/>
                </a:solidFill>
                <a:latin typeface="VL PGothic"/>
                <a:cs typeface="VL PGothic"/>
              </a:rPr>
              <a:t>CLASSIFIER</a:t>
            </a:r>
            <a:endParaRPr sz="4800">
              <a:latin typeface="VL PGothic"/>
              <a:cs typeface="VL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280" y="3261359"/>
            <a:ext cx="30359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solidFill>
                  <a:srgbClr val="FFFFFF"/>
                </a:solidFill>
                <a:latin typeface="VL PGothic"/>
                <a:cs typeface="VL PGothic"/>
              </a:rPr>
              <a:t>Nitin </a:t>
            </a:r>
            <a:r>
              <a:rPr sz="2400" spc="-90" dirty="0">
                <a:solidFill>
                  <a:srgbClr val="FFFFFF"/>
                </a:solidFill>
                <a:latin typeface="VL PGothic"/>
                <a:cs typeface="VL PGothic"/>
              </a:rPr>
              <a:t>Aggarwal  </a:t>
            </a:r>
            <a:r>
              <a:rPr sz="2400" spc="-155" dirty="0">
                <a:solidFill>
                  <a:srgbClr val="FFFFFF"/>
                </a:solidFill>
                <a:latin typeface="VL PGothic"/>
                <a:cs typeface="VL PGothic"/>
              </a:rPr>
              <a:t>Software </a:t>
            </a:r>
            <a:r>
              <a:rPr sz="2400" spc="-114" dirty="0">
                <a:solidFill>
                  <a:srgbClr val="FFFFFF"/>
                </a:solidFill>
                <a:latin typeface="VL PGothic"/>
                <a:cs typeface="VL PGothic"/>
              </a:rPr>
              <a:t>Consultant  </a:t>
            </a:r>
            <a:r>
              <a:rPr sz="2400" spc="-40" dirty="0">
                <a:solidFill>
                  <a:srgbClr val="FFFFFF"/>
                </a:solidFill>
                <a:latin typeface="VL PGothic"/>
                <a:cs typeface="VL PGothic"/>
              </a:rPr>
              <a:t>Knoldus </a:t>
            </a:r>
            <a:r>
              <a:rPr sz="2400" spc="-155" dirty="0">
                <a:solidFill>
                  <a:srgbClr val="FFFFFF"/>
                </a:solidFill>
                <a:latin typeface="VL PGothic"/>
                <a:cs typeface="VL PGothic"/>
              </a:rPr>
              <a:t>Software</a:t>
            </a:r>
            <a:r>
              <a:rPr sz="2400" spc="15" dirty="0">
                <a:solidFill>
                  <a:srgbClr val="FFFFFF"/>
                </a:solidFill>
                <a:latin typeface="VL PGothic"/>
                <a:cs typeface="VL PGothic"/>
              </a:rPr>
              <a:t> </a:t>
            </a:r>
            <a:r>
              <a:rPr sz="2400" dirty="0">
                <a:solidFill>
                  <a:srgbClr val="FFFFFF"/>
                </a:solidFill>
                <a:latin typeface="VL PGothic"/>
                <a:cs typeface="VL PGothic"/>
              </a:rPr>
              <a:t>LLP</a:t>
            </a:r>
            <a:endParaRPr sz="2400">
              <a:latin typeface="VL PGothic"/>
              <a:cs typeface="VL 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670"/>
            <a:ext cx="5123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The </a:t>
            </a:r>
            <a:r>
              <a:rPr spc="-60" dirty="0"/>
              <a:t>Formula </a:t>
            </a:r>
            <a:r>
              <a:rPr spc="-340" dirty="0"/>
              <a:t>for </a:t>
            </a:r>
            <a:r>
              <a:rPr spc="-20" dirty="0"/>
              <a:t>Bayes’</a:t>
            </a:r>
            <a:r>
              <a:rPr spc="140" dirty="0"/>
              <a:t> </a:t>
            </a:r>
            <a:r>
              <a:rPr spc="-114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05890"/>
            <a:ext cx="7553959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606060"/>
                </a:solidFill>
                <a:latin typeface="Arial"/>
                <a:cs typeface="Arial"/>
              </a:rPr>
              <a:t>where</a:t>
            </a:r>
            <a:endParaRPr sz="1800">
              <a:latin typeface="Arial"/>
              <a:cs typeface="Arial"/>
            </a:endParaRPr>
          </a:p>
          <a:p>
            <a:pPr marL="469900" marR="5080" indent="-342900">
              <a:lnSpc>
                <a:spcPct val="100000"/>
              </a:lnSpc>
              <a:spcBef>
                <a:spcPts val="15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P(H) is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hypothesis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being true. This is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known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as the  prior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probability.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P(E) is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evidence(regardless of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sz="1800" spc="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hypothesis).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P(E|H)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the probability of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evidence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given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that hypothesis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</a:t>
            </a:r>
            <a:r>
              <a:rPr sz="1800" spc="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true.</a:t>
            </a:r>
            <a:endParaRPr sz="1800">
              <a:latin typeface="Arial"/>
              <a:cs typeface="Arial"/>
            </a:endParaRPr>
          </a:p>
          <a:p>
            <a:pPr marL="469900" marR="270510" indent="-3429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P(H|E)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the probability of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hypothesis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given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evidence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there.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9020" y="1062989"/>
            <a:ext cx="4157979" cy="57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670"/>
            <a:ext cx="1586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3359"/>
            <a:ext cx="77870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Suppose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there are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three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bowls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B1,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B2, B3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bowl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B1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has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2 red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4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blue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coins;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bowl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B2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has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1 red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2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blue coins;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bowl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B3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contains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5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red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4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blue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coins.Suppose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probabilities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selecting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bowls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not the same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but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are:-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2772410"/>
            <a:ext cx="163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783839"/>
            <a:ext cx="1187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P(B1)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</a:t>
            </a:r>
            <a:r>
              <a:rPr sz="1800" spc="-9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1/3  P(B2)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</a:t>
            </a:r>
            <a:r>
              <a:rPr sz="1800" spc="-9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1/6  P(B3)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</a:t>
            </a:r>
            <a:r>
              <a:rPr sz="1800" spc="-9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1/2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810000"/>
            <a:ext cx="7445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Now,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let us compute, assuming that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red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coin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was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drawn what will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be the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that it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came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from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bowl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B1.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709" y="1351279"/>
            <a:ext cx="7682865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mathematics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teams,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need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find out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P(B1|R)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=</a:t>
            </a:r>
            <a:r>
              <a:rPr sz="1800" b="1" spc="1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u="sng" spc="-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</a:rPr>
              <a:t>And </a:t>
            </a:r>
            <a:r>
              <a:rPr sz="1800" u="sng" spc="-1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</a:rPr>
              <a:t>according </a:t>
            </a:r>
            <a:r>
              <a:rPr sz="1800" u="sng" spc="-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</a:rPr>
              <a:t>to </a:t>
            </a:r>
            <a:r>
              <a:rPr sz="1800" u="sng" spc="-1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</a:rPr>
              <a:t>Bayes’</a:t>
            </a:r>
            <a:r>
              <a:rPr sz="1800" u="sng" spc="-8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Arial"/>
                <a:cs typeface="Arial"/>
              </a:rPr>
              <a:t>theorem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P(B1|R)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P(R|B1)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P(B1)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/</a:t>
            </a:r>
            <a:r>
              <a:rPr sz="1800" b="1" spc="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P(R)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first,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need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calculate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some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probabilities which</a:t>
            </a:r>
            <a:r>
              <a:rPr sz="1800" spc="4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are:-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1600"/>
              </a:spcBef>
              <a:buFont typeface="VL PGothic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 select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red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coin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i.e</a:t>
            </a:r>
            <a:r>
              <a:rPr sz="1800" spc="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P(R)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Font typeface="VL PGothic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 select the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bowl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1 (B1)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i.e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P(B1)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already given</a:t>
            </a:r>
            <a:r>
              <a:rPr sz="1800" spc="9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1/3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Font typeface="VL PGothic"/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 select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red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coin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from B1 i.e</a:t>
            </a:r>
            <a:r>
              <a:rPr sz="1800" spc="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P(R|B1)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670"/>
            <a:ext cx="754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P</a:t>
            </a:r>
            <a:r>
              <a:rPr spc="-165" dirty="0"/>
              <a:t>(</a:t>
            </a:r>
            <a:r>
              <a:rPr spc="265" dirty="0"/>
              <a:t>R</a:t>
            </a:r>
            <a:r>
              <a:rPr spc="-16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1759"/>
            <a:ext cx="776795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P(B1 </a:t>
            </a:r>
            <a:r>
              <a:rPr sz="1800" spc="-459" dirty="0">
                <a:solidFill>
                  <a:srgbClr val="606060"/>
                </a:solidFill>
                <a:latin typeface="VL PGothic"/>
                <a:cs typeface="VL PGothic"/>
              </a:rPr>
              <a:t>⋂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+ (B2 </a:t>
            </a:r>
            <a:r>
              <a:rPr sz="1800" spc="-459" dirty="0">
                <a:solidFill>
                  <a:srgbClr val="606060"/>
                </a:solidFill>
                <a:latin typeface="VL PGothic"/>
                <a:cs typeface="VL PGothic"/>
              </a:rPr>
              <a:t>⋂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P(B3</a:t>
            </a:r>
            <a:r>
              <a:rPr sz="1800" spc="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459" dirty="0">
                <a:solidFill>
                  <a:srgbClr val="606060"/>
                </a:solidFill>
                <a:latin typeface="VL PGothic"/>
                <a:cs typeface="VL PGothic"/>
              </a:rPr>
              <a:t>⋂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b="1" spc="5" dirty="0">
                <a:solidFill>
                  <a:srgbClr val="606060"/>
                </a:solidFill>
                <a:latin typeface="Arial"/>
                <a:cs typeface="Arial"/>
              </a:rPr>
              <a:t>where</a:t>
            </a:r>
            <a:endParaRPr sz="1800" dirty="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16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P(B1 </a:t>
            </a:r>
            <a:r>
              <a:rPr sz="1800" spc="-459" dirty="0">
                <a:solidFill>
                  <a:srgbClr val="606060"/>
                </a:solidFill>
                <a:latin typeface="VL PGothic"/>
                <a:cs typeface="VL PGothic"/>
              </a:rPr>
              <a:t>⋂</a:t>
            </a:r>
            <a:r>
              <a:rPr lang="en-US" sz="1800" spc="-459" dirty="0">
                <a:solidFill>
                  <a:srgbClr val="606060"/>
                </a:solidFill>
                <a:latin typeface="VL PGothic"/>
                <a:cs typeface="VL PGothic"/>
              </a:rPr>
              <a:t>  </a:t>
            </a:r>
            <a:r>
              <a:rPr sz="1800" spc="-459" dirty="0">
                <a:solidFill>
                  <a:srgbClr val="606060"/>
                </a:solidFill>
                <a:latin typeface="VL PGothic"/>
                <a:cs typeface="VL PGothic"/>
              </a:rPr>
              <a:t>                       </a:t>
            </a:r>
            <a:r>
              <a:rPr lang="en-IN" sz="1800" spc="-5" dirty="0">
                <a:solidFill>
                  <a:srgbClr val="606060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) 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select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bowl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1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red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coin</a:t>
            </a:r>
            <a:endParaRPr sz="1800" dirty="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P(B2 </a:t>
            </a:r>
            <a:r>
              <a:rPr sz="1800" spc="-459" dirty="0">
                <a:solidFill>
                  <a:srgbClr val="606060"/>
                </a:solidFill>
                <a:latin typeface="VL PGothic"/>
                <a:cs typeface="VL PGothic"/>
              </a:rPr>
              <a:t>⋂                     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R) 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select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bowl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2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red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coin</a:t>
            </a:r>
            <a:endParaRPr sz="1800" dirty="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P(B3 </a:t>
            </a:r>
            <a:r>
              <a:rPr sz="1800" spc="-459" dirty="0">
                <a:solidFill>
                  <a:srgbClr val="606060"/>
                </a:solidFill>
                <a:latin typeface="VL PGothic"/>
                <a:cs typeface="VL PGothic"/>
              </a:rPr>
              <a:t>⋂                     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R) 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select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bowl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3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red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coin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  <a:tabLst>
                <a:tab pos="273685" algn="l"/>
              </a:tabLst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	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P(selecting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B1)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P(Number of Red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coins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total number of coins in B1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) +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P(selecting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B2)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P(Number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Red coins in B2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total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number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coins in B2</a:t>
            </a:r>
            <a:r>
              <a:rPr sz="1800" spc="3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 marR="349250">
              <a:lnSpc>
                <a:spcPct val="100000"/>
              </a:lnSpc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+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P(selecting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B3)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P(Number of Red coins in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B3/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total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number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coins in  B3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28800"/>
            <a:ext cx="323342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1/3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2/6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1/6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1/3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1/2*</a:t>
            </a:r>
            <a:r>
              <a:rPr sz="1800" spc="-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5/9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4/9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So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P(R)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=</a:t>
            </a:r>
            <a:r>
              <a:rPr sz="1800" b="1" spc="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4/9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709" y="825500"/>
            <a:ext cx="7879715" cy="296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P(R|B1)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74100"/>
              </a:lnSpc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of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selecting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red coin given that it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be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drawn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from B1 is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2/6  P(B1)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was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given i.e</a:t>
            </a:r>
            <a:r>
              <a:rPr sz="1800" spc="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1/3.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By putting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all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values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formula: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P(B1|R)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(2/6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*1/3)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4/9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2/8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</a:t>
            </a:r>
            <a:r>
              <a:rPr sz="1800" spc="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0.25</a:t>
            </a:r>
            <a:endParaRPr sz="1800">
              <a:latin typeface="Arial"/>
              <a:cs typeface="Arial"/>
            </a:endParaRPr>
          </a:p>
          <a:p>
            <a:pPr marL="12700" marR="267970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So </a:t>
            </a:r>
            <a:r>
              <a:rPr sz="1800" b="1" spc="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can say that if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red coin </a:t>
            </a:r>
            <a:r>
              <a:rPr sz="1800" b="1" spc="10" dirty="0">
                <a:solidFill>
                  <a:srgbClr val="606060"/>
                </a:solidFill>
                <a:latin typeface="Arial"/>
                <a:cs typeface="Arial"/>
              </a:rPr>
              <a:t>was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drawn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that it </a:t>
            </a:r>
            <a:r>
              <a:rPr sz="1800" b="1" spc="10" dirty="0">
                <a:solidFill>
                  <a:srgbClr val="606060"/>
                </a:solidFill>
                <a:latin typeface="Arial"/>
                <a:cs typeface="Arial"/>
              </a:rPr>
              <a:t>will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be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25% chances  that it </a:t>
            </a:r>
            <a:r>
              <a:rPr sz="1800" b="1" spc="10" dirty="0">
                <a:solidFill>
                  <a:srgbClr val="606060"/>
                </a:solidFill>
                <a:latin typeface="Arial"/>
                <a:cs typeface="Arial"/>
              </a:rPr>
              <a:t>was </a:t>
            </a:r>
            <a:r>
              <a:rPr sz="1800" b="1" spc="5" dirty="0">
                <a:solidFill>
                  <a:srgbClr val="606060"/>
                </a:solidFill>
                <a:latin typeface="Arial"/>
                <a:cs typeface="Arial"/>
              </a:rPr>
              <a:t>drawn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from </a:t>
            </a:r>
            <a:r>
              <a:rPr sz="1800" b="1" spc="10" dirty="0">
                <a:solidFill>
                  <a:srgbClr val="606060"/>
                </a:solidFill>
                <a:latin typeface="Arial"/>
                <a:cs typeface="Arial"/>
              </a:rPr>
              <a:t>bowl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1 i.e</a:t>
            </a:r>
            <a:r>
              <a:rPr sz="1800" b="1" spc="-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B1.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670"/>
            <a:ext cx="4537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NAIVE </a:t>
            </a:r>
            <a:r>
              <a:rPr spc="140" dirty="0"/>
              <a:t>BAYES</a:t>
            </a:r>
            <a:r>
              <a:rPr spc="-60" dirty="0"/>
              <a:t> </a:t>
            </a:r>
            <a:r>
              <a:rPr spc="11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710689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722120"/>
            <a:ext cx="670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Naive Bayes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kind of classifier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uses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Bayes</a:t>
            </a:r>
            <a:r>
              <a:rPr sz="1800" spc="-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Theorem.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2259329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270760"/>
            <a:ext cx="7414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It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predicts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membership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probabilities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each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class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such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given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record or data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point belongs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particular</a:t>
            </a:r>
            <a:r>
              <a:rPr sz="1800" spc="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3093720"/>
            <a:ext cx="7308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VL PGothic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class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highest probability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considered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most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likely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class.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also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known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as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Maximum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Posteriori</a:t>
            </a:r>
            <a:r>
              <a:rPr sz="1800" b="1" spc="-1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606060"/>
                </a:solidFill>
                <a:latin typeface="Arial"/>
                <a:cs typeface="Arial"/>
              </a:rPr>
              <a:t>(MAP).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4150"/>
            <a:ext cx="7674609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MAP(H)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max(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P(H|E)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 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max(</a:t>
            </a:r>
            <a:r>
              <a:rPr sz="1800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(P(E|H)*P(H))/P(E))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max(P(E|H)*P(H))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P(E) 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evidence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probability,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it is used to normalize the result. It remains 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same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so, removing it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won’t</a:t>
            </a:r>
            <a:r>
              <a:rPr sz="1800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affect.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670"/>
            <a:ext cx="1882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Assumption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520"/>
            <a:ext cx="7860665" cy="214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7520" algn="just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606060"/>
                </a:solidFill>
                <a:latin typeface="Arial"/>
                <a:cs typeface="Arial"/>
              </a:rPr>
              <a:t>Naive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Bayes classifier assumes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that all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features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are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unrelated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to 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each </a:t>
            </a:r>
            <a:r>
              <a:rPr sz="1800" b="1" spc="-20" dirty="0">
                <a:solidFill>
                  <a:srgbClr val="606060"/>
                </a:solidFill>
                <a:latin typeface="Arial"/>
                <a:cs typeface="Arial"/>
              </a:rPr>
              <a:t>other.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Presence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or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absence of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feature does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not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influence the 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presence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or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absence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any other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feature.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  <a:tabLst>
                <a:tab pos="1079500" algn="l"/>
              </a:tabLst>
            </a:pPr>
            <a:r>
              <a:rPr sz="1800" i="1" dirty="0">
                <a:solidFill>
                  <a:srgbClr val="606060"/>
                </a:solidFill>
                <a:latin typeface="Arial"/>
                <a:cs typeface="Arial"/>
              </a:rPr>
              <a:t>“A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fruit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may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be considered to be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an apple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if it is red,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round, and about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4″ in  </a:t>
            </a:r>
            <a:r>
              <a:rPr sz="1800" i="1" spc="-20" dirty="0">
                <a:solidFill>
                  <a:srgbClr val="606060"/>
                </a:solidFill>
                <a:latin typeface="Arial"/>
                <a:cs typeface="Arial"/>
              </a:rPr>
              <a:t>diameter.	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Even if these features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depend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on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each other or upon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the existence 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the other features, </a:t>
            </a:r>
            <a:r>
              <a:rPr sz="1800" i="1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naive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Bayes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classifier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considers all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these properties  to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independently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contribute to the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probability that </a:t>
            </a:r>
            <a:r>
              <a:rPr sz="1800" i="1" spc="-5" dirty="0">
                <a:solidFill>
                  <a:srgbClr val="606060"/>
                </a:solidFill>
                <a:latin typeface="Arial"/>
                <a:cs typeface="Arial"/>
              </a:rPr>
              <a:t>this fruit is an</a:t>
            </a:r>
            <a:r>
              <a:rPr sz="1800" i="1" spc="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606060"/>
                </a:solidFill>
                <a:latin typeface="Arial"/>
                <a:cs typeface="Arial"/>
              </a:rPr>
              <a:t>apple.”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18920"/>
            <a:ext cx="75349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real datasets,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test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hypothesis given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multiple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evidence(feature).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So,  calculations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become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complicated. </a:t>
            </a:r>
            <a:r>
              <a:rPr sz="1800" spc="-95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simplify the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work,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feature  independence approach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‘uncouple’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multiple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evidence and treat  each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as an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independent</a:t>
            </a:r>
            <a:r>
              <a:rPr sz="1800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one.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296920"/>
            <a:ext cx="7022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922270" algn="l"/>
              </a:tabLst>
            </a:pP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P(H|Multiple</a:t>
            </a:r>
            <a:r>
              <a:rPr sz="1800" b="1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Evidences)</a:t>
            </a:r>
            <a:r>
              <a:rPr sz="1800" b="1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=	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P(E1| H)*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P(E2|H)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……*P(En|H)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P(H)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/ 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P(Multiple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 Evidences)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46709"/>
            <a:ext cx="1602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000000"/>
                </a:solidFill>
              </a:rPr>
              <a:t>A</a:t>
            </a:r>
            <a:r>
              <a:rPr sz="3600" spc="-20" dirty="0">
                <a:solidFill>
                  <a:srgbClr val="000000"/>
                </a:solidFill>
              </a:rPr>
              <a:t>gen</a:t>
            </a:r>
            <a:r>
              <a:rPr sz="3600" spc="-15" dirty="0">
                <a:solidFill>
                  <a:srgbClr val="000000"/>
                </a:solidFill>
              </a:rPr>
              <a:t>d</a:t>
            </a:r>
            <a:r>
              <a:rPr sz="3600" spc="65" dirty="0">
                <a:solidFill>
                  <a:srgbClr val="000000"/>
                </a:solidFill>
              </a:rPr>
              <a:t>a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53209"/>
            <a:ext cx="163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565909"/>
            <a:ext cx="386587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76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What 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Conditional Probability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?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What 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Bayes</a:t>
            </a:r>
            <a:r>
              <a:rPr sz="1800" spc="-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Theorem?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What is NAIVE </a:t>
            </a:r>
            <a:r>
              <a:rPr sz="1800" spc="-35" dirty="0">
                <a:solidFill>
                  <a:srgbClr val="606060"/>
                </a:solidFill>
                <a:latin typeface="Arial"/>
                <a:cs typeface="Arial"/>
              </a:rPr>
              <a:t>BAYES</a:t>
            </a:r>
            <a:r>
              <a:rPr sz="1800" spc="-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CLASSIFIER?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606060"/>
                </a:solidFill>
                <a:latin typeface="Arial"/>
                <a:cs typeface="Arial"/>
              </a:rPr>
              <a:t>Types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Naive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Bayes</a:t>
            </a:r>
            <a:r>
              <a:rPr sz="1800" spc="-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Algorithm.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590" y="1202690"/>
            <a:ext cx="7679690" cy="180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understanding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theoretical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concept, the best procedure is to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try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it on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  example.</a:t>
            </a:r>
            <a:endParaRPr sz="1800">
              <a:latin typeface="Arial"/>
              <a:cs typeface="Arial"/>
            </a:endParaRPr>
          </a:p>
          <a:p>
            <a:pPr marL="12700" marR="660400">
              <a:lnSpc>
                <a:spcPct val="100000"/>
              </a:lnSpc>
              <a:spcBef>
                <a:spcPts val="1600"/>
              </a:spcBef>
            </a:pP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Let’s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consider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training dataset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1500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records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3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classes.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We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presume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there are no missing values in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our data.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We</a:t>
            </a:r>
            <a:r>
              <a:rPr sz="1800" spc="3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have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3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classes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associated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Animal</a:t>
            </a:r>
            <a:r>
              <a:rPr sz="1800" spc="-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"/>
                <a:cs typeface="Arial"/>
              </a:rPr>
              <a:t>Types: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3890" y="3171189"/>
            <a:ext cx="163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789" y="3183889"/>
            <a:ext cx="709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rrot,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Dog,  Fish.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8920"/>
            <a:ext cx="7689850" cy="235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Predictor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features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set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consists of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4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features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spcBef>
                <a:spcPts val="160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Wings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 Color</a:t>
            </a:r>
            <a:endParaRPr sz="1800">
              <a:latin typeface="Arial"/>
              <a:cs typeface="Arial"/>
            </a:endParaRPr>
          </a:p>
          <a:p>
            <a:pPr marL="469900" indent="-34290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Dangerous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 Teeth.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Swim,Wings,Green </a:t>
            </a:r>
            <a:r>
              <a:rPr sz="1800" spc="-25" dirty="0">
                <a:solidFill>
                  <a:srgbClr val="606060"/>
                </a:solidFill>
                <a:latin typeface="Arial"/>
                <a:cs typeface="Arial"/>
              </a:rPr>
              <a:t>Color,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Dangerous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Teeth.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All the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features are categorical  variables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either of the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2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values: </a:t>
            </a:r>
            <a:r>
              <a:rPr sz="1800" b="1" spc="-20" dirty="0">
                <a:solidFill>
                  <a:srgbClr val="606060"/>
                </a:solidFill>
                <a:latin typeface="Arial"/>
                <a:cs typeface="Arial"/>
              </a:rPr>
              <a:t>T(True)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or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F(</a:t>
            </a:r>
            <a:r>
              <a:rPr sz="1800" b="1" spc="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False).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500120"/>
            <a:ext cx="7422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above table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shows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frequency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table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of our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data.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In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our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training</a:t>
            </a:r>
            <a:r>
              <a:rPr sz="1800" spc="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data: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175" y="1221734"/>
            <a:ext cx="6696075" cy="2085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500" y="1094740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107440"/>
            <a:ext cx="7347584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Parrots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have 50(10%)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value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i.e.,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10%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parrot can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according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 our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data, 500 out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500(100%)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parrots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wings,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400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out  of 500(80%)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parrots are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 and 0(0%)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parrots have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Dangerous 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Teeth.</a:t>
            </a:r>
            <a:endParaRPr sz="1800">
              <a:latin typeface="Arial"/>
              <a:cs typeface="Arial"/>
            </a:endParaRPr>
          </a:p>
          <a:p>
            <a:pPr marL="12700" marR="237490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Classes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Animal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type Dogs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shows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450 out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500(90%)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can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swim, 0(0%) dogs have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wings,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0(0%) dogs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are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of Green color and 500  out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500(100%) dogs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have Dangerous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Teeth.</a:t>
            </a:r>
            <a:endParaRPr sz="1800">
              <a:latin typeface="Arial"/>
              <a:cs typeface="Arial"/>
            </a:endParaRPr>
          </a:p>
          <a:p>
            <a:pPr marL="12700" marR="96520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Classes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Animal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type Fishes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shows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that 500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out of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500(100%)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can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swim, 0(0%)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fishes have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wings,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100(20%) fishes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are of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color and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50 out of 500(10%) Fishes have Dangerous</a:t>
            </a:r>
            <a:r>
              <a:rPr sz="1800" spc="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2192020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3014979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54150"/>
            <a:ext cx="764159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Now,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it’s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time to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work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on predict classes using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Naive Bayes</a:t>
            </a:r>
            <a:r>
              <a:rPr sz="1800" spc="7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90"/>
              </a:spcBef>
            </a:pP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taken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2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records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values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their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feature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set,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but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target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variable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needs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</a:t>
            </a:r>
            <a:r>
              <a:rPr sz="1800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predicted.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6519" y="2630804"/>
            <a:ext cx="5905500" cy="138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507490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518920"/>
            <a:ext cx="6913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predict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animal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type using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feature values.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predict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whether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animal is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Dog,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Parrot or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Fish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45079"/>
            <a:ext cx="7696200" cy="180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8815">
              <a:lnSpc>
                <a:spcPct val="100000"/>
              </a:lnSpc>
              <a:spcBef>
                <a:spcPts val="100"/>
              </a:spcBef>
              <a:tabLst>
                <a:tab pos="2922270" algn="l"/>
              </a:tabLst>
            </a:pP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P(H|Multiple</a:t>
            </a:r>
            <a:r>
              <a:rPr sz="1800" b="1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Evidences)</a:t>
            </a:r>
            <a:r>
              <a:rPr sz="1800" b="1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=	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P(E1| H)*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P(E2|H)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……*P(En|H)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P(H)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/ 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P(Multiple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 Evidences)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Let’s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consider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first record.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Evidence here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Green.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Hypothesis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can be an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animal type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 be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Dog, Parrot,</a:t>
            </a:r>
            <a:r>
              <a:rPr sz="1800" spc="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Fish.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77009"/>
            <a:ext cx="7439659" cy="200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Hypothesis testing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the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animal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to be a</a:t>
            </a:r>
            <a:r>
              <a:rPr sz="1800" b="1" spc="-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Dog: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P(Dog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|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P(Swim|Dog)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P(Green|Dog)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P(Dog)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  Green)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  <a:tabLst>
                <a:tab pos="273685" algn="l"/>
              </a:tabLst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	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0.9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0 *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0.333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</a:t>
            </a:r>
            <a:r>
              <a:rPr sz="1800" spc="-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77009"/>
            <a:ext cx="7277734" cy="200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Hypothesis testing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the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animal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to be a</a:t>
            </a:r>
            <a:r>
              <a:rPr sz="1800" b="1" spc="-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Parrot: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P(Parrot|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P(Swim|Parrot)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P(Green|Parrot)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P(Parrot)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  <a:tabLst>
                <a:tab pos="273685" algn="l"/>
              </a:tabLst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	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0.1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0.80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0.333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0.0264/ P(Swim,</a:t>
            </a:r>
            <a:r>
              <a:rPr sz="1800" spc="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91639"/>
            <a:ext cx="742632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Hypothesis testing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the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animal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to be a</a:t>
            </a:r>
            <a:r>
              <a:rPr sz="1800" b="1" spc="-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Fish: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P(Fish|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P(Swim|Fish)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P(Green|Fish)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P(Fish)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  Green)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273685" algn="l"/>
              </a:tabLst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	1 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0.2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0.333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 Green)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0.0666/ P(Swim,</a:t>
            </a:r>
            <a:r>
              <a:rPr sz="1800" spc="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77009"/>
            <a:ext cx="7578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denominator of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all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above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calculations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same i.e,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Green). 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value of P(Fish|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Green)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greater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that P(Parrot|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Swim,</a:t>
            </a:r>
            <a:r>
              <a:rPr sz="1800" spc="4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05100"/>
            <a:ext cx="7679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Using </a:t>
            </a:r>
            <a:r>
              <a:rPr sz="1800" b="1" spc="-15" dirty="0">
                <a:solidFill>
                  <a:srgbClr val="606060"/>
                </a:solidFill>
                <a:latin typeface="Arial"/>
                <a:cs typeface="Arial"/>
              </a:rPr>
              <a:t>Naive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Bayes, </a:t>
            </a:r>
            <a:r>
              <a:rPr sz="1800" b="1" spc="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can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predict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that the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class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this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record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is</a:t>
            </a:r>
            <a:r>
              <a:rPr sz="1800" b="1" spc="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Fish.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670"/>
            <a:ext cx="35642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Conditional</a:t>
            </a:r>
            <a:r>
              <a:rPr spc="-15" dirty="0"/>
              <a:t> </a:t>
            </a:r>
            <a:r>
              <a:rPr spc="-17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05890"/>
            <a:ext cx="77552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</a:t>
            </a:r>
            <a:r>
              <a:rPr sz="1800" spc="-30" dirty="0">
                <a:solidFill>
                  <a:srgbClr val="606060"/>
                </a:solidFill>
                <a:latin typeface="Arial"/>
                <a:cs typeface="Arial"/>
              </a:rPr>
              <a:t>theory,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conditional probability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measure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the probability  of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event given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another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event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has already</a:t>
            </a:r>
            <a:r>
              <a:rPr sz="1800" spc="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occurred.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06060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355600" marR="29845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If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event of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interest is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event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B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assumed to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occurred,  "the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conditional probability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given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B",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or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"the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of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under</a:t>
            </a:r>
            <a:r>
              <a:rPr sz="1800" spc="-2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 condition B", is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usually written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P(A|B), or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sometimes</a:t>
            </a:r>
            <a:r>
              <a:rPr sz="1800" spc="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PB(A).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16990"/>
            <a:ext cx="7854315" cy="275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606060"/>
                </a:solidFill>
                <a:latin typeface="Arial"/>
                <a:cs typeface="Arial"/>
              </a:rPr>
              <a:t>Let’s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consider the second</a:t>
            </a:r>
            <a:r>
              <a:rPr sz="1800" b="1" spc="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record.</a:t>
            </a:r>
            <a:endParaRPr sz="1800">
              <a:latin typeface="Arial"/>
              <a:cs typeface="Arial"/>
            </a:endParaRPr>
          </a:p>
          <a:p>
            <a:pPr marL="12700" marR="706120">
              <a:lnSpc>
                <a:spcPct val="100000"/>
              </a:lnSpc>
              <a:spcBef>
                <a:spcPts val="159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Evidence here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&amp;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Teeth.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Hypothesis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  animal type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Dog,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Parrot,</a:t>
            </a:r>
            <a:r>
              <a:rPr sz="1800" spc="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Fish.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Hypothesis testing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the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animal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to be a</a:t>
            </a:r>
            <a:r>
              <a:rPr sz="1800" b="1" spc="-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Dog: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P(Dog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|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Green,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P(Swim|Dog)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P(Green|Dog)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25" dirty="0">
                <a:solidFill>
                  <a:srgbClr val="606060"/>
                </a:solidFill>
                <a:latin typeface="Arial"/>
                <a:cs typeface="Arial"/>
              </a:rPr>
              <a:t>P(Teeth|Dog)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P(Dog)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Green,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273685" algn="l"/>
              </a:tabLst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	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0.9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0 * 1 *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0.333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 Green,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15770"/>
            <a:ext cx="7694295" cy="200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Hypothesis testing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the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animal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to be a</a:t>
            </a:r>
            <a:r>
              <a:rPr sz="1800" b="1" spc="-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Parrot: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P(Parrot|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Green, </a:t>
            </a:r>
            <a:r>
              <a:rPr sz="1800" spc="-35" dirty="0">
                <a:solidFill>
                  <a:srgbClr val="606060"/>
                </a:solidFill>
                <a:latin typeface="Arial"/>
                <a:cs typeface="Arial"/>
              </a:rPr>
              <a:t>Teeth)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P(Swim|Parrot)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P(Green|Parrot)* </a:t>
            </a:r>
            <a:r>
              <a:rPr sz="1800" spc="-30" dirty="0">
                <a:solidFill>
                  <a:srgbClr val="606060"/>
                </a:solidFill>
                <a:latin typeface="Arial"/>
                <a:cs typeface="Arial"/>
              </a:rPr>
              <a:t>P(Teeth|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Parrot)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P(Parrot)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Green,</a:t>
            </a:r>
            <a:r>
              <a:rPr sz="1800" spc="-3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  <a:tabLst>
                <a:tab pos="273685" algn="l"/>
                <a:tab pos="1530985" algn="l"/>
              </a:tabLst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	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0.1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 0.80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 *	0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*0.333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Green,</a:t>
            </a:r>
            <a:r>
              <a:rPr sz="1800" spc="-3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77009"/>
            <a:ext cx="7626350" cy="200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Hypothesis testing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the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animal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to be a</a:t>
            </a:r>
            <a:r>
              <a:rPr sz="1800" b="1" spc="-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Fish: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P(Fish|Swim,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Green,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P(Swim|Fish)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P(Green|Fish)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</a:t>
            </a:r>
            <a:r>
              <a:rPr sz="1800" spc="13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"/>
                <a:cs typeface="Arial"/>
              </a:rPr>
              <a:t>P(Teeth|Fish)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*P(Fish)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P(Swim,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Green,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  <a:tabLst>
                <a:tab pos="273685" algn="l"/>
              </a:tabLst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	1 *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0.2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0.1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*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0.333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P(Swim,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Green,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=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0.00666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/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P(Swim, Green,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70760"/>
            <a:ext cx="7518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value of P(Fish|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Swim,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Green,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Teeth)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the only positive value greater  than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0. Using Naive Bayes,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predict that the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class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this record is 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Fish.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670"/>
            <a:ext cx="5083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 </a:t>
            </a:r>
            <a:r>
              <a:rPr spc="-340" dirty="0"/>
              <a:t>of </a:t>
            </a:r>
            <a:r>
              <a:rPr spc="-40" dirty="0"/>
              <a:t>Naive </a:t>
            </a:r>
            <a:r>
              <a:rPr spc="25" dirty="0"/>
              <a:t>Bayes</a:t>
            </a:r>
            <a:r>
              <a:rPr spc="80" dirty="0"/>
              <a:t> </a:t>
            </a:r>
            <a:r>
              <a:rPr spc="-16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57679"/>
            <a:ext cx="7832090" cy="187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83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Gaussian: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It is used in classification and it assumes that features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follow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normal distribution.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</a:pP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Bernoulli: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binomial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model is useful if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feature vectors are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binary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(i.e.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zeros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ones).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One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application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would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text classification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‘bag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words’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model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where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1s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0s are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“word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occurs in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document”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“word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does not occur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in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document”</a:t>
            </a:r>
            <a:r>
              <a:rPr sz="1800" spc="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respectively.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520"/>
            <a:ext cx="7600950" cy="214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383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MultiNomial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Naive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Bayes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preferred to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use on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data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multinomially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distributed.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600"/>
              </a:spcBef>
              <a:tabLst>
                <a:tab pos="2477770" algn="l"/>
              </a:tabLst>
            </a:pP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example,</a:t>
            </a:r>
            <a:r>
              <a:rPr sz="1800" b="1" spc="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let’s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606060"/>
                </a:solidFill>
                <a:latin typeface="Arial"/>
                <a:cs typeface="Arial"/>
              </a:rPr>
              <a:t>say,	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text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classification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problem.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Here </a:t>
            </a:r>
            <a:r>
              <a:rPr sz="1800" spc="-3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can  consider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bernoulli trials which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one step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further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instead of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“word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occurring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in the document”,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have “count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how often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word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occurs in the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document”,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can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think of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it as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“number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of times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outcome number x_i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observed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over the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 trials”.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0300" y="1145539"/>
            <a:ext cx="662178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670"/>
            <a:ext cx="1586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0210"/>
            <a:ext cx="7694930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Chances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of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 cough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9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given person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has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cough on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any given day maybe  only 5%. But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if </a:t>
            </a:r>
            <a:r>
              <a:rPr sz="1800" spc="-3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know or assume that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person has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cold,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then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they are 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much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more likely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coughing.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conditional probability of coughing  given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person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have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cold might be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much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higher</a:t>
            </a:r>
            <a:r>
              <a:rPr sz="1800" spc="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75%.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670"/>
            <a:ext cx="2693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Marbles </a:t>
            </a:r>
            <a:r>
              <a:rPr spc="-145" dirty="0"/>
              <a:t>in </a:t>
            </a:r>
            <a:r>
              <a:rPr spc="50" dirty="0"/>
              <a:t>a</a:t>
            </a:r>
            <a:r>
              <a:rPr spc="204" dirty="0"/>
              <a:t> </a:t>
            </a:r>
            <a:r>
              <a:rPr spc="65" dirty="0"/>
              <a:t>Bag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91689"/>
            <a:ext cx="4817110" cy="125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2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blue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3 red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marbles are in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bag.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What are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chances of getting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blue</a:t>
            </a:r>
            <a:r>
              <a:rPr sz="1800" spc="3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marble?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670"/>
            <a:ext cx="2693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Marbles </a:t>
            </a:r>
            <a:r>
              <a:rPr spc="-145" dirty="0"/>
              <a:t>in </a:t>
            </a:r>
            <a:r>
              <a:rPr spc="50" dirty="0"/>
              <a:t>a</a:t>
            </a:r>
            <a:r>
              <a:rPr spc="204" dirty="0"/>
              <a:t> </a:t>
            </a:r>
            <a:r>
              <a:rPr spc="65" dirty="0"/>
              <a:t>Bag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52929"/>
            <a:ext cx="4817110" cy="125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2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blue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3 red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marbles are in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bag.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What are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chances of getting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blue</a:t>
            </a:r>
            <a:r>
              <a:rPr sz="1800" spc="3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marble?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590"/>
              </a:spcBef>
              <a:tabLst>
                <a:tab pos="1308735" algn="l"/>
              </a:tabLst>
            </a:pP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Answer:</a:t>
            </a:r>
            <a:r>
              <a:rPr sz="1800" b="1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-	The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chance is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2 in</a:t>
            </a:r>
            <a:r>
              <a:rPr sz="1800" b="1" spc="-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441450"/>
            <a:ext cx="7844790" cy="25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But after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taking one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out of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these</a:t>
            </a:r>
            <a:r>
              <a:rPr sz="1800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chances,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situation </a:t>
            </a:r>
            <a:r>
              <a:rPr sz="1800" b="1" spc="-10" dirty="0">
                <a:solidFill>
                  <a:srgbClr val="606060"/>
                </a:solidFill>
                <a:latin typeface="Arial"/>
                <a:cs typeface="Arial"/>
              </a:rPr>
              <a:t>may</a:t>
            </a:r>
            <a:r>
              <a:rPr sz="1800" b="1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06060"/>
                </a:solidFill>
                <a:latin typeface="Arial"/>
                <a:cs typeface="Arial"/>
              </a:rPr>
              <a:t>change!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So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next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time:</a:t>
            </a:r>
            <a:endParaRPr sz="1800">
              <a:latin typeface="Arial"/>
              <a:cs typeface="Arial"/>
            </a:endParaRPr>
          </a:p>
          <a:p>
            <a:pPr marL="469900" marR="106680" indent="-342900">
              <a:lnSpc>
                <a:spcPct val="100000"/>
              </a:lnSpc>
              <a:spcBef>
                <a:spcPts val="1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if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got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red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marble before,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then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chance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blue marble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next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2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469900" marR="5080" indent="-3429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if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got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blue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marble before,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then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chance of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blue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marble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next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1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1359" y="1151889"/>
            <a:ext cx="2628899" cy="1294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38250"/>
            <a:ext cx="7586980" cy="200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Arial"/>
                <a:cs typeface="Arial"/>
              </a:rPr>
              <a:t>Likewise:-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Drawing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second ace from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deck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given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got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first</a:t>
            </a:r>
            <a:r>
              <a:rPr sz="1800" spc="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ace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Finding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of having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disease given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you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were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tested</a:t>
            </a:r>
            <a:r>
              <a:rPr sz="1800" spc="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positive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90"/>
              </a:spcBef>
            </a:pP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Finding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of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liking Harry Potter given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know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person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likes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fiction.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7670"/>
            <a:ext cx="2534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Bayes</a:t>
            </a:r>
            <a:r>
              <a:rPr spc="-25" dirty="0"/>
              <a:t> </a:t>
            </a:r>
            <a:r>
              <a:rPr spc="-3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0329"/>
            <a:ext cx="757745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530" indent="-3429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theory and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statistics,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Bayes’ theorem (alternatively Bayes’  law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or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Bayes' rule) describes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of an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event,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based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on prior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knowledge of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conditions that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might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be related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event.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06060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For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example,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if cancer is related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age, then, using Bayes’ theorem,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a 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person’s age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can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be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used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more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accurately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to assess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that they have </a:t>
            </a:r>
            <a:r>
              <a:rPr sz="1800" spc="-20" dirty="0">
                <a:solidFill>
                  <a:srgbClr val="606060"/>
                </a:solidFill>
                <a:latin typeface="Arial"/>
                <a:cs typeface="Arial"/>
              </a:rPr>
              <a:t>cancer,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compared </a:t>
            </a:r>
            <a:r>
              <a:rPr sz="1800" dirty="0">
                <a:solidFill>
                  <a:srgbClr val="60606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assessment of the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probability of 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cancer made </a:t>
            </a:r>
            <a:r>
              <a:rPr sz="1800" spc="-15" dirty="0">
                <a:solidFill>
                  <a:srgbClr val="606060"/>
                </a:solidFill>
                <a:latin typeface="Arial"/>
                <a:cs typeface="Arial"/>
              </a:rPr>
              <a:t>without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knowledge of </a:t>
            </a:r>
            <a:r>
              <a:rPr sz="1800" spc="-5" dirty="0">
                <a:solidFill>
                  <a:srgbClr val="606060"/>
                </a:solidFill>
                <a:latin typeface="Arial"/>
                <a:cs typeface="Arial"/>
              </a:rPr>
              <a:t>the person's</a:t>
            </a:r>
            <a:r>
              <a:rPr sz="1800" spc="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"/>
                <a:cs typeface="Arial"/>
              </a:rPr>
              <a:t>age.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2403</Words>
  <Application>Microsoft Office PowerPoint</Application>
  <PresentationFormat>On-screen Show (16:9)</PresentationFormat>
  <Paragraphs>153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VL PGothic</vt:lpstr>
      <vt:lpstr>Office Theme</vt:lpstr>
      <vt:lpstr>PowerPoint Presentation</vt:lpstr>
      <vt:lpstr>Agenda</vt:lpstr>
      <vt:lpstr>Conditional Probability</vt:lpstr>
      <vt:lpstr>Examples</vt:lpstr>
      <vt:lpstr>Marbles in a Bag</vt:lpstr>
      <vt:lpstr>Marbles in a Bag</vt:lpstr>
      <vt:lpstr>PowerPoint Presentation</vt:lpstr>
      <vt:lpstr>PowerPoint Presentation</vt:lpstr>
      <vt:lpstr>Bayes Theorem</vt:lpstr>
      <vt:lpstr>The Formula for Bayes’ theorem</vt:lpstr>
      <vt:lpstr>Examples</vt:lpstr>
      <vt:lpstr>PowerPoint Presentation</vt:lpstr>
      <vt:lpstr>P(R)</vt:lpstr>
      <vt:lpstr>PowerPoint Presentation</vt:lpstr>
      <vt:lpstr>PowerPoint Presentation</vt:lpstr>
      <vt:lpstr>NAIVE BAYES CLASSIFIER</vt:lpstr>
      <vt:lpstr>PowerPoint Presentation</vt:lpstr>
      <vt:lpstr>Assumption</vt:lpstr>
      <vt:lpstr>In real datasets, we test a hypothesis given multiple evidence(feature). So,  calculations become complicated. To simplify the work, the feature  independence approach is used to ‘uncouple’ multiple evidence and treat  each as an independent one.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denominator of all the above calculations is same i.e, P(Swim, Green).  The value of P(Fish| Swim, Green) is greater that P(Parrot| Swim, Green).</vt:lpstr>
      <vt:lpstr>PowerPoint Presentation</vt:lpstr>
      <vt:lpstr>PowerPoint Presentation</vt:lpstr>
      <vt:lpstr>PowerPoint Presentation</vt:lpstr>
      <vt:lpstr>PowerPoint Presentation</vt:lpstr>
      <vt:lpstr>Types of Naive Bayes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Nirmalrani Vairaperumal</cp:lastModifiedBy>
  <cp:revision>2</cp:revision>
  <dcterms:created xsi:type="dcterms:W3CDTF">2021-03-19T04:51:17Z</dcterms:created>
  <dcterms:modified xsi:type="dcterms:W3CDTF">2021-03-19T06:36:15Z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2018-06-01T00:00:00Z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2021-03-19T00:00:00Z</vt:filetime>
  </property>
</Properties>
</file>