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312" r:id="rId4"/>
    <p:sldId id="31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315" r:id="rId21"/>
    <p:sldId id="275" r:id="rId22"/>
    <p:sldId id="276" r:id="rId23"/>
    <p:sldId id="274"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9" r:id="rId56"/>
    <p:sldId id="310" r:id="rId57"/>
    <p:sldId id="307" r:id="rId58"/>
    <p:sldId id="271"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DC5B7-F49C-4279-90A4-C3D6DEB27E60}" type="datetimeFigureOut">
              <a:rPr lang="en-IN" smtClean="0"/>
              <a:t>12-05-2021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D5FBC-AA2E-40A7-B251-238D84DF66F6}" type="slidenum">
              <a:rPr lang="en-IN" smtClean="0"/>
              <a:t>‹#›</a:t>
            </a:fld>
            <a:endParaRPr lang="en-IN"/>
          </a:p>
        </p:txBody>
      </p:sp>
    </p:spTree>
    <p:extLst>
      <p:ext uri="{BB962C8B-B14F-4D97-AF65-F5344CB8AC3E}">
        <p14:creationId xmlns:p14="http://schemas.microsoft.com/office/powerpoint/2010/main" val="314590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BD5FBC-AA2E-40A7-B251-238D84DF66F6}" type="slidenum">
              <a:rPr lang="en-IN" smtClean="0"/>
              <a:t>17</a:t>
            </a:fld>
            <a:endParaRPr lang="en-IN"/>
          </a:p>
        </p:txBody>
      </p:sp>
    </p:spTree>
    <p:extLst>
      <p:ext uri="{BB962C8B-B14F-4D97-AF65-F5344CB8AC3E}">
        <p14:creationId xmlns:p14="http://schemas.microsoft.com/office/powerpoint/2010/main" val="231692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CD6233-D938-44D5-ABFC-36F6CF2C2810}"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26361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CD6233-D938-44D5-ABFC-36F6CF2C2810}"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424236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CD6233-D938-44D5-ABFC-36F6CF2C2810}"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216881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CD6233-D938-44D5-ABFC-36F6CF2C2810}"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22DB4-13B3-48ED-B990-35A11AC1185B}"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28600"/>
            <a:ext cx="647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85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6233-D938-44D5-ABFC-36F6CF2C2810}"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121199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CD6233-D938-44D5-ABFC-36F6CF2C2810}"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2736238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CD6233-D938-44D5-ABFC-36F6CF2C2810}"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184014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CD6233-D938-44D5-ABFC-36F6CF2C2810}"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392934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D6233-D938-44D5-ABFC-36F6CF2C2810}"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395049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6233-D938-44D5-ABFC-36F6CF2C2810}"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80011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6233-D938-44D5-ABFC-36F6CF2C2810}"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22DB4-13B3-48ED-B990-35A11AC1185B}" type="slidenum">
              <a:rPr lang="en-US" smtClean="0"/>
              <a:t>‹#›</a:t>
            </a:fld>
            <a:endParaRPr lang="en-US"/>
          </a:p>
        </p:txBody>
      </p:sp>
    </p:spTree>
    <p:extLst>
      <p:ext uri="{BB962C8B-B14F-4D97-AF65-F5344CB8AC3E}">
        <p14:creationId xmlns:p14="http://schemas.microsoft.com/office/powerpoint/2010/main" val="104322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D6233-D938-44D5-ABFC-36F6CF2C2810}" type="datetimeFigureOut">
              <a:rPr lang="en-US" smtClean="0"/>
              <a:t>5/12/2021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22DB4-13B3-48ED-B990-35A11AC1185B}" type="slidenum">
              <a:rPr lang="en-US" smtClean="0"/>
              <a:t>‹#›</a:t>
            </a:fld>
            <a:endParaRPr lang="en-US"/>
          </a:p>
        </p:txBody>
      </p:sp>
    </p:spTree>
    <p:extLst>
      <p:ext uri="{BB962C8B-B14F-4D97-AF65-F5344CB8AC3E}">
        <p14:creationId xmlns:p14="http://schemas.microsoft.com/office/powerpoint/2010/main" val="2957681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regression-test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295400" y="1800225"/>
            <a:ext cx="6400800" cy="1752600"/>
          </a:xfrm>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a:extLst>
              <a:ext uri="{FF2B5EF4-FFF2-40B4-BE49-F238E27FC236}">
                <a16:creationId xmlns:a16="http://schemas.microsoft.com/office/drawing/2014/main" id="{9CAA31CF-A5AE-4477-AC84-9109AF9E3C6A}"/>
              </a:ext>
            </a:extLst>
          </p:cNvPr>
          <p:cNvSpPr txBox="1">
            <a:spLocks/>
          </p:cNvSpPr>
          <p:nvPr/>
        </p:nvSpPr>
        <p:spPr>
          <a:xfrm>
            <a:off x="457200" y="3124200"/>
            <a:ext cx="8382000" cy="2387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000" b="1" dirty="0"/>
              <a:t>Subject Code: SCS1205</a:t>
            </a:r>
            <a:br>
              <a:rPr lang="en-IN" sz="3000" b="1" dirty="0"/>
            </a:br>
            <a:r>
              <a:rPr lang="en-IN" sz="3000" b="1" dirty="0"/>
              <a:t>Subject Name: Object Oriented Analysis and Design</a:t>
            </a:r>
            <a:br>
              <a:rPr lang="en-IN" sz="3000" b="1"/>
            </a:br>
            <a:endParaRPr lang="en-IN" sz="3000" b="1"/>
          </a:p>
          <a:p>
            <a:pPr algn="l"/>
            <a:br>
              <a:rPr lang="en-IN" sz="3000" dirty="0"/>
            </a:br>
            <a:r>
              <a:rPr lang="en-IN" sz="3000" b="1" dirty="0"/>
              <a:t>Faculty Name: </a:t>
            </a:r>
            <a:r>
              <a:rPr lang="en-IN" sz="3000" b="1" dirty="0" err="1"/>
              <a:t>Dr.</a:t>
            </a:r>
            <a:r>
              <a:rPr lang="en-IN" sz="3000" b="1" dirty="0"/>
              <a:t> R. M. Gomathi</a:t>
            </a:r>
            <a:br>
              <a:rPr lang="en-IN" sz="3000" b="1" dirty="0"/>
            </a:br>
            <a:r>
              <a:rPr lang="en-IN" sz="3000" b="1" dirty="0"/>
              <a:t>                          </a:t>
            </a:r>
            <a:br>
              <a:rPr lang="en-IN" sz="3000" b="1" dirty="0"/>
            </a:br>
            <a:endParaRPr lang="en-IN" sz="3000" dirty="0"/>
          </a:p>
        </p:txBody>
      </p:sp>
    </p:spTree>
    <p:extLst>
      <p:ext uri="{BB962C8B-B14F-4D97-AF65-F5344CB8AC3E}">
        <p14:creationId xmlns:p14="http://schemas.microsoft.com/office/powerpoint/2010/main" val="125289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latin typeface="Times New Roman" pitchFamily="18" charset="0"/>
                <a:cs typeface="Times New Roman" pitchFamily="18" charset="0"/>
              </a:rPr>
              <a:t>4. Audits designated software work products to verify compliance with those defined as a part of the software process:</a:t>
            </a:r>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SQA group reviews selected work products, identifies, documents and tracks deviations, verify that corrections have been made, and periodically reports the results of its work to the project manager.</a:t>
            </a:r>
          </a:p>
          <a:p>
            <a:pPr algn="just"/>
            <a:endParaRPr lang="en-US"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5. Ensures that deviations in software work and work products are documented and handled according to a documented procedure:</a:t>
            </a:r>
            <a:r>
              <a:rPr lang="en-US" sz="1600" dirty="0">
                <a:latin typeface="Times New Roman" pitchFamily="18" charset="0"/>
                <a:cs typeface="Times New Roman" pitchFamily="18" charset="0"/>
              </a:rPr>
              <a:t> </a:t>
            </a:r>
          </a:p>
          <a:p>
            <a:pPr algn="just"/>
            <a:r>
              <a:rPr lang="en-US" sz="1600" dirty="0">
                <a:latin typeface="Times New Roman" pitchFamily="18" charset="0"/>
                <a:cs typeface="Times New Roman" pitchFamily="18" charset="0"/>
              </a:rPr>
              <a:t>Deviations may be encountered in the project method, process description, applicable standards, or technical work products.</a:t>
            </a:r>
          </a:p>
          <a:p>
            <a:pPr algn="just"/>
            <a:endParaRPr lang="en-US"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6. Records any noncompliance and reports to senior management:</a:t>
            </a:r>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Non- compliance items are tracked until they are resolved.</a:t>
            </a:r>
          </a:p>
          <a:p>
            <a:endParaRPr lang="en-US" dirty="0"/>
          </a:p>
        </p:txBody>
      </p:sp>
    </p:spTree>
    <p:extLst>
      <p:ext uri="{BB962C8B-B14F-4D97-AF65-F5344CB8AC3E}">
        <p14:creationId xmlns:p14="http://schemas.microsoft.com/office/powerpoint/2010/main" val="415700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lgn="ctr">
              <a:buNone/>
            </a:pPr>
            <a:r>
              <a:rPr lang="en-US" sz="1900" b="1" u="sng" dirty="0">
                <a:latin typeface="Times New Roman" pitchFamily="18" charset="0"/>
                <a:cs typeface="Times New Roman" pitchFamily="18" charset="0"/>
              </a:rPr>
              <a:t>QUALITY ASSURANCE TESTS </a:t>
            </a:r>
          </a:p>
          <a:p>
            <a:endParaRPr lang="en-US" sz="16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One reason why quality assurance is needed is because computers are infamous for doing what you tell them to do, not necessarily what you want them to do. To close this gap, the code must be free of errors or bugs that cause unexpected results, a process called debugging..</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Scenario-based testing, also called usage-based testing, concentrates on what the user does, not what the product does.</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This means capturing use cases and the tasks users perform, then performing them and their variants as tests.</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These scenarios also can identify interaction bugs. They often are more complex and realistic than error-based tests. </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Scenario-based tests tend to exercise multiple subsystems in a single test, because that is what users do. The tests will not find everything, but they will cover at least the higher visibility system interaction bugs .</a:t>
            </a:r>
          </a:p>
        </p:txBody>
      </p:sp>
    </p:spTree>
    <p:extLst>
      <p:ext uri="{BB962C8B-B14F-4D97-AF65-F5344CB8AC3E}">
        <p14:creationId xmlns:p14="http://schemas.microsoft.com/office/powerpoint/2010/main" val="409558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1800" b="1" u="sng" dirty="0">
                <a:latin typeface="Times New Roman" pitchFamily="18" charset="0"/>
                <a:cs typeface="Times New Roman" pitchFamily="18" charset="0"/>
              </a:rPr>
              <a:t>TESTING STRATEGIES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extent of testing a system is controlled by many factors, such as the risks involved, limitations on resources, and deadlines.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In light of these issues, we must deploy a testing strategy that does the "best" job of finding defects in a product within the given constraints. </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are many testing strategies, but most testing uses a combination of these: black box testing, white box testing, top-down testing, and bottom-up testing.</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However, no strategy or combination of strategies truly can prove the correctness of a system; it can establish only its "acceptability."</a:t>
            </a:r>
          </a:p>
        </p:txBody>
      </p:sp>
    </p:spTree>
    <p:extLst>
      <p:ext uri="{BB962C8B-B14F-4D97-AF65-F5344CB8AC3E}">
        <p14:creationId xmlns:p14="http://schemas.microsoft.com/office/powerpoint/2010/main" val="283446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latin typeface="Times New Roman" pitchFamily="18" charset="0"/>
                <a:cs typeface="Times New Roman" pitchFamily="18" charset="0"/>
              </a:rPr>
              <a:t>Black Box Testing</a:t>
            </a:r>
          </a:p>
          <a:p>
            <a:pPr algn="just"/>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is a software testing method in which the functionalities of software applications are tested without having knowledge of internal code structure, implementation details and internal paths.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Black Box Testing mainly focuses on input and output of software applications and it is entirely based on software requirements and specifications.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It is also known as Behavioral Testing.</a:t>
            </a:r>
          </a:p>
          <a:p>
            <a:pPr algn="just"/>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029200"/>
            <a:ext cx="51816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46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sz="1600" u="sng" dirty="0">
                <a:latin typeface="Times New Roman" pitchFamily="18" charset="0"/>
                <a:cs typeface="Times New Roman" pitchFamily="18" charset="0"/>
              </a:rPr>
              <a:t>Steps for</a:t>
            </a:r>
            <a:r>
              <a:rPr lang="en-US" sz="1600" b="1" u="sng" dirty="0">
                <a:latin typeface="Times New Roman" pitchFamily="18" charset="0"/>
                <a:cs typeface="Times New Roman" pitchFamily="18" charset="0"/>
              </a:rPr>
              <a:t> </a:t>
            </a:r>
            <a:r>
              <a:rPr lang="en-US" sz="1600" b="1" u="sng" dirty="0" err="1">
                <a:latin typeface="Times New Roman" pitchFamily="18" charset="0"/>
                <a:cs typeface="Times New Roman" pitchFamily="18" charset="0"/>
              </a:rPr>
              <a:t>BlackBox</a:t>
            </a:r>
            <a:r>
              <a:rPr lang="en-US" sz="1600" b="1" u="sng" dirty="0">
                <a:latin typeface="Times New Roman" pitchFamily="18" charset="0"/>
                <a:cs typeface="Times New Roman" pitchFamily="18" charset="0"/>
              </a:rPr>
              <a:t> Testing</a:t>
            </a:r>
          </a:p>
          <a:p>
            <a:pPr algn="just"/>
            <a:endParaRPr lang="en-US" sz="1600" b="1" u="sng"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Initially, the requirements and specifications of the system are examined.</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Tester chooses valid inputs (positive test scenario) to check whether SUT processes them correctly. Also, some invalid inputs (negative test scenario) are chosen to verify that the SUT is able to detect them.</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Tester determines expected outputs for all those inputs.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Software tester constructs test cases with the selected inputs.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test cases are executed.</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Software tester compares the actual outputs with the expected outputs.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Defects if any are fixed and re-tested.</a:t>
            </a:r>
          </a:p>
          <a:p>
            <a:pPr algn="just"/>
            <a:endParaRPr lang="en-US" sz="1600" b="1"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266308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latin typeface="Times New Roman" pitchFamily="18" charset="0"/>
                <a:cs typeface="Times New Roman" pitchFamily="18" charset="0"/>
              </a:rPr>
              <a:t>Types of Black Box Testing</a:t>
            </a:r>
          </a:p>
          <a:p>
            <a:pPr algn="just"/>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There are many types of Black Box Testing but the following are the prominent ones –</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Functional testing</a:t>
            </a:r>
            <a:r>
              <a:rPr lang="en-US" sz="1600" dirty="0">
                <a:latin typeface="Times New Roman" pitchFamily="18" charset="0"/>
                <a:cs typeface="Times New Roman" pitchFamily="18" charset="0"/>
              </a:rPr>
              <a:t> - This black box testing type is related to the functional requirements of a system; it is done by software testers.</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Non-functional testing </a:t>
            </a:r>
            <a:r>
              <a:rPr lang="en-US" sz="1600" dirty="0">
                <a:latin typeface="Times New Roman" pitchFamily="18" charset="0"/>
                <a:cs typeface="Times New Roman" pitchFamily="18" charset="0"/>
              </a:rPr>
              <a:t>- This type of black box testing is not related to testing of specific functionality, but non-functional requirements such as performance, scalability, usability.</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Regression testing </a:t>
            </a:r>
            <a:r>
              <a:rPr lang="en-US" sz="1600" dirty="0">
                <a:latin typeface="Times New Roman" pitchFamily="18" charset="0"/>
                <a:cs typeface="Times New Roman" pitchFamily="18" charset="0"/>
              </a:rPr>
              <a:t>- </a:t>
            </a:r>
            <a:r>
              <a:rPr lang="en-US" sz="1600" dirty="0">
                <a:latin typeface="Times New Roman" pitchFamily="18" charset="0"/>
                <a:cs typeface="Times New Roman" pitchFamily="18" charset="0"/>
                <a:hlinkClick r:id="rId2"/>
              </a:rPr>
              <a:t>Regression Testing</a:t>
            </a:r>
            <a:r>
              <a:rPr lang="en-US" sz="1600" dirty="0">
                <a:latin typeface="Times New Roman" pitchFamily="18" charset="0"/>
                <a:cs typeface="Times New Roman" pitchFamily="18" charset="0"/>
              </a:rPr>
              <a:t> is done after code fixes, upgrades or any other system maintenance to check the new code has not affected the existing code.</a:t>
            </a:r>
          </a:p>
          <a:p>
            <a:endParaRPr lang="en-US" dirty="0"/>
          </a:p>
        </p:txBody>
      </p:sp>
    </p:spTree>
    <p:extLst>
      <p:ext uri="{BB962C8B-B14F-4D97-AF65-F5344CB8AC3E}">
        <p14:creationId xmlns:p14="http://schemas.microsoft.com/office/powerpoint/2010/main" val="4008919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sz="1600" b="1" dirty="0">
                <a:latin typeface="Times New Roman" pitchFamily="18" charset="0"/>
                <a:cs typeface="Times New Roman" pitchFamily="18" charset="0"/>
              </a:rPr>
              <a:t>White Box Testing</a:t>
            </a:r>
          </a:p>
          <a:p>
            <a:pPr algn="just"/>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is software testing technique in which internal structure, design and coding of software are tested to verify flow of input-output and to improve design, usability and security.</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In white box testing, code is visible to testers so it is also called Clear box testing, Open box testing, Transparent box testing,</a:t>
            </a:r>
          </a:p>
          <a:p>
            <a:pPr algn="just"/>
            <a:endParaRPr lang="en-US" sz="1600" dirty="0">
              <a:latin typeface="Times New Roman" pitchFamily="18" charset="0"/>
              <a:cs typeface="Times New Roman" pitchFamily="18" charset="0"/>
            </a:endParaRPr>
          </a:p>
          <a:p>
            <a:pPr marL="0" indent="0">
              <a:buNone/>
            </a:pPr>
            <a:r>
              <a:rPr lang="en-US" sz="1600" dirty="0"/>
              <a:t>White box testing involves the testing of the software code for the following:</a:t>
            </a:r>
          </a:p>
          <a:p>
            <a:r>
              <a:rPr lang="en-US" sz="1600" dirty="0"/>
              <a:t>Internal security holes</a:t>
            </a:r>
          </a:p>
          <a:p>
            <a:r>
              <a:rPr lang="en-US" sz="1600" dirty="0"/>
              <a:t>Broken or poorly structured paths in the coding processes</a:t>
            </a:r>
          </a:p>
          <a:p>
            <a:r>
              <a:rPr lang="en-US" sz="1600" dirty="0"/>
              <a:t>The flow of specific inputs through the code</a:t>
            </a:r>
          </a:p>
          <a:p>
            <a:r>
              <a:rPr lang="en-US" sz="1600" dirty="0"/>
              <a:t>Expected output</a:t>
            </a:r>
          </a:p>
          <a:p>
            <a:r>
              <a:rPr lang="en-US" sz="1600" dirty="0"/>
              <a:t>The functionality of conditional loops</a:t>
            </a:r>
          </a:p>
          <a:p>
            <a:r>
              <a:rPr lang="en-US" sz="1600" dirty="0"/>
              <a:t>Testing of each statement, object, and function on an individual basis</a:t>
            </a:r>
          </a:p>
          <a:p>
            <a:pPr algn="just"/>
            <a:r>
              <a:rPr lang="en-US" sz="1600" dirty="0">
                <a:latin typeface="Times New Roman" pitchFamily="18" charset="0"/>
                <a:cs typeface="Times New Roman" pitchFamily="18" charset="0"/>
              </a:rPr>
              <a:t> Code-based testing and Glass box testing.</a:t>
            </a:r>
          </a:p>
        </p:txBody>
      </p:sp>
    </p:spTree>
    <p:extLst>
      <p:ext uri="{BB962C8B-B14F-4D97-AF65-F5344CB8AC3E}">
        <p14:creationId xmlns:p14="http://schemas.microsoft.com/office/powerpoint/2010/main" val="194295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524000"/>
            <a:ext cx="8229600" cy="4525963"/>
          </a:xfrm>
        </p:spPr>
        <p:txBody>
          <a:bodyPr>
            <a:normAutofit/>
          </a:bodyPr>
          <a:lstStyle/>
          <a:p>
            <a:pPr marL="0" indent="0">
              <a:buNone/>
            </a:pPr>
            <a:r>
              <a:rPr lang="en-US" sz="2000" b="1" u="sng" dirty="0">
                <a:latin typeface="Times New Roman" pitchFamily="18" charset="0"/>
                <a:cs typeface="Times New Roman" pitchFamily="18" charset="0"/>
              </a:rPr>
              <a:t>Steps:</a:t>
            </a:r>
          </a:p>
          <a:p>
            <a:pPr marL="0" indent="0">
              <a:buNone/>
            </a:pPr>
            <a:r>
              <a:rPr lang="en-US" sz="2000" dirty="0"/>
              <a:t>1) Understand the Source Code</a:t>
            </a:r>
          </a:p>
          <a:p>
            <a:pPr marL="0" indent="0">
              <a:buNone/>
            </a:pPr>
            <a:r>
              <a:rPr lang="en-US" sz="2000" dirty="0"/>
              <a:t>2) Create Test Cases and Execute</a:t>
            </a:r>
            <a:endParaRPr lang="en-US" sz="2000" u="sng"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790242"/>
            <a:ext cx="73533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19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83162"/>
          </a:xfrm>
        </p:spPr>
        <p:txBody>
          <a:bodyPr>
            <a:normAutofit lnSpcReduction="10000"/>
          </a:bodyPr>
          <a:lstStyle/>
          <a:p>
            <a:pPr algn="just"/>
            <a:endParaRPr lang="en-US" sz="1600" b="1" dirty="0">
              <a:latin typeface="Times New Roman" pitchFamily="18" charset="0"/>
              <a:cs typeface="Times New Roman" pitchFamily="18" charset="0"/>
            </a:endParaRPr>
          </a:p>
          <a:p>
            <a:pPr marL="0" indent="0" algn="just">
              <a:buNone/>
            </a:pPr>
            <a:r>
              <a:rPr lang="en-US" sz="1600" b="1" u="sng" dirty="0"/>
              <a:t>White Box Testing Techniques</a:t>
            </a:r>
          </a:p>
          <a:p>
            <a:pPr algn="just"/>
            <a:endParaRPr lang="en-US" sz="16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Statement Coverage:</a:t>
            </a:r>
            <a:r>
              <a:rPr lang="en-US" sz="1600" dirty="0">
                <a:latin typeface="Times New Roman" pitchFamily="18" charset="0"/>
                <a:cs typeface="Times New Roman" pitchFamily="18" charset="0"/>
              </a:rPr>
              <a:t> This technique requires every possible statement in the code to be tested at least once during the testing process of software engineering.</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Branch Coverage: </a:t>
            </a:r>
            <a:r>
              <a:rPr lang="en-US" sz="1600" dirty="0">
                <a:latin typeface="Times New Roman" pitchFamily="18" charset="0"/>
                <a:cs typeface="Times New Roman" pitchFamily="18" charset="0"/>
              </a:rPr>
              <a:t>This technique checks every possible path (if-else and other conditional loops) of a software application. Using Statement and Branch coverage you generally attain 80-90% code coverage which is sufficient.</a:t>
            </a:r>
          </a:p>
          <a:p>
            <a:pPr algn="just"/>
            <a:endParaRPr lang="en-US" sz="1600"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Condition Coverage:</a:t>
            </a:r>
            <a:r>
              <a:rPr lang="en-US" sz="1600" dirty="0">
                <a:latin typeface="Times New Roman" pitchFamily="18" charset="0"/>
                <a:cs typeface="Times New Roman" pitchFamily="18" charset="0"/>
              </a:rPr>
              <a:t> In this technique, all individual conditions must be covered.</a:t>
            </a:r>
          </a:p>
          <a:p>
            <a:pPr algn="just"/>
            <a:endParaRPr lang="en-US" sz="1600" dirty="0">
              <a:latin typeface="Times New Roman" pitchFamily="18" charset="0"/>
              <a:cs typeface="Times New Roman" pitchFamily="18" charset="0"/>
            </a:endParaRPr>
          </a:p>
          <a:p>
            <a:pPr marL="0" indent="0" algn="just">
              <a:buNone/>
            </a:pPr>
            <a:r>
              <a:rPr lang="en-IN" sz="1800" b="1" u="sng" dirty="0">
                <a:latin typeface="Times New Roman" pitchFamily="18" charset="0"/>
                <a:cs typeface="Times New Roman" pitchFamily="18" charset="0"/>
              </a:rPr>
              <a:t>Top-down testing</a:t>
            </a:r>
          </a:p>
          <a:p>
            <a:pPr marL="0" indent="0" algn="just">
              <a:buNone/>
            </a:pPr>
            <a:endParaRPr lang="en-IN" sz="1800" b="1" u="sng" dirty="0">
              <a:latin typeface="Times New Roman" pitchFamily="18" charset="0"/>
              <a:cs typeface="Times New Roman" pitchFamily="18" charset="0"/>
            </a:endParaRPr>
          </a:p>
          <a:p>
            <a:pPr algn="just"/>
            <a:r>
              <a:rPr lang="en-IN" sz="1600" b="1" dirty="0">
                <a:latin typeface="Times New Roman" pitchFamily="18" charset="0"/>
                <a:cs typeface="Times New Roman" pitchFamily="18" charset="0"/>
              </a:rPr>
              <a:t>Top</a:t>
            </a:r>
            <a:r>
              <a:rPr lang="en-IN" sz="1600" dirty="0">
                <a:latin typeface="Times New Roman" pitchFamily="18" charset="0"/>
                <a:cs typeface="Times New Roman" pitchFamily="18" charset="0"/>
              </a:rPr>
              <a:t>-</a:t>
            </a:r>
            <a:r>
              <a:rPr lang="en-IN" sz="1600" b="1" dirty="0">
                <a:latin typeface="Times New Roman" pitchFamily="18" charset="0"/>
                <a:cs typeface="Times New Roman" pitchFamily="18" charset="0"/>
              </a:rPr>
              <a:t>down testing</a:t>
            </a:r>
            <a:r>
              <a:rPr lang="en-IN" sz="1600" dirty="0">
                <a:latin typeface="Times New Roman" pitchFamily="18" charset="0"/>
                <a:cs typeface="Times New Roman" pitchFamily="18" charset="0"/>
              </a:rPr>
              <a:t> is a type of incremental </a:t>
            </a:r>
            <a:r>
              <a:rPr lang="en-IN" sz="1600" b="1" dirty="0">
                <a:latin typeface="Times New Roman" pitchFamily="18" charset="0"/>
                <a:cs typeface="Times New Roman" pitchFamily="18" charset="0"/>
              </a:rPr>
              <a:t>Integration testing</a:t>
            </a:r>
            <a:r>
              <a:rPr lang="en-IN" sz="1600" dirty="0">
                <a:latin typeface="Times New Roman" pitchFamily="18" charset="0"/>
                <a:cs typeface="Times New Roman" pitchFamily="18" charset="0"/>
              </a:rPr>
              <a:t> approach in which </a:t>
            </a:r>
            <a:r>
              <a:rPr lang="en-IN" sz="1600" b="1" dirty="0">
                <a:latin typeface="Times New Roman" pitchFamily="18" charset="0"/>
                <a:cs typeface="Times New Roman" pitchFamily="18" charset="0"/>
              </a:rPr>
              <a:t>testing</a:t>
            </a:r>
            <a:r>
              <a:rPr lang="en-IN" sz="1600" dirty="0">
                <a:latin typeface="Times New Roman" pitchFamily="18" charset="0"/>
                <a:cs typeface="Times New Roman" pitchFamily="18" charset="0"/>
              </a:rPr>
              <a:t> is done by integrating or joining two or more modules by moving </a:t>
            </a:r>
            <a:r>
              <a:rPr lang="en-IN" sz="1600" b="1" dirty="0">
                <a:latin typeface="Times New Roman" pitchFamily="18" charset="0"/>
                <a:cs typeface="Times New Roman" pitchFamily="18" charset="0"/>
              </a:rPr>
              <a:t>down</a:t>
            </a:r>
            <a:r>
              <a:rPr lang="en-IN" sz="1600" dirty="0">
                <a:latin typeface="Times New Roman" pitchFamily="18" charset="0"/>
                <a:cs typeface="Times New Roman" pitchFamily="18" charset="0"/>
              </a:rPr>
              <a:t> from </a:t>
            </a:r>
            <a:r>
              <a:rPr lang="en-IN" sz="1600" b="1" dirty="0">
                <a:latin typeface="Times New Roman" pitchFamily="18" charset="0"/>
                <a:cs typeface="Times New Roman" pitchFamily="18" charset="0"/>
              </a:rPr>
              <a:t>top to bottom</a:t>
            </a:r>
            <a:r>
              <a:rPr lang="en-IN" sz="1600" dirty="0">
                <a:latin typeface="Times New Roman" pitchFamily="18" charset="0"/>
                <a:cs typeface="Times New Roman" pitchFamily="18" charset="0"/>
              </a:rPr>
              <a:t> through control flow of architecture structure.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In these, high-level modules are </a:t>
            </a:r>
            <a:r>
              <a:rPr lang="en-IN" sz="1600" b="1" dirty="0">
                <a:latin typeface="Times New Roman" pitchFamily="18" charset="0"/>
                <a:cs typeface="Times New Roman" pitchFamily="18" charset="0"/>
              </a:rPr>
              <a:t>tested</a:t>
            </a:r>
            <a:r>
              <a:rPr lang="en-IN" sz="1600" dirty="0">
                <a:latin typeface="Times New Roman" pitchFamily="18" charset="0"/>
                <a:cs typeface="Times New Roman" pitchFamily="18" charset="0"/>
              </a:rPr>
              <a:t> first, and then low-level modules are </a:t>
            </a:r>
            <a:r>
              <a:rPr lang="en-IN" sz="1600" b="1" dirty="0">
                <a:latin typeface="Times New Roman" pitchFamily="18" charset="0"/>
                <a:cs typeface="Times New Roman" pitchFamily="18" charset="0"/>
              </a:rPr>
              <a:t>tested. </a:t>
            </a:r>
            <a:endParaRPr lang="en-IN"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95252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u="sng" dirty="0">
                <a:latin typeface="Times New Roman" pitchFamily="18" charset="0"/>
                <a:cs typeface="Times New Roman" pitchFamily="18" charset="0"/>
              </a:rPr>
              <a:t>Bottom</a:t>
            </a:r>
            <a:r>
              <a:rPr lang="en-US" sz="1600" u="sng" dirty="0">
                <a:latin typeface="Times New Roman" pitchFamily="18" charset="0"/>
                <a:cs typeface="Times New Roman" pitchFamily="18" charset="0"/>
              </a:rPr>
              <a:t>-</a:t>
            </a:r>
            <a:r>
              <a:rPr lang="en-US" sz="1600" b="1" u="sng" dirty="0">
                <a:latin typeface="Times New Roman" pitchFamily="18" charset="0"/>
                <a:cs typeface="Times New Roman" pitchFamily="18" charset="0"/>
              </a:rPr>
              <a:t>up testing</a:t>
            </a:r>
            <a:r>
              <a:rPr lang="en-US" sz="1600" u="sng" dirty="0">
                <a:latin typeface="Times New Roman" pitchFamily="18" charset="0"/>
                <a:cs typeface="Times New Roman" pitchFamily="18" charset="0"/>
              </a:rPr>
              <a:t> :</a:t>
            </a:r>
          </a:p>
          <a:p>
            <a:pPr marL="0" indent="0" algn="just">
              <a:buNone/>
            </a:pPr>
            <a:endParaRPr lang="en-US" sz="16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Bottom</a:t>
            </a:r>
            <a:r>
              <a:rPr lang="en-US" sz="1600" dirty="0">
                <a:latin typeface="Times New Roman" pitchFamily="18" charset="0"/>
                <a:cs typeface="Times New Roman" pitchFamily="18" charset="0"/>
              </a:rPr>
              <a:t>-</a:t>
            </a:r>
            <a:r>
              <a:rPr lang="en-US" sz="1600" b="1" dirty="0">
                <a:latin typeface="Times New Roman" pitchFamily="18" charset="0"/>
                <a:cs typeface="Times New Roman" pitchFamily="18" charset="0"/>
              </a:rPr>
              <a:t>up testing</a:t>
            </a:r>
            <a:r>
              <a:rPr lang="en-US" sz="1600" dirty="0">
                <a:latin typeface="Times New Roman" pitchFamily="18" charset="0"/>
                <a:cs typeface="Times New Roman" pitchFamily="18" charset="0"/>
              </a:rPr>
              <a:t> is an approach to integrated </a:t>
            </a:r>
            <a:r>
              <a:rPr lang="en-US" sz="1600" b="1" dirty="0">
                <a:latin typeface="Times New Roman" pitchFamily="18" charset="0"/>
                <a:cs typeface="Times New Roman" pitchFamily="18" charset="0"/>
              </a:rPr>
              <a:t>testing</a:t>
            </a:r>
            <a:r>
              <a:rPr lang="en-US" sz="1600" dirty="0">
                <a:latin typeface="Times New Roman" pitchFamily="18" charset="0"/>
                <a:cs typeface="Times New Roman" pitchFamily="18" charset="0"/>
              </a:rPr>
              <a:t> where the lowest level components are </a:t>
            </a:r>
            <a:r>
              <a:rPr lang="en-US" sz="1600" b="1" dirty="0">
                <a:latin typeface="Times New Roman" pitchFamily="18" charset="0"/>
                <a:cs typeface="Times New Roman" pitchFamily="18" charset="0"/>
              </a:rPr>
              <a:t>tested</a:t>
            </a:r>
            <a:r>
              <a:rPr lang="en-US" sz="1600" dirty="0">
                <a:latin typeface="Times New Roman" pitchFamily="18" charset="0"/>
                <a:cs typeface="Times New Roman" pitchFamily="18" charset="0"/>
              </a:rPr>
              <a:t> first, then used to facilitate the </a:t>
            </a:r>
            <a:r>
              <a:rPr lang="en-US" sz="1600" b="1" dirty="0">
                <a:latin typeface="Times New Roman" pitchFamily="18" charset="0"/>
                <a:cs typeface="Times New Roman" pitchFamily="18" charset="0"/>
              </a:rPr>
              <a:t>testing</a:t>
            </a:r>
            <a:r>
              <a:rPr lang="en-US" sz="1600" dirty="0">
                <a:latin typeface="Times New Roman" pitchFamily="18" charset="0"/>
                <a:cs typeface="Times New Roman" pitchFamily="18" charset="0"/>
              </a:rPr>
              <a:t> of higher level components.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process is repeated until the component at the top of the hierarchy is </a:t>
            </a:r>
            <a:r>
              <a:rPr lang="en-US" sz="1600" b="1" dirty="0">
                <a:latin typeface="Times New Roman" pitchFamily="18" charset="0"/>
                <a:cs typeface="Times New Roman" pitchFamily="18" charset="0"/>
              </a:rPr>
              <a:t>tested</a:t>
            </a:r>
            <a:r>
              <a:rPr lang="en-US" sz="1600" dirty="0">
                <a:latin typeface="Times New Roman" pitchFamily="18" charset="0"/>
                <a:cs typeface="Times New Roman" pitchFamily="18" charset="0"/>
              </a:rPr>
              <a:t>.</a:t>
            </a:r>
          </a:p>
          <a:p>
            <a:pPr marL="0" indent="0" algn="just">
              <a:buNone/>
            </a:pP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val="44644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ctr">
              <a:buNone/>
            </a:pPr>
            <a:r>
              <a:rPr lang="en-US" sz="2400" b="1" dirty="0">
                <a:latin typeface="Times New Roman" pitchFamily="18" charset="0"/>
                <a:cs typeface="Times New Roman" pitchFamily="18" charset="0"/>
              </a:rPr>
              <a:t>Unit - V</a:t>
            </a:r>
          </a:p>
          <a:p>
            <a:pPr marL="0" indent="0" algn="just">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Software quality assurance – Testing strategies – Test cases – Test plan – Myers debugging principle – System usability and measuring user satisfaction.</a:t>
            </a:r>
          </a:p>
        </p:txBody>
      </p:sp>
    </p:spTree>
    <p:extLst>
      <p:ext uri="{BB962C8B-B14F-4D97-AF65-F5344CB8AC3E}">
        <p14:creationId xmlns:p14="http://schemas.microsoft.com/office/powerpoint/2010/main" val="261425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5082-60C1-463D-AE79-24995C4D5C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53A2E0-F327-459F-A6E9-81D370365CDE}"/>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FF4475DC-09E0-4AE8-9AF6-9801B63F2547}"/>
              </a:ext>
            </a:extLst>
          </p:cNvPr>
          <p:cNvSpPr txBox="1"/>
          <p:nvPr/>
        </p:nvSpPr>
        <p:spPr>
          <a:xfrm>
            <a:off x="838200" y="1954966"/>
            <a:ext cx="7467600" cy="3816429"/>
          </a:xfrm>
          <a:prstGeom prst="rect">
            <a:avLst/>
          </a:prstGeom>
          <a:noFill/>
        </p:spPr>
        <p:txBody>
          <a:bodyPr wrap="square">
            <a:spAutoFit/>
          </a:bodyPr>
          <a:lstStyle/>
          <a:p>
            <a:pPr algn="ctr"/>
            <a:r>
              <a:rPr lang="en-US" sz="2200" b="1" u="sng" dirty="0">
                <a:latin typeface="Times New Roman" pitchFamily="18" charset="0"/>
                <a:cs typeface="Times New Roman" pitchFamily="18" charset="0"/>
              </a:rPr>
              <a:t>Test Cases</a:t>
            </a:r>
          </a:p>
          <a:p>
            <a:pPr algn="ctr"/>
            <a:endParaRPr lang="en-US" sz="2200" b="1" u="sng" dirty="0">
              <a:latin typeface="Times New Roman" pitchFamily="18" charset="0"/>
              <a:cs typeface="Times New Roman" pitchFamily="18" charset="0"/>
            </a:endParaRPr>
          </a:p>
          <a:p>
            <a:pPr marL="342900" indent="-342900" algn="just">
              <a:buFont typeface="Arial" panose="020B0604020202020204" pitchFamily="34" charset="0"/>
              <a:buChar char="•"/>
            </a:pP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dirty="0">
                <a:latin typeface="Times New Roman" pitchFamily="18" charset="0"/>
                <a:cs typeface="Times New Roman" pitchFamily="18" charset="0"/>
              </a:rPr>
              <a:t>To have a comprehensive testing scheme, the test must cover all methods or a good majority of them.</a:t>
            </a:r>
          </a:p>
          <a:p>
            <a:pPr marL="342900" indent="-342900" algn="just">
              <a:buFont typeface="Arial" panose="020B0604020202020204" pitchFamily="34" charset="0"/>
              <a:buChar char="•"/>
            </a:pP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dirty="0">
                <a:latin typeface="Times New Roman" pitchFamily="18" charset="0"/>
                <a:cs typeface="Times New Roman" pitchFamily="18" charset="0"/>
              </a:rPr>
              <a:t> All the services of your system must be checked by at least one test. </a:t>
            </a:r>
          </a:p>
          <a:p>
            <a:pPr marL="342900" indent="-342900" algn="just">
              <a:buFont typeface="Arial" panose="020B0604020202020204" pitchFamily="34" charset="0"/>
              <a:buChar char="•"/>
            </a:pPr>
            <a:endParaRPr lang="en-US"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dirty="0">
                <a:latin typeface="Times New Roman" pitchFamily="18" charset="0"/>
                <a:cs typeface="Times New Roman" pitchFamily="18" charset="0"/>
              </a:rPr>
              <a:t>To test a system, you must construct some test input cases, then describe how the output will look. </a:t>
            </a:r>
          </a:p>
        </p:txBody>
      </p:sp>
    </p:spTree>
    <p:extLst>
      <p:ext uri="{BB962C8B-B14F-4D97-AF65-F5344CB8AC3E}">
        <p14:creationId xmlns:p14="http://schemas.microsoft.com/office/powerpoint/2010/main" val="325195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1600" dirty="0">
                <a:latin typeface="Times New Roman" pitchFamily="18" charset="0"/>
                <a:cs typeface="Times New Roman" pitchFamily="18" charset="0"/>
              </a:rPr>
              <a:t>Myers describes the objective of testing as follows. Testing is the process of executing a program with the intent of finding errors.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good test case is the one that has a high probability of detecting an as-yet undiscovered error. A successful test case is the one that detects an as-yet undiscovered error. </a:t>
            </a:r>
          </a:p>
          <a:p>
            <a:pPr algn="just"/>
            <a:endParaRPr lang="en-US" sz="1600" dirty="0">
              <a:latin typeface="Times New Roman" pitchFamily="18" charset="0"/>
              <a:cs typeface="Times New Roman" pitchFamily="18" charset="0"/>
            </a:endParaRPr>
          </a:p>
          <a:p>
            <a:pPr marL="0" indent="0" algn="just">
              <a:buNone/>
            </a:pPr>
            <a:r>
              <a:rPr lang="en-US" sz="1600" b="1" u="sng" dirty="0"/>
              <a:t>Guidelines for Developing Quality Assurance Test Cases:</a:t>
            </a:r>
          </a:p>
          <a:p>
            <a:pPr algn="just"/>
            <a:endParaRPr lang="en-US" sz="1600" b="1" u="sng"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Gause</a:t>
            </a:r>
            <a:r>
              <a:rPr lang="en-US" sz="1600" dirty="0">
                <a:latin typeface="Times New Roman" pitchFamily="18" charset="0"/>
                <a:cs typeface="Times New Roman" pitchFamily="18" charset="0"/>
              </a:rPr>
              <a:t> and Weinberg provide a wonderful example to highlight the essence of a test case. Say, we want to test our new and improved "</a:t>
            </a:r>
            <a:r>
              <a:rPr lang="en-US" sz="1600" dirty="0" err="1">
                <a:latin typeface="Times New Roman" pitchFamily="18" charset="0"/>
                <a:cs typeface="Times New Roman" pitchFamily="18" charset="0"/>
              </a:rPr>
              <a:t>Superchalk</a:t>
            </a:r>
            <a:r>
              <a:rPr lang="en-US" sz="1600" dirty="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Writing a geometry lesson on a blackboard is clearly normal use for </a:t>
            </a:r>
            <a:r>
              <a:rPr lang="en-US" sz="1600" dirty="0" err="1">
                <a:latin typeface="Times New Roman" pitchFamily="18" charset="0"/>
                <a:cs typeface="Times New Roman" pitchFamily="18" charset="0"/>
              </a:rPr>
              <a:t>Superchalk</a:t>
            </a:r>
            <a:r>
              <a:rPr lang="en-US" sz="1600" dirty="0">
                <a:latin typeface="Times New Roman" pitchFamily="18" charset="0"/>
                <a:cs typeface="Times New Roman" pitchFamily="18" charset="0"/>
              </a:rPr>
              <a:t>. Drawing on clothing is not normal, but is quite reasonable to expect.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Eating </a:t>
            </a:r>
            <a:r>
              <a:rPr lang="en-US" sz="1600" dirty="0" err="1">
                <a:latin typeface="Times New Roman" pitchFamily="18" charset="0"/>
                <a:cs typeface="Times New Roman" pitchFamily="18" charset="0"/>
              </a:rPr>
              <a:t>Superchalk</a:t>
            </a:r>
            <a:r>
              <a:rPr lang="en-US" sz="1600" dirty="0">
                <a:latin typeface="Times New Roman" pitchFamily="18" charset="0"/>
                <a:cs typeface="Times New Roman" pitchFamily="18" charset="0"/>
              </a:rPr>
              <a:t> may be unreasonable, but the design will have to deal with this issue in some way, in order to prevent lawsuits.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No single failure of requirements work leads to more lawsuits than the confident declaration. </a:t>
            </a:r>
            <a:endParaRPr lang="en-US" sz="1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76474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1600" b="1" u="sng" dirty="0">
                <a:latin typeface="Times New Roman" pitchFamily="18" charset="0"/>
                <a:cs typeface="Times New Roman" pitchFamily="18" charset="0"/>
              </a:rPr>
              <a:t>Test Plans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On paper, it may seem that everything will fall into place with no preparation and a bug free product will be shipped.</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However, in the real world, it may be a good idea to use a test plan to find bugs and remove them. A dreaded and frequently overlooked activity in software development is writing the test plan.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test plan offers a road map for testing activities, whether usability, user satisfaction, or quality assurance tests.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It should state the test objectives and how to meet them.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test plan need not be very large; in fact, devoting too much time to the plan can be counterproductive. </a:t>
            </a:r>
          </a:p>
        </p:txBody>
      </p:sp>
    </p:spTree>
    <p:extLst>
      <p:ext uri="{BB962C8B-B14F-4D97-AF65-F5344CB8AC3E}">
        <p14:creationId xmlns:p14="http://schemas.microsoft.com/office/powerpoint/2010/main" val="3093384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133600"/>
            <a:ext cx="8229600" cy="4525963"/>
          </a:xfrm>
        </p:spPr>
        <p:txBody>
          <a:bodyPr>
            <a:normAutofit/>
          </a:bodyPr>
          <a:lstStyle/>
          <a:p>
            <a:r>
              <a:rPr lang="en-US" sz="1800" dirty="0">
                <a:latin typeface="Times New Roman" pitchFamily="18" charset="0"/>
                <a:cs typeface="Times New Roman" pitchFamily="18" charset="0"/>
              </a:rPr>
              <a:t>Next, perform the tests and compare the outcome with the expected output.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good news is that the use cases developed during analysis can be used to describe the usage test cases. </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After all, tests always should be designed from specifications and not by looking at the product!</a:t>
            </a:r>
          </a:p>
          <a:p>
            <a:endParaRPr lang="en-US" sz="1800" dirty="0"/>
          </a:p>
        </p:txBody>
      </p:sp>
    </p:spTree>
    <p:extLst>
      <p:ext uri="{BB962C8B-B14F-4D97-AF65-F5344CB8AC3E}">
        <p14:creationId xmlns:p14="http://schemas.microsoft.com/office/powerpoint/2010/main" val="3923517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057399"/>
            <a:ext cx="8229600" cy="4525963"/>
          </a:xfrm>
        </p:spPr>
        <p:txBody>
          <a:bodyPr>
            <a:normAutofit/>
          </a:bodyPr>
          <a:lstStyle/>
          <a:p>
            <a:pPr marL="0" indent="0" algn="just">
              <a:buNone/>
            </a:pPr>
            <a:r>
              <a:rPr lang="en-US" sz="1800" b="1" dirty="0">
                <a:latin typeface="Times New Roman" pitchFamily="18" charset="0"/>
                <a:cs typeface="Times New Roman" pitchFamily="18" charset="0"/>
              </a:rPr>
              <a:t>Steps needed to create a test plan:</a:t>
            </a:r>
          </a:p>
          <a:p>
            <a:pPr algn="just"/>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1. Objectives of the test. </a:t>
            </a:r>
            <a:r>
              <a:rPr lang="en-US" sz="1600" dirty="0">
                <a:latin typeface="Times New Roman" pitchFamily="18" charset="0"/>
                <a:cs typeface="Times New Roman" pitchFamily="18" charset="0"/>
              </a:rPr>
              <a:t>Create the objectives and describe how to achieve them. For example, if the objective is usability of the system, that must be stated and also how to realize it. </a:t>
            </a:r>
          </a:p>
          <a:p>
            <a:pPr marL="0" indent="0" algn="just">
              <a:buNone/>
            </a:pP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2. Development of a test case.</a:t>
            </a:r>
            <a:r>
              <a:rPr lang="en-US" sz="1600" dirty="0">
                <a:latin typeface="Times New Roman" pitchFamily="18" charset="0"/>
                <a:cs typeface="Times New Roman" pitchFamily="18" charset="0"/>
              </a:rPr>
              <a:t> Develop test data, both input and expected output, based on the domain of the data and the expected behaviors that must be tested.</a:t>
            </a:r>
          </a:p>
          <a:p>
            <a:pPr marL="0" indent="0" algn="just">
              <a:buNone/>
            </a:pP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marL="0" indent="0" algn="just">
              <a:buNone/>
            </a:pPr>
            <a:r>
              <a:rPr lang="en-US" sz="1600" b="1" dirty="0">
                <a:latin typeface="Times New Roman" pitchFamily="18" charset="0"/>
                <a:cs typeface="Times New Roman" pitchFamily="18" charset="0"/>
              </a:rPr>
              <a:t>3. Test analysis</a:t>
            </a:r>
            <a:r>
              <a:rPr lang="en-US" sz="1600" dirty="0">
                <a:latin typeface="Times New Roman" pitchFamily="18" charset="0"/>
                <a:cs typeface="Times New Roman" pitchFamily="18" charset="0"/>
              </a:rPr>
              <a:t>. This step involves the examination of the test output and the documentation of the test results. If bugs are detected, then this is reported and the activity centers on debugging. After debugging, steps 1 through 3 must be repeated until no bugs can be detected. </a:t>
            </a:r>
          </a:p>
        </p:txBody>
      </p:sp>
    </p:spTree>
    <p:extLst>
      <p:ext uri="{BB962C8B-B14F-4D97-AF65-F5344CB8AC3E}">
        <p14:creationId xmlns:p14="http://schemas.microsoft.com/office/powerpoint/2010/main" val="1928303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05000"/>
            <a:ext cx="8229600" cy="4525963"/>
          </a:xfrm>
        </p:spPr>
        <p:txBody>
          <a:bodyPr>
            <a:normAutofit/>
          </a:bodyPr>
          <a:lstStyle/>
          <a:p>
            <a:pPr algn="just"/>
            <a:r>
              <a:rPr lang="en-US" sz="1600" dirty="0">
                <a:latin typeface="Times New Roman" pitchFamily="18" charset="0"/>
                <a:cs typeface="Times New Roman" pitchFamily="18" charset="0"/>
              </a:rPr>
              <a:t>All passed tests should be repeated with the revised program, called regression testing, which can discover errors introduced during the debugging process.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When sufficient testing is believed to have been conducted, this fact should be reported, and testing for this specific product is complete . </a:t>
            </a:r>
          </a:p>
          <a:p>
            <a:pPr algn="just"/>
            <a:endParaRPr lang="en-US" sz="1600" dirty="0">
              <a:latin typeface="Times New Roman" pitchFamily="18" charset="0"/>
              <a:cs typeface="Times New Roman" pitchFamily="18" charset="0"/>
            </a:endParaRPr>
          </a:p>
          <a:p>
            <a:pPr marL="0" indent="0" algn="just">
              <a:buNone/>
            </a:pPr>
            <a:r>
              <a:rPr lang="en-US" sz="1600" b="1" u="sng" dirty="0"/>
              <a:t>Guidelines For Developing Test Plans:</a:t>
            </a:r>
          </a:p>
          <a:p>
            <a:pPr marL="0" indent="0" algn="just">
              <a:buNone/>
            </a:pPr>
            <a:endParaRPr lang="en-US" sz="1600" b="1" u="sng" dirty="0"/>
          </a:p>
          <a:p>
            <a:pPr algn="just"/>
            <a:r>
              <a:rPr lang="en-US" sz="1600" dirty="0"/>
              <a:t>The following guidelines have been developed by Thomas for writing test plans. </a:t>
            </a:r>
          </a:p>
          <a:p>
            <a:pPr algn="just"/>
            <a:endParaRPr lang="en-US" sz="1600" dirty="0"/>
          </a:p>
          <a:p>
            <a:pPr algn="just"/>
            <a:r>
              <a:rPr lang="en-US" sz="1600" dirty="0"/>
              <a:t>Whatever the appearance of your test plan, try to include as much detail as possible about the tests. The test plan should contain a schedule and a list of required resources. </a:t>
            </a:r>
          </a:p>
          <a:p>
            <a:pPr algn="just"/>
            <a:endParaRPr lang="en-US" sz="1600" dirty="0"/>
          </a:p>
        </p:txBody>
      </p:sp>
    </p:spTree>
    <p:extLst>
      <p:ext uri="{BB962C8B-B14F-4D97-AF65-F5344CB8AC3E}">
        <p14:creationId xmlns:p14="http://schemas.microsoft.com/office/powerpoint/2010/main" val="136303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52600"/>
            <a:ext cx="8229600" cy="4525963"/>
          </a:xfrm>
        </p:spPr>
        <p:txBody>
          <a:bodyPr>
            <a:normAutofit/>
          </a:bodyPr>
          <a:lstStyle/>
          <a:p>
            <a:pPr algn="just"/>
            <a:r>
              <a:rPr lang="en-US" sz="1600" dirty="0">
                <a:latin typeface="Times New Roman" pitchFamily="18" charset="0"/>
                <a:cs typeface="Times New Roman" pitchFamily="18" charset="0"/>
              </a:rPr>
              <a:t>List how many people will be needed, when the testing will be done, and what equipment will be required.</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After you have determined what types of testing are necessary (such as black box, white box, top-down, or bottom-up testing), you need to document specifically what you are going to do. Document every type of test you plan to complete. </a:t>
            </a:r>
          </a:p>
          <a:p>
            <a:pPr algn="just"/>
            <a:endParaRPr lang="en-US" sz="1600" b="1" u="sng" dirty="0">
              <a:latin typeface="Times New Roman" pitchFamily="18" charset="0"/>
              <a:cs typeface="Times New Roman" pitchFamily="18" charset="0"/>
            </a:endParaRPr>
          </a:p>
          <a:p>
            <a:pPr marL="0" indent="0" algn="just">
              <a:buNone/>
            </a:pPr>
            <a:r>
              <a:rPr lang="en-US" sz="1600" b="1" u="sng" dirty="0">
                <a:latin typeface="Times New Roman" pitchFamily="18" charset="0"/>
                <a:cs typeface="Times New Roman" pitchFamily="18" charset="0"/>
              </a:rPr>
              <a:t>MYERS'S DEBUGGING PRINCIPLES</a:t>
            </a:r>
          </a:p>
          <a:p>
            <a:pPr algn="just"/>
            <a:r>
              <a:rPr lang="en-US" sz="1600" dirty="0">
                <a:latin typeface="Times New Roman" pitchFamily="18" charset="0"/>
                <a:cs typeface="Times New Roman" pitchFamily="18" charset="0"/>
              </a:rPr>
              <a:t> The Myers's bug location and debugging principles: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1. Bug Locating Principles . Think. . If you reach an impasse, sleep on it. . If the impasse remains, describe the problem to someone else.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.Use debugging tools (this is slightly different from Myers's suggestion). .Experimentation should be done as a last resort (this is slightly different from Myers's suggestion). </a:t>
            </a:r>
            <a:endParaRPr lang="en-US" dirty="0"/>
          </a:p>
        </p:txBody>
      </p:sp>
    </p:spTree>
    <p:extLst>
      <p:ext uri="{BB962C8B-B14F-4D97-AF65-F5344CB8AC3E}">
        <p14:creationId xmlns:p14="http://schemas.microsoft.com/office/powerpoint/2010/main" val="4063498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1600" dirty="0">
                <a:latin typeface="Times New Roman" pitchFamily="18" charset="0"/>
                <a:cs typeface="Times New Roman" pitchFamily="18" charset="0"/>
              </a:rPr>
              <a:t>2. Debugging Principles . Where there is one bug, there is likely to be another. .Fix the error, not just the symptom of it.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probability of the solution being correct drops as the size of the program increases.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Beware of the possibility that an error correction will create a new error (this is less of a problem in an object-oriented environment). </a:t>
            </a:r>
          </a:p>
          <a:p>
            <a:pPr algn="just"/>
            <a:endParaRPr lang="en-US" sz="1600" b="1" u="sng" dirty="0">
              <a:latin typeface="Times New Roman" pitchFamily="18" charset="0"/>
              <a:cs typeface="Times New Roman" pitchFamily="18" charset="0"/>
            </a:endParaRPr>
          </a:p>
          <a:p>
            <a:pPr algn="just"/>
            <a:endParaRPr lang="en-US" sz="1600" b="1" u="sng" dirty="0">
              <a:latin typeface="Times New Roman" pitchFamily="18" charset="0"/>
              <a:cs typeface="Times New Roman" pitchFamily="18" charset="0"/>
            </a:endParaRPr>
          </a:p>
          <a:p>
            <a:pPr marL="0" indent="0" algn="just">
              <a:buNone/>
            </a:pPr>
            <a:r>
              <a:rPr lang="en-US" sz="1600" b="1" u="sng" dirty="0" err="1">
                <a:latin typeface="Times New Roman" pitchFamily="18" charset="0"/>
                <a:cs typeface="Times New Roman" pitchFamily="18" charset="0"/>
              </a:rPr>
              <a:t>Eg:CASE</a:t>
            </a:r>
            <a:r>
              <a:rPr lang="en-US" sz="1600" b="1" u="sng" dirty="0">
                <a:latin typeface="Times New Roman" pitchFamily="18" charset="0"/>
                <a:cs typeface="Times New Roman" pitchFamily="18" charset="0"/>
              </a:rPr>
              <a:t> STUDY: DEVELOPING TEST CASES FOR THE VIANET BANK ATM SYSTEM</a:t>
            </a:r>
          </a:p>
          <a:p>
            <a:pPr algn="just"/>
            <a:endParaRPr lang="en-US" sz="1600" b="1"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18625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sz="2000" b="1" u="sng" dirty="0">
                <a:latin typeface="Times New Roman" pitchFamily="18" charset="0"/>
                <a:cs typeface="Times New Roman" pitchFamily="18" charset="0"/>
              </a:rPr>
              <a:t>System </a:t>
            </a:r>
            <a:r>
              <a:rPr lang="en-US" sz="2000" b="1" u="sng" dirty="0" err="1">
                <a:latin typeface="Times New Roman" pitchFamily="18" charset="0"/>
                <a:cs typeface="Times New Roman" pitchFamily="18" charset="0"/>
              </a:rPr>
              <a:t>Usablility</a:t>
            </a:r>
            <a:r>
              <a:rPr lang="en-US" sz="2000" b="1" u="sng" dirty="0">
                <a:latin typeface="Times New Roman" pitchFamily="18" charset="0"/>
                <a:cs typeface="Times New Roman" pitchFamily="18" charset="0"/>
              </a:rPr>
              <a:t> and User Satisfaction :</a:t>
            </a:r>
          </a:p>
          <a:p>
            <a:pPr algn="just"/>
            <a:endParaRPr lang="en-US" sz="2000" b="1" u="sng" dirty="0">
              <a:latin typeface="Times New Roman" pitchFamily="18" charset="0"/>
              <a:cs typeface="Times New Roman" pitchFamily="18" charset="0"/>
            </a:endParaRPr>
          </a:p>
          <a:p>
            <a:pPr algn="just"/>
            <a:r>
              <a:rPr lang="en-US" sz="2000" dirty="0"/>
              <a:t>USABILITY TESTING The International Organization for Standardization (ISO) defines usability as the effectiveness, efficiency; and satisfaction with which a specified set others can achieve a specified set of tasks in particular environments. </a:t>
            </a:r>
          </a:p>
          <a:p>
            <a:pPr algn="just"/>
            <a:endParaRPr lang="en-US" sz="2000" dirty="0"/>
          </a:p>
          <a:p>
            <a:pPr algn="just"/>
            <a:r>
              <a:rPr lang="en-US" sz="2000" dirty="0"/>
              <a:t>The ISO definition requires </a:t>
            </a:r>
          </a:p>
          <a:p>
            <a:pPr algn="just"/>
            <a:endParaRPr lang="en-US" sz="2000" dirty="0"/>
          </a:p>
          <a:p>
            <a:pPr algn="just"/>
            <a:r>
              <a:rPr lang="en-US" sz="2000" dirty="0"/>
              <a:t>Defining tasks. What are the tasks? . </a:t>
            </a:r>
          </a:p>
          <a:p>
            <a:pPr algn="just"/>
            <a:endParaRPr lang="en-US" sz="2000" dirty="0"/>
          </a:p>
          <a:p>
            <a:pPr algn="just"/>
            <a:r>
              <a:rPr lang="en-US" sz="2000" dirty="0"/>
              <a:t>Defining users. Who are the users? </a:t>
            </a:r>
          </a:p>
          <a:p>
            <a:pPr algn="just"/>
            <a:endParaRPr lang="en-US" sz="2000" dirty="0"/>
          </a:p>
          <a:p>
            <a:pPr algn="just"/>
            <a:r>
              <a:rPr lang="en-US" sz="2000" dirty="0"/>
              <a:t>A means for measuring effectiveness, efficiency, and satisfaction. How do we measure usability? </a:t>
            </a:r>
            <a:endParaRPr lang="en-US" sz="2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758179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1600" dirty="0">
                <a:latin typeface="Times New Roman" pitchFamily="18" charset="0"/>
                <a:cs typeface="Times New Roman" pitchFamily="18" charset="0"/>
              </a:rPr>
              <a:t>The phrase two sides of the same coin is helpful for describing the relationship between the usability and functionality of a system.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Both are essential for the development of high-quality software .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Usability testing measures the ease of use as well as the degree of comfort and satisfaction users have with the software.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Products with poor usability can be difficult to learn, complicated to operate, and misused or not used at all.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Therefore, low product usability leads to high costs for users and a bad reputation for the developers.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Usability is one of the most crucial factors in the design and development of a product, especially the user interface. Therefore, usability testing must be a key part of the UI design process.</a:t>
            </a:r>
          </a:p>
        </p:txBody>
      </p:sp>
    </p:spTree>
    <p:extLst>
      <p:ext uri="{BB962C8B-B14F-4D97-AF65-F5344CB8AC3E}">
        <p14:creationId xmlns:p14="http://schemas.microsoft.com/office/powerpoint/2010/main" val="80148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722438"/>
            <a:ext cx="8229600" cy="792162"/>
          </a:xfrm>
        </p:spPr>
        <p:txBody>
          <a:bodyPr/>
          <a:lstStyle/>
          <a:p>
            <a:r>
              <a:rPr lang="en-US" b="1" dirty="0"/>
              <a:t>Software Quality Assurance </a:t>
            </a:r>
            <a:endParaRPr lang="en-US" dirty="0"/>
          </a:p>
        </p:txBody>
      </p:sp>
      <p:sp>
        <p:nvSpPr>
          <p:cNvPr id="5" name="Content Placeholder 4"/>
          <p:cNvSpPr>
            <a:spLocks noGrp="1"/>
          </p:cNvSpPr>
          <p:nvPr>
            <p:ph idx="1"/>
          </p:nvPr>
        </p:nvSpPr>
        <p:spPr>
          <a:xfrm>
            <a:off x="457200" y="2514600"/>
            <a:ext cx="8229600" cy="5486400"/>
          </a:xfrm>
        </p:spPr>
        <p:txBody>
          <a:bodyPr>
            <a:normAutofit/>
          </a:bodyPr>
          <a:lstStyle/>
          <a:p>
            <a:pPr marL="0" indent="0">
              <a:spcBef>
                <a:spcPts val="1200"/>
              </a:spcBef>
              <a:buNone/>
            </a:pPr>
            <a:r>
              <a:rPr lang="en-US" sz="1800" b="1" dirty="0">
                <a:latin typeface="Arial" pitchFamily="34" charset="0"/>
                <a:cs typeface="Arial" pitchFamily="34" charset="0"/>
              </a:rPr>
              <a:t>Quality </a:t>
            </a:r>
            <a:endParaRPr lang="en-US" sz="1800" dirty="0">
              <a:latin typeface="Arial" pitchFamily="34" charset="0"/>
              <a:cs typeface="Arial" pitchFamily="34" charset="0"/>
            </a:endParaRPr>
          </a:p>
          <a:p>
            <a:pPr algn="just">
              <a:spcBef>
                <a:spcPts val="1200"/>
              </a:spcBef>
            </a:pPr>
            <a:r>
              <a:rPr lang="en-US" sz="1800" dirty="0">
                <a:latin typeface="Arial" pitchFamily="34" charset="0"/>
                <a:cs typeface="Arial" pitchFamily="34" charset="0"/>
              </a:rPr>
              <a:t>It is all about meeting the needs and expectations of customers </a:t>
            </a:r>
          </a:p>
          <a:p>
            <a:pPr marL="0" indent="0" algn="just">
              <a:spcBef>
                <a:spcPts val="1200"/>
              </a:spcBef>
              <a:buNone/>
            </a:pPr>
            <a:r>
              <a:rPr lang="en-US" sz="1800" b="1" dirty="0">
                <a:latin typeface="Arial" pitchFamily="34" charset="0"/>
                <a:cs typeface="Arial" pitchFamily="34" charset="0"/>
              </a:rPr>
              <a:t>Assurance </a:t>
            </a:r>
          </a:p>
          <a:p>
            <a:pPr algn="just">
              <a:spcBef>
                <a:spcPts val="1200"/>
              </a:spcBef>
            </a:pPr>
            <a:r>
              <a:rPr lang="en-US" sz="1800" dirty="0">
                <a:latin typeface="Arial" pitchFamily="34" charset="0"/>
                <a:cs typeface="Arial" pitchFamily="34" charset="0"/>
              </a:rPr>
              <a:t>Provides a guarantee that the product will work without any problems.</a:t>
            </a:r>
          </a:p>
          <a:p>
            <a:pPr marL="0" indent="0" algn="just">
              <a:spcBef>
                <a:spcPts val="1200"/>
              </a:spcBef>
              <a:buNone/>
            </a:pPr>
            <a:r>
              <a:rPr lang="en-US" sz="1800" b="1" dirty="0">
                <a:latin typeface="Arial" pitchFamily="34" charset="0"/>
                <a:cs typeface="Arial" pitchFamily="34" charset="0"/>
              </a:rPr>
              <a:t>Software Quality Assurance (SQA)</a:t>
            </a:r>
          </a:p>
          <a:p>
            <a:pPr algn="just">
              <a:spcBef>
                <a:spcPts val="1200"/>
              </a:spcBef>
            </a:pPr>
            <a:r>
              <a:rPr lang="en-US" sz="1800" dirty="0">
                <a:latin typeface="Arial" pitchFamily="34" charset="0"/>
                <a:cs typeface="Arial" pitchFamily="34" charset="0"/>
              </a:rPr>
              <a:t>Set of activities for ensuring quality in software engineering processes </a:t>
            </a:r>
          </a:p>
          <a:p>
            <a:pPr algn="just">
              <a:spcBef>
                <a:spcPts val="1200"/>
              </a:spcBef>
            </a:pPr>
            <a:r>
              <a:rPr lang="en-US" sz="1800" dirty="0">
                <a:latin typeface="Arial" pitchFamily="34" charset="0"/>
                <a:cs typeface="Arial" pitchFamily="34" charset="0"/>
              </a:rPr>
              <a:t>Part of quality management focused on providing confidence that quality requirements will be fulfilled </a:t>
            </a:r>
          </a:p>
          <a:p>
            <a:pPr>
              <a:spcBef>
                <a:spcPts val="1200"/>
              </a:spcBef>
            </a:pPr>
            <a:endParaRPr lang="en-US" sz="1800" dirty="0">
              <a:latin typeface="Arial" pitchFamily="34" charset="0"/>
              <a:cs typeface="Arial" pitchFamily="34" charset="0"/>
            </a:endParaRPr>
          </a:p>
          <a:p>
            <a:pPr>
              <a:spcBef>
                <a:spcPts val="1200"/>
              </a:spcBef>
            </a:pPr>
            <a:endParaRPr lang="en-US" sz="1800" dirty="0">
              <a:latin typeface="Arial" pitchFamily="34" charset="0"/>
              <a:cs typeface="Arial" pitchFamily="34" charset="0"/>
            </a:endParaRPr>
          </a:p>
          <a:p>
            <a:pPr>
              <a:spcBef>
                <a:spcPts val="1200"/>
              </a:spcBef>
            </a:pPr>
            <a:endParaRPr lang="en-US" sz="1800" dirty="0">
              <a:latin typeface="Arial" pitchFamily="34" charset="0"/>
              <a:cs typeface="Arial" pitchFamily="34" charset="0"/>
            </a:endParaRPr>
          </a:p>
        </p:txBody>
      </p:sp>
    </p:spTree>
    <p:extLst>
      <p:ext uri="{BB962C8B-B14F-4D97-AF65-F5344CB8AC3E}">
        <p14:creationId xmlns:p14="http://schemas.microsoft.com/office/powerpoint/2010/main" val="384630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t>Usability testing should begin in the early stages </a:t>
            </a:r>
            <a:r>
              <a:rPr lang="en-US" sz="1600" dirty="0">
                <a:latin typeface="Times New Roman" pitchFamily="18" charset="0"/>
                <a:cs typeface="Times New Roman" pitchFamily="18" charset="0"/>
              </a:rPr>
              <a:t>of product development; for example, it can be used to gather information about how users do their work and find out their tasks, which can complement use cases.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You can incorporate your findings into the usability test plan and test cases.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As the design progresses, usability testing continues to provide valuable input for analyzing initial design concepts and, in the later stages of product development, can be used to test specific product tasks, especially the ill.</a:t>
            </a:r>
          </a:p>
        </p:txBody>
      </p:sp>
    </p:spTree>
    <p:extLst>
      <p:ext uri="{BB962C8B-B14F-4D97-AF65-F5344CB8AC3E}">
        <p14:creationId xmlns:p14="http://schemas.microsoft.com/office/powerpoint/2010/main" val="1757351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Usability test cases begin with the identification of use cases that can specify the target audience, tasks, and test goals.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When designing a test, focus on use cases or tasks, not features.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Even if your goal is testing specific features, remember that your users will use them within the context of particular tasks.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It also is a good idea to run a pilot test to work the bugs out of the tasks to be tested and make certain the task scenarios, prototype, and test equipment work smoothly.</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Test cases must include all use cases identified so far. Recall from Previous chapter that the use case can be used through most activities of software development.</a:t>
            </a:r>
          </a:p>
        </p:txBody>
      </p:sp>
    </p:spTree>
    <p:extLst>
      <p:ext uri="{BB962C8B-B14F-4D97-AF65-F5344CB8AC3E}">
        <p14:creationId xmlns:p14="http://schemas.microsoft.com/office/powerpoint/2010/main" val="22360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Furthermore, by following Jacobson's life cycle model, you can produce designs that are traceable across requirements, analysis, design, implementation, and testing.</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main advantage is that all design traces directly back to the user requirements.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Use cases and usage scenarios can become test scenarios; and therefore, the use case will drive the usability, user satisfaction, and quality assurance test cases .</a:t>
            </a: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0"/>
            <a:ext cx="48672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751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The use cases identified during analysis can be used in testing the design. Once the design is complete, walk users through the steps of the scenarios to determine if the design enables the scenarios to occur as planned.</a:t>
            </a:r>
          </a:p>
          <a:p>
            <a:pPr algn="just"/>
            <a:endParaRPr lang="en-US" sz="1600" dirty="0">
              <a:latin typeface="Times New Roman" pitchFamily="18" charset="0"/>
              <a:cs typeface="Times New Roman" pitchFamily="18" charset="0"/>
            </a:endParaRPr>
          </a:p>
          <a:p>
            <a:pPr marL="0" indent="0" algn="just">
              <a:buNone/>
            </a:pPr>
            <a:r>
              <a:rPr lang="en-US" sz="1600" b="1" u="sng" dirty="0">
                <a:latin typeface="Times New Roman" pitchFamily="18" charset="0"/>
                <a:cs typeface="Times New Roman" pitchFamily="18" charset="0"/>
              </a:rPr>
              <a:t>Guidelines for Developing Usability Testing</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Many techniques can be used to gather usability information.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 addition to use </a:t>
            </a:r>
            <a:r>
              <a:rPr lang="en-US" sz="1600" dirty="0" err="1">
                <a:latin typeface="Times New Roman" pitchFamily="18" charset="0"/>
                <a:cs typeface="Times New Roman" pitchFamily="18" charset="0"/>
              </a:rPr>
              <a:t>cases,focus</a:t>
            </a:r>
            <a:r>
              <a:rPr lang="en-US" sz="1600" dirty="0">
                <a:latin typeface="Times New Roman" pitchFamily="18" charset="0"/>
                <a:cs typeface="Times New Roman" pitchFamily="18" charset="0"/>
              </a:rPr>
              <a:t> groups can be helpful for generating initial ideas or trying out new ideas. A focus group requires a moderator who directs the discussion about aspects of a task or design but allows  participants to freely express their opinions. </a:t>
            </a:r>
          </a:p>
        </p:txBody>
      </p:sp>
    </p:spTree>
    <p:extLst>
      <p:ext uri="{BB962C8B-B14F-4D97-AF65-F5344CB8AC3E}">
        <p14:creationId xmlns:p14="http://schemas.microsoft.com/office/powerpoint/2010/main" val="1870082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sz="1600" dirty="0">
                <a:latin typeface="Times New Roman" pitchFamily="18" charset="0"/>
                <a:cs typeface="Times New Roman" pitchFamily="18" charset="0"/>
              </a:rPr>
              <a:t>Usability tests can be conducted in a one-on-one fashion, as a demonstration, or as a "walk through," in which you take the users through a set of sample scenarios and ask about their impressions along the way. </a:t>
            </a:r>
          </a:p>
          <a:p>
            <a:pPr algn="just"/>
            <a:endParaRPr lang="en-US" sz="1600" dirty="0">
              <a:latin typeface="Times New Roman" pitchFamily="18" charset="0"/>
              <a:cs typeface="Times New Roman" pitchFamily="18" charset="0"/>
            </a:endParaRPr>
          </a:p>
          <a:p>
            <a:pPr algn="just"/>
            <a:r>
              <a:rPr lang="en-US" sz="1600" dirty="0"/>
              <a:t>In a technique called the Wizard of OZ, a testing specialist simulates the interaction of an interface. </a:t>
            </a:r>
          </a:p>
          <a:p>
            <a:pPr algn="just"/>
            <a:endParaRPr lang="en-US" sz="1600" dirty="0"/>
          </a:p>
          <a:p>
            <a:pPr algn="just"/>
            <a:r>
              <a:rPr lang="en-US" sz="1600" dirty="0"/>
              <a:t>Although these latter techniques can be valuable, they often require a trained, experienced test coordinator 9. </a:t>
            </a:r>
          </a:p>
          <a:p>
            <a:pPr algn="just"/>
            <a:endParaRPr lang="en-US" sz="1600" dirty="0"/>
          </a:p>
          <a:p>
            <a:pPr algn="just"/>
            <a:r>
              <a:rPr lang="en-US" sz="1600" b="1" dirty="0"/>
              <a:t>Let us take a look at some guidelines for developing usability testing: </a:t>
            </a:r>
            <a:r>
              <a:rPr lang="en-US" sz="1600" dirty="0"/>
              <a:t>.</a:t>
            </a:r>
          </a:p>
          <a:p>
            <a:pPr algn="just"/>
            <a:endParaRPr lang="en-US" sz="1600" dirty="0"/>
          </a:p>
          <a:p>
            <a:pPr algn="just"/>
            <a:r>
              <a:rPr lang="en-US" sz="1600" dirty="0"/>
              <a:t>The usability testing should include   of a software's components. .</a:t>
            </a:r>
          </a:p>
          <a:p>
            <a:pPr algn="just"/>
            <a:endParaRPr lang="en-US" sz="1600" dirty="0"/>
          </a:p>
          <a:p>
            <a:pPr algn="just"/>
            <a:r>
              <a:rPr lang="en-US" sz="1600" dirty="0"/>
              <a:t>Usability testing need not be very expensive or elaborate, such as including trained specialists working in a soundproof lab with one-way mirrors and sophisticated recording equipment. Even the small investment of tape recorder, stopwatch, and notepad in an office or conference room can produce excellent results.</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4172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Similarly, all tests need not involve many subjects.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More typically, quick, iterative tests with a small, well-targeted sample of 6 to 10 participants can identify 80-90 percent of most design problems.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Consider the user's experience as part of your software usability.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You can study 80-90 percent of most design problems with as few as three or four users if you target only a single skill level of users, such as novices or intermediate level users. </a:t>
            </a:r>
          </a:p>
        </p:txBody>
      </p:sp>
    </p:spTree>
    <p:extLst>
      <p:ext uri="{BB962C8B-B14F-4D97-AF65-F5344CB8AC3E}">
        <p14:creationId xmlns:p14="http://schemas.microsoft.com/office/powerpoint/2010/main" val="2725362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1600" u="sng" dirty="0">
                <a:latin typeface="Times New Roman" pitchFamily="18" charset="0"/>
                <a:cs typeface="Times New Roman" pitchFamily="18" charset="0"/>
              </a:rPr>
              <a:t>Recording the Usability Test:</a:t>
            </a:r>
          </a:p>
          <a:p>
            <a:endParaRPr lang="en-US" sz="1600" u="sng"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When conducting the usability test, provide an environment comparable to the target setting; usually a quiet location, free from distractions is best. Make participants feel comfortable. </a:t>
            </a:r>
          </a:p>
          <a:p>
            <a:pPr algn="just"/>
            <a:endParaRPr lang="en-US" sz="1600" u="sng" dirty="0">
              <a:latin typeface="Times New Roman" pitchFamily="18" charset="0"/>
              <a:cs typeface="Times New Roman" pitchFamily="18" charset="0"/>
            </a:endParaRPr>
          </a:p>
          <a:p>
            <a:pPr algn="just"/>
            <a:r>
              <a:rPr lang="en-US" sz="1600" dirty="0"/>
              <a:t>It often helps to emphasize that you are testing the software, not the participants. </a:t>
            </a:r>
          </a:p>
          <a:p>
            <a:pPr algn="just"/>
            <a:endParaRPr lang="en-US" sz="1600" dirty="0"/>
          </a:p>
          <a:p>
            <a:pPr algn="just"/>
            <a:r>
              <a:rPr lang="en-US" sz="1600" dirty="0"/>
              <a:t>If the participants become confused or frustrated, it is no reflection on them. </a:t>
            </a:r>
          </a:p>
          <a:p>
            <a:pPr algn="just"/>
            <a:endParaRPr lang="en-US" sz="1600" dirty="0"/>
          </a:p>
          <a:p>
            <a:pPr algn="just"/>
            <a:r>
              <a:rPr lang="en-US" sz="1600" dirty="0"/>
              <a:t>Unless you have participated yourself, you may be surprised by the pressure many test participants feel. You can alleviate some of the pressure by explaining the testing process and equipment.</a:t>
            </a:r>
          </a:p>
          <a:p>
            <a:pPr algn="just"/>
            <a:endParaRPr lang="en-US" sz="1600" dirty="0"/>
          </a:p>
          <a:p>
            <a:pPr algn="just"/>
            <a:r>
              <a:rPr lang="en-US" sz="1600" dirty="0"/>
              <a:t> Tandy </a:t>
            </a:r>
            <a:r>
              <a:rPr lang="en-US" sz="1600" dirty="0" err="1"/>
              <a:t>Trower</a:t>
            </a:r>
            <a:r>
              <a:rPr lang="en-US" sz="1600" dirty="0"/>
              <a:t>, director of the Advanced User Interface group at Microsoft, explains that the users must have reasonable time to try to work through any difficult situation they encounter.</a:t>
            </a:r>
          </a:p>
          <a:p>
            <a:pPr algn="just"/>
            <a:endParaRPr lang="en-US" sz="1600" dirty="0"/>
          </a:p>
          <a:p>
            <a:pPr algn="just"/>
            <a:r>
              <a:rPr lang="en-US" sz="1600" dirty="0"/>
              <a:t> Although it generally is best not to interrupt participants during a test, they may get stuck or end up in situations that require intervention.</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val="279128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This need not disqualify the test data, as long as the test coordinator carefully guides or hints around a problem.</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Begin with general hints before moving to specific advice.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For more difficult situations, you may need to stop the test and make adjustments. Keep in mind that less intervention usually yields better results.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Always record the techniques and search patterns users employ when attempting to work through a difficulty and the number and type of hints you have to provide them. </a:t>
            </a:r>
          </a:p>
        </p:txBody>
      </p:sp>
    </p:spTree>
    <p:extLst>
      <p:ext uri="{BB962C8B-B14F-4D97-AF65-F5344CB8AC3E}">
        <p14:creationId xmlns:p14="http://schemas.microsoft.com/office/powerpoint/2010/main" val="3674096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Ask subjects to think aloud as they work, so you can hear what assumptions and inferences they are making. As the participants work, record the time they take to perform a task as well as any problems they encounter.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You may want to follow up the session with the user satisfaction test (more on this in the next section) and a questionnaire that asks the participants to evaluate the product or tasks they performed. </a:t>
            </a:r>
          </a:p>
          <a:p>
            <a:pPr algn="just"/>
            <a:endParaRPr lang="en-US" sz="1600" dirty="0">
              <a:latin typeface="Times New Roman" pitchFamily="18" charset="0"/>
              <a:cs typeface="Times New Roman" pitchFamily="18" charset="0"/>
            </a:endParaRPr>
          </a:p>
          <a:p>
            <a:pPr algn="just"/>
            <a:r>
              <a:rPr lang="en-US" sz="1600" dirty="0"/>
              <a:t>Record the test results using a portable tape recorder or, better, a video </a:t>
            </a:r>
            <a:r>
              <a:rPr lang="en-US" sz="1600" dirty="0" err="1"/>
              <a:t>camera.Since</a:t>
            </a:r>
            <a:r>
              <a:rPr lang="en-US" sz="1600" dirty="0"/>
              <a:t> even the best observer can miss details, reviewing the data later will prove invaluable.</a:t>
            </a:r>
          </a:p>
          <a:p>
            <a:pPr algn="just"/>
            <a:endParaRPr lang="en-US" sz="1600" dirty="0"/>
          </a:p>
          <a:p>
            <a:pPr algn="just"/>
            <a:r>
              <a:rPr lang="en-US" sz="1600" dirty="0"/>
              <a:t> Recorded data also allows more direct comparison among multiple participants. It usually is risky to base conclusions on observing a single subject. Recorded data allows the design team to review and evaluate the results.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75989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Whenever possible, involve all members of the design team in observing the test and reviewing the results.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This ensures a common reference point and better design solutions as team members apply their own insights to what they observe.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If direct observation is not possible, make the recorded results available to the entire team.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To ensure user satisfaction and therefore high-quality software, measure user satisfaction along the way as the design takes form . </a:t>
            </a: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6247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853" y="685800"/>
            <a:ext cx="8229600" cy="792162"/>
          </a:xfrm>
        </p:spPr>
        <p:txBody>
          <a:bodyPr>
            <a:noAutofit/>
          </a:bodyPr>
          <a:lstStyle/>
          <a:p>
            <a:r>
              <a:rPr lang="en-US" sz="3600" b="1" dirty="0">
                <a:latin typeface="Arial" pitchFamily="34" charset="0"/>
                <a:cs typeface="Arial" pitchFamily="34" charset="0"/>
              </a:rPr>
              <a:t>Quality Assurance and Quality Control </a:t>
            </a:r>
            <a:endParaRPr lang="en-US" sz="3600" dirty="0">
              <a:latin typeface="Arial" pitchFamily="34" charset="0"/>
              <a:cs typeface="Arial"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06579882"/>
              </p:ext>
            </p:extLst>
          </p:nvPr>
        </p:nvGraphicFramePr>
        <p:xfrm>
          <a:off x="533400" y="1798002"/>
          <a:ext cx="8229600" cy="468884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b="1" dirty="0"/>
                        <a:t>Quality Assurance (QA)</a:t>
                      </a:r>
                    </a:p>
                  </a:txBody>
                  <a:tcPr/>
                </a:tc>
                <a:tc>
                  <a:txBody>
                    <a:bodyPr/>
                    <a:lstStyle/>
                    <a:p>
                      <a:pPr algn="ctr"/>
                      <a:r>
                        <a:rPr lang="en-US" b="1" dirty="0"/>
                        <a:t>Quality Control (QC)</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Provides assurance that the quality request has been met. </a:t>
                      </a:r>
                      <a:endParaRPr lang="en-US" dirty="0"/>
                    </a:p>
                  </a:txBody>
                  <a:tcPr/>
                </a:tc>
                <a:tc>
                  <a:txBody>
                    <a:bodyPr/>
                    <a:lstStyle/>
                    <a:p>
                      <a:r>
                        <a:rPr lang="en-US" sz="1800" b="0" i="0" kern="1200" dirty="0">
                          <a:solidFill>
                            <a:schemeClr val="tx1"/>
                          </a:solidFill>
                          <a:effectLst/>
                          <a:latin typeface="+mn-lt"/>
                          <a:ea typeface="+mn-ea"/>
                          <a:cs typeface="+mn-cs"/>
                        </a:rPr>
                        <a:t>Maintaining standards in manufactured products by testing a sample of the output against the specification.</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Goal : To prevent the defects.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Goal : T</a:t>
                      </a:r>
                      <a:r>
                        <a:rPr lang="en-US" sz="1800" b="0" i="0" u="none" strike="noStrike" kern="1200" baseline="0" dirty="0">
                          <a:solidFill>
                            <a:schemeClr val="tx1"/>
                          </a:solidFill>
                          <a:latin typeface="+mn-lt"/>
                          <a:ea typeface="+mn-ea"/>
                          <a:cs typeface="+mn-cs"/>
                        </a:rPr>
                        <a:t>o recognize and fix defects. </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Manages the quality-Verification.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Checks the quality-Validation. 	</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does not include the execution of program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requires execution of program. 	</a:t>
                      </a:r>
                    </a:p>
                    <a:p>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QA is a proactive technique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QC is a reactive technique. </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is a procedure to produce the deliverables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is a procedure to check those deliverables </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is executed before quality control.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It is executed only after quality assurance activity is completed. </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QA is a less time-consuming activity.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QC  is a more time-consuming activity. 	</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59044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600" b="1" dirty="0">
                <a:latin typeface="Times New Roman" pitchFamily="18" charset="0"/>
                <a:cs typeface="Times New Roman" pitchFamily="18" charset="0"/>
              </a:rPr>
              <a:t>User Satisfaction Test:</a:t>
            </a:r>
          </a:p>
          <a:p>
            <a:endParaRPr lang="en-US" sz="1600" b="1" dirty="0">
              <a:latin typeface="Times New Roman" pitchFamily="18" charset="0"/>
              <a:cs typeface="Times New Roman" pitchFamily="18" charset="0"/>
            </a:endParaRPr>
          </a:p>
          <a:p>
            <a:pPr algn="just"/>
            <a:r>
              <a:rPr lang="en-US" sz="1600" dirty="0"/>
              <a:t>A positive side effect of testing with a prototype is that you can observe how people actually use the software. </a:t>
            </a:r>
          </a:p>
          <a:p>
            <a:pPr algn="just"/>
            <a:endParaRPr lang="en-US" sz="1600" dirty="0"/>
          </a:p>
          <a:p>
            <a:pPr algn="just"/>
            <a:r>
              <a:rPr lang="en-US" sz="1600" dirty="0"/>
              <a:t>In addition to prototyping and usability testing, another tool that can assist us in developing high-quality software is measuring and monitoring user satisfaction during software development, especially during the design and development of the user interface. </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82530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u="sng" dirty="0">
                <a:latin typeface="Times New Roman" pitchFamily="18" charset="0"/>
                <a:cs typeface="Times New Roman" pitchFamily="18" charset="0"/>
              </a:rPr>
              <a:t>User Satisfaction Test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User satisfaction testing is the process of quantifying the usability test with some measurable attributes of the test, such as functionality, cost, or ease of use.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Usability can be assessed by defining measurable goals, such as .95 percent of users should be able to find how to withdraw money from the ATM machine without error and with no formal training. </a:t>
            </a:r>
          </a:p>
          <a:p>
            <a:pPr algn="just"/>
            <a:endParaRPr lang="en-US" sz="1600" dirty="0">
              <a:latin typeface="Times New Roman" pitchFamily="18" charset="0"/>
              <a:cs typeface="Times New Roman" pitchFamily="18" charset="0"/>
            </a:endParaRPr>
          </a:p>
          <a:p>
            <a:pPr algn="just"/>
            <a:r>
              <a:rPr lang="en-US" sz="1600" dirty="0"/>
              <a:t>70 percent of all users should experience the new function as "a clear improvement over the previous one." </a:t>
            </a:r>
          </a:p>
          <a:p>
            <a:pPr algn="just"/>
            <a:endParaRPr lang="en-US" sz="1600" dirty="0"/>
          </a:p>
          <a:p>
            <a:pPr algn="just"/>
            <a:r>
              <a:rPr lang="en-US" sz="1600" dirty="0"/>
              <a:t> 90 percent of consumers should be able to operate the VCR within 30 minutes. Furthermore, if the product is being built incrementally, the best measure of user satisfaction is the product itself, since you can observe how users are using it-or avoiding it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450749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err="1">
                <a:latin typeface="Times New Roman" pitchFamily="18" charset="0"/>
                <a:cs typeface="Times New Roman" pitchFamily="18" charset="0"/>
              </a:rPr>
              <a:t>Gause</a:t>
            </a:r>
            <a:r>
              <a:rPr lang="en-US" sz="1600" dirty="0">
                <a:latin typeface="Times New Roman" pitchFamily="18" charset="0"/>
                <a:cs typeface="Times New Roman" pitchFamily="18" charset="0"/>
              </a:rPr>
              <a:t> and Weinberg have developed a user satisfaction test that can be used along with usability testing. Here are the principal objectives of the user satisfaction test .</a:t>
            </a:r>
          </a:p>
          <a:p>
            <a:pPr algn="just"/>
            <a:endParaRPr lang="en-US" sz="1600" dirty="0">
              <a:latin typeface="Times New Roman" pitchFamily="18" charset="0"/>
              <a:cs typeface="Times New Roman" pitchFamily="18" charset="0"/>
            </a:endParaRPr>
          </a:p>
          <a:p>
            <a:pPr algn="just"/>
            <a:r>
              <a:rPr lang="en-US" sz="1600" dirty="0"/>
              <a:t>As a communication vehicle between designers, as well as between users and designers. .To detect and evaluate changes during the design process. </a:t>
            </a:r>
          </a:p>
          <a:p>
            <a:pPr algn="just"/>
            <a:endParaRPr lang="en-US" sz="1600" dirty="0"/>
          </a:p>
          <a:p>
            <a:pPr algn="just"/>
            <a:r>
              <a:rPr lang="en-US" sz="1600" dirty="0"/>
              <a:t>.To provide a periodic indication of divergence of opinion about the current design. .To enable pinpointing specific areas of dissatisfaction for remedy. .</a:t>
            </a:r>
          </a:p>
          <a:p>
            <a:pPr algn="just"/>
            <a:endParaRPr lang="en-US" sz="1600" dirty="0"/>
          </a:p>
          <a:p>
            <a:pPr algn="just"/>
            <a:r>
              <a:rPr lang="en-US" sz="1600" dirty="0"/>
              <a:t>To provide a clear understanding of just how the completed design is to be evaluated.</a:t>
            </a:r>
          </a:p>
          <a:p>
            <a:pPr algn="just"/>
            <a:endParaRPr lang="en-US" sz="1600" dirty="0"/>
          </a:p>
          <a:p>
            <a:pPr algn="just"/>
            <a:r>
              <a:rPr lang="en-US" sz="1600" dirty="0"/>
              <a:t> Even if the results are never summarized and no one fills out a questionnaire, the process of creating the test itself will provide useful information. </a:t>
            </a:r>
          </a:p>
          <a:p>
            <a:pPr algn="just"/>
            <a:endParaRPr lang="en-US" sz="1600" dirty="0"/>
          </a:p>
          <a:p>
            <a:pPr algn="just"/>
            <a:r>
              <a:rPr lang="en-US" sz="1600" dirty="0"/>
              <a:t>Additionally, the test is inexpensive, easy to use, and it is educational to both those who administer it and those who take it.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015505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u="sng" dirty="0">
                <a:latin typeface="Times New Roman" pitchFamily="18" charset="0"/>
                <a:cs typeface="Times New Roman" pitchFamily="18" charset="0"/>
              </a:rPr>
              <a:t>Guidelines For Developing A User Satisfaction Test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format of every user satisfaction test is basically the same, but its content is different for each project.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Once again, the use cases can provide you with an excellent source of information throughout this process.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Furthermore, you must work with the users or clients to find out what attributes should be included in the test.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Ask the users to select a limited number (5 to 10) of attributes by which the final product can be evaluated.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For example, the user might select the following attributes for a customer tracking system: ease of use, functionality, cost, intuitiveness of user interface, and reliability</a:t>
            </a:r>
          </a:p>
        </p:txBody>
      </p:sp>
    </p:spTree>
    <p:extLst>
      <p:ext uri="{BB962C8B-B14F-4D97-AF65-F5344CB8AC3E}">
        <p14:creationId xmlns:p14="http://schemas.microsoft.com/office/powerpoint/2010/main" val="214163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Once these attributes have been identified, they can playa crucial role in the evaluation of the final product.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Keep these attributes in the foreground, rather than make assumptions about how the design will be evaluated .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user must use his or her judgment to answer each question by selecting a number between 1 and 10, with 10 as the most favorable and 1 as the least.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Comments often are the most significant part of the test. </a:t>
            </a:r>
            <a:r>
              <a:rPr lang="en-US" sz="1600" dirty="0" err="1">
                <a:latin typeface="Times New Roman" pitchFamily="18" charset="0"/>
                <a:cs typeface="Times New Roman" pitchFamily="18" charset="0"/>
              </a:rPr>
              <a:t>Gause</a:t>
            </a:r>
            <a:r>
              <a:rPr lang="en-US" sz="1600" dirty="0">
                <a:latin typeface="Times New Roman" pitchFamily="18" charset="0"/>
                <a:cs typeface="Times New Roman" pitchFamily="18" charset="0"/>
              </a:rPr>
              <a:t> and Weinberg raise the following important point in conducting a user satisfaction test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"When the design of the test has been drafted, show it to the clients and ask, 'If you fill this out monthly (or at whatever interval), will it enable you to express what you like and don't like?' If they answer negatively then find out what attributes would enable them to express themselves and revise the test."</a:t>
            </a:r>
          </a:p>
        </p:txBody>
      </p:sp>
    </p:spTree>
    <p:extLst>
      <p:ext uri="{BB962C8B-B14F-4D97-AF65-F5344CB8AC3E}">
        <p14:creationId xmlns:p14="http://schemas.microsoft.com/office/powerpoint/2010/main" val="3824494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 Tool for Analyzing User Satisfaction: The User Satisfaction Test Template.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Commercial off-the-shelf (COTS) software tools are already written and a few are available for analyzing and conducting user satisfaction tests.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However, here, I have selected an electronic spreadsheet to demonstrate how it can be used to record and analyze the user satisfaction test.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user satisfaction test spreadsheet (USTS) automates many bookkeeping tasks and can assist in analyzing the user satisfaction test results.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Furthermore, it offers a quick start for creating a user satisfaction test for a particular project. </a:t>
            </a:r>
          </a:p>
        </p:txBody>
      </p:sp>
    </p:spTree>
    <p:extLst>
      <p:ext uri="{BB962C8B-B14F-4D97-AF65-F5344CB8AC3E}">
        <p14:creationId xmlns:p14="http://schemas.microsoft.com/office/powerpoint/2010/main" val="3052705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Recall from the previous section that the tests need not involve many subjects.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More typically, quick, iterative tests with a small, well-targeted sample of 6 to 10 participants can identify 80-90 percent of most design problems.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spreadsheet should be designed to record responses from up to 10 users. However, if there are inputs from more than 10 users, it. must allow for that.</a:t>
            </a:r>
          </a:p>
          <a:p>
            <a:pPr algn="just"/>
            <a:endParaRPr lang="en-US" sz="1600" dirty="0">
              <a:latin typeface="Times New Roman" pitchFamily="18" charset="0"/>
              <a:cs typeface="Times New Roman" pitchFamily="18" charset="0"/>
            </a:endParaRPr>
          </a:p>
          <a:p>
            <a:pPr algn="just"/>
            <a:r>
              <a:rPr lang="en-US" sz="1600" dirty="0"/>
              <a:t>One use of a tool like this is that it shows patterns in user satisfaction level.</a:t>
            </a:r>
          </a:p>
          <a:p>
            <a:pPr algn="just"/>
            <a:endParaRPr lang="en-US" sz="1600" dirty="0"/>
          </a:p>
          <a:p>
            <a:pPr algn="just"/>
            <a:r>
              <a:rPr lang="en-US" sz="1600" dirty="0"/>
              <a:t> For example, a shift in the user satisfaction rating indicates that something is happening.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257380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390775"/>
            <a:ext cx="63722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454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Periodical plotting can reveal shifts in user satisfaction, which can pinpoint a problem-Plotting the high and low responses indicates where to go for maximum information (</a:t>
            </a:r>
            <a:r>
              <a:rPr lang="en-US" sz="1600" dirty="0" err="1">
                <a:latin typeface="Times New Roman" pitchFamily="18" charset="0"/>
                <a:cs typeface="Times New Roman" pitchFamily="18" charset="0"/>
              </a:rPr>
              <a:t>Gause</a:t>
            </a:r>
            <a:r>
              <a:rPr lang="en-US" sz="1600" dirty="0">
                <a:latin typeface="Times New Roman" pitchFamily="18" charset="0"/>
                <a:cs typeface="Times New Roman" pitchFamily="18" charset="0"/>
              </a:rPr>
              <a:t> and Weinberg) finding out what attributes are important or unimportant.</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An interesting side effect of developing a user satisfaction test is that you benefit from it even if the test is never administered to anyone; it still provides useful information.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However, performing the test regularly helps to keep the user involved in the system.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also helps you focus on user wishes. Here is the user satisfaction cycle that has been suggested by </a:t>
            </a:r>
            <a:r>
              <a:rPr lang="en-US" sz="1600" dirty="0" err="1">
                <a:latin typeface="Times New Roman" pitchFamily="18" charset="0"/>
                <a:cs typeface="Times New Roman" pitchFamily="18" charset="0"/>
              </a:rPr>
              <a:t>Gause</a:t>
            </a:r>
            <a:r>
              <a:rPr lang="en-US" sz="1600" dirty="0">
                <a:latin typeface="Times New Roman" pitchFamily="18" charset="0"/>
                <a:cs typeface="Times New Roman" pitchFamily="18" charset="0"/>
              </a:rPr>
              <a:t> and Weinberg: </a:t>
            </a:r>
          </a:p>
        </p:txBody>
      </p:sp>
    </p:spTree>
    <p:extLst>
      <p:ext uri="{BB962C8B-B14F-4D97-AF65-F5344CB8AC3E}">
        <p14:creationId xmlns:p14="http://schemas.microsoft.com/office/powerpoint/2010/main" val="3192881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1. Create a user satisfaction test for your own project. Create a custom form that fits the project's needs and the culture of your organization.</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Use cases are a great source of information; however, make sure to involve the user in creation of the test.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2. Conduct the test regularly and frequently.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3. Read the comments very carefully, especially if they express a strong feeling. Never forget that feelings are facts, the most important facts you have about the users of the system.</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4. Use the information from user satisfaction test, usability test, reactions to prototypes, interviews recorded, and other comments to improve the product.</a:t>
            </a:r>
          </a:p>
        </p:txBody>
      </p:sp>
    </p:spTree>
    <p:extLst>
      <p:ext uri="{BB962C8B-B14F-4D97-AF65-F5344CB8AC3E}">
        <p14:creationId xmlns:p14="http://schemas.microsoft.com/office/powerpoint/2010/main" val="297756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endParaRPr lang="en-US" sz="1600" dirty="0">
              <a:latin typeface="Times New Roman" pitchFamily="18" charset="0"/>
              <a:cs typeface="Times New Roman" pitchFamily="18" charset="0"/>
            </a:endParaRPr>
          </a:p>
          <a:p>
            <a:pPr marL="0" indent="0" algn="ctr">
              <a:buNone/>
            </a:pPr>
            <a:r>
              <a:rPr lang="en-US" sz="1600" b="1" u="sng" dirty="0">
                <a:latin typeface="Times New Roman" pitchFamily="18" charset="0"/>
                <a:cs typeface="Times New Roman" pitchFamily="18" charset="0"/>
              </a:rPr>
              <a:t>Software quality assurance</a:t>
            </a:r>
          </a:p>
          <a:p>
            <a:pPr marL="0" indent="0" algn="just">
              <a:buNone/>
            </a:pPr>
            <a:r>
              <a:rPr lang="en-US" sz="1600" dirty="0">
                <a:latin typeface="Times New Roman" pitchFamily="18" charset="0"/>
                <a:cs typeface="Times New Roman" pitchFamily="18" charset="0"/>
              </a:rPr>
              <a:t>Quality defines to any measurable characteristics such as correctness, maintainability, portability, testability, usability, reliability, integrity, reusability, and interoperability.</a:t>
            </a:r>
          </a:p>
          <a:p>
            <a:pPr algn="just"/>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6974653" cy="296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546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Another benefit of the user satisfaction test is that you can continue using it even after the product is delivered.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results then become a measure of how well users are learning to use the product and how well it is being maintained.</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They also provide a starting point for initiating follow-up projects. </a:t>
            </a:r>
          </a:p>
          <a:p>
            <a:pPr algn="just"/>
            <a:endParaRPr lang="en-US" sz="1600" b="1" dirty="0">
              <a:latin typeface="Times New Roman" pitchFamily="18" charset="0"/>
              <a:cs typeface="Times New Roman" pitchFamily="18" charset="0"/>
            </a:endParaRPr>
          </a:p>
          <a:p>
            <a:pPr marL="0" indent="0" algn="just">
              <a:buNone/>
            </a:pPr>
            <a:endParaRPr lang="en-US" sz="1600" b="1" dirty="0"/>
          </a:p>
          <a:p>
            <a:pPr marL="0" indent="0" algn="just">
              <a:buNone/>
            </a:pPr>
            <a:endParaRPr lang="en-US" sz="1600" b="1" dirty="0"/>
          </a:p>
          <a:p>
            <a:pPr marL="0" indent="0" algn="just">
              <a:buNone/>
            </a:pPr>
            <a:r>
              <a:rPr lang="en-US" sz="1600" b="1" dirty="0"/>
              <a:t>CASE STUDY: DEVELOPING USABILITY TEST PLANS AND TEST CASES FOR THE VIANET BANK ATM SYSTEM </a:t>
            </a: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89439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b="1" dirty="0">
                <a:latin typeface="Times New Roman" pitchFamily="18" charset="0"/>
                <a:cs typeface="Times New Roman" pitchFamily="18" charset="0"/>
              </a:rPr>
              <a:t>DEVELOP TEST OBJECTIVES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first step is to develop objectives for the test plan. Generally, test objectives are based on the requirements, use cases, or current or desired system usage.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 this case, ease of use is the most important requirement, since the </a:t>
            </a:r>
            <a:r>
              <a:rPr lang="en-US" sz="1600" dirty="0" err="1">
                <a:latin typeface="Times New Roman" pitchFamily="18" charset="0"/>
                <a:cs typeface="Times New Roman" pitchFamily="18" charset="0"/>
              </a:rPr>
              <a:t>ViaNet</a:t>
            </a:r>
            <a:r>
              <a:rPr lang="en-US" sz="1600" dirty="0">
                <a:latin typeface="Times New Roman" pitchFamily="18" charset="0"/>
                <a:cs typeface="Times New Roman" pitchFamily="18" charset="0"/>
              </a:rPr>
              <a:t> bank customers should be able to perform their tasks with basically no training and are not expected to read a user manual before withdrawing money from their checking accounts.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Here are the objectives to test the usability of the </a:t>
            </a:r>
            <a:r>
              <a:rPr lang="en-US" sz="1600" dirty="0" err="1">
                <a:latin typeface="Times New Roman" pitchFamily="18" charset="0"/>
                <a:cs typeface="Times New Roman" pitchFamily="18" charset="0"/>
              </a:rPr>
              <a:t>ViaNet</a:t>
            </a:r>
            <a:r>
              <a:rPr lang="en-US" sz="1600" dirty="0">
                <a:latin typeface="Times New Roman" pitchFamily="18" charset="0"/>
                <a:cs typeface="Times New Roman" pitchFamily="18" charset="0"/>
              </a:rPr>
              <a:t> bank ATM kiosk and its user interface: 95 percent of users should be able to find out how to withdraw money from the ATM machine without error or any formal training. .90 percent of consumers should be able to operate the ATM within 90 seconds. </a:t>
            </a:r>
          </a:p>
        </p:txBody>
      </p:sp>
    </p:spTree>
    <p:extLst>
      <p:ext uri="{BB962C8B-B14F-4D97-AF65-F5344CB8AC3E}">
        <p14:creationId xmlns:p14="http://schemas.microsoft.com/office/powerpoint/2010/main" val="2587328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b="1" u="sng" dirty="0">
                <a:latin typeface="Times New Roman" pitchFamily="18" charset="0"/>
                <a:cs typeface="Times New Roman" pitchFamily="18" charset="0"/>
              </a:rPr>
              <a:t>DEVELOP TEST CASES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Test cases for usability testing are slightly different from test cases for quality assurance.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Basically, here, we are not testing the input and expected output but how users interact with the system.</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Once again, the use cases created during analysis can be used to develop scenarios for the usability test. The usability test scenarios are based on the following use cases:</a:t>
            </a:r>
          </a:p>
        </p:txBody>
      </p:sp>
    </p:spTree>
    <p:extLst>
      <p:ext uri="{BB962C8B-B14F-4D97-AF65-F5344CB8AC3E}">
        <p14:creationId xmlns:p14="http://schemas.microsoft.com/office/powerpoint/2010/main" val="1762358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Start by explaining the testing process and equipment to the participants to ease the pressure. Remember to make participants feel comfortable by emphasizing that you are testing the software, not them.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If they become confused or frustrated, it is no reflection on them but the poor usability of the system.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Make sure to ask them to think aloud as they work, so you can hear what assumptions and inferences they are making.</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After all, if they cannot perform these tasks with ease, then the system is not useful. </a:t>
            </a:r>
          </a:p>
        </p:txBody>
      </p:sp>
    </p:spTree>
    <p:extLst>
      <p:ext uri="{BB962C8B-B14F-4D97-AF65-F5344CB8AC3E}">
        <p14:creationId xmlns:p14="http://schemas.microsoft.com/office/powerpoint/2010/main" val="149223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As the participants work, record the time they take to perform a task as well as any problems they encounter.</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In this case, we used the kiosk video...camera to record the test results along with a tape recorder. </a:t>
            </a:r>
          </a:p>
          <a:p>
            <a:pPr algn="just"/>
            <a:endParaRPr lang="en-US" sz="1600" dirty="0">
              <a:latin typeface="Times New Roman" pitchFamily="18" charset="0"/>
              <a:cs typeface="Times New Roman" pitchFamily="18" charset="0"/>
            </a:endParaRPr>
          </a:p>
          <a:p>
            <a:pPr algn="just"/>
            <a:r>
              <a:rPr lang="en-US" sz="1600" b="1" dirty="0"/>
              <a:t>ANALYZE THE TESTS </a:t>
            </a:r>
          </a:p>
          <a:p>
            <a:pPr algn="just"/>
            <a:endParaRPr lang="en-US" sz="1600" b="1" dirty="0"/>
          </a:p>
          <a:p>
            <a:pPr algn="just"/>
            <a:r>
              <a:rPr lang="en-US" sz="1600" dirty="0"/>
              <a:t>The final step is to analyze the tests and document the test results.</a:t>
            </a:r>
          </a:p>
          <a:p>
            <a:pPr algn="just"/>
            <a:endParaRPr lang="en-US" sz="1600" dirty="0"/>
          </a:p>
          <a:p>
            <a:pPr algn="just"/>
            <a:r>
              <a:rPr lang="en-US" sz="1600" dirty="0"/>
              <a:t> Here, we need to answer questions such as these: What percentage were able to operate the ATM within 90 seconds or without error? Were the participants able to find out how to withdraw money from the ATM machine with no help? The results of the analysis must be examined.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93880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We also need to analyze the results of user satisfaction tests.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USTS described earlier or a tool similar to it can be used to record and graph the results of user satisfaction tests.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As we learned earlier, a shift in user satisfaction pattern indicates that something is happening and a follow-up interview is needed to find out the reasons for the changes.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user satisfaction test can be used as a tool for finding out what attributes are important or unimportant. For example, based 011 the user satisfaction test, we might find that the users do not agree that the system "is efficient to use," and it got a low score.</a:t>
            </a:r>
          </a:p>
        </p:txBody>
      </p:sp>
    </p:spTree>
    <p:extLst>
      <p:ext uri="{BB962C8B-B14F-4D97-AF65-F5344CB8AC3E}">
        <p14:creationId xmlns:p14="http://schemas.microsoft.com/office/powerpoint/2010/main" val="1384293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latin typeface="Times New Roman" pitchFamily="18" charset="0"/>
                <a:cs typeface="Times New Roman" pitchFamily="18" charset="0"/>
              </a:rPr>
              <a:t>After the follow-up interviews, it became apparent that participants wanted, in addition to entering the amount for withdrawal, to be able to select from a list with predefined values (say, $20, $40). </a:t>
            </a: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1722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933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a:p>
          <a:p>
            <a:pPr marL="3200400" lvl="7" indent="0">
              <a:buNone/>
            </a:pPr>
            <a:r>
              <a:rPr lang="en-US"/>
              <a:t>THANK YOU</a:t>
            </a:r>
          </a:p>
        </p:txBody>
      </p:sp>
    </p:spTree>
    <p:extLst>
      <p:ext uri="{BB962C8B-B14F-4D97-AF65-F5344CB8AC3E}">
        <p14:creationId xmlns:p14="http://schemas.microsoft.com/office/powerpoint/2010/main" val="4211976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344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057400"/>
            <a:ext cx="8229600" cy="4525963"/>
          </a:xfrm>
        </p:spPr>
        <p:txBody>
          <a:bodyPr>
            <a:normAutofit/>
          </a:bodyPr>
          <a:lstStyle/>
          <a:p>
            <a:pPr algn="just"/>
            <a:r>
              <a:rPr lang="en-US" sz="1800" b="1" dirty="0">
                <a:latin typeface="Times New Roman" pitchFamily="18" charset="0"/>
                <a:cs typeface="Times New Roman" pitchFamily="18" charset="0"/>
              </a:rPr>
              <a:t>Quality of Design:</a:t>
            </a:r>
            <a:r>
              <a:rPr lang="en-US" sz="1800" dirty="0">
                <a:latin typeface="Times New Roman" pitchFamily="18" charset="0"/>
                <a:cs typeface="Times New Roman" pitchFamily="18" charset="0"/>
              </a:rPr>
              <a:t> Characteristics that designers specify for an item. The grade of materials, tolerances, and performance specifications that all contribute to the quality of design.</a:t>
            </a:r>
          </a:p>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Quality of conformance:</a:t>
            </a:r>
            <a:r>
              <a:rPr lang="en-US" sz="1800" dirty="0">
                <a:latin typeface="Times New Roman" pitchFamily="18" charset="0"/>
                <a:cs typeface="Times New Roman" pitchFamily="18" charset="0"/>
              </a:rPr>
              <a:t> Degree to which the design specifications are followed during manufacturing. Greater the degree of conformance, the higher is the level of quality of conformance.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Software Quality: Software Quality is defined as </a:t>
            </a:r>
            <a:r>
              <a:rPr lang="en-US" sz="1800" dirty="0">
                <a:latin typeface="Arial" pitchFamily="34" charset="0"/>
                <a:cs typeface="Arial" pitchFamily="34" charset="0"/>
              </a:rPr>
              <a:t>meeting the needs and expectations of customers.</a:t>
            </a: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Quality Assurance: Quality Assurance is the preventive set of activities that provide greater confidence that the project will be completed successfully.</a:t>
            </a:r>
          </a:p>
        </p:txBody>
      </p:sp>
    </p:spTree>
    <p:extLst>
      <p:ext uri="{BB962C8B-B14F-4D97-AF65-F5344CB8AC3E}">
        <p14:creationId xmlns:p14="http://schemas.microsoft.com/office/powerpoint/2010/main" val="66934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66018"/>
            <a:ext cx="8229600" cy="4525963"/>
          </a:xfrm>
        </p:spPr>
        <p:txBody>
          <a:bodyPr>
            <a:noAutofit/>
          </a:bodyPr>
          <a:lstStyle/>
          <a:p>
            <a:pPr algn="just"/>
            <a:endParaRPr lang="en-US" sz="1600" dirty="0">
              <a:latin typeface="Times New Roman" pitchFamily="18" charset="0"/>
              <a:cs typeface="Times New Roman" pitchFamily="18" charset="0"/>
            </a:endParaRPr>
          </a:p>
          <a:p>
            <a:pPr marL="0" indent="0" algn="just">
              <a:buNone/>
            </a:pPr>
            <a:r>
              <a:rPr lang="en-US" sz="1600" b="1" u="sng" dirty="0">
                <a:latin typeface="Times New Roman" pitchFamily="18" charset="0"/>
                <a:cs typeface="Times New Roman" pitchFamily="18" charset="0"/>
              </a:rPr>
              <a:t>Definition</a:t>
            </a:r>
          </a:p>
          <a:p>
            <a:pPr marL="0" indent="0" algn="just">
              <a:buNone/>
            </a:pPr>
            <a:endParaRPr lang="en-US" sz="1600" b="1" u="sng"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Software quality assurance is a planned and systematic plan of all actions necessary to provide adequate confidence that an item or product conforms to establish technical requirements.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set of activities designed to calculate the process by which the products are developed or manufactured.</a:t>
            </a:r>
          </a:p>
          <a:p>
            <a:pPr marL="0" indent="0" algn="just">
              <a:buNone/>
            </a:pPr>
            <a:endParaRPr lang="en-US" sz="1600" dirty="0">
              <a:latin typeface="Times New Roman" pitchFamily="18" charset="0"/>
              <a:cs typeface="Times New Roman" pitchFamily="18" charset="0"/>
            </a:endParaRPr>
          </a:p>
          <a:p>
            <a:pPr marL="0" indent="0">
              <a:buNone/>
            </a:pPr>
            <a:r>
              <a:rPr lang="en-US" sz="1600" b="1" u="sng" dirty="0">
                <a:latin typeface="Times New Roman" pitchFamily="18" charset="0"/>
                <a:cs typeface="Times New Roman" pitchFamily="18" charset="0"/>
              </a:rPr>
              <a:t>SQA Encompasses</a:t>
            </a:r>
          </a:p>
          <a:p>
            <a:pPr marL="0" indent="0">
              <a:buNone/>
            </a:pPr>
            <a:endParaRPr lang="en-US" sz="1600" b="1" u="sng"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quality management approach</a:t>
            </a:r>
          </a:p>
          <a:p>
            <a:pPr algn="just"/>
            <a:r>
              <a:rPr lang="en-US" sz="1600" dirty="0">
                <a:latin typeface="Times New Roman" pitchFamily="18" charset="0"/>
                <a:cs typeface="Times New Roman" pitchFamily="18" charset="0"/>
              </a:rPr>
              <a:t>Effective Software engineering technology (methods and tools)</a:t>
            </a:r>
          </a:p>
          <a:p>
            <a:pPr algn="just"/>
            <a:r>
              <a:rPr lang="en-US" sz="1600" dirty="0">
                <a:latin typeface="Times New Roman" pitchFamily="18" charset="0"/>
                <a:cs typeface="Times New Roman" pitchFamily="18" charset="0"/>
              </a:rPr>
              <a:t>Formal technical reviews that are tested throughout the software process</a:t>
            </a:r>
          </a:p>
          <a:p>
            <a:pPr algn="just"/>
            <a:r>
              <a:rPr lang="en-US" sz="1600" dirty="0">
                <a:latin typeface="Times New Roman" pitchFamily="18" charset="0"/>
                <a:cs typeface="Times New Roman" pitchFamily="18" charset="0"/>
              </a:rPr>
              <a:t>A multitier testing strategy</a:t>
            </a:r>
          </a:p>
          <a:p>
            <a:pPr algn="just"/>
            <a:r>
              <a:rPr lang="en-US" sz="1600" dirty="0">
                <a:latin typeface="Times New Roman" pitchFamily="18" charset="0"/>
                <a:cs typeface="Times New Roman" pitchFamily="18" charset="0"/>
              </a:rPr>
              <a:t>Control of software documentation and the changes made to it.</a:t>
            </a:r>
          </a:p>
          <a:p>
            <a:pPr algn="just"/>
            <a:r>
              <a:rPr lang="en-US" sz="1600" dirty="0">
                <a:latin typeface="Times New Roman" pitchFamily="18" charset="0"/>
                <a:cs typeface="Times New Roman" pitchFamily="18" charset="0"/>
              </a:rPr>
              <a:t>A procedure to ensure compliances with software development standards.</a:t>
            </a:r>
          </a:p>
          <a:p>
            <a:pPr algn="just"/>
            <a:endParaRPr lang="en-US" sz="1600" dirty="0">
              <a:latin typeface="Times New Roman" pitchFamily="18" charset="0"/>
              <a:cs typeface="Times New Roman" pitchFamily="18" charset="0"/>
            </a:endParaRPr>
          </a:p>
          <a:p>
            <a:endParaRPr lang="en-US" sz="1600" dirty="0"/>
          </a:p>
        </p:txBody>
      </p:sp>
    </p:spTree>
    <p:extLst>
      <p:ext uri="{BB962C8B-B14F-4D97-AF65-F5344CB8AC3E}">
        <p14:creationId xmlns:p14="http://schemas.microsoft.com/office/powerpoint/2010/main" val="38431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1900" b="1" u="sng" dirty="0">
                <a:latin typeface="Times New Roman" pitchFamily="18" charset="0"/>
                <a:cs typeface="Times New Roman" pitchFamily="18" charset="0"/>
              </a:rPr>
              <a:t>SQA Activities</a:t>
            </a:r>
          </a:p>
          <a:p>
            <a:pPr marL="0" indent="0">
              <a:buNone/>
            </a:pPr>
            <a:endParaRPr lang="en-US" sz="1600" u="sng"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Variety of functions associated with two different constituencies? the software engineers who do technical work and an SQA group that has responsibility for quality assurance planning, record keeping, analysis, and reporting.</a:t>
            </a:r>
          </a:p>
          <a:p>
            <a:pPr algn="just"/>
            <a:endParaRPr lang="en-US" sz="1600" u="sng" dirty="0">
              <a:latin typeface="Times New Roman" pitchFamily="18" charset="0"/>
              <a:cs typeface="Times New Roman" pitchFamily="18" charset="0"/>
            </a:endParaRPr>
          </a:p>
          <a:p>
            <a:r>
              <a:rPr lang="en-US" sz="1600" u="sng" dirty="0">
                <a:latin typeface="Times New Roman" pitchFamily="18" charset="0"/>
                <a:cs typeface="Times New Roman" pitchFamily="18" charset="0"/>
              </a:rPr>
              <a:t>Following activities are performed by an independent SQA group:</a:t>
            </a:r>
          </a:p>
          <a:p>
            <a:endParaRPr lang="en-US" sz="1600" u="sng" dirty="0">
              <a:latin typeface="Times New Roman" pitchFamily="18" charset="0"/>
              <a:cs typeface="Times New Roman" pitchFamily="18" charset="0"/>
            </a:endParaRPr>
          </a:p>
          <a:p>
            <a:pPr marL="0" indent="0" algn="just">
              <a:buNone/>
            </a:pPr>
            <a:r>
              <a:rPr lang="en-US" sz="1600" b="1" dirty="0"/>
              <a:t>1. Prepares an SQA plan for a project:</a:t>
            </a:r>
            <a:r>
              <a:rPr lang="en-US" sz="1600" dirty="0"/>
              <a:t> </a:t>
            </a:r>
          </a:p>
          <a:p>
            <a:pPr algn="just"/>
            <a:r>
              <a:rPr lang="en-US" sz="1600" dirty="0"/>
              <a:t>The program is developed during project planning and is reviewed by all stakeholders.</a:t>
            </a:r>
          </a:p>
          <a:p>
            <a:pPr algn="just"/>
            <a:endParaRPr lang="en-US" sz="1600" dirty="0"/>
          </a:p>
          <a:p>
            <a:pPr algn="just"/>
            <a:r>
              <a:rPr lang="en-US" sz="1600" dirty="0"/>
              <a:t> The plan governs quality assurance activities performed by the software engineering team and the SQA group.</a:t>
            </a:r>
          </a:p>
          <a:p>
            <a:pPr algn="just"/>
            <a:endParaRPr lang="en-US" sz="1600" dirty="0"/>
          </a:p>
          <a:p>
            <a:pPr algn="just"/>
            <a:r>
              <a:rPr lang="en-US" sz="1600" dirty="0"/>
              <a:t> The plan identifies calculation to be performed, audits and reviews to be performed, standards that apply to the project, techniques for error reporting and tracking, documents to be produced by the SQA team, and amount of feedback provided to the software project team.</a:t>
            </a:r>
          </a:p>
          <a:p>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val="192801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latin typeface="Times New Roman" pitchFamily="18" charset="0"/>
                <a:cs typeface="Times New Roman" pitchFamily="18" charset="0"/>
              </a:rPr>
              <a:t>2. Participates in the development of the project's software process description:</a:t>
            </a:r>
            <a:r>
              <a:rPr lang="en-US" sz="1600" dirty="0">
                <a:latin typeface="Times New Roman" pitchFamily="18" charset="0"/>
                <a:cs typeface="Times New Roman" pitchFamily="18" charset="0"/>
              </a:rPr>
              <a:t>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software team selects a process for the work to be performed.</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The SQA group reviews the process description for compliance with organizational policy, internal software standards, externally imposed standards (e.g. ISO-9001), and other parts of the software project plan.</a:t>
            </a:r>
          </a:p>
          <a:p>
            <a:pPr algn="just"/>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3. Reviews software engineering activities to verify compliance with the defined software process:</a:t>
            </a:r>
            <a:r>
              <a:rPr lang="en-US" sz="1600" dirty="0">
                <a:latin typeface="Times New Roman" pitchFamily="18" charset="0"/>
                <a:cs typeface="Times New Roman" pitchFamily="18" charset="0"/>
              </a:rPr>
              <a:t> </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The SQA group identifies, reports, and tracks deviations from the process and verifies that corrections have been made.</a:t>
            </a:r>
          </a:p>
          <a:p>
            <a:endParaRPr lang="en-US" dirty="0"/>
          </a:p>
        </p:txBody>
      </p:sp>
    </p:spTree>
    <p:extLst>
      <p:ext uri="{BB962C8B-B14F-4D97-AF65-F5344CB8AC3E}">
        <p14:creationId xmlns:p14="http://schemas.microsoft.com/office/powerpoint/2010/main" val="976810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5683</Words>
  <Application>Microsoft Office PowerPoint</Application>
  <PresentationFormat>On-screen Show (4:3)</PresentationFormat>
  <Paragraphs>483</Paragraphs>
  <Slides>58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Office Theme</vt:lpstr>
      <vt:lpstr>PowerPoint Presentation</vt:lpstr>
      <vt:lpstr>PowerPoint Presentation</vt:lpstr>
      <vt:lpstr>Software Quality Assurance </vt:lpstr>
      <vt:lpstr>Quality Assurance and Quality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hpprobook</dc:creator>
  <cp:lastModifiedBy>Gomathi R M</cp:lastModifiedBy>
  <cp:revision>42</cp:revision>
  <dcterms:created xsi:type="dcterms:W3CDTF">2021-05-03T07:18:15Z</dcterms:created>
  <dcterms:modified xsi:type="dcterms:W3CDTF">2021-05-12T14:38:19Z</dcterms:modified>
</cp:coreProperties>
</file>