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308" r:id="rId2"/>
    <p:sldId id="256" r:id="rId3"/>
    <p:sldId id="257" r:id="rId4"/>
    <p:sldId id="258" r:id="rId5"/>
    <p:sldId id="300" r:id="rId6"/>
    <p:sldId id="299" r:id="rId7"/>
    <p:sldId id="301" r:id="rId8"/>
    <p:sldId id="302" r:id="rId9"/>
    <p:sldId id="303" r:id="rId10"/>
    <p:sldId id="304" r:id="rId11"/>
    <p:sldId id="305" r:id="rId12"/>
    <p:sldId id="306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30" r:id="rId34"/>
    <p:sldId id="329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2" r:id="rId45"/>
    <p:sldId id="343" r:id="rId46"/>
    <p:sldId id="340" r:id="rId47"/>
    <p:sldId id="341" r:id="rId48"/>
    <p:sldId id="345" r:id="rId49"/>
    <p:sldId id="344" r:id="rId50"/>
    <p:sldId id="346" r:id="rId51"/>
    <p:sldId id="347" r:id="rId52"/>
    <p:sldId id="348" r:id="rId53"/>
    <p:sldId id="350" r:id="rId54"/>
    <p:sldId id="351" r:id="rId55"/>
    <p:sldId id="353" r:id="rId56"/>
    <p:sldId id="349" r:id="rId57"/>
    <p:sldId id="354" r:id="rId58"/>
    <p:sldId id="352" r:id="rId59"/>
    <p:sldId id="355" r:id="rId60"/>
    <p:sldId id="356" r:id="rId61"/>
    <p:sldId id="357" r:id="rId62"/>
    <p:sldId id="358" r:id="rId63"/>
    <p:sldId id="359" r:id="rId64"/>
    <p:sldId id="360" r:id="rId65"/>
    <p:sldId id="361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8" d="100"/>
          <a:sy n="68" d="100"/>
        </p:scale>
        <p:origin x="970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EC6C7-FB2E-4415-8A7A-66D4625C9E2D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52E57-F942-478E-A593-D73CFD6CC7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02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52E57-F942-478E-A593-D73CFD6CC7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59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Family- internet protocol IPV4-</a:t>
            </a:r>
          </a:p>
          <a:p>
            <a:r>
              <a:rPr lang="en-IN" dirty="0"/>
              <a:t>INET6</a:t>
            </a:r>
          </a:p>
          <a:p>
            <a:r>
              <a:rPr lang="en-IN" dirty="0"/>
              <a:t>Socket-stream # for TCP protocol</a:t>
            </a:r>
          </a:p>
          <a:p>
            <a:r>
              <a:rPr lang="en-IN" dirty="0"/>
              <a:t>For UDP </a:t>
            </a:r>
            <a:r>
              <a:rPr lang="en-IN" dirty="0" err="1"/>
              <a:t>protool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52E57-F942-478E-A593-D73CFD6CC777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07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IN" dirty="0"/>
              <a:t>After obtaining your socket object,</a:t>
            </a:r>
          </a:p>
          <a:p>
            <a:pPr algn="just"/>
            <a:r>
              <a:rPr lang="en-IN" dirty="0"/>
              <a:t>create a server or client as desired using the methods available in the socket module.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52E57-F942-478E-A593-D73CFD6CC77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09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No network- localhost -127.0.0.1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752E57-F942-478E-A593-D73CFD6CC777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0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7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9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1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5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4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4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4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7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22F58-9F97-428D-B43E-A83759C72765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C603-C1A3-48E2-A708-9EC71D772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44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22F58-9F97-428D-B43E-A83759C72765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DC603-C1A3-48E2-A708-9EC71D772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url?sa=i&amp;url=https://www.iconfinder.com/icons/4375050/logo_python_icon&amp;psig=AOvVaw3NZOoyeIgypsQJC2x1Ur0m&amp;ust=1589042190012000&amp;source=images&amp;cd=vfe&amp;ved=0CAIQjRxqFwoTCID_sczZpOkCFQAAAAAdAAAAABA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pynative.com/install-mysql-connector-python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reamtechpress.com/index.html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url?sa=i&amp;url=https://openclassrooms.com/en/courses/5671741-design-the-logical-model-of-your-relational-database/6255746-compare-relational-and-nosql-databases&amp;psig=AOvVaw17zygh3il8ekRpayXLO81R&amp;ust=1589264489551000&amp;source=images&amp;cd=vfe&amp;ved=0CAIQjRxqFwoTCMiD_NyVq-kCFQAAAAAdAAAAABA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D96BC4-15DC-467A-8A2C-755170F878F5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 April 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EC1BDC-9B67-430D-970A-E36C751751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School of Computing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09600" y="136526"/>
            <a:ext cx="8305800" cy="1847850"/>
          </a:xfrm>
        </p:spPr>
        <p:txBody>
          <a:bodyPr>
            <a:normAutofit/>
          </a:bodyPr>
          <a:lstStyle/>
          <a:p>
            <a:r>
              <a:rPr 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PYTHON PROGRAMMING</a:t>
            </a:r>
            <a:br>
              <a:rPr 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UNIT IV</a:t>
            </a:r>
            <a:endParaRPr lang="en-US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848600" cy="3048000"/>
          </a:xfrm>
        </p:spPr>
        <p:txBody>
          <a:bodyPr>
            <a:normAutofit fontScale="77500" lnSpcReduction="20000"/>
          </a:bodyPr>
          <a:lstStyle/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Department of Computer Science and Engineering, 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School of Computing</a:t>
            </a:r>
          </a:p>
          <a:p>
            <a:r>
              <a:rPr lang="en-US" sz="7000" b="1" dirty="0">
                <a:latin typeface="Arial" pitchFamily="34" charset="0"/>
                <a:cs typeface="Arial" pitchFamily="34" charset="0"/>
              </a:rPr>
              <a:t>SATHYABAMA 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Institute of Science and Technology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Deemed to be University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Chennai. </a:t>
            </a:r>
          </a:p>
        </p:txBody>
      </p:sp>
      <p:pic>
        <p:nvPicPr>
          <p:cNvPr id="8" name="Picture 7" descr="Logo, python icon">
            <a:hlinkClick r:id="rId2" tgtFrame="&quot;_blank&quot;"/>
            <a:extLst>
              <a:ext uri="{FF2B5EF4-FFF2-40B4-BE49-F238E27FC236}">
                <a16:creationId xmlns:a16="http://schemas.microsoft.com/office/drawing/2014/main" xmlns="" id="{FA3BF8E2-364A-449C-9049-38CB0E338F1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850" y="762000"/>
            <a:ext cx="514350" cy="68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0164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2DE11A-5B9F-4E8E-86EE-FA915A3C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Python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7830F7-E313-4E1D-AAC5-2CD4AE27E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8610600" cy="4830763"/>
          </a:xfrm>
          <a:ln>
            <a:solidFill>
              <a:srgbClr val="00B050"/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en-US" dirty="0"/>
              <a:t>To create a database in MongoDB</a:t>
            </a:r>
            <a:endParaRPr lang="en-IN" dirty="0"/>
          </a:p>
          <a:p>
            <a:pPr lvl="1"/>
            <a:r>
              <a:rPr lang="en-US" dirty="0"/>
              <a:t>start by creating a </a:t>
            </a:r>
            <a:r>
              <a:rPr lang="en-US" dirty="0" err="1"/>
              <a:t>MongoClient</a:t>
            </a:r>
            <a:r>
              <a:rPr lang="en-US" dirty="0"/>
              <a:t> object, </a:t>
            </a:r>
          </a:p>
          <a:p>
            <a:pPr lvl="1"/>
            <a:r>
              <a:rPr lang="en-US" dirty="0"/>
              <a:t>then specify a connection URL with the correct </a:t>
            </a:r>
            <a:r>
              <a:rPr lang="en-US" dirty="0" err="1"/>
              <a:t>ip</a:t>
            </a:r>
            <a:r>
              <a:rPr lang="en-US" dirty="0"/>
              <a:t> address </a:t>
            </a:r>
          </a:p>
          <a:p>
            <a:pPr marL="457200" lvl="1" indent="0">
              <a:buNone/>
            </a:pPr>
            <a:r>
              <a:rPr lang="en-US" dirty="0"/>
              <a:t>    and the name of the database you want to create.</a:t>
            </a:r>
          </a:p>
          <a:p>
            <a:pPr marL="457200" lvl="1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CODE</a:t>
            </a:r>
            <a:endParaRPr lang="en-IN" dirty="0">
              <a:highlight>
                <a:srgbClr val="FFFF00"/>
              </a:highlight>
            </a:endParaRP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>
                <a:highlight>
                  <a:srgbClr val="C0C0C0"/>
                </a:highlight>
              </a:rPr>
              <a:t>import </a:t>
            </a:r>
            <a:r>
              <a:rPr lang="en-IN" dirty="0" err="1">
                <a:highlight>
                  <a:srgbClr val="C0C0C0"/>
                </a:highlight>
              </a:rPr>
              <a:t>pymongo</a:t>
            </a:r>
            <a:r>
              <a:rPr lang="en-IN" dirty="0">
                <a:highlight>
                  <a:srgbClr val="C0C0C0"/>
                </a:highlight>
              </a:rPr>
              <a:t/>
            </a:r>
            <a:br>
              <a:rPr lang="en-IN" dirty="0">
                <a:highlight>
                  <a:srgbClr val="C0C0C0"/>
                </a:highlight>
              </a:rPr>
            </a:br>
            <a:r>
              <a:rPr lang="en-IN" dirty="0">
                <a:highlight>
                  <a:srgbClr val="C0C0C0"/>
                </a:highlight>
              </a:rPr>
              <a:t/>
            </a:r>
            <a:br>
              <a:rPr lang="en-IN" dirty="0">
                <a:highlight>
                  <a:srgbClr val="C0C0C0"/>
                </a:highlight>
              </a:rPr>
            </a:br>
            <a:r>
              <a:rPr lang="en-IN" sz="2600" dirty="0" err="1">
                <a:highlight>
                  <a:srgbClr val="C0C0C0"/>
                </a:highlight>
              </a:rPr>
              <a:t>myclient</a:t>
            </a:r>
            <a:r>
              <a:rPr lang="en-IN" sz="2600" dirty="0">
                <a:highlight>
                  <a:srgbClr val="C0C0C0"/>
                </a:highlight>
              </a:rPr>
              <a:t> =</a:t>
            </a:r>
            <a:r>
              <a:rPr lang="en-IN" sz="2600" dirty="0" err="1">
                <a:highlight>
                  <a:srgbClr val="C0C0C0"/>
                </a:highlight>
              </a:rPr>
              <a:t>pymongo.MongoClient</a:t>
            </a:r>
            <a:r>
              <a:rPr lang="en-IN" sz="2600" dirty="0">
                <a:highlight>
                  <a:srgbClr val="C0C0C0"/>
                </a:highlight>
              </a:rPr>
              <a:t>("</a:t>
            </a:r>
            <a:r>
              <a:rPr lang="en-IN" sz="2600" dirty="0" err="1">
                <a:highlight>
                  <a:srgbClr val="C0C0C0"/>
                </a:highlight>
              </a:rPr>
              <a:t>mongodb</a:t>
            </a:r>
            <a:r>
              <a:rPr lang="en-IN" sz="2600" dirty="0">
                <a:highlight>
                  <a:srgbClr val="C0C0C0"/>
                </a:highlight>
              </a:rPr>
              <a:t>://localhost:27017/")</a:t>
            </a:r>
            <a:r>
              <a:rPr lang="en-IN" dirty="0">
                <a:highlight>
                  <a:srgbClr val="C0C0C0"/>
                </a:highlight>
              </a:rPr>
              <a:t/>
            </a:r>
            <a:br>
              <a:rPr lang="en-IN" dirty="0">
                <a:highlight>
                  <a:srgbClr val="C0C0C0"/>
                </a:highlight>
              </a:rPr>
            </a:br>
            <a:r>
              <a:rPr lang="en-IN" dirty="0">
                <a:highlight>
                  <a:srgbClr val="C0C0C0"/>
                </a:highlight>
              </a:rPr>
              <a:t/>
            </a:r>
            <a:br>
              <a:rPr lang="en-IN" dirty="0">
                <a:highlight>
                  <a:srgbClr val="C0C0C0"/>
                </a:highlight>
              </a:rPr>
            </a:br>
            <a:r>
              <a:rPr lang="en-IN" dirty="0" err="1">
                <a:highlight>
                  <a:srgbClr val="C0C0C0"/>
                </a:highlight>
              </a:rPr>
              <a:t>mydb</a:t>
            </a:r>
            <a:r>
              <a:rPr lang="en-IN" dirty="0">
                <a:highlight>
                  <a:srgbClr val="C0C0C0"/>
                </a:highlight>
              </a:rPr>
              <a:t> = </a:t>
            </a:r>
            <a:r>
              <a:rPr lang="en-IN" dirty="0" err="1">
                <a:highlight>
                  <a:srgbClr val="C0C0C0"/>
                </a:highlight>
              </a:rPr>
              <a:t>myclient</a:t>
            </a:r>
            <a:r>
              <a:rPr lang="en-IN" dirty="0">
                <a:highlight>
                  <a:srgbClr val="C0C0C0"/>
                </a:highlight>
              </a:rPr>
              <a:t>["</a:t>
            </a:r>
            <a:r>
              <a:rPr lang="en-IN" dirty="0" err="1">
                <a:highlight>
                  <a:srgbClr val="C0C0C0"/>
                </a:highlight>
              </a:rPr>
              <a:t>mydatabase</a:t>
            </a:r>
            <a:r>
              <a:rPr lang="en-IN" dirty="0">
                <a:highlight>
                  <a:srgbClr val="C0C0C0"/>
                </a:highlight>
              </a:rPr>
              <a:t>"]</a:t>
            </a:r>
            <a:r>
              <a:rPr lang="en-IN" dirty="0"/>
              <a:t>        #database created!</a:t>
            </a:r>
            <a:endParaRPr lang="en-IN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92937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436B4B-D307-4DE7-A3C1-F74C4D48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Python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B72FC0-2D17-4CC0-B5D9-4BA63BC29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Check if Database Exists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err="1"/>
              <a:t>list_database_names</a:t>
            </a:r>
            <a:r>
              <a:rPr lang="en-IN" dirty="0"/>
              <a:t>())</a:t>
            </a:r>
          </a:p>
          <a:p>
            <a:pPr marL="457200" lvl="1" indent="0">
              <a:buNone/>
            </a:pPr>
            <a:r>
              <a:rPr lang="en-IN" dirty="0">
                <a:highlight>
                  <a:srgbClr val="FFFF00"/>
                </a:highlight>
              </a:rPr>
              <a:t>CODE</a:t>
            </a:r>
          </a:p>
          <a:p>
            <a:pPr marL="457200" lvl="1" indent="0">
              <a:buNone/>
            </a:pPr>
            <a:r>
              <a:rPr lang="en-US" dirty="0" err="1"/>
              <a:t>dblist</a:t>
            </a:r>
            <a:r>
              <a:rPr lang="en-US" dirty="0"/>
              <a:t> = </a:t>
            </a:r>
            <a:r>
              <a:rPr lang="en-US" dirty="0" err="1"/>
              <a:t>myclient.list_database_names</a:t>
            </a:r>
            <a:r>
              <a:rPr lang="en-US" dirty="0"/>
              <a:t>()</a:t>
            </a:r>
            <a:br>
              <a:rPr lang="en-US" dirty="0"/>
            </a:br>
            <a:r>
              <a:rPr lang="en-IN" dirty="0"/>
              <a:t>print(</a:t>
            </a:r>
            <a:r>
              <a:rPr lang="en-IN" dirty="0" err="1"/>
              <a:t>myclient.list_database_names</a:t>
            </a:r>
            <a:r>
              <a:rPr lang="en-IN" dirty="0"/>
              <a:t>())   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if "</a:t>
            </a:r>
            <a:r>
              <a:rPr lang="en-US" dirty="0" err="1"/>
              <a:t>mydatabase</a:t>
            </a:r>
            <a:r>
              <a:rPr lang="en-US" dirty="0"/>
              <a:t>" in </a:t>
            </a:r>
            <a:r>
              <a:rPr lang="en-US" dirty="0" err="1"/>
              <a:t>dblist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	print("The database exists.")</a:t>
            </a:r>
          </a:p>
          <a:p>
            <a:pPr marL="457200" lvl="1" indent="0">
              <a:buNone/>
            </a:pPr>
            <a:endParaRPr lang="en-IN" dirty="0">
              <a:highlight>
                <a:srgbClr val="FFFF00"/>
              </a:highlight>
            </a:endParaRPr>
          </a:p>
          <a:p>
            <a:pPr marL="457200" lvl="1" indent="0">
              <a:buNone/>
            </a:pPr>
            <a:r>
              <a:rPr lang="en-IN" dirty="0">
                <a:highlight>
                  <a:srgbClr val="FFFF00"/>
                </a:highlight>
              </a:rPr>
              <a:t>Output</a:t>
            </a:r>
          </a:p>
          <a:p>
            <a:pPr marL="457200" lvl="1" indent="0">
              <a:buNone/>
            </a:pPr>
            <a:r>
              <a:rPr lang="en-IN" dirty="0"/>
              <a:t>[‘</a:t>
            </a:r>
            <a:r>
              <a:rPr lang="en-IN" dirty="0" err="1"/>
              <a:t>mydatabase</a:t>
            </a:r>
            <a:r>
              <a:rPr lang="en-IN" dirty="0"/>
              <a:t>’]</a:t>
            </a:r>
          </a:p>
          <a:p>
            <a:pPr marL="457200" lvl="1" indent="0">
              <a:buNone/>
            </a:pPr>
            <a:r>
              <a:rPr lang="en-IN" dirty="0"/>
              <a:t>The database exists. </a:t>
            </a:r>
          </a:p>
        </p:txBody>
      </p:sp>
    </p:spTree>
    <p:extLst>
      <p:ext uri="{BB962C8B-B14F-4D97-AF65-F5344CB8AC3E}">
        <p14:creationId xmlns:p14="http://schemas.microsoft.com/office/powerpoint/2010/main" val="445786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4EDB3D-53DB-4FC4-B643-69106BCD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Python MongoDB Insert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D98AC4-91BB-4B0D-BADB-DC2F015D6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  <a:ln>
            <a:solidFill>
              <a:srgbClr val="00B050"/>
            </a:solidFill>
          </a:ln>
        </p:spPr>
        <p:txBody>
          <a:bodyPr/>
          <a:lstStyle/>
          <a:p>
            <a:pPr algn="just"/>
            <a:r>
              <a:rPr lang="en-US" dirty="0"/>
              <a:t>To insert a record, or document as it is called in MongoDB, into a collection, </a:t>
            </a:r>
          </a:p>
          <a:p>
            <a:pPr lvl="1" algn="just"/>
            <a:r>
              <a:rPr lang="en-US" dirty="0" err="1">
                <a:solidFill>
                  <a:srgbClr val="FF0000"/>
                </a:solidFill>
              </a:rPr>
              <a:t>insert_one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endParaRPr lang="en-US" dirty="0"/>
          </a:p>
          <a:p>
            <a:pPr algn="just"/>
            <a:r>
              <a:rPr lang="en-US" dirty="0"/>
              <a:t>Insert Multiple Documents To insert multiple documents into a collection.</a:t>
            </a:r>
          </a:p>
          <a:p>
            <a:pPr lvl="1" algn="just"/>
            <a:r>
              <a:rPr lang="en-US" dirty="0" err="1">
                <a:solidFill>
                  <a:srgbClr val="FF0000"/>
                </a:solidFill>
              </a:rPr>
              <a:t>insert_many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 </a:t>
            </a:r>
          </a:p>
          <a:p>
            <a:pPr lvl="1" algn="just"/>
            <a:r>
              <a:rPr lang="en-US" dirty="0"/>
              <a:t>The first parameter of the </a:t>
            </a:r>
            <a:r>
              <a:rPr lang="en-US" dirty="0" err="1"/>
              <a:t>insert_many</a:t>
            </a:r>
            <a:r>
              <a:rPr lang="en-US" dirty="0"/>
              <a:t>() method is a list containing dictionaries with the data you want to insert: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1459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8C41BA-340C-47F3-ADCB-F38E24972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Example – to insert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524CC28-338E-419C-A877-7A89305ED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417638"/>
            <a:ext cx="6705600" cy="944562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BA772E3-B293-4154-93DD-8E1B81B00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362200"/>
            <a:ext cx="6705600" cy="441960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4085342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B2A3B9-813B-4C64-8D45-2B28B5B6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Python MongoDB - Find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FD00B2-92F0-47F9-8D19-A462AA6C521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dirty="0" err="1"/>
              <a:t>find_one</a:t>
            </a:r>
            <a:r>
              <a:rPr lang="en-US" dirty="0"/>
              <a:t>() - methods to find data in a collection. </a:t>
            </a:r>
          </a:p>
          <a:p>
            <a:pPr algn="just"/>
            <a:r>
              <a:rPr lang="en-US" dirty="0"/>
              <a:t>Just like the SELECT statement is used to find data in a table in a MySQL database. </a:t>
            </a:r>
          </a:p>
          <a:p>
            <a:pPr algn="just"/>
            <a:r>
              <a:rPr lang="en-US" dirty="0" err="1"/>
              <a:t>find_one</a:t>
            </a:r>
            <a:r>
              <a:rPr lang="en-US" dirty="0"/>
              <a:t>()</a:t>
            </a:r>
          </a:p>
          <a:p>
            <a:pPr lvl="1" algn="just"/>
            <a:r>
              <a:rPr lang="en-US" dirty="0"/>
              <a:t>The </a:t>
            </a:r>
            <a:r>
              <a:rPr lang="en-US" dirty="0" err="1"/>
              <a:t>find_one</a:t>
            </a:r>
            <a:r>
              <a:rPr lang="en-US" dirty="0"/>
              <a:t>() method returns the first occurrence in the selection.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339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4FA68E-232D-4206-B9D3-924C58A0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Example -find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B6381D7-F75A-47D4-B1CF-DAA357840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285860"/>
            <a:ext cx="8143932" cy="4653771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637173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C865E4-64EE-4ADD-ACEB-5E1B9660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Find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98DDF0-394A-46D2-9C05-5D44F6A34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16562"/>
          </a:xfrm>
          <a:ln>
            <a:solidFill>
              <a:srgbClr val="00B050"/>
            </a:solidFill>
          </a:ln>
        </p:spPr>
        <p:txBody>
          <a:bodyPr/>
          <a:lstStyle/>
          <a:p>
            <a:pPr algn="just"/>
            <a:r>
              <a:rPr lang="en-US" dirty="0"/>
              <a:t>To select data from a table in MongoDB, 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C00000"/>
                </a:solidFill>
              </a:rPr>
              <a:t>	find()</a:t>
            </a:r>
          </a:p>
          <a:p>
            <a:pPr algn="just"/>
            <a:r>
              <a:rPr lang="en-US" dirty="0"/>
              <a:t> The find() method returns all occurrences in the selection.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52A2A82-5E36-429E-9BB1-CC44FF0A6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276600"/>
            <a:ext cx="5572125" cy="287655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589108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EE709A-D8D7-44DB-9712-EB8283781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Filter the Result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FB1DD4-7034-46CE-A632-12364A05E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94360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US" dirty="0"/>
              <a:t>When finding documents in a collection, you can filter the result by using a query object.</a:t>
            </a:r>
          </a:p>
          <a:p>
            <a:r>
              <a:rPr lang="en-US" dirty="0"/>
              <a:t> Example:</a:t>
            </a:r>
          </a:p>
          <a:p>
            <a:pPr lvl="1"/>
            <a:r>
              <a:rPr lang="en-US" dirty="0"/>
              <a:t>Find document(s) with the address "Park Lane 38":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63972B0-42F5-497D-B9C9-AC874D47D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431" y="3124200"/>
            <a:ext cx="6815137" cy="3382962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197232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B2FEF7-E66B-4F5E-AD84-09B06B7AF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Example </a:t>
            </a:r>
            <a:br>
              <a:rPr lang="en-US" dirty="0">
                <a:solidFill>
                  <a:srgbClr val="0070C0"/>
                </a:solidFill>
              </a:rPr>
            </a:b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367D5C-CE02-47AA-A3FF-C5BB18A31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90600"/>
            <a:ext cx="8534400" cy="5814219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US" dirty="0"/>
              <a:t>Find documents where the address starts with the letter "S" or higher: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81F2295-A11F-4A15-B278-7DEAB46F6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118403"/>
            <a:ext cx="6172200" cy="3139397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E296F14-571B-45B3-A85A-211857DDF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47507"/>
            <a:ext cx="8020050" cy="135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40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1559CE-3837-4B3B-B021-0A84D60B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Sort the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08FE52-7650-45E9-8248-C290C8121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90600"/>
            <a:ext cx="8915400" cy="579120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US" dirty="0"/>
              <a:t>Use the sort() method to sort the result in ascending or descending order.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8005B70-29B0-4E19-B542-93B0BEC55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438400"/>
            <a:ext cx="8610600" cy="426720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56728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1600199"/>
          </a:xfrm>
        </p:spPr>
        <p:txBody>
          <a:bodyPr>
            <a:noAutofit/>
          </a:bodyPr>
          <a:lstStyle/>
          <a:p>
            <a:r>
              <a:rPr lang="en-IN" b="1" dirty="0"/>
              <a:t>UNIT-IV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DATABASE (using NoSQL)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19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0BF4F2-A453-4B64-A986-BEECD2E5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IN" b="0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Sort Descending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EE9465-9B70-402E-B59B-6F528B9FA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9918"/>
            <a:ext cx="8229600" cy="4976246"/>
          </a:xfrm>
          <a:ln>
            <a:solidFill>
              <a:srgbClr val="00B050"/>
            </a:solidFill>
          </a:ln>
        </p:spPr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 the value -1 as the second parameter to sort descending.</a:t>
            </a:r>
          </a:p>
          <a:p>
            <a:pPr algn="just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D00318E-8AE7-4C69-A501-CD13292D5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7" y="2418331"/>
            <a:ext cx="4581525" cy="87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CF2A9B0-8D93-484C-85D0-00B1A2524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63371"/>
            <a:ext cx="8229600" cy="314223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939460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D91DF0-4CCD-49CD-ACBB-776A5EC03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398B84-2D07-49CB-A2A7-CE16CFB1B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330552"/>
            <a:ext cx="8579296" cy="5339896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IN" dirty="0"/>
              <a:t>To delete one document</a:t>
            </a:r>
          </a:p>
          <a:p>
            <a:pPr lvl="1"/>
            <a:r>
              <a:rPr lang="en-IN" dirty="0" err="1">
                <a:solidFill>
                  <a:srgbClr val="FF0000"/>
                </a:solidFill>
              </a:rPr>
              <a:t>Delete_one</a:t>
            </a:r>
            <a:r>
              <a:rPr lang="en-IN" dirty="0">
                <a:solidFill>
                  <a:srgbClr val="FF0000"/>
                </a:solidFill>
              </a:rPr>
              <a:t>()</a:t>
            </a:r>
          </a:p>
          <a:p>
            <a:pPr lvl="1"/>
            <a:endParaRPr lang="en-IN" dirty="0">
              <a:solidFill>
                <a:srgbClr val="FF0000"/>
              </a:solidFill>
            </a:endParaRPr>
          </a:p>
          <a:p>
            <a:pPr lvl="1"/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B305CD6B-A060-41E4-8272-DD2681A4389A}"/>
              </a:ext>
            </a:extLst>
          </p:cNvPr>
          <p:cNvSpPr txBox="1">
            <a:spLocks/>
          </p:cNvSpPr>
          <p:nvPr/>
        </p:nvSpPr>
        <p:spPr>
          <a:xfrm>
            <a:off x="457200" y="1875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0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Delete Document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1E99793-44D0-497B-90BA-5175B7A3C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64" y="2708920"/>
            <a:ext cx="7648575" cy="371475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556557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5A588D-99D2-46B0-9CDB-AA5D27465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7552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6BA72E6-FD62-461D-AD00-F99FC1334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14400"/>
            <a:ext cx="8458200" cy="5668961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762642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BE863F-3C1B-46FA-90A7-A69779650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IN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egoe UI" panose="020B0502040204020203" pitchFamily="34" charset="0"/>
              </a:rPr>
            </a:br>
            <a:r>
              <a:rPr lang="en-IN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Segoe UI" panose="020B0502040204020203" pitchFamily="34" charset="0"/>
              </a:rPr>
              <a:t>Delete Many Documents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E9C484-7105-4F28-AC13-B86A6B5E3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86740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IN" dirty="0" err="1"/>
              <a:t>delete_many</a:t>
            </a:r>
            <a:r>
              <a:rPr lang="en-IN" dirty="0"/>
              <a:t>()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Example: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Delete all documents were the address starts with the letter S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DEDFA32-4FCF-4AF8-8633-36C399B35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438400"/>
            <a:ext cx="7848600" cy="3907972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759417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626BFE-F5AA-49C4-B11D-9E7D4BAC8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sz="3600" b="0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sz="3600" b="0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</a:br>
            <a:r>
              <a:rPr lang="en-US" sz="3600" b="0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Delete All Documents in a Collection</a:t>
            </a:r>
            <a:br>
              <a:rPr lang="en-US" sz="3600" b="0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</a:br>
            <a:endParaRPr lang="en-IN" sz="3600" dirty="0">
              <a:solidFill>
                <a:srgbClr val="0070C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0CF0E8A-539D-409C-84CA-1CBF3A45E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150" y="1153886"/>
            <a:ext cx="7505700" cy="3418114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2D1892DC-7D24-431F-88D6-F08AB77402B2}"/>
              </a:ext>
            </a:extLst>
          </p:cNvPr>
          <p:cNvSpPr txBox="1">
            <a:spLocks/>
          </p:cNvSpPr>
          <p:nvPr/>
        </p:nvSpPr>
        <p:spPr>
          <a:xfrm>
            <a:off x="457200" y="1875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98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DAC6DB-340E-4C8B-AEF6-97650D14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IN" b="0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</a:br>
            <a:r>
              <a:rPr lang="en-IN" b="0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Drop Collection</a:t>
            </a:r>
            <a:br>
              <a:rPr lang="en-IN" b="0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</a:b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A654E0-5898-4EA7-9BAE-78627B1ED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563880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Delete Collection – </a:t>
            </a:r>
            <a:r>
              <a:rPr lang="en-IN" b="0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drop()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method</a:t>
            </a:r>
          </a:p>
          <a:p>
            <a:r>
              <a:rPr lang="en-IN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Example:</a:t>
            </a:r>
            <a:r>
              <a:rPr lang="en-IN" sz="2400" b="0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Delete</a:t>
            </a:r>
            <a:r>
              <a:rPr lang="en-IN" sz="2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 the "customers" collection:</a:t>
            </a:r>
          </a:p>
          <a:p>
            <a:endParaRPr lang="en-IN" sz="2400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endParaRPr lang="en-IN" sz="2400" b="0" i="0" dirty="0">
              <a:solidFill>
                <a:srgbClr val="FF0000"/>
              </a:solidFill>
              <a:effectLst/>
              <a:latin typeface="Verdana" panose="020B0604030504040204" pitchFamily="34" charset="0"/>
            </a:endParaRPr>
          </a:p>
          <a:p>
            <a:endParaRPr lang="en-IN" sz="2400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endParaRPr lang="en-IN" sz="2400" b="0" i="0" dirty="0">
              <a:solidFill>
                <a:srgbClr val="FF0000"/>
              </a:solidFill>
              <a:effectLst/>
              <a:latin typeface="Verdana" panose="020B0604030504040204" pitchFamily="34" charset="0"/>
            </a:endParaRPr>
          </a:p>
          <a:p>
            <a:endParaRPr lang="en-IN" sz="2400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endParaRPr lang="en-IN" sz="2400" b="0" i="0" dirty="0">
              <a:solidFill>
                <a:srgbClr val="FF0000"/>
              </a:solidFill>
              <a:effectLst/>
              <a:latin typeface="Verdana" panose="020B0604030504040204" pitchFamily="34" charset="0"/>
            </a:endParaRPr>
          </a:p>
          <a:p>
            <a:endParaRPr lang="en-IN" sz="2400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r>
              <a:rPr lang="en-IN" sz="2400" dirty="0">
                <a:solidFill>
                  <a:srgbClr val="FF0000"/>
                </a:solidFill>
                <a:latin typeface="Verdana" panose="020B0604030504040204" pitchFamily="34" charset="0"/>
              </a:rPr>
              <a:t>The d</a:t>
            </a:r>
            <a:r>
              <a:rPr lang="en-IN" sz="2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rop() method returns true if it the collection dropped, otherwise returns false.</a:t>
            </a:r>
          </a:p>
          <a:p>
            <a:endParaRPr lang="en-IN" sz="2400" b="0" i="0" dirty="0">
              <a:solidFill>
                <a:srgbClr val="FF0000"/>
              </a:solidFill>
              <a:effectLst/>
              <a:latin typeface="Verdana" panose="020B0604030504040204" pitchFamily="34" charset="0"/>
            </a:endParaRPr>
          </a:p>
          <a:p>
            <a:endParaRPr lang="en-IN" sz="2400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endParaRPr lang="en-IN" sz="2400" b="0" i="0" dirty="0">
              <a:solidFill>
                <a:srgbClr val="FF0000"/>
              </a:solidFill>
              <a:effectLst/>
              <a:latin typeface="Verdana" panose="020B0604030504040204" pitchFamily="34" charset="0"/>
            </a:endParaRPr>
          </a:p>
          <a:p>
            <a:endParaRPr lang="en-IN" sz="2400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endParaRPr lang="en-IN" sz="2400" b="0" i="0" dirty="0">
              <a:solidFill>
                <a:srgbClr val="FF0000"/>
              </a:solidFill>
              <a:effectLst/>
              <a:latin typeface="Verdana" panose="020B0604030504040204" pitchFamily="34" charset="0"/>
            </a:endParaRPr>
          </a:p>
          <a:p>
            <a:endParaRPr lang="en-IN" sz="2400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endParaRPr lang="en-IN" sz="2400" b="0" i="0" dirty="0">
              <a:solidFill>
                <a:srgbClr val="FF0000"/>
              </a:solidFill>
              <a:effectLst/>
              <a:latin typeface="Verdana" panose="020B0604030504040204" pitchFamily="34" charset="0"/>
            </a:endParaRPr>
          </a:p>
          <a:p>
            <a:endParaRPr lang="en-IN" sz="2400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endParaRPr lang="en-IN" sz="2400" b="0" i="0" dirty="0">
              <a:solidFill>
                <a:srgbClr val="FF0000"/>
              </a:solidFill>
              <a:effectLst/>
              <a:latin typeface="Verdana" panose="020B0604030504040204" pitchFamily="34" charset="0"/>
            </a:endParaRPr>
          </a:p>
          <a:p>
            <a:endParaRPr lang="en-IN" sz="2400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endParaRPr lang="en-IN" sz="2400" b="0" i="0" dirty="0">
              <a:solidFill>
                <a:srgbClr val="FF0000"/>
              </a:solidFill>
              <a:effectLst/>
              <a:latin typeface="Verdana" panose="020B0604030504040204" pitchFamily="34" charset="0"/>
            </a:endParaRPr>
          </a:p>
          <a:p>
            <a:endParaRPr lang="en-IN" sz="2400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endParaRPr lang="en-IN" sz="2400" b="0" i="0" dirty="0">
              <a:solidFill>
                <a:srgbClr val="FF0000"/>
              </a:solidFill>
              <a:effectLst/>
              <a:latin typeface="Verdana" panose="020B0604030504040204" pitchFamily="34" charset="0"/>
            </a:endParaRPr>
          </a:p>
          <a:p>
            <a:endParaRPr lang="en-IN" sz="2400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endParaRPr lang="en-IN" sz="2400" b="0" i="0" dirty="0">
              <a:solidFill>
                <a:srgbClr val="FF0000"/>
              </a:solidFill>
              <a:effectLst/>
              <a:latin typeface="Verdana" panose="020B0604030504040204" pitchFamily="34" charset="0"/>
            </a:endParaRPr>
          </a:p>
          <a:p>
            <a:endParaRPr lang="en-IN" sz="2400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endParaRPr lang="en-IN" sz="2400" b="0" i="0" dirty="0">
              <a:solidFill>
                <a:srgbClr val="FF0000"/>
              </a:solidFill>
              <a:effectLst/>
              <a:latin typeface="Verdana" panose="020B0604030504040204" pitchFamily="34" charset="0"/>
            </a:endParaRPr>
          </a:p>
          <a:p>
            <a:endParaRPr lang="en-IN" sz="2400" b="0" i="0" dirty="0">
              <a:solidFill>
                <a:srgbClr val="FF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IN" sz="2400" b="0" i="0" dirty="0">
              <a:solidFill>
                <a:srgbClr val="FF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048DD5E-4D8A-4336-90AC-3CF838590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862262"/>
            <a:ext cx="7524750" cy="2200275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179134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9F21E3-A627-4951-8A01-07CC54D93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IN" b="0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</a:br>
            <a:r>
              <a:rPr lang="en-IN" b="0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IN" b="0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</a:br>
            <a:r>
              <a:rPr lang="en-IN" b="0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>Update Collection</a:t>
            </a:r>
            <a:br>
              <a:rPr lang="en-IN" b="0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</a:br>
            <a:r>
              <a:rPr lang="en-IN" b="0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IN" b="0" i="0" dirty="0">
                <a:solidFill>
                  <a:srgbClr val="0070C0"/>
                </a:solidFill>
                <a:effectLst/>
                <a:latin typeface="Segoe UI" panose="020B0502040204020203" pitchFamily="34" charset="0"/>
              </a:rPr>
            </a:b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2CA2AD-22EB-42ED-96F1-DDDBCC238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914400"/>
            <a:ext cx="8610600" cy="579120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update a record, or document as it is called in MongoDB: 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latin typeface="Verdana" panose="020B0604030504040204" pitchFamily="34" charset="0"/>
              </a:rPr>
              <a:t>update_one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(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myquery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newvalues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)</a:t>
            </a:r>
          </a:p>
          <a:p>
            <a:pPr lvl="1">
              <a:buNone/>
            </a:pPr>
            <a:r>
              <a:rPr lang="en-IN" dirty="0" err="1">
                <a:solidFill>
                  <a:srgbClr val="FF0000"/>
                </a:solidFill>
                <a:latin typeface="Verdana" panose="020B0604030504040204" pitchFamily="34" charset="0"/>
              </a:rPr>
              <a:t>Myquery</a:t>
            </a:r>
            <a:r>
              <a:rPr lang="en-IN" dirty="0">
                <a:latin typeface="Verdana" panose="020B0604030504040204" pitchFamily="34" charset="0"/>
              </a:rPr>
              <a:t> – the document to be updated, if it finds more than one record, only the first occurrence is updated.</a:t>
            </a:r>
          </a:p>
          <a:p>
            <a:pPr lvl="1">
              <a:buNone/>
            </a:pPr>
            <a:r>
              <a:rPr lang="en-IN" dirty="0" err="1">
                <a:solidFill>
                  <a:srgbClr val="FF0000"/>
                </a:solidFill>
                <a:latin typeface="Verdana" panose="020B0604030504040204" pitchFamily="34" charset="0"/>
              </a:rPr>
              <a:t>Newvalues</a:t>
            </a:r>
            <a:r>
              <a:rPr lang="en-IN" dirty="0">
                <a:latin typeface="Verdana" panose="020B0604030504040204" pitchFamily="34" charset="0"/>
              </a:rPr>
              <a:t> –object defining the new values of the document.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8528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186766" cy="928694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rgbClr val="0070C0"/>
                </a:solidFill>
              </a:rPr>
              <a:t>Example:</a:t>
            </a:r>
            <a:br>
              <a:rPr lang="en-IN" sz="4000" dirty="0">
                <a:solidFill>
                  <a:srgbClr val="0070C0"/>
                </a:solidFill>
              </a:rPr>
            </a:br>
            <a:r>
              <a:rPr lang="en-US" sz="2700" dirty="0">
                <a:solidFill>
                  <a:srgbClr val="FF0000"/>
                </a:solidFill>
              </a:rPr>
              <a:t>Change the address from "Valley 345" to "Canyon 123":</a:t>
            </a:r>
            <a:r>
              <a:rPr lang="en-IN" sz="2700" dirty="0">
                <a:solidFill>
                  <a:srgbClr val="FF0000"/>
                </a:solidFill>
              </a:rPr>
              <a:t> </a:t>
            </a:r>
            <a:endParaRPr lang="en-US" sz="2700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85861"/>
            <a:ext cx="8001055" cy="3286148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4643446"/>
            <a:ext cx="6572296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Update Many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857232"/>
            <a:ext cx="8472518" cy="4643470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US" dirty="0"/>
              <a:t>To update </a:t>
            </a:r>
            <a:r>
              <a:rPr lang="en-US" i="1" dirty="0"/>
              <a:t>all</a:t>
            </a:r>
            <a:r>
              <a:rPr lang="en-US" dirty="0"/>
              <a:t> documents that meets the criteria of the query</a:t>
            </a:r>
          </a:p>
          <a:p>
            <a:pPr lvl="1"/>
            <a:r>
              <a:rPr lang="en-IN" dirty="0" err="1">
                <a:solidFill>
                  <a:srgbClr val="FF0000"/>
                </a:solidFill>
              </a:rPr>
              <a:t>update_many</a:t>
            </a:r>
            <a:r>
              <a:rPr lang="en-IN" dirty="0">
                <a:solidFill>
                  <a:srgbClr val="FF0000"/>
                </a:solidFill>
              </a:rPr>
              <a:t>()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Autofit/>
          </a:bodyPr>
          <a:lstStyle/>
          <a:p>
            <a:pPr lvl="1"/>
            <a:r>
              <a:rPr lang="en-IN" sz="2400" dirty="0">
                <a:solidFill>
                  <a:srgbClr val="00B050"/>
                </a:solidFill>
              </a:rPr>
              <a:t/>
            </a:r>
            <a:br>
              <a:rPr lang="en-IN" sz="2400" dirty="0">
                <a:solidFill>
                  <a:srgbClr val="00B050"/>
                </a:solidFill>
              </a:rPr>
            </a:br>
            <a:r>
              <a:rPr lang="en-IN" sz="2400" dirty="0">
                <a:solidFill>
                  <a:srgbClr val="00B050"/>
                </a:solidFill>
              </a:rPr>
              <a:t>Example:</a:t>
            </a:r>
            <a:r>
              <a:rPr lang="en-US" sz="2400" dirty="0">
                <a:solidFill>
                  <a:srgbClr val="FF0000"/>
                </a:solidFill>
              </a:rPr>
              <a:t>Update all documents where the address starts with the letter "S":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/>
            </a:r>
            <a:br>
              <a:rPr lang="en-US" sz="2400" dirty="0">
                <a:solidFill>
                  <a:srgbClr val="FF0000"/>
                </a:solidFill>
              </a:rPr>
            </a:br>
            <a:endParaRPr lang="en-US" sz="24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000108"/>
            <a:ext cx="7143800" cy="25908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3929066"/>
            <a:ext cx="6929486" cy="881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382000" cy="5821362"/>
          </a:xfrm>
          <a:ln>
            <a:solidFill>
              <a:srgbClr val="00B050"/>
            </a:solidFill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Introduction</a:t>
            </a:r>
          </a:p>
          <a:p>
            <a:pPr>
              <a:lnSpc>
                <a:spcPct val="110000"/>
              </a:lnSpc>
            </a:pPr>
            <a:r>
              <a:rPr lang="en-US" dirty="0"/>
              <a:t>MongoDB</a:t>
            </a:r>
          </a:p>
          <a:p>
            <a:pPr>
              <a:lnSpc>
                <a:spcPct val="110000"/>
              </a:lnSpc>
            </a:pPr>
            <a:r>
              <a:rPr lang="en-US" dirty="0"/>
              <a:t>Connector Module </a:t>
            </a:r>
          </a:p>
          <a:p>
            <a:pPr>
              <a:lnSpc>
                <a:spcPct val="110000"/>
              </a:lnSpc>
            </a:pPr>
            <a:r>
              <a:rPr lang="en-US" dirty="0"/>
              <a:t>Cursor Statements </a:t>
            </a:r>
          </a:p>
          <a:p>
            <a:pPr>
              <a:lnSpc>
                <a:spcPct val="110000"/>
              </a:lnSpc>
            </a:pPr>
            <a:r>
              <a:rPr lang="en-US" dirty="0"/>
              <a:t>Exceptions in database</a:t>
            </a:r>
          </a:p>
          <a:p>
            <a:pPr>
              <a:lnSpc>
                <a:spcPct val="110000"/>
              </a:lnSpc>
            </a:pPr>
            <a:r>
              <a:rPr lang="en-US" dirty="0"/>
              <a:t>Network Connectivity</a:t>
            </a:r>
          </a:p>
          <a:p>
            <a:pPr>
              <a:lnSpc>
                <a:spcPct val="110000"/>
              </a:lnSpc>
            </a:pPr>
            <a:r>
              <a:rPr lang="en-US" dirty="0"/>
              <a:t>Socket module </a:t>
            </a:r>
          </a:p>
          <a:p>
            <a:pPr>
              <a:lnSpc>
                <a:spcPct val="110000"/>
              </a:lnSpc>
            </a:pPr>
            <a:r>
              <a:rPr lang="en-US" dirty="0"/>
              <a:t>Client </a:t>
            </a:r>
          </a:p>
          <a:p>
            <a:pPr>
              <a:lnSpc>
                <a:spcPct val="110000"/>
              </a:lnSpc>
            </a:pPr>
            <a:r>
              <a:rPr lang="en-US" dirty="0"/>
              <a:t>Server </a:t>
            </a:r>
          </a:p>
          <a:p>
            <a:pPr>
              <a:lnSpc>
                <a:spcPct val="110000"/>
              </a:lnSpc>
            </a:pPr>
            <a:r>
              <a:rPr lang="en-US" dirty="0"/>
              <a:t>Email </a:t>
            </a:r>
          </a:p>
          <a:p>
            <a:pPr>
              <a:lnSpc>
                <a:spcPct val="110000"/>
              </a:lnSpc>
            </a:pPr>
            <a:r>
              <a:rPr lang="en-US" dirty="0"/>
              <a:t>URL Access</a:t>
            </a:r>
          </a:p>
        </p:txBody>
      </p:sp>
    </p:spTree>
    <p:extLst>
      <p:ext uri="{BB962C8B-B14F-4D97-AF65-F5344CB8AC3E}">
        <p14:creationId xmlns:p14="http://schemas.microsoft.com/office/powerpoint/2010/main" val="1277678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Limit the Result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8543956" cy="5643602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US" dirty="0"/>
              <a:t>To limit the result in MongoDB</a:t>
            </a:r>
          </a:p>
          <a:p>
            <a:pPr lvl="1"/>
            <a:r>
              <a:rPr lang="en-IN" dirty="0"/>
              <a:t>limit()</a:t>
            </a:r>
          </a:p>
          <a:p>
            <a:pPr lvl="1"/>
            <a:r>
              <a:rPr lang="en-IN" dirty="0"/>
              <a:t>Example: limit(5)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>
                <a:solidFill>
                  <a:srgbClr val="0070C0"/>
                </a:solidFill>
              </a:rPr>
              <a:t>Example</a:t>
            </a: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>
                <a:solidFill>
                  <a:srgbClr val="FF0000"/>
                </a:solidFill>
              </a:rPr>
              <a:t>Limit the result to only return 5 documents: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357298"/>
            <a:ext cx="4838700" cy="2714644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286256"/>
            <a:ext cx="8501122" cy="2286016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Connector Module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583254"/>
          </a:xfrm>
          <a:ln>
            <a:solidFill>
              <a:srgbClr val="00B050"/>
            </a:solidFill>
          </a:ln>
        </p:spPr>
        <p:txBody>
          <a:bodyPr>
            <a:normAutofit fontScale="55000" lnSpcReduction="20000"/>
          </a:bodyPr>
          <a:lstStyle/>
          <a:p>
            <a:r>
              <a:rPr lang="en-US" sz="3800" dirty="0"/>
              <a:t>To work with MySQL in python, connector sub module of </a:t>
            </a:r>
            <a:r>
              <a:rPr lang="en-US" sz="3800" dirty="0" err="1"/>
              <a:t>mysql</a:t>
            </a:r>
            <a:r>
              <a:rPr lang="en-US" sz="3800" dirty="0"/>
              <a:t> module is used. </a:t>
            </a:r>
          </a:p>
          <a:p>
            <a:pPr lvl="1"/>
            <a:r>
              <a:rPr lang="en-US" sz="3800" dirty="0">
                <a:solidFill>
                  <a:srgbClr val="FF0000"/>
                </a:solidFill>
              </a:rPr>
              <a:t>import </a:t>
            </a:r>
            <a:r>
              <a:rPr lang="en-US" sz="3800" dirty="0" err="1">
                <a:solidFill>
                  <a:srgbClr val="FF0000"/>
                </a:solidFill>
              </a:rPr>
              <a:t>mysql.connector</a:t>
            </a:r>
            <a:r>
              <a:rPr lang="en-US" sz="3800" dirty="0">
                <a:solidFill>
                  <a:srgbClr val="FF0000"/>
                </a:solidFill>
              </a:rPr>
              <a:t>; </a:t>
            </a:r>
          </a:p>
          <a:p>
            <a:pPr lvl="1"/>
            <a:r>
              <a:rPr lang="en-US" sz="3800" dirty="0"/>
              <a:t>to establish connection with </a:t>
            </a:r>
            <a:r>
              <a:rPr lang="en-US" sz="3800" dirty="0" err="1"/>
              <a:t>MySQL</a:t>
            </a:r>
            <a:r>
              <a:rPr lang="en-US" sz="3800" dirty="0"/>
              <a:t> database, </a:t>
            </a:r>
          </a:p>
          <a:p>
            <a:pPr lvl="2"/>
            <a:r>
              <a:rPr lang="en-US" sz="3800" dirty="0">
                <a:solidFill>
                  <a:srgbClr val="FF0000"/>
                </a:solidFill>
              </a:rPr>
              <a:t>connect() </a:t>
            </a:r>
            <a:r>
              <a:rPr lang="en-US" sz="3800" dirty="0"/>
              <a:t>method of </a:t>
            </a:r>
            <a:r>
              <a:rPr lang="en-US" sz="3800" dirty="0" err="1"/>
              <a:t>mysql.connector</a:t>
            </a:r>
            <a:r>
              <a:rPr lang="en-US" sz="3800" dirty="0"/>
              <a:t> module as:</a:t>
            </a:r>
          </a:p>
          <a:p>
            <a:pPr marL="273050" lvl="2">
              <a:buNone/>
            </a:pPr>
            <a:r>
              <a:rPr lang="en-US" sz="3800" dirty="0" err="1">
                <a:solidFill>
                  <a:srgbClr val="00B050"/>
                </a:solidFill>
              </a:rPr>
              <a:t>conn</a:t>
            </a:r>
            <a:r>
              <a:rPr lang="en-US" sz="3800" dirty="0">
                <a:solidFill>
                  <a:srgbClr val="00B050"/>
                </a:solidFill>
              </a:rPr>
              <a:t>=</a:t>
            </a:r>
            <a:r>
              <a:rPr lang="en-US" sz="3800" dirty="0" err="1">
                <a:solidFill>
                  <a:srgbClr val="00B050"/>
                </a:solidFill>
              </a:rPr>
              <a:t>mysql.connector.connect</a:t>
            </a:r>
            <a:r>
              <a:rPr lang="en-US" sz="3800" dirty="0">
                <a:solidFill>
                  <a:srgbClr val="00B050"/>
                </a:solidFill>
              </a:rPr>
              <a:t>(host=’</a:t>
            </a:r>
            <a:r>
              <a:rPr lang="en-US" sz="3800" dirty="0" err="1">
                <a:solidFill>
                  <a:srgbClr val="00B050"/>
                </a:solidFill>
              </a:rPr>
              <a:t>localhost</a:t>
            </a:r>
            <a:r>
              <a:rPr lang="en-US" sz="3800" dirty="0">
                <a:solidFill>
                  <a:srgbClr val="00B050"/>
                </a:solidFill>
              </a:rPr>
              <a:t>’,</a:t>
            </a:r>
          </a:p>
          <a:p>
            <a:pPr marL="273050" lvl="2">
              <a:buNone/>
            </a:pPr>
            <a:r>
              <a:rPr lang="en-US" sz="3800" dirty="0">
                <a:solidFill>
                  <a:srgbClr val="00B050"/>
                </a:solidFill>
              </a:rPr>
              <a:t>				             database=’university’,</a:t>
            </a:r>
          </a:p>
          <a:p>
            <a:pPr marL="273050" lvl="2">
              <a:buNone/>
            </a:pPr>
            <a:r>
              <a:rPr lang="en-US" sz="3800" dirty="0">
                <a:solidFill>
                  <a:srgbClr val="00B050"/>
                </a:solidFill>
              </a:rPr>
              <a:t>                                                          user=’root’, </a:t>
            </a:r>
          </a:p>
          <a:p>
            <a:pPr marL="273050" lvl="2">
              <a:buNone/>
            </a:pPr>
            <a:r>
              <a:rPr lang="en-US" sz="3800" dirty="0">
                <a:solidFill>
                  <a:srgbClr val="00B050"/>
                </a:solidFill>
              </a:rPr>
              <a:t>                                                           password=’***’)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282828"/>
              </a:solidFill>
              <a:effectLst/>
              <a:latin typeface="Ope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282828"/>
                </a:solidFill>
                <a:effectLst/>
              </a:rPr>
              <a:t>Username</a:t>
            </a:r>
            <a:r>
              <a:rPr lang="en-US" sz="3600" b="0" i="0" dirty="0">
                <a:solidFill>
                  <a:srgbClr val="282828"/>
                </a:solidFill>
                <a:effectLst/>
              </a:rPr>
              <a:t> –  i.e., the username that you use to work with MySQL Server. The default username for the MySQL database is a </a:t>
            </a:r>
            <a:r>
              <a:rPr lang="en-US" sz="3600" b="1" i="0" dirty="0">
                <a:solidFill>
                  <a:srgbClr val="282828"/>
                </a:solidFill>
                <a:effectLst/>
              </a:rPr>
              <a:t>root</a:t>
            </a:r>
            <a:endParaRPr lang="en-US" sz="3600" b="0" i="0" dirty="0">
              <a:solidFill>
                <a:srgbClr val="282828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282828"/>
                </a:solidFill>
                <a:effectLst/>
              </a:rPr>
              <a:t>Password</a:t>
            </a:r>
            <a:r>
              <a:rPr lang="en-US" sz="3600" b="0" i="0" dirty="0">
                <a:solidFill>
                  <a:srgbClr val="282828"/>
                </a:solidFill>
                <a:effectLst/>
              </a:rPr>
              <a:t> – Password is given by the user at the time of installing the MySQL database. If you are using root then you won’t need the password.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282828"/>
                </a:solidFill>
                <a:effectLst/>
              </a:rPr>
              <a:t>Host Name</a:t>
            </a:r>
            <a:r>
              <a:rPr lang="en-US" sz="3600" b="0" i="0" dirty="0">
                <a:solidFill>
                  <a:srgbClr val="282828"/>
                </a:solidFill>
                <a:effectLst/>
              </a:rPr>
              <a:t>  – is the server name or Ip address on which MySQL is running. if you are running on localhost, then you can use localhost, or it’s IP, i.e. 127.0.0.0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282828"/>
                </a:solidFill>
                <a:effectLst/>
              </a:rPr>
              <a:t>Database Name</a:t>
            </a:r>
            <a:r>
              <a:rPr lang="en-US" sz="3600" b="0" i="0" dirty="0">
                <a:solidFill>
                  <a:srgbClr val="282828"/>
                </a:solidFill>
                <a:effectLst/>
              </a:rPr>
              <a:t> – Database name to which you want to connect. Here we are using Database named ‘</a:t>
            </a:r>
            <a:r>
              <a:rPr lang="en-US" sz="3600" b="1" i="0" dirty="0">
                <a:solidFill>
                  <a:srgbClr val="282828"/>
                </a:solidFill>
                <a:effectLst/>
              </a:rPr>
              <a:t>Electronics</a:t>
            </a:r>
            <a:r>
              <a:rPr lang="en-US" sz="3600" b="0" i="0" dirty="0">
                <a:solidFill>
                  <a:srgbClr val="282828"/>
                </a:solidFill>
                <a:effectLst/>
              </a:rPr>
              <a:t>‘  because we have already created this for our example.</a:t>
            </a:r>
          </a:p>
          <a:p>
            <a:pPr marL="273050" lvl="2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3A9C41-070C-4DCA-BC76-FE739F89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r>
              <a:rPr lang="en-US" sz="3200" b="1" i="0" dirty="0">
                <a:solidFill>
                  <a:srgbClr val="0070C0"/>
                </a:solidFill>
                <a:effectLst/>
                <a:latin typeface="Open Sans"/>
              </a:rPr>
              <a:t/>
            </a:r>
            <a:br>
              <a:rPr lang="en-US" sz="3200" b="1" i="0" dirty="0">
                <a:solidFill>
                  <a:srgbClr val="0070C0"/>
                </a:solidFill>
                <a:effectLst/>
                <a:latin typeface="Open Sans"/>
              </a:rPr>
            </a:br>
            <a:r>
              <a:rPr lang="en-US" sz="3200" b="1" i="0" dirty="0">
                <a:solidFill>
                  <a:srgbClr val="0070C0"/>
                </a:solidFill>
                <a:effectLst/>
                <a:latin typeface="Open Sans"/>
              </a:rPr>
              <a:t>Steps to connect MySQL database in Python using MySQL Connector Python</a:t>
            </a:r>
            <a:br>
              <a:rPr lang="en-US" sz="3200" b="1" i="0" dirty="0">
                <a:solidFill>
                  <a:srgbClr val="0070C0"/>
                </a:solidFill>
                <a:effectLst/>
                <a:latin typeface="Open Sans"/>
              </a:rPr>
            </a:br>
            <a:endParaRPr lang="en-IN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812CC9-B53E-4591-AD93-FFAB94BAF97F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B050"/>
            </a:solidFill>
          </a:ln>
        </p:spPr>
        <p:txBody>
          <a:bodyPr>
            <a:noAutofit/>
          </a:bodyPr>
          <a:lstStyle/>
          <a:p>
            <a:pPr marL="457200" lvl="0" indent="-4572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u="sng" dirty="0">
                <a:solidFill>
                  <a:srgbClr val="1A34B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Install MySQL Connector Python using pip</a:t>
            </a:r>
            <a:r>
              <a:rPr lang="en-IN" sz="2000" dirty="0">
                <a:solidFill>
                  <a:srgbClr val="2828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dirty="0">
                <a:solidFill>
                  <a:srgbClr val="2828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Use the  </a:t>
            </a:r>
            <a:r>
              <a:rPr lang="en-IN" sz="2000" b="1" dirty="0" err="1">
                <a:solidFill>
                  <a:srgbClr val="2828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mysql.connector.connect</a:t>
            </a:r>
            <a:r>
              <a:rPr lang="en-IN" sz="2000" b="1" dirty="0">
                <a:solidFill>
                  <a:srgbClr val="2828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IN" sz="2000" dirty="0">
                <a:solidFill>
                  <a:srgbClr val="2828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 method of MySQL Connector Python with required parameters to connect MySQL.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dirty="0">
                <a:solidFill>
                  <a:srgbClr val="2828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Use the connection object returned by a  connect()  method to create a </a:t>
            </a:r>
            <a:r>
              <a:rPr lang="en-IN" sz="2000" b="1" dirty="0">
                <a:solidFill>
                  <a:srgbClr val="2828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en-IN" sz="2000" dirty="0">
                <a:solidFill>
                  <a:srgbClr val="2828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object to perform Database Operations.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dirty="0">
                <a:solidFill>
                  <a:srgbClr val="2828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IN" sz="2000" b="1" dirty="0" err="1">
                <a:solidFill>
                  <a:srgbClr val="2828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cursor.execute</a:t>
            </a:r>
            <a:r>
              <a:rPr lang="en-IN" sz="2000" b="1" dirty="0">
                <a:solidFill>
                  <a:srgbClr val="2828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IN" sz="2000" dirty="0">
                <a:solidFill>
                  <a:srgbClr val="2828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to execute SQL queries from Python.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dirty="0">
                <a:solidFill>
                  <a:srgbClr val="2828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Close the Cursor object using a </a:t>
            </a:r>
            <a:r>
              <a:rPr lang="en-IN" sz="2000" b="1" dirty="0" err="1">
                <a:solidFill>
                  <a:srgbClr val="2828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cursor.close</a:t>
            </a:r>
            <a:r>
              <a:rPr lang="en-IN" sz="2000" b="1" dirty="0">
                <a:solidFill>
                  <a:srgbClr val="2828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IN" sz="2000" dirty="0">
                <a:solidFill>
                  <a:srgbClr val="2828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and MySQL database connection using </a:t>
            </a:r>
            <a:r>
              <a:rPr lang="en-IN" sz="2000" b="1" dirty="0" err="1">
                <a:solidFill>
                  <a:srgbClr val="2828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connection.close</a:t>
            </a:r>
            <a:r>
              <a:rPr lang="en-IN" sz="2000" b="1" dirty="0">
                <a:solidFill>
                  <a:srgbClr val="2828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IN" sz="2000" dirty="0">
                <a:solidFill>
                  <a:srgbClr val="2828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after your work completes.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dirty="0">
                <a:solidFill>
                  <a:srgbClr val="2828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Catch Exception if any that may occur during this process.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94313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Cursor Class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908720"/>
            <a:ext cx="8472518" cy="5806428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Create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Cursor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object using the 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cursor()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method of the Connection object/class.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9DA305B-A0F3-46AD-A43D-3C336C03D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357" y="2564904"/>
            <a:ext cx="7046367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64FB4C-8DA5-413A-9936-8B82B938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7552"/>
            <a:ext cx="8229600" cy="1143000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Create a DB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CE652657-5CFC-4B70-B98A-2BDBDD6AF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802380"/>
            <a:ext cx="7416824" cy="4868068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474705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6188FD-FE09-4A33-9C12-89EEE482B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Exceptions in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38D696-EA53-4901-92F1-7F5EE0B82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052736"/>
            <a:ext cx="8507288" cy="5530626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US" dirty="0"/>
              <a:t>Interacting with a database is an error prone process, so we must always implement some mechanism to handle errors.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98118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CE8034-1656-4C49-83DC-145438D33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Network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9C7F02-90C8-441D-B126-3935512F2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507288" cy="5688632"/>
          </a:xfrm>
          <a:ln>
            <a:solidFill>
              <a:srgbClr val="00B050"/>
            </a:solidFill>
          </a:ln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For a specific purpose if things are connected together, are referred as a NETWORK. </a:t>
            </a:r>
          </a:p>
          <a:p>
            <a:pPr algn="just"/>
            <a:r>
              <a:rPr lang="en-US" dirty="0"/>
              <a:t>A network can be of many types, like a telephone network, television network, computer network or even a people network.</a:t>
            </a:r>
          </a:p>
          <a:p>
            <a:pPr algn="just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COMPUTER NETWORK </a:t>
            </a:r>
            <a:r>
              <a:rPr lang="en-US" dirty="0"/>
              <a:t>is also a kind of setup, where it connects two or more devices.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Interconnection of computers is called a network.</a:t>
            </a:r>
          </a:p>
          <a:p>
            <a:pPr algn="just"/>
            <a:r>
              <a:rPr lang="en-US" dirty="0"/>
              <a:t>To share a range of services and information in the form of e-mails and messages, databases, documents, web-sites, audios and video’s, Telephone calls and video conferences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55610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07F7E5-5948-472D-9FBD-13282C9F7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Client &amp; Server</a:t>
            </a:r>
          </a:p>
        </p:txBody>
      </p:sp>
      <p:pic>
        <p:nvPicPr>
          <p:cNvPr id="1026" name="Picture 2" descr="Client Server Network Architecture ~ I Answer 4 U">
            <a:extLst>
              <a:ext uri="{FF2B5EF4-FFF2-40B4-BE49-F238E27FC236}">
                <a16:creationId xmlns:a16="http://schemas.microsoft.com/office/drawing/2014/main" xmlns="" id="{DF27360F-AB2D-46F6-9470-99A7804F5D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7787208" cy="4608512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0076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A6320B-BB51-40ED-BD14-76A16E33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Network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D656A8-5FA1-4CA4-B5C1-E9128A67526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B050"/>
            </a:solidFill>
          </a:ln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Hardware: </a:t>
            </a:r>
            <a:r>
              <a:rPr lang="en-IN" dirty="0"/>
              <a:t>Includes the Computers, </a:t>
            </a:r>
            <a:r>
              <a:rPr lang="en-IN" dirty="0" err="1"/>
              <a:t>cables,modems,routers</a:t>
            </a:r>
            <a:r>
              <a:rPr lang="en-IN" dirty="0"/>
              <a:t>, hubs etc.</a:t>
            </a:r>
          </a:p>
          <a:p>
            <a:r>
              <a:rPr lang="en-IN" dirty="0">
                <a:solidFill>
                  <a:srgbClr val="FF0000"/>
                </a:solidFill>
              </a:rPr>
              <a:t>Software:</a:t>
            </a:r>
            <a:r>
              <a:rPr lang="en-IN" dirty="0"/>
              <a:t> Includes programs to communicate between servers and clients.</a:t>
            </a:r>
          </a:p>
          <a:p>
            <a:r>
              <a:rPr lang="en-IN" dirty="0">
                <a:solidFill>
                  <a:srgbClr val="FF0000"/>
                </a:solidFill>
              </a:rPr>
              <a:t>Protocols: </a:t>
            </a:r>
            <a:r>
              <a:rPr lang="en-IN" dirty="0"/>
              <a:t>Represents a way to establish connection and helps in sending and receiving data in a standard format. </a:t>
            </a:r>
          </a:p>
        </p:txBody>
      </p:sp>
    </p:spTree>
    <p:extLst>
      <p:ext uri="{BB962C8B-B14F-4D97-AF65-F5344CB8AC3E}">
        <p14:creationId xmlns:p14="http://schemas.microsoft.com/office/powerpoint/2010/main" val="70419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61061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algn="just"/>
            <a:r>
              <a:rPr lang="en-US" dirty="0"/>
              <a:t>A database represents a collection of data</a:t>
            </a:r>
          </a:p>
          <a:p>
            <a:pPr algn="just"/>
            <a:r>
              <a:rPr lang="en-IN" dirty="0"/>
              <a:t> operations :</a:t>
            </a:r>
          </a:p>
          <a:p>
            <a:pPr lvl="1" algn="just"/>
            <a:r>
              <a:rPr lang="en-US" dirty="0"/>
              <a:t>modifying the existing data</a:t>
            </a:r>
          </a:p>
          <a:p>
            <a:pPr lvl="1" algn="just"/>
            <a:r>
              <a:rPr lang="en-US" dirty="0"/>
              <a:t>deleting the unwanted data </a:t>
            </a:r>
          </a:p>
          <a:p>
            <a:pPr lvl="1" algn="just"/>
            <a:r>
              <a:rPr lang="en-US" dirty="0"/>
              <a:t>retrieving the data from the database   </a:t>
            </a:r>
          </a:p>
        </p:txBody>
      </p:sp>
    </p:spTree>
    <p:extLst>
      <p:ext uri="{BB962C8B-B14F-4D97-AF65-F5344CB8AC3E}">
        <p14:creationId xmlns:p14="http://schemas.microsoft.com/office/powerpoint/2010/main" val="40411887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4FFD16-FBFE-4231-A02C-3E322F8C5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7553"/>
            <a:ext cx="8229600" cy="54428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BC9C670-678B-4DEB-8761-5D7E2479C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1727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IN" dirty="0"/>
              <a:t>A set of rules to be followed by every computer on the network.</a:t>
            </a:r>
          </a:p>
          <a:p>
            <a:r>
              <a:rPr lang="en-IN" dirty="0">
                <a:solidFill>
                  <a:srgbClr val="FF0000"/>
                </a:solidFill>
              </a:rPr>
              <a:t>Use: </a:t>
            </a:r>
            <a:r>
              <a:rPr lang="en-IN" dirty="0"/>
              <a:t>Physically move data from one place to another place on a network. </a:t>
            </a:r>
          </a:p>
          <a:p>
            <a:r>
              <a:rPr lang="en-IN" dirty="0">
                <a:solidFill>
                  <a:srgbClr val="FF0000"/>
                </a:solidFill>
              </a:rPr>
              <a:t>Some basic Protocols are: </a:t>
            </a:r>
          </a:p>
          <a:p>
            <a:pPr lvl="1"/>
            <a:r>
              <a:rPr lang="en-IN" dirty="0"/>
              <a:t>IP : Internet Protocol </a:t>
            </a:r>
          </a:p>
          <a:p>
            <a:pPr lvl="1"/>
            <a:r>
              <a:rPr lang="en-IN" dirty="0"/>
              <a:t>FTP : File Transfer Protocol </a:t>
            </a:r>
          </a:p>
          <a:p>
            <a:pPr lvl="1"/>
            <a:r>
              <a:rPr lang="en-IN" dirty="0"/>
              <a:t>SMTP : Simple Mail Transfer Protocol </a:t>
            </a:r>
          </a:p>
          <a:p>
            <a:pPr lvl="1"/>
            <a:r>
              <a:rPr lang="en-IN" dirty="0"/>
              <a:t>HTTP : Hyper Text Transfer Protocol</a:t>
            </a:r>
          </a:p>
        </p:txBody>
      </p:sp>
    </p:spTree>
    <p:extLst>
      <p:ext uri="{BB962C8B-B14F-4D97-AF65-F5344CB8AC3E}">
        <p14:creationId xmlns:p14="http://schemas.microsoft.com/office/powerpoint/2010/main" val="3537929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61BEC8-1B02-4288-B6DF-1002EEC93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What Are Sockets?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2BF39E-8C80-4CFE-A269-B81BD00E4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507288" cy="5602634"/>
          </a:xfrm>
          <a:ln>
            <a:solidFill>
              <a:srgbClr val="00B050"/>
            </a:solidFill>
          </a:ln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To establish a logical connecting point between a server and a client , the communication can be done through that point.</a:t>
            </a:r>
          </a:p>
          <a:p>
            <a:pPr algn="just"/>
            <a:r>
              <a:rPr lang="en-IN" dirty="0"/>
              <a:t>This point is called socket.</a:t>
            </a:r>
          </a:p>
          <a:p>
            <a:pPr algn="just"/>
            <a:r>
              <a:rPr lang="en-US" dirty="0"/>
              <a:t>Basically, sockets act as a communication link between two entities, i.e. a server and a client. </a:t>
            </a:r>
          </a:p>
          <a:p>
            <a:pPr algn="just"/>
            <a:r>
              <a:rPr lang="en-US" dirty="0"/>
              <a:t>A server will give out information being requested by a client. 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For example</a:t>
            </a:r>
            <a:r>
              <a:rPr lang="en-US" dirty="0"/>
              <a:t>, when you visited this page, the browser created a socket and connected to the server.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7063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17F26D-A429-4572-A780-6260B77E2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The socket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9705DA-B19A-478A-A63F-DBF261507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832648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In order to create a socket, </a:t>
            </a:r>
          </a:p>
          <a:p>
            <a:pPr lvl="1"/>
            <a:r>
              <a:rPr lang="en-US" dirty="0" err="1"/>
              <a:t>socket.socket</a:t>
            </a:r>
            <a:r>
              <a:rPr lang="en-US" dirty="0"/>
              <a:t>() function, </a:t>
            </a:r>
          </a:p>
          <a:p>
            <a:pPr lvl="1"/>
            <a:r>
              <a:rPr lang="en-US" dirty="0"/>
              <a:t>syntax: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import socket 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s= </a:t>
            </a:r>
            <a:r>
              <a:rPr lang="en-US" sz="2400" dirty="0" err="1">
                <a:solidFill>
                  <a:srgbClr val="FF0000"/>
                </a:solidFill>
              </a:rPr>
              <a:t>socket.socket</a:t>
            </a:r>
            <a:r>
              <a:rPr lang="en-US" sz="2400" dirty="0">
                <a:solidFill>
                  <a:srgbClr val="FF0000"/>
                </a:solidFill>
              </a:rPr>
              <a:t> (</a:t>
            </a:r>
            <a:r>
              <a:rPr lang="en-US" sz="2400" dirty="0" err="1">
                <a:solidFill>
                  <a:srgbClr val="FF0000"/>
                </a:solidFill>
              </a:rPr>
              <a:t>socket_family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socket_type</a:t>
            </a:r>
            <a:r>
              <a:rPr lang="en-US" sz="2400" dirty="0">
                <a:solidFill>
                  <a:srgbClr val="FF0000"/>
                </a:solidFill>
              </a:rPr>
              <a:t>, protocol=0)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Arguments: </a:t>
            </a:r>
          </a:p>
          <a:p>
            <a:pPr marL="457200" lvl="1" indent="0">
              <a:buNone/>
            </a:pPr>
            <a:r>
              <a:rPr lang="en-US" dirty="0" err="1"/>
              <a:t>socket_family</a:t>
            </a:r>
            <a:r>
              <a:rPr lang="en-US" dirty="0"/>
              <a:t>: Represents the address (and protocol) family. It can be either AF_UNIX or AF_INET.</a:t>
            </a:r>
          </a:p>
          <a:p>
            <a:pPr marL="457200" lvl="1" indent="0">
              <a:buNone/>
            </a:pPr>
            <a:r>
              <a:rPr lang="en-US" dirty="0" err="1"/>
              <a:t>socket_type</a:t>
            </a:r>
            <a:r>
              <a:rPr lang="en-US" dirty="0"/>
              <a:t>: Represents the socket type, and can be either SOCK_STREAM or SOCK_DGRAM.</a:t>
            </a:r>
          </a:p>
          <a:p>
            <a:pPr marL="457200" lvl="1" indent="0">
              <a:buNone/>
            </a:pPr>
            <a:r>
              <a:rPr lang="en-US" dirty="0"/>
              <a:t>protocol: This is an optional argument, and it usually defaults to 0.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800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F6C9D4-6267-4363-8985-31DEDE515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Method of Socket Module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4EDEC0B-2561-41CE-B438-8FBD84F82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9632" y="1125538"/>
            <a:ext cx="6984776" cy="5457825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0168194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22C7DB-A067-4B2B-8AA8-A486207FE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7552"/>
            <a:ext cx="8229600" cy="1138138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IN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</a:br>
            <a:r>
              <a:rPr lang="en-IN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Server Socket Methods</a:t>
            </a:r>
            <a:br>
              <a:rPr lang="en-IN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</a:br>
            <a:r>
              <a:rPr lang="en-IN" dirty="0">
                <a:solidFill>
                  <a:srgbClr val="0070C0"/>
                </a:solidFill>
              </a:rPr>
              <a:t/>
            </a:r>
            <a:br>
              <a:rPr lang="en-IN" dirty="0">
                <a:solidFill>
                  <a:srgbClr val="0070C0"/>
                </a:solidFill>
              </a:rPr>
            </a:b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4C59555-FEBE-46B4-B0BA-E8871BEE2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19437"/>
            <a:ext cx="8229600" cy="3887488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8590138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A5AC86-2175-4BDB-A88F-D508E8ECD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Client Socket Method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9D1714C-86F7-4898-B5E1-F04235E8D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2276872"/>
            <a:ext cx="6991350" cy="1408010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214C25C-DE4F-466E-82AA-A2FE84853DD4}"/>
              </a:ext>
            </a:extLst>
          </p:cNvPr>
          <p:cNvSpPr txBox="1"/>
          <p:nvPr/>
        </p:nvSpPr>
        <p:spPr>
          <a:xfrm>
            <a:off x="1504429" y="4359450"/>
            <a:ext cx="57816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IN" b="1" dirty="0">
                <a:solidFill>
                  <a:srgbClr val="00B050"/>
                </a:solidFill>
                <a:latin typeface="Arial" panose="020B0604020202020204" pitchFamily="34" charset="0"/>
              </a:rPr>
              <a:t>Syntax:</a:t>
            </a:r>
          </a:p>
          <a:p>
            <a:endParaRPr lang="en-IN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IN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socket.connect</a:t>
            </a:r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(hostname, port )</a:t>
            </a:r>
          </a:p>
          <a:p>
            <a:endParaRPr lang="en-IN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27596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18CDE2-6B66-42D3-AEDE-A3B416925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Create a Simple Client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12BC10F-1873-4C6C-BCD1-E95C57030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9" y="1844824"/>
            <a:ext cx="7829078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484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A8D767-6B4C-4955-BE34-727FA5858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Create a Simple Server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45ED80F-6EC6-4271-8D71-B8A5040CB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698" y="1916679"/>
            <a:ext cx="7993677" cy="4666683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718804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03B478-D73C-408C-8932-315EEB4C3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7553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0070C0"/>
                </a:solidFill>
              </a:rPr>
              <a:t>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B12F66D-1D32-42D6-8490-4AC83EFAE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00809"/>
            <a:ext cx="8507288" cy="3947774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9843098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64F00E-5DB3-4605-BF55-6286557AB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IN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</a:br>
            <a:r>
              <a:rPr lang="en-IN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Python Internet Modules</a:t>
            </a:r>
            <a:br>
              <a:rPr lang="en-IN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</a:b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090735C-C6CD-4BA6-AC52-FF0156188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762" y="1246981"/>
            <a:ext cx="8301038" cy="5336381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03824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E79BB3-9EA2-45D1-9172-8CE344487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49C4F6-1EAC-4122-B3FA-BE05B5026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  <a:ln>
            <a:solidFill>
              <a:srgbClr val="00B050"/>
            </a:solidFill>
          </a:ln>
        </p:spPr>
        <p:txBody>
          <a:bodyPr/>
          <a:lstStyle/>
          <a:p>
            <a:pPr algn="just"/>
            <a:r>
              <a:rPr lang="en-US" dirty="0"/>
              <a:t>To perform such operations, a database comes with software. This is called a database management system.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DBMS= Database + Software to manage the data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Example :</a:t>
            </a:r>
          </a:p>
          <a:p>
            <a:pPr marL="0" indent="0">
              <a:buNone/>
            </a:pPr>
            <a:r>
              <a:rPr lang="en-IN" dirty="0"/>
              <a:t>	MySQL, Oracle, Sybase, SQL server etc.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89315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022BDE4A-8A20-4A69-9C5A-581C82036A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AFECBD-225F-4257-A5AB-317AA678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63" y="170412"/>
            <a:ext cx="7634200" cy="780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Example: Client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B82A605-DF11-4293-8574-64AE17A444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07" b="1"/>
          <a:stretch/>
        </p:blipFill>
        <p:spPr>
          <a:xfrm>
            <a:off x="5379478" y="1499142"/>
            <a:ext cx="3368986" cy="4810179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7" name="Content Placeholder 3">
            <a:extLst>
              <a:ext uri="{FF2B5EF4-FFF2-40B4-BE49-F238E27FC236}">
                <a16:creationId xmlns:a16="http://schemas.microsoft.com/office/drawing/2014/main" xmlns="" id="{FBDDCEC5-AA4B-4DD2-964A-6FA8CA83938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512" y="1499142"/>
            <a:ext cx="5123345" cy="4810178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1353681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53D6C2-3726-4D57-BE08-082BC102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Example: Server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0EC9CCF-7120-4727-888B-8DF85CEA0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99" y="1071227"/>
            <a:ext cx="4004259" cy="5512135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87871C8-7C7B-49C6-B27D-01A31F9E2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479" y="991554"/>
            <a:ext cx="4295017" cy="2257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E133583-888F-4D13-B4CC-9AFD50799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245" y="2875596"/>
            <a:ext cx="4124236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038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995AC1-4744-4BF6-83BD-E2A2BE3BC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FB1A427-BD96-442A-ACAF-20920B69E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2" y="1600200"/>
            <a:ext cx="6048672" cy="4525963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1381499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B24F2F-B027-4F44-8C39-0BF005BA6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Socket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D24269-FFEB-442F-A762-FA23E170E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88632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bind(</a:t>
            </a:r>
            <a:r>
              <a:rPr lang="en-IN" dirty="0" err="1">
                <a:solidFill>
                  <a:srgbClr val="FF0000"/>
                </a:solidFill>
              </a:rPr>
              <a:t>host,port</a:t>
            </a:r>
            <a:r>
              <a:rPr lang="en-IN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IN" dirty="0"/>
              <a:t>Host- name of an IP address or a website name</a:t>
            </a:r>
          </a:p>
          <a:p>
            <a:pPr lvl="1"/>
            <a:r>
              <a:rPr lang="en-IN" dirty="0"/>
              <a:t>Port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</a:rPr>
              <a:t>listen(</a:t>
            </a:r>
            <a:r>
              <a:rPr lang="en-IN" dirty="0" err="1">
                <a:solidFill>
                  <a:srgbClr val="FF0000"/>
                </a:solidFill>
              </a:rPr>
              <a:t>no.of</a:t>
            </a:r>
            <a:r>
              <a:rPr lang="en-IN" dirty="0">
                <a:solidFill>
                  <a:srgbClr val="FF0000"/>
                </a:solidFill>
              </a:rPr>
              <a:t> connections allowed)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</a:rPr>
              <a:t>accept() </a:t>
            </a:r>
            <a:r>
              <a:rPr lang="en-IN" dirty="0"/>
              <a:t>– server should wait </a:t>
            </a:r>
            <a:r>
              <a:rPr lang="en-IN" dirty="0" err="1"/>
              <a:t>tilla</a:t>
            </a:r>
            <a:r>
              <a:rPr lang="en-IN" dirty="0"/>
              <a:t> client accepts connection.</a:t>
            </a:r>
          </a:p>
          <a:p>
            <a:pPr marL="0" lvl="1" indent="0">
              <a:buNone/>
            </a:pPr>
            <a:r>
              <a:rPr lang="en-IN" dirty="0"/>
              <a:t>	</a:t>
            </a:r>
            <a:r>
              <a:rPr lang="en-IN" dirty="0" err="1">
                <a:solidFill>
                  <a:srgbClr val="FF0000"/>
                </a:solidFill>
              </a:rPr>
              <a:t>c,addr</a:t>
            </a:r>
            <a:r>
              <a:rPr lang="en-IN" dirty="0">
                <a:solidFill>
                  <a:srgbClr val="FF0000"/>
                </a:solidFill>
              </a:rPr>
              <a:t>=</a:t>
            </a:r>
            <a:r>
              <a:rPr lang="en-IN" dirty="0" err="1">
                <a:solidFill>
                  <a:srgbClr val="FF0000"/>
                </a:solidFill>
              </a:rPr>
              <a:t>s.accept</a:t>
            </a:r>
            <a:r>
              <a:rPr lang="en-IN" dirty="0">
                <a:solidFill>
                  <a:srgbClr val="FF0000"/>
                </a:solidFill>
              </a:rPr>
              <a:t>()</a:t>
            </a:r>
          </a:p>
          <a:p>
            <a:pPr marL="0" lvl="1" indent="0">
              <a:buNone/>
            </a:pPr>
            <a:r>
              <a:rPr lang="en-IN" dirty="0"/>
              <a:t>		c-&gt; connection object can be used to send 		messages</a:t>
            </a:r>
          </a:p>
          <a:p>
            <a:pPr marL="0" lvl="1" indent="0">
              <a:buNone/>
            </a:pPr>
            <a:r>
              <a:rPr lang="en-IN" dirty="0"/>
              <a:t>		</a:t>
            </a:r>
            <a:r>
              <a:rPr lang="en-IN" dirty="0" err="1"/>
              <a:t>addr</a:t>
            </a:r>
            <a:r>
              <a:rPr lang="en-IN" dirty="0"/>
              <a:t>-&gt; address of the client that has    		accepted the connection</a:t>
            </a:r>
          </a:p>
        </p:txBody>
      </p:sp>
    </p:spTree>
    <p:extLst>
      <p:ext uri="{BB962C8B-B14F-4D97-AF65-F5344CB8AC3E}">
        <p14:creationId xmlns:p14="http://schemas.microsoft.com/office/powerpoint/2010/main" val="3287532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22DC85-52AF-42D1-95BA-768270EF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Socket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A1D801-43F2-4DAB-8091-5F12BBD1C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08720"/>
            <a:ext cx="8712968" cy="5544616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Send()</a:t>
            </a:r>
            <a:r>
              <a:rPr lang="en-IN" dirty="0"/>
              <a:t>– to send message strings  to client. Message string should be sent in the form of byte streams as they are used by TCP/IP protocol.</a:t>
            </a:r>
          </a:p>
          <a:p>
            <a:r>
              <a:rPr lang="en-IN" dirty="0" err="1">
                <a:solidFill>
                  <a:srgbClr val="FF0000"/>
                </a:solidFill>
              </a:rPr>
              <a:t>recv</a:t>
            </a:r>
            <a:r>
              <a:rPr lang="en-IN" dirty="0">
                <a:solidFill>
                  <a:srgbClr val="FF0000"/>
                </a:solidFill>
              </a:rPr>
              <a:t>(1024) </a:t>
            </a:r>
            <a:r>
              <a:rPr lang="en-IN" dirty="0"/>
              <a:t>– to receive message from the 				server. Here 1024 is the buffer size. 	-	-Memory used while receiving the data.</a:t>
            </a:r>
          </a:p>
          <a:p>
            <a:pPr marL="0" indent="0">
              <a:buNone/>
            </a:pPr>
            <a:r>
              <a:rPr lang="en-IN" dirty="0"/>
              <a:t>    	-At a time 1024  byes of data can be 	received 	from server. </a:t>
            </a:r>
          </a:p>
          <a:p>
            <a:pPr marL="0" indent="0">
              <a:buNone/>
            </a:pPr>
            <a:r>
              <a:rPr lang="en-IN" dirty="0"/>
              <a:t>	-This limit can be changed in multiples of    	1024. </a:t>
            </a:r>
          </a:p>
        </p:txBody>
      </p:sp>
    </p:spTree>
    <p:extLst>
      <p:ext uri="{BB962C8B-B14F-4D97-AF65-F5344CB8AC3E}">
        <p14:creationId xmlns:p14="http://schemas.microsoft.com/office/powerpoint/2010/main" val="4178696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632EB4-6D37-4C58-AC1C-B476829F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Socket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E20AE7-63EA-4EEC-95BB-10737DC69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507288" cy="5472608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IN" dirty="0" err="1">
                <a:solidFill>
                  <a:srgbClr val="FF0000"/>
                </a:solidFill>
              </a:rPr>
              <a:t>sendto</a:t>
            </a:r>
            <a:r>
              <a:rPr lang="en-IN" dirty="0">
                <a:solidFill>
                  <a:srgbClr val="FF0000"/>
                </a:solidFill>
              </a:rPr>
              <a:t>()</a:t>
            </a:r>
            <a:r>
              <a:rPr lang="en-IN" dirty="0"/>
              <a:t>- server send the data in the form of packets called “datagrams”. Since UDP is connection- less protocol, server does not know where the data should be sent .</a:t>
            </a:r>
          </a:p>
          <a:p>
            <a:pPr lvl="1"/>
            <a:r>
              <a:rPr lang="en-IN" dirty="0" err="1"/>
              <a:t>Sendto</a:t>
            </a:r>
            <a:r>
              <a:rPr lang="en-IN" dirty="0"/>
              <a:t>(message,(</a:t>
            </a:r>
            <a:r>
              <a:rPr lang="en-IN" dirty="0" err="1"/>
              <a:t>host,port</a:t>
            </a:r>
            <a:r>
              <a:rPr lang="en-IN" dirty="0"/>
              <a:t>))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rgbClr val="FF0000"/>
                </a:solidFill>
              </a:rPr>
              <a:t>recvfrom</a:t>
            </a:r>
            <a:r>
              <a:rPr lang="en-IN" dirty="0">
                <a:solidFill>
                  <a:srgbClr val="FF0000"/>
                </a:solidFill>
              </a:rPr>
              <a:t>()</a:t>
            </a:r>
            <a:r>
              <a:rPr lang="en-IN" dirty="0"/>
              <a:t> – client receive the message from server</a:t>
            </a:r>
          </a:p>
          <a:p>
            <a:pPr marL="457200" lvl="2" indent="0">
              <a:buNone/>
            </a:pPr>
            <a:r>
              <a:rPr lang="en-IN" dirty="0" err="1">
                <a:solidFill>
                  <a:srgbClr val="FF0000"/>
                </a:solidFill>
              </a:rPr>
              <a:t>mess,address</a:t>
            </a:r>
            <a:r>
              <a:rPr lang="en-IN" dirty="0">
                <a:solidFill>
                  <a:srgbClr val="FF0000"/>
                </a:solidFill>
              </a:rPr>
              <a:t>=</a:t>
            </a:r>
            <a:r>
              <a:rPr lang="en-IN" dirty="0" err="1">
                <a:solidFill>
                  <a:srgbClr val="FF0000"/>
                </a:solidFill>
              </a:rPr>
              <a:t>s.recvfrom</a:t>
            </a:r>
            <a:r>
              <a:rPr lang="en-IN" dirty="0">
                <a:solidFill>
                  <a:srgbClr val="FF0000"/>
                </a:solidFill>
              </a:rPr>
              <a:t>(1024)</a:t>
            </a:r>
          </a:p>
          <a:p>
            <a:pPr marL="457200" lvl="2" indent="0">
              <a:buNone/>
            </a:pPr>
            <a:r>
              <a:rPr lang="en-IN" dirty="0">
                <a:solidFill>
                  <a:srgbClr val="FF0000"/>
                </a:solidFill>
              </a:rPr>
              <a:t>Mess-&gt; </a:t>
            </a:r>
            <a:r>
              <a:rPr lang="en-IN" dirty="0"/>
              <a:t>the received message stored</a:t>
            </a:r>
          </a:p>
          <a:p>
            <a:pPr marL="457200" lvl="2" indent="0">
              <a:buNone/>
            </a:pPr>
            <a:r>
              <a:rPr lang="en-IN" dirty="0">
                <a:solidFill>
                  <a:srgbClr val="FF0000"/>
                </a:solidFill>
              </a:rPr>
              <a:t>Address -&gt; </a:t>
            </a:r>
            <a:r>
              <a:rPr lang="en-IN" dirty="0"/>
              <a:t>address of the server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6164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0435B3-EE0E-4DF3-B674-C7C3421A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Client - Server Communication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95FC737-6DE0-4D57-B47A-BE9E664CE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74372"/>
            <a:ext cx="7859215" cy="4983162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9144555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E8B46D-161C-418A-881D-9E7F9E5E2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Two way Communication between Client and Server (Chat Application)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339F048-E37F-4549-B8A2-F6000067D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700808"/>
            <a:ext cx="3767860" cy="432048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739F4E9-5E62-4BE3-9668-C8862839B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844824"/>
            <a:ext cx="3456384" cy="4176464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4287705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8965BB-CC07-4282-95B6-1D5A979FA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Sending a Simple 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F3045B-DD83-450E-A53E-1BA9ACE15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08720"/>
            <a:ext cx="8507288" cy="5760640"/>
          </a:xfrm>
          <a:ln>
            <a:solidFill>
              <a:srgbClr val="00B050"/>
            </a:solidFill>
          </a:ln>
        </p:spPr>
        <p:txBody>
          <a:bodyPr>
            <a:normAutofit lnSpcReduction="10000"/>
          </a:bodyPr>
          <a:lstStyle/>
          <a:p>
            <a:r>
              <a:rPr lang="en-IN" dirty="0"/>
              <a:t>To develop program to a mail to any email address.</a:t>
            </a:r>
          </a:p>
          <a:p>
            <a:r>
              <a:rPr lang="en-IN" dirty="0"/>
              <a:t>Use SMTP – protocol.( Simple Mail Transfer Protocol)</a:t>
            </a:r>
          </a:p>
          <a:p>
            <a:r>
              <a:rPr lang="en-IN" dirty="0"/>
              <a:t>Module used- </a:t>
            </a:r>
            <a:r>
              <a:rPr lang="en-IN" dirty="0" err="1"/>
              <a:t>smtplib</a:t>
            </a:r>
            <a:endParaRPr lang="en-IN" dirty="0"/>
          </a:p>
          <a:p>
            <a:r>
              <a:rPr lang="en-IN" dirty="0"/>
              <a:t>To connect to </a:t>
            </a:r>
            <a:r>
              <a:rPr lang="en-IN" dirty="0" err="1"/>
              <a:t>gmail</a:t>
            </a:r>
            <a:r>
              <a:rPr lang="en-IN" dirty="0"/>
              <a:t> server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Server=</a:t>
            </a:r>
            <a:r>
              <a:rPr lang="en-IN" dirty="0" err="1">
                <a:solidFill>
                  <a:srgbClr val="FF0000"/>
                </a:solidFill>
              </a:rPr>
              <a:t>smtplib.SMPT</a:t>
            </a:r>
            <a:r>
              <a:rPr lang="en-IN" dirty="0">
                <a:solidFill>
                  <a:srgbClr val="FF0000"/>
                </a:solidFill>
              </a:rPr>
              <a:t>(“smtp.gmail.com”,587)</a:t>
            </a:r>
          </a:p>
          <a:p>
            <a:pPr lvl="1"/>
            <a:r>
              <a:rPr lang="en-IN" dirty="0"/>
              <a:t>To connect with </a:t>
            </a:r>
            <a:r>
              <a:rPr lang="en-IN" dirty="0" err="1"/>
              <a:t>gmail</a:t>
            </a:r>
            <a:r>
              <a:rPr lang="en-IN" dirty="0"/>
              <a:t> server the port no- 587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IN" dirty="0"/>
              <a:t>Once connected to mail server, we can send the mail</a:t>
            </a:r>
          </a:p>
          <a:p>
            <a:pPr marL="857250" lvl="2" indent="-457200"/>
            <a:r>
              <a:rPr lang="en-IN" dirty="0" err="1">
                <a:solidFill>
                  <a:srgbClr val="FF0000"/>
                </a:solidFill>
              </a:rPr>
              <a:t>Server.send_message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msg</a:t>
            </a:r>
            <a:r>
              <a:rPr lang="en-IN" dirty="0">
                <a:solidFill>
                  <a:srgbClr val="FF0000"/>
                </a:solidFill>
              </a:rPr>
              <a:t>)</a:t>
            </a:r>
          </a:p>
          <a:p>
            <a:pPr marL="857250" lvl="2" indent="-457200"/>
            <a:r>
              <a:rPr lang="en-IN" dirty="0" err="1">
                <a:solidFill>
                  <a:srgbClr val="FF0000"/>
                </a:solidFill>
              </a:rPr>
              <a:t>Msg</a:t>
            </a:r>
            <a:r>
              <a:rPr lang="en-IN" dirty="0">
                <a:solidFill>
                  <a:srgbClr val="FF0000"/>
                </a:solidFill>
              </a:rPr>
              <a:t>- covers the total message includes- from and to </a:t>
            </a:r>
            <a:r>
              <a:rPr lang="en-IN" dirty="0" err="1">
                <a:solidFill>
                  <a:srgbClr val="FF0000"/>
                </a:solidFill>
              </a:rPr>
              <a:t>address,subject,mail</a:t>
            </a:r>
            <a:r>
              <a:rPr lang="en-IN" dirty="0">
                <a:solidFill>
                  <a:srgbClr val="FF0000"/>
                </a:solidFill>
              </a:rPr>
              <a:t> content</a:t>
            </a:r>
          </a:p>
          <a:p>
            <a:pPr marL="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952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6D77CB-1D45-495E-90FE-AD44F7649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 err="1">
                <a:solidFill>
                  <a:srgbClr val="0070C0"/>
                </a:solidFill>
              </a:rPr>
              <a:t>MIMEText</a:t>
            </a:r>
            <a:r>
              <a:rPr lang="en-IN" dirty="0">
                <a:solidFill>
                  <a:srgbClr val="0070C0"/>
                </a:solidFill>
              </a:rPr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B04B54-F62F-48BB-986B-F5D4CCD71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980728"/>
            <a:ext cx="8579296" cy="5760640"/>
          </a:xfrm>
          <a:ln>
            <a:solidFill>
              <a:srgbClr val="00B050"/>
            </a:solidFill>
          </a:ln>
        </p:spPr>
        <p:txBody>
          <a:bodyPr>
            <a:normAutofit fontScale="92500"/>
          </a:bodyPr>
          <a:lstStyle/>
          <a:p>
            <a:pPr algn="just"/>
            <a:r>
              <a:rPr lang="en-IN" dirty="0"/>
              <a:t>Message is represented as an object of </a:t>
            </a:r>
            <a:r>
              <a:rPr lang="en-IN" dirty="0" err="1"/>
              <a:t>MIMEText</a:t>
            </a:r>
            <a:r>
              <a:rPr lang="en-IN" dirty="0"/>
              <a:t> class.</a:t>
            </a:r>
          </a:p>
          <a:p>
            <a:pPr algn="just"/>
            <a:r>
              <a:rPr lang="en-IN" dirty="0"/>
              <a:t>It belongs to </a:t>
            </a:r>
            <a:r>
              <a:rPr lang="en-IN" dirty="0" err="1">
                <a:solidFill>
                  <a:srgbClr val="FF0000"/>
                </a:solidFill>
              </a:rPr>
              <a:t>email.mime.text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module</a:t>
            </a:r>
          </a:p>
          <a:p>
            <a:pPr algn="just"/>
            <a:r>
              <a:rPr lang="en-IN" dirty="0"/>
              <a:t>MIME( Multi-purpose Internet Mail Extensions).</a:t>
            </a:r>
          </a:p>
          <a:p>
            <a:pPr algn="just"/>
            <a:r>
              <a:rPr lang="en-IN" dirty="0"/>
              <a:t>MIME indicates an extension of the original Internet email protocol that lets people use the protocol to exchange different kinds of data on the internet .</a:t>
            </a:r>
          </a:p>
          <a:p>
            <a:pPr lvl="1" algn="just"/>
            <a:r>
              <a:rPr lang="en-IN" dirty="0" err="1"/>
              <a:t>Msg</a:t>
            </a:r>
            <a:r>
              <a:rPr lang="en-IN" dirty="0"/>
              <a:t>=</a:t>
            </a:r>
            <a:r>
              <a:rPr lang="en-IN" dirty="0" err="1"/>
              <a:t>MIMEText</a:t>
            </a:r>
            <a:r>
              <a:rPr lang="en-IN" dirty="0"/>
              <a:t>(body)</a:t>
            </a:r>
          </a:p>
          <a:p>
            <a:pPr lvl="1" algn="just"/>
            <a:r>
              <a:rPr lang="en-IN" dirty="0" err="1"/>
              <a:t>Msg</a:t>
            </a:r>
            <a:r>
              <a:rPr lang="en-IN" dirty="0"/>
              <a:t>[‘From’]=</a:t>
            </a:r>
            <a:r>
              <a:rPr lang="en-IN" dirty="0" err="1"/>
              <a:t>fromaddress</a:t>
            </a:r>
            <a:endParaRPr lang="en-IN" dirty="0"/>
          </a:p>
          <a:p>
            <a:pPr lvl="1" algn="just"/>
            <a:r>
              <a:rPr lang="en-IN" dirty="0" err="1"/>
              <a:t>Msg</a:t>
            </a:r>
            <a:r>
              <a:rPr lang="en-IN" dirty="0"/>
              <a:t>[‘To’]=</a:t>
            </a:r>
            <a:r>
              <a:rPr lang="en-IN" dirty="0" err="1"/>
              <a:t>toaddress</a:t>
            </a:r>
            <a:endParaRPr lang="en-IN" dirty="0"/>
          </a:p>
          <a:p>
            <a:pPr lvl="1" algn="just"/>
            <a:r>
              <a:rPr lang="en-IN" dirty="0" err="1"/>
              <a:t>Msg</a:t>
            </a:r>
            <a:r>
              <a:rPr lang="en-IN" dirty="0"/>
              <a:t>[‘subject’]=“Subject line “</a:t>
            </a:r>
          </a:p>
        </p:txBody>
      </p:sp>
    </p:spTree>
    <p:extLst>
      <p:ext uri="{BB962C8B-B14F-4D97-AF65-F5344CB8AC3E}">
        <p14:creationId xmlns:p14="http://schemas.microsoft.com/office/powerpoint/2010/main" val="198241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74108C-4470-47AA-AA45-4FD035B3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</a:t>
            </a:r>
            <a:r>
              <a:rPr lang="en-IN" dirty="0">
                <a:solidFill>
                  <a:srgbClr val="0070C0"/>
                </a:solidFill>
              </a:rPr>
              <a:t>Database Software </a:t>
            </a: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14AE7C-802E-42F8-8C6B-93592A7A4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5186934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IN" dirty="0"/>
              <a:t> SQL (Structured Query Language)</a:t>
            </a:r>
          </a:p>
          <a:p>
            <a:r>
              <a:rPr lang="en-IN" dirty="0"/>
              <a:t>NoSQL (Not Only SQL) </a:t>
            </a:r>
          </a:p>
          <a:p>
            <a:pPr lvl="1"/>
            <a:r>
              <a:rPr lang="en-US" dirty="0"/>
              <a:t>When do we use NoSQL:</a:t>
            </a:r>
          </a:p>
          <a:p>
            <a:pPr lvl="2"/>
            <a:r>
              <a:rPr lang="en-US" dirty="0"/>
              <a:t>Data in forms like key-value, document, columnar, and graph. </a:t>
            </a:r>
          </a:p>
          <a:p>
            <a:pPr lvl="2"/>
            <a:r>
              <a:rPr lang="en-US" dirty="0"/>
              <a:t>When working with large sets of distributed data.</a:t>
            </a:r>
          </a:p>
          <a:p>
            <a:pPr lvl="1"/>
            <a:r>
              <a:rPr lang="en-US" dirty="0"/>
              <a:t>applications involving </a:t>
            </a:r>
            <a:r>
              <a:rPr lang="en-US" b="1" dirty="0"/>
              <a:t>BIG DATA</a:t>
            </a:r>
            <a:endParaRPr lang="en-IN" b="1" u="sng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42106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B942D4-ECA2-47DB-93C7-F7B85FE73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7552"/>
            <a:ext cx="8229600" cy="1153216"/>
          </a:xfrm>
        </p:spPr>
        <p:txBody>
          <a:bodyPr>
            <a:normAutofit fontScale="90000"/>
          </a:bodyPr>
          <a:lstStyle/>
          <a:p>
            <a:r>
              <a:rPr lang="en-IN" dirty="0" err="1">
                <a:solidFill>
                  <a:srgbClr val="0070C0"/>
                </a:solidFill>
              </a:rPr>
              <a:t>Steps:To</a:t>
            </a:r>
            <a:r>
              <a:rPr lang="en-IN" dirty="0">
                <a:solidFill>
                  <a:srgbClr val="0070C0"/>
                </a:solidFill>
              </a:rPr>
              <a:t> Login into Server with a valid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D0164D-3D95-4BD2-942D-E4DC02A2A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  <a:ln>
            <a:solidFill>
              <a:srgbClr val="00B050"/>
            </a:solidFill>
          </a:ln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Create SMTP connection into TLS(Transport Layer Security) mode.</a:t>
            </a:r>
          </a:p>
          <a:p>
            <a:r>
              <a:rPr lang="en-IN" dirty="0"/>
              <a:t>This will start the process of verifying authenticity of the sender.</a:t>
            </a:r>
          </a:p>
          <a:p>
            <a:pPr lvl="1"/>
            <a:r>
              <a:rPr lang="en-IN" dirty="0" err="1"/>
              <a:t>Server.starttls</a:t>
            </a:r>
            <a:r>
              <a:rPr lang="en-IN" dirty="0"/>
              <a:t>()</a:t>
            </a:r>
          </a:p>
          <a:p>
            <a:pPr marL="0" lvl="1" indent="0">
              <a:buNone/>
            </a:pPr>
            <a:r>
              <a:rPr lang="en-IN" dirty="0"/>
              <a:t>2. Login to the server with our email address and pass word. </a:t>
            </a:r>
          </a:p>
          <a:p>
            <a:pPr marL="0" lvl="1" indent="0">
              <a:buNone/>
            </a:pPr>
            <a:r>
              <a:rPr lang="en-IN" dirty="0"/>
              <a:t>	</a:t>
            </a:r>
            <a:r>
              <a:rPr lang="en-IN" dirty="0" err="1"/>
              <a:t>server.login</a:t>
            </a:r>
            <a:r>
              <a:rPr lang="en-IN" dirty="0"/>
              <a:t>(</a:t>
            </a:r>
            <a:r>
              <a:rPr lang="en-IN" dirty="0" err="1"/>
              <a:t>fromaddress</a:t>
            </a:r>
            <a:r>
              <a:rPr lang="en-IN" dirty="0"/>
              <a:t>,”password”)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03915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94DCB7-9E09-4F0E-920B-BED96B982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C427C4C-3E0F-4713-8383-089A3DD09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88" y="1076953"/>
            <a:ext cx="8507412" cy="526607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9625296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A419DA-4475-4026-9F9F-082DC539B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07C1273B-A217-457F-A74C-8183C7098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962944"/>
            <a:ext cx="7690610" cy="4274368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9829006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7F4FC9-4107-4A42-90A9-57E4E5E6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URL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15B635-B8A1-4EED-8631-05849247C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36712"/>
            <a:ext cx="8507288" cy="5616624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IN" dirty="0"/>
              <a:t>Uniform Resource Locator represents </a:t>
            </a:r>
            <a:r>
              <a:rPr lang="en-IN" dirty="0" err="1"/>
              <a:t>te</a:t>
            </a:r>
            <a:r>
              <a:rPr lang="en-IN"/>
              <a:t> address </a:t>
            </a:r>
            <a:r>
              <a:rPr lang="en-IN" dirty="0"/>
              <a:t>that is specified to access some information or resources on internet.</a:t>
            </a:r>
          </a:p>
          <a:p>
            <a:r>
              <a:rPr lang="en-IN" dirty="0"/>
              <a:t>Example: </a:t>
            </a:r>
            <a:r>
              <a:rPr lang="en-IN" dirty="0">
                <a:hlinkClick r:id="rId2"/>
              </a:rPr>
              <a:t>http://www.dreamtechpress.com:80/index.html</a:t>
            </a:r>
            <a:endParaRPr lang="en-IN" dirty="0"/>
          </a:p>
          <a:p>
            <a:r>
              <a:rPr lang="en-IN" dirty="0"/>
              <a:t>The URL contains 4 parts:</a:t>
            </a:r>
          </a:p>
          <a:p>
            <a:pPr lvl="1"/>
            <a:r>
              <a:rPr lang="en-IN" dirty="0"/>
              <a:t>The Protocol to use (http://)</a:t>
            </a:r>
          </a:p>
          <a:p>
            <a:pPr lvl="1"/>
            <a:r>
              <a:rPr lang="en-IN" dirty="0"/>
              <a:t>The server name or the IP address of the server </a:t>
            </a:r>
          </a:p>
          <a:p>
            <a:pPr lvl="1"/>
            <a:r>
              <a:rPr lang="en-IN" dirty="0"/>
              <a:t>Port number, optional (:80)</a:t>
            </a:r>
          </a:p>
          <a:p>
            <a:pPr lvl="1"/>
            <a:r>
              <a:rPr lang="en-IN" dirty="0"/>
              <a:t>File that is referred. (index/home.html)</a:t>
            </a:r>
          </a:p>
        </p:txBody>
      </p:sp>
    </p:spTree>
    <p:extLst>
      <p:ext uri="{BB962C8B-B14F-4D97-AF65-F5344CB8AC3E}">
        <p14:creationId xmlns:p14="http://schemas.microsoft.com/office/powerpoint/2010/main" val="37157812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687A4C-8DD2-4D15-802F-3B2862449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7552"/>
            <a:ext cx="8229600" cy="54428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URL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5183D3-0D1B-47AB-9DC2-7C08F806F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08720"/>
            <a:ext cx="8507288" cy="5761728"/>
          </a:xfrm>
          <a:ln>
            <a:solidFill>
              <a:srgbClr val="00B050"/>
            </a:solidFill>
          </a:ln>
        </p:spPr>
        <p:txBody>
          <a:bodyPr/>
          <a:lstStyle/>
          <a:p>
            <a:r>
              <a:rPr lang="en-IN" dirty="0" err="1">
                <a:solidFill>
                  <a:srgbClr val="FF0000"/>
                </a:solidFill>
              </a:rPr>
              <a:t>urllibparse</a:t>
            </a:r>
            <a:r>
              <a:rPr lang="en-IN" dirty="0"/>
              <a:t>-module</a:t>
            </a:r>
          </a:p>
          <a:p>
            <a:pPr lvl="1"/>
            <a:r>
              <a:rPr lang="en-IN" dirty="0" err="1">
                <a:solidFill>
                  <a:srgbClr val="FF0000"/>
                </a:solidFill>
              </a:rPr>
              <a:t>tpl</a:t>
            </a:r>
            <a:r>
              <a:rPr lang="en-IN" dirty="0">
                <a:solidFill>
                  <a:srgbClr val="FF0000"/>
                </a:solidFill>
              </a:rPr>
              <a:t>=</a:t>
            </a:r>
            <a:r>
              <a:rPr lang="en-IN" dirty="0" err="1">
                <a:solidFill>
                  <a:srgbClr val="FF0000"/>
                </a:solidFill>
              </a:rPr>
              <a:t>urllib.parse</a:t>
            </a:r>
            <a:r>
              <a:rPr lang="en-IN" dirty="0">
                <a:solidFill>
                  <a:srgbClr val="FF0000"/>
                </a:solidFill>
              </a:rPr>
              <a:t>(“</a:t>
            </a:r>
            <a:r>
              <a:rPr lang="en-IN" dirty="0" err="1">
                <a:solidFill>
                  <a:srgbClr val="FF0000"/>
                </a:solidFill>
              </a:rPr>
              <a:t>urlstring</a:t>
            </a:r>
            <a:r>
              <a:rPr lang="en-IN" dirty="0">
                <a:solidFill>
                  <a:srgbClr val="FF0000"/>
                </a:solidFill>
              </a:rPr>
              <a:t>”) or </a:t>
            </a:r>
            <a:r>
              <a:rPr lang="en-IN" dirty="0" err="1">
                <a:solidFill>
                  <a:srgbClr val="FF0000"/>
                </a:solidFill>
              </a:rPr>
              <a:t>geturl</a:t>
            </a:r>
            <a:r>
              <a:rPr lang="en-IN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Retrieve the each part of the URL from the tuple</a:t>
            </a:r>
          </a:p>
          <a:p>
            <a:pPr lvl="2"/>
            <a:r>
              <a:rPr lang="en-IN" dirty="0">
                <a:solidFill>
                  <a:srgbClr val="0070C0"/>
                </a:solidFill>
              </a:rPr>
              <a:t>Scheme = protocol name in the URL</a:t>
            </a:r>
          </a:p>
          <a:p>
            <a:pPr lvl="2"/>
            <a:r>
              <a:rPr lang="en-IN" dirty="0" err="1">
                <a:solidFill>
                  <a:srgbClr val="0070C0"/>
                </a:solidFill>
              </a:rPr>
              <a:t>Netloc</a:t>
            </a:r>
            <a:r>
              <a:rPr lang="en-IN" dirty="0">
                <a:solidFill>
                  <a:srgbClr val="0070C0"/>
                </a:solidFill>
              </a:rPr>
              <a:t>= website name</a:t>
            </a:r>
          </a:p>
          <a:p>
            <a:pPr lvl="2"/>
            <a:r>
              <a:rPr lang="en-IN" dirty="0">
                <a:solidFill>
                  <a:srgbClr val="0070C0"/>
                </a:solidFill>
              </a:rPr>
              <a:t>Path= path of the web page</a:t>
            </a:r>
          </a:p>
          <a:p>
            <a:pPr lvl="2"/>
            <a:r>
              <a:rPr lang="en-IN" dirty="0">
                <a:solidFill>
                  <a:srgbClr val="0070C0"/>
                </a:solidFill>
              </a:rPr>
              <a:t>Port= port number</a:t>
            </a:r>
          </a:p>
          <a:p>
            <a:pPr marL="0" lvl="2" indent="0">
              <a:buNone/>
            </a:pP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910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7AA061-E87B-4E21-BB32-8C2C39498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7552"/>
            <a:ext cx="8229600" cy="850106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7C7D99F-8C1D-4AD7-B1D9-FDE351416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74372"/>
            <a:ext cx="7801899" cy="4788467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45368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76859E-62B4-4476-8919-4F1127A8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0070C0"/>
                </a:solidFill>
              </a:rPr>
              <a:t>Database Types with NoSQL</a:t>
            </a:r>
          </a:p>
        </p:txBody>
      </p:sp>
      <p:pic>
        <p:nvPicPr>
          <p:cNvPr id="6" name="Content Placeholder 5" descr="Compare Relational and NoSQL Databases - Design the Logical Model ...">
            <a:hlinkClick r:id="rId2" tgtFrame="&quot;_blank&quot;"/>
            <a:extLst>
              <a:ext uri="{FF2B5EF4-FFF2-40B4-BE49-F238E27FC236}">
                <a16:creationId xmlns:a16="http://schemas.microsoft.com/office/drawing/2014/main" xmlns="" id="{010D0093-0A36-4267-A910-357411BDA9F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417638"/>
            <a:ext cx="8046156" cy="498316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197185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7F86E3-96FF-4C29-8CF7-037CAF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E45FCC-33E7-4543-8389-9B76C0E19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5592762"/>
          </a:xfrm>
          <a:ln>
            <a:solidFill>
              <a:srgbClr val="00B050"/>
            </a:solidFill>
          </a:ln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MongoDB stores data in JSON-like documents, which makes the database very flexible and scalable. </a:t>
            </a:r>
          </a:p>
          <a:p>
            <a:pPr algn="just"/>
            <a:r>
              <a:rPr lang="en-US" dirty="0"/>
              <a:t>Where to Use MongoDB? </a:t>
            </a:r>
          </a:p>
          <a:p>
            <a:pPr lvl="1" algn="just"/>
            <a:r>
              <a:rPr lang="en-US" dirty="0"/>
              <a:t>Big Data </a:t>
            </a:r>
          </a:p>
          <a:p>
            <a:pPr lvl="1" algn="just"/>
            <a:r>
              <a:rPr lang="en-US" dirty="0"/>
              <a:t>Content Management and Delivery </a:t>
            </a:r>
          </a:p>
          <a:p>
            <a:pPr lvl="1" algn="just"/>
            <a:r>
              <a:rPr lang="en-US" dirty="0"/>
              <a:t>Mobile and Social Infrastructure </a:t>
            </a:r>
          </a:p>
          <a:p>
            <a:pPr lvl="1" algn="just"/>
            <a:r>
              <a:rPr lang="en-US" dirty="0"/>
              <a:t>User Data Management </a:t>
            </a:r>
          </a:p>
          <a:p>
            <a:pPr lvl="1" algn="just"/>
            <a:r>
              <a:rPr lang="en-US" dirty="0"/>
              <a:t>Data Hub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download a free MongoDB database at https://www.mongodb.com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36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CAC45D-AB38-4C22-8EF9-8FE96668C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Package and Methods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28FACD-262F-4BA2-A78B-0CECCB2A69B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B050"/>
            </a:solidFill>
          </a:ln>
        </p:spPr>
        <p:txBody>
          <a:bodyPr/>
          <a:lstStyle/>
          <a:p>
            <a:r>
              <a:rPr lang="en-IN" dirty="0"/>
              <a:t>Package: </a:t>
            </a:r>
          </a:p>
          <a:p>
            <a:pPr lvl="1"/>
            <a:r>
              <a:rPr lang="en-IN" dirty="0" err="1"/>
              <a:t>pymongo</a:t>
            </a:r>
            <a:endParaRPr lang="en-IN" dirty="0"/>
          </a:p>
          <a:p>
            <a:r>
              <a:rPr lang="en-IN" dirty="0"/>
              <a:t>Methods:</a:t>
            </a:r>
          </a:p>
          <a:p>
            <a:pPr lvl="1"/>
            <a:r>
              <a:rPr lang="en-IN" dirty="0" err="1"/>
              <a:t>MongoClient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80616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1544</Words>
  <Application>Microsoft Office PowerPoint</Application>
  <PresentationFormat>On-screen Show (4:3)</PresentationFormat>
  <Paragraphs>311</Paragraphs>
  <Slides>65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Calibri</vt:lpstr>
      <vt:lpstr>Consolas</vt:lpstr>
      <vt:lpstr>Open Sans</vt:lpstr>
      <vt:lpstr>Segoe UI</vt:lpstr>
      <vt:lpstr>Times New Roman</vt:lpstr>
      <vt:lpstr>Verdana</vt:lpstr>
      <vt:lpstr>Office Theme</vt:lpstr>
      <vt:lpstr>PYTHON PROGRAMMING UNIT IV</vt:lpstr>
      <vt:lpstr>UNIT-IV DATABASE (using NoSQL)</vt:lpstr>
      <vt:lpstr>Syllabus</vt:lpstr>
      <vt:lpstr>Introduction</vt:lpstr>
      <vt:lpstr>DBMS</vt:lpstr>
      <vt:lpstr> Database Software  </vt:lpstr>
      <vt:lpstr>Database Types with NoSQL</vt:lpstr>
      <vt:lpstr>MongoDB</vt:lpstr>
      <vt:lpstr>Package and Methods Used</vt:lpstr>
      <vt:lpstr>Python MongoDB</vt:lpstr>
      <vt:lpstr>Python MongoDB</vt:lpstr>
      <vt:lpstr>Python MongoDB Insert Document</vt:lpstr>
      <vt:lpstr>Example – to insert</vt:lpstr>
      <vt:lpstr>Python MongoDB - Find</vt:lpstr>
      <vt:lpstr>Example -find</vt:lpstr>
      <vt:lpstr>Find All</vt:lpstr>
      <vt:lpstr>Filter the Result </vt:lpstr>
      <vt:lpstr> Example  </vt:lpstr>
      <vt:lpstr>Sort the Result</vt:lpstr>
      <vt:lpstr> Sort Descending </vt:lpstr>
      <vt:lpstr>PowerPoint Presentation</vt:lpstr>
      <vt:lpstr>Example</vt:lpstr>
      <vt:lpstr> Delete Many Documents </vt:lpstr>
      <vt:lpstr> Delete All Documents in a Collection </vt:lpstr>
      <vt:lpstr> Drop Collection </vt:lpstr>
      <vt:lpstr>  Update Collection  </vt:lpstr>
      <vt:lpstr>Example: Change the address from "Valley 345" to "Canyon 123": </vt:lpstr>
      <vt:lpstr> Update Many </vt:lpstr>
      <vt:lpstr> Example:Update all documents where the address starts with the letter "S":  </vt:lpstr>
      <vt:lpstr> Limit the Result </vt:lpstr>
      <vt:lpstr> Example Limit the result to only return 5 documents: </vt:lpstr>
      <vt:lpstr>Connector Module</vt:lpstr>
      <vt:lpstr> Steps to connect MySQL database in Python using MySQL Connector Python </vt:lpstr>
      <vt:lpstr>Cursor Class</vt:lpstr>
      <vt:lpstr>Create a DB</vt:lpstr>
      <vt:lpstr>Exceptions in DB</vt:lpstr>
      <vt:lpstr>Network Programming</vt:lpstr>
      <vt:lpstr>Client &amp; Server</vt:lpstr>
      <vt:lpstr>Network Requirements</vt:lpstr>
      <vt:lpstr>Protocol</vt:lpstr>
      <vt:lpstr>What Are Sockets? </vt:lpstr>
      <vt:lpstr>The socket Module</vt:lpstr>
      <vt:lpstr>Method of Socket Module</vt:lpstr>
      <vt:lpstr> Server Socket Methods  </vt:lpstr>
      <vt:lpstr>Client Socket Method</vt:lpstr>
      <vt:lpstr>Create a Simple Client</vt:lpstr>
      <vt:lpstr>Create a Simple Server</vt:lpstr>
      <vt:lpstr>OUTPUT</vt:lpstr>
      <vt:lpstr> Python Internet Modules </vt:lpstr>
      <vt:lpstr>Example: Client</vt:lpstr>
      <vt:lpstr>Example: Server</vt:lpstr>
      <vt:lpstr>Output</vt:lpstr>
      <vt:lpstr>Socket Methods</vt:lpstr>
      <vt:lpstr>Socket Methods</vt:lpstr>
      <vt:lpstr>Socket Methods</vt:lpstr>
      <vt:lpstr>Client - Server Communication</vt:lpstr>
      <vt:lpstr>Two way Communication between Client and Server (Chat Application)</vt:lpstr>
      <vt:lpstr>Sending a Simple Mail</vt:lpstr>
      <vt:lpstr>MIMEText class</vt:lpstr>
      <vt:lpstr>Steps:To Login into Server with a valid password</vt:lpstr>
      <vt:lpstr>Example</vt:lpstr>
      <vt:lpstr>PowerPoint Presentation</vt:lpstr>
      <vt:lpstr>URL Address</vt:lpstr>
      <vt:lpstr>URL Module</vt:lpstr>
      <vt:lpstr>Example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Rajesh Inigo</dc:creator>
  <cp:lastModifiedBy>usha</cp:lastModifiedBy>
  <cp:revision>69</cp:revision>
  <dcterms:created xsi:type="dcterms:W3CDTF">2020-08-20T12:38:02Z</dcterms:created>
  <dcterms:modified xsi:type="dcterms:W3CDTF">2021-04-16T03:48:30Z</dcterms:modified>
</cp:coreProperties>
</file>