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Lst>
  <p:notesMasterIdLst>
    <p:notesMasterId r:id="rId50"/>
  </p:notesMasterIdLst>
  <p:sldIdLst>
    <p:sldId id="256" r:id="rId4"/>
    <p:sldId id="257" r:id="rId5"/>
    <p:sldId id="403" r:id="rId6"/>
    <p:sldId id="404" r:id="rId7"/>
    <p:sldId id="405" r:id="rId8"/>
    <p:sldId id="363" r:id="rId9"/>
    <p:sldId id="364" r:id="rId10"/>
    <p:sldId id="365" r:id="rId11"/>
    <p:sldId id="366" r:id="rId12"/>
    <p:sldId id="425" r:id="rId13"/>
    <p:sldId id="399" r:id="rId14"/>
    <p:sldId id="426" r:id="rId15"/>
    <p:sldId id="427" r:id="rId16"/>
    <p:sldId id="429" r:id="rId17"/>
    <p:sldId id="428" r:id="rId18"/>
    <p:sldId id="400" r:id="rId19"/>
    <p:sldId id="430" r:id="rId20"/>
    <p:sldId id="401" r:id="rId21"/>
    <p:sldId id="406" r:id="rId22"/>
    <p:sldId id="408" r:id="rId23"/>
    <p:sldId id="431" r:id="rId24"/>
    <p:sldId id="432" r:id="rId25"/>
    <p:sldId id="433" r:id="rId26"/>
    <p:sldId id="434" r:id="rId27"/>
    <p:sldId id="435" r:id="rId28"/>
    <p:sldId id="436" r:id="rId29"/>
    <p:sldId id="439" r:id="rId30"/>
    <p:sldId id="440" r:id="rId31"/>
    <p:sldId id="437" r:id="rId32"/>
    <p:sldId id="438" r:id="rId33"/>
    <p:sldId id="409" r:id="rId34"/>
    <p:sldId id="410" r:id="rId35"/>
    <p:sldId id="411" r:id="rId36"/>
    <p:sldId id="412" r:id="rId37"/>
    <p:sldId id="413" r:id="rId38"/>
    <p:sldId id="414" r:id="rId39"/>
    <p:sldId id="415" r:id="rId40"/>
    <p:sldId id="441" r:id="rId41"/>
    <p:sldId id="442" r:id="rId42"/>
    <p:sldId id="443" r:id="rId43"/>
    <p:sldId id="417" r:id="rId44"/>
    <p:sldId id="418" r:id="rId45"/>
    <p:sldId id="419" r:id="rId46"/>
    <p:sldId id="420" r:id="rId47"/>
    <p:sldId id="421" r:id="rId48"/>
    <p:sldId id="422" r:id="rId4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6" autoAdjust="0"/>
    <p:restoredTop sz="94660"/>
  </p:normalViewPr>
  <p:slideViewPr>
    <p:cSldViewPr snapToGrid="0">
      <p:cViewPr varScale="1">
        <p:scale>
          <a:sx n="70" d="100"/>
          <a:sy n="70" d="100"/>
        </p:scale>
        <p:origin x="-408" y="-96"/>
      </p:cViewPr>
      <p:guideLst>
        <p:guide orient="horz" pos="2160"/>
        <p:guide pos="3840"/>
      </p:guideLst>
    </p:cSldViewPr>
  </p:slideViewPr>
  <p:notesTextViewPr>
    <p:cViewPr>
      <p:scale>
        <a:sx n="1" d="1"/>
        <a:sy n="1" d="1"/>
      </p:scale>
      <p:origin x="0" y="0"/>
    </p:cViewPr>
  </p:notesTextViewPr>
  <p:sorterViewPr>
    <p:cViewPr>
      <p:scale>
        <a:sx n="100" d="100"/>
        <a:sy n="100" d="100"/>
      </p:scale>
      <p:origin x="0" y="-738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A3106F1-38F5-43C0-B28C-C7D3FA32B6CB}" type="datetimeFigureOut">
              <a:rPr lang="en-IN"/>
              <a:pPr>
                <a:defRPr/>
              </a:pPr>
              <a:t>17-04-2021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2F68A32-CFCB-439A-A2CF-80099F4C3D48}" type="slidenum">
              <a:rPr lang="en-IN"/>
              <a:pPr>
                <a:defRPr/>
              </a:pPr>
              <a:t>‹#›</a:t>
            </a:fld>
            <a:endParaRPr lang="en-IN"/>
          </a:p>
        </p:txBody>
      </p:sp>
    </p:spTree>
    <p:extLst>
      <p:ext uri="{BB962C8B-B14F-4D97-AF65-F5344CB8AC3E}">
        <p14:creationId xmlns:p14="http://schemas.microsoft.com/office/powerpoint/2010/main" val="2255289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57347"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r>
              <a:rPr lang="en-US" altLang="en-US" smtClean="0">
                <a:latin typeface="Arial" charset="0"/>
              </a:rPr>
              <a:t> Business process modeling can be very time consuming, so the main idea should be to get a basic model without spending too much time on the process. The advantage of developing a business process model is that it makes you more familiar the system and therefore the user requirements and also aids in developing use cases.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6563"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r>
              <a:rPr lang="en-US" altLang="en-US" smtClean="0">
                <a:latin typeface="Arial" charset="0"/>
              </a:rPr>
              <a:t>The similarity between extends and uses associations is that both can be viewed as a kind of inheritance. When you want to share common sequences in several use cases utilize the </a:t>
            </a:r>
            <a:r>
              <a:rPr lang="en-US" altLang="en-US" i="1" smtClean="0">
                <a:latin typeface="Arial" charset="0"/>
              </a:rPr>
              <a:t>uses association</a:t>
            </a:r>
            <a:r>
              <a:rPr lang="en-US" altLang="en-US" smtClean="0">
                <a:latin typeface="Arial" charset="0"/>
              </a:rPr>
              <a:t> by extracting common sequences into a new, shared use case. The </a:t>
            </a:r>
            <a:r>
              <a:rPr lang="en-US" altLang="en-US" i="1" smtClean="0">
                <a:latin typeface="Arial" charset="0"/>
              </a:rPr>
              <a:t>extends association</a:t>
            </a:r>
            <a:r>
              <a:rPr lang="en-US" altLang="en-US" smtClean="0">
                <a:latin typeface="Arial" charset="0"/>
              </a:rPr>
              <a:t> is found when you add a bit more specialized, new use case that extends some of use cases that you have.</a:t>
            </a:r>
          </a:p>
          <a:p>
            <a:pPr eaLnBrk="1" hangingPunct="1"/>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idx="4294967295"/>
          </p:nvPr>
        </p:nvSpPr>
        <p:spPr>
          <a:ln/>
        </p:spPr>
      </p:sp>
      <p:sp>
        <p:nvSpPr>
          <p:cNvPr id="67587" name="Notes Placeholder 2"/>
          <p:cNvSpPr>
            <a:spLocks noGrp="1" noChangeArrowheads="1"/>
          </p:cNvSpPr>
          <p:nvPr>
            <p:ph type="body" idx="4294967295"/>
          </p:nvPr>
        </p:nvSpPr>
        <p:spPr/>
        <p:txBody>
          <a:bodyPr>
            <a:prstTxWarp prst="textNoShape">
              <a:avLst/>
            </a:prstTxWarp>
          </a:bodyPr>
          <a:lstStyle/>
          <a:p>
            <a:endParaRPr lang="en-US" altLang="en-US" smtClean="0">
              <a:latin typeface="Arial" charset="0"/>
            </a:endParaRPr>
          </a:p>
        </p:txBody>
      </p:sp>
      <p:sp>
        <p:nvSpPr>
          <p:cNvPr id="67588"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C2932424-52CE-4C97-82C9-0348D9510AC0}" type="slidenum">
              <a:rPr lang="en-US" altLang="en-US"/>
              <a:pPr eaLnBrk="1" hangingPunct="1">
                <a:buFont typeface="Arial" charset="0"/>
                <a:buNone/>
              </a:pPr>
              <a:t>29</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8611"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58371"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idx="4294967295"/>
          </p:nvPr>
        </p:nvSpPr>
        <p:spPr>
          <a:xfrm>
            <a:off x="384175" y="671513"/>
            <a:ext cx="6102350" cy="3433762"/>
          </a:xfrm>
          <a:ln/>
        </p:spPr>
      </p:sp>
      <p:sp>
        <p:nvSpPr>
          <p:cNvPr id="59395" name="Rectangle 3"/>
          <p:cNvSpPr>
            <a:spLocks noGrp="1" noChangeArrowheads="1"/>
          </p:cNvSpPr>
          <p:nvPr>
            <p:ph type="body" idx="4294967295"/>
          </p:nvPr>
        </p:nvSpPr>
        <p:spPr>
          <a:xfrm>
            <a:off x="896938" y="4327525"/>
            <a:ext cx="5076825" cy="4106863"/>
          </a:xfrm>
        </p:spPr>
        <p:txBody>
          <a:bodyPr>
            <a:prstTxWarp prst="textNoShape">
              <a:avLst/>
            </a:prstTxWarp>
          </a:bodyPr>
          <a:lstStyle/>
          <a:p>
            <a:pPr eaLnBrk="1" hangingPunct="1"/>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0419"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1443"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2467"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r>
              <a:rPr lang="en-US" altLang="en-US" smtClean="0">
                <a:latin typeface="Arial" charset="0"/>
              </a:rPr>
              <a:t>Remember, when dealing with actors, it is important to think about roles rather than just people and their job titles.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3491"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4515"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r>
              <a:rPr lang="en-US" altLang="en-US" smtClean="0">
                <a:latin typeface="Arial" charset="0"/>
              </a:rPr>
              <a:t>A use-case description can be difficult to understand if it contains too many alternatives or exceptional flows of events that are performed only if certain conditions are met as the use-case instance is carried out. A way to simplify the description is to take advantage of extends and uses associations. The extends and uses associations often are sources of confusion, so let us take look at these relationships.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idx="4294967295"/>
          </p:nvPr>
        </p:nvSpPr>
        <p:spPr>
          <a:xfrm>
            <a:off x="393700" y="692150"/>
            <a:ext cx="6070600" cy="3416300"/>
          </a:xfrm>
          <a:ln w="12700">
            <a:solidFill>
              <a:schemeClr val="tx1"/>
            </a:solidFill>
          </a:ln>
        </p:spPr>
      </p:sp>
      <p:sp>
        <p:nvSpPr>
          <p:cNvPr id="65539" name="Rectangle 3"/>
          <p:cNvSpPr>
            <a:spLocks noGrp="1" noChangeArrowheads="1"/>
          </p:cNvSpPr>
          <p:nvPr>
            <p:ph type="body" idx="4294967295"/>
          </p:nvPr>
        </p:nvSpPr>
        <p:spPr>
          <a:xfrm>
            <a:off x="914400" y="4343400"/>
            <a:ext cx="5029200" cy="4114800"/>
          </a:xfrm>
        </p:spPr>
        <p:txBody>
          <a:bodyPr lIns="92075" tIns="46038" rIns="92075" bIns="46038">
            <a:prstTxWarp prst="textNoShape">
              <a:avLst/>
            </a:prstTxWarp>
          </a:bodyPr>
          <a:lstStyle/>
          <a:p>
            <a:pPr eaLnBrk="1" hangingPunct="1"/>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A5B35DB2-CFF7-42E7-B8A1-C20A5D8AD1CB}" type="datetime1">
              <a:rPr lang="en-IN" smtClean="0"/>
              <a:t>17-04-2021</a:t>
            </a:fld>
            <a:endParaRPr lang="en-IN" dirty="0"/>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2913DF03-D648-482C-A66E-4587A5A9BEBB}" type="slidenum">
              <a:rPr lang="en-IN"/>
              <a:pPr>
                <a:defRPr/>
              </a:pPr>
              <a:t>‹#›</a:t>
            </a:fld>
            <a:endParaRPr lang="en-IN"/>
          </a:p>
        </p:txBody>
      </p:sp>
    </p:spTree>
    <p:extLst>
      <p:ext uri="{BB962C8B-B14F-4D97-AF65-F5344CB8AC3E}">
        <p14:creationId xmlns:p14="http://schemas.microsoft.com/office/powerpoint/2010/main" val="1061500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88BA287E-E219-4081-A37A-1112D3939340}" type="datetime1">
              <a:rPr lang="en-IN" smtClean="0"/>
              <a:t>17-04-2021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6905BA7F-6634-4DC5-B802-048462A30929}" type="slidenum">
              <a:rPr lang="en-IN"/>
              <a:pPr>
                <a:defRPr/>
              </a:pPr>
              <a:t>‹#›</a:t>
            </a:fld>
            <a:endParaRPr lang="en-IN"/>
          </a:p>
        </p:txBody>
      </p:sp>
    </p:spTree>
    <p:extLst>
      <p:ext uri="{BB962C8B-B14F-4D97-AF65-F5344CB8AC3E}">
        <p14:creationId xmlns:p14="http://schemas.microsoft.com/office/powerpoint/2010/main" val="244115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263A5579-4F5E-48A3-B1D8-1F08E984AF40}" type="datetime1">
              <a:rPr lang="en-IN" smtClean="0"/>
              <a:t>17-04-2021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EC42353F-7109-4797-9682-A284E98B8267}" type="slidenum">
              <a:rPr lang="en-IN"/>
              <a:pPr>
                <a:defRPr/>
              </a:pPr>
              <a:t>‹#›</a:t>
            </a:fld>
            <a:endParaRPr lang="en-IN"/>
          </a:p>
        </p:txBody>
      </p:sp>
    </p:spTree>
    <p:extLst>
      <p:ext uri="{BB962C8B-B14F-4D97-AF65-F5344CB8AC3E}">
        <p14:creationId xmlns:p14="http://schemas.microsoft.com/office/powerpoint/2010/main" val="10693210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noProof="1" smtClean="0"/>
              <a:t>Click to edit Master title style</a:t>
            </a:r>
            <a:endParaRPr lang="en-US" noProof="1"/>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4C786D3-B8AE-4D72-A90B-F2C3B8FE62E0}" type="datetime1">
              <a:rPr lang="en-US" altLang="en-US"/>
              <a:pPr>
                <a:defRPr/>
              </a:pPr>
              <a:t>4/17/2021</a:t>
            </a:fld>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7AA6C8A-F40D-41BD-80D0-4C876F028692}" type="slidenum">
              <a:rPr lang="en-US" altLang="en-US"/>
              <a:pPr>
                <a:defRPr/>
              </a:pPr>
              <a:t>‹#›</a:t>
            </a:fld>
            <a:endParaRPr lang="en-US" altLang="en-US"/>
          </a:p>
        </p:txBody>
      </p:sp>
    </p:spTree>
    <p:extLst>
      <p:ext uri="{BB962C8B-B14F-4D97-AF65-F5344CB8AC3E}">
        <p14:creationId xmlns:p14="http://schemas.microsoft.com/office/powerpoint/2010/main" val="27405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noProof="1" smtClean="0"/>
              <a:t>Click to edit Master title style</a:t>
            </a:r>
            <a:endParaRPr 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74B0E2AA-089B-4132-94D3-098E0EBBD0B2}"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DAC1C539-64D8-411D-84D6-43B83096880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47372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AF15B1B2-01AB-422B-8DF2-A588C22544C6}"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80189729-3279-4714-917C-5281B5D2C15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6805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F51ED1B-9906-4D4A-96AB-E5751CE9B141}"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04FF6BD5-596D-4926-99D5-CB11742AD75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167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Rectangle 4"/>
          <p:cNvSpPr>
            <a:spLocks noGrp="1" noChangeArrowheads="1"/>
          </p:cNvSpPr>
          <p:nvPr>
            <p:ph type="dt" sz="half" idx="10"/>
          </p:nvPr>
        </p:nvSpPr>
        <p:spPr>
          <a:ln/>
        </p:spPr>
        <p:txBody>
          <a:bodyPr/>
          <a:lstStyle>
            <a:lvl1pPr>
              <a:defRPr/>
            </a:lvl1pPr>
          </a:lstStyle>
          <a:p>
            <a:pPr>
              <a:defRPr/>
            </a:pPr>
            <a:fld id="{81786360-0AA1-4CB9-8DEE-F90381EA75A4}" type="datetime1">
              <a:rPr lang="en-US" altLang="en-US">
                <a:solidFill>
                  <a:srgbClr val="000000"/>
                </a:solidFill>
              </a:rPr>
              <a:pPr>
                <a:defRPr/>
              </a:pPr>
              <a:t>4/17/2021</a:t>
            </a:fld>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B720C7A5-E553-47E6-8B94-BB47E42F292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80280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7" name="Rectangle 4"/>
          <p:cNvSpPr>
            <a:spLocks noGrp="1" noChangeArrowheads="1"/>
          </p:cNvSpPr>
          <p:nvPr>
            <p:ph type="dt" sz="half" idx="10"/>
          </p:nvPr>
        </p:nvSpPr>
        <p:spPr>
          <a:ln/>
        </p:spPr>
        <p:txBody>
          <a:bodyPr/>
          <a:lstStyle>
            <a:lvl1pPr>
              <a:defRPr/>
            </a:lvl1pPr>
          </a:lstStyle>
          <a:p>
            <a:pPr>
              <a:defRPr/>
            </a:pPr>
            <a:fld id="{2B407BDC-E9F4-4C35-8EFD-11DCA4B61DDC}" type="datetime1">
              <a:rPr lang="en-US" altLang="en-US">
                <a:solidFill>
                  <a:srgbClr val="000000"/>
                </a:solidFill>
              </a:rPr>
              <a:pPr>
                <a:defRPr/>
              </a:pPr>
              <a:t>4/17/2021</a:t>
            </a:fld>
            <a:endParaRPr lang="en-US" altLang="en-US">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966D7365-A2CF-4488-A0E2-4DDFEFB3AEB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40706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Rectangle 4"/>
          <p:cNvSpPr>
            <a:spLocks noGrp="1" noChangeArrowheads="1"/>
          </p:cNvSpPr>
          <p:nvPr>
            <p:ph type="dt" sz="half" idx="10"/>
          </p:nvPr>
        </p:nvSpPr>
        <p:spPr>
          <a:ln/>
        </p:spPr>
        <p:txBody>
          <a:bodyPr/>
          <a:lstStyle>
            <a:lvl1pPr>
              <a:defRPr/>
            </a:lvl1pPr>
          </a:lstStyle>
          <a:p>
            <a:pPr>
              <a:defRPr/>
            </a:pPr>
            <a:fld id="{1B23A644-4040-4D34-96CC-7C96F9330629}" type="datetime1">
              <a:rPr lang="en-US" altLang="en-US">
                <a:solidFill>
                  <a:srgbClr val="000000"/>
                </a:solidFill>
              </a:rPr>
              <a:pPr>
                <a:defRPr/>
              </a:pPr>
              <a:t>4/17/2021</a:t>
            </a:fld>
            <a:endParaRPr lang="en-US" altLang="en-US">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FDEB1685-DD50-4E34-A30B-DF29605930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49198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A9A6C4F-8AA5-4980-A83D-5FFE68199840}" type="datetime1">
              <a:rPr lang="en-US" altLang="en-US">
                <a:solidFill>
                  <a:srgbClr val="000000"/>
                </a:solidFill>
              </a:rPr>
              <a:pPr>
                <a:defRPr/>
              </a:pPr>
              <a:t>4/17/2021</a:t>
            </a:fld>
            <a:endParaRPr lang="en-US" altLang="en-US">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63226E1E-4E11-4447-92DE-21E2943BF33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974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95677BA3-81CC-4140-BB85-B45B67795DA0}" type="datetime1">
              <a:rPr lang="en-IN" smtClean="0"/>
              <a:t>17-04-2021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72EE0478-4D7A-4DB5-A717-F7A53182A5E8}" type="slidenum">
              <a:rPr lang="en-IN"/>
              <a:pPr>
                <a:defRPr/>
              </a:pPr>
              <a:t>‹#›</a:t>
            </a:fld>
            <a:endParaRPr lang="en-IN"/>
          </a:p>
        </p:txBody>
      </p:sp>
    </p:spTree>
    <p:extLst>
      <p:ext uri="{BB962C8B-B14F-4D97-AF65-F5344CB8AC3E}">
        <p14:creationId xmlns:p14="http://schemas.microsoft.com/office/powerpoint/2010/main" val="1387777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noProof="1" smtClean="0"/>
              <a:t>Click to edit Master title style</a:t>
            </a:r>
            <a:endParaRPr lang="en-US" noProof="1"/>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92333B9-5B8B-4AAD-9450-C4A499348043}" type="datetime1">
              <a:rPr lang="en-US" altLang="en-US">
                <a:solidFill>
                  <a:srgbClr val="000000"/>
                </a:solidFill>
              </a:rPr>
              <a:pPr>
                <a:defRPr/>
              </a:pPr>
              <a:t>4/17/2021</a:t>
            </a:fld>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2C6E8096-9D96-4FA9-A6F4-207C7235A4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91817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BC23726-E53F-4C46-AECC-F9BE05B6145F}" type="datetime1">
              <a:rPr lang="en-US" altLang="en-US">
                <a:solidFill>
                  <a:srgbClr val="000000"/>
                </a:solidFill>
              </a:rPr>
              <a:pPr>
                <a:defRPr/>
              </a:pPr>
              <a:t>4/17/2021</a:t>
            </a:fld>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E6B7CD6A-9E75-4403-B78A-BD8250C79D1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89882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A14F95B5-A596-4564-A744-50B0F8971D57}"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8830311-A703-437C-B408-AE6E81F2419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79515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6E5B6FBD-EBBC-4796-BE22-466DFC43FDDB}"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CBEB533-8B7C-4FA6-820E-8E89FBE3381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66987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noProof="1" smtClean="0"/>
              <a:t>Click to edit Master title style</a:t>
            </a:r>
            <a:endParaRPr lang="en-US" noProof="1"/>
          </a:p>
        </p:txBody>
      </p:sp>
      <p:sp>
        <p:nvSpPr>
          <p:cNvPr id="3" name="Table Placeholder 2"/>
          <p:cNvSpPr>
            <a:spLocks noGrp="1"/>
          </p:cNvSpPr>
          <p:nvPr>
            <p:ph type="tbl" idx="1"/>
          </p:nvPr>
        </p:nvSpPr>
        <p:spPr>
          <a:xfrm>
            <a:off x="609600" y="1600203"/>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04C786D3-B8AE-4D72-A90B-F2C3B8FE62E0}"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7AA6C8A-F40D-41BD-80D0-4C876F02869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79081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noProof="1" smtClean="0"/>
              <a:t>Click to edit Master title style</a:t>
            </a:r>
            <a:endParaRPr 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74B0E2AA-089B-4132-94D3-098E0EBBD0B2}"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DAC1C539-64D8-411D-84D6-43B83096880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15038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AF15B1B2-01AB-422B-8DF2-A588C22544C6}"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80189729-3279-4714-917C-5281B5D2C15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3531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F51ED1B-9906-4D4A-96AB-E5751CE9B141}"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04FF6BD5-596D-4926-99D5-CB11742AD75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28732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Rectangle 4"/>
          <p:cNvSpPr>
            <a:spLocks noGrp="1" noChangeArrowheads="1"/>
          </p:cNvSpPr>
          <p:nvPr>
            <p:ph type="dt" sz="half" idx="10"/>
          </p:nvPr>
        </p:nvSpPr>
        <p:spPr>
          <a:ln/>
        </p:spPr>
        <p:txBody>
          <a:bodyPr/>
          <a:lstStyle>
            <a:lvl1pPr>
              <a:defRPr/>
            </a:lvl1pPr>
          </a:lstStyle>
          <a:p>
            <a:pPr>
              <a:defRPr/>
            </a:pPr>
            <a:fld id="{81786360-0AA1-4CB9-8DEE-F90381EA75A4}" type="datetime1">
              <a:rPr lang="en-US" altLang="en-US">
                <a:solidFill>
                  <a:srgbClr val="000000"/>
                </a:solidFill>
              </a:rPr>
              <a:pPr>
                <a:defRPr/>
              </a:pPr>
              <a:t>4/17/2021</a:t>
            </a:fld>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B720C7A5-E553-47E6-8B94-BB47E42F292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90976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7" name="Rectangle 4"/>
          <p:cNvSpPr>
            <a:spLocks noGrp="1" noChangeArrowheads="1"/>
          </p:cNvSpPr>
          <p:nvPr>
            <p:ph type="dt" sz="half" idx="10"/>
          </p:nvPr>
        </p:nvSpPr>
        <p:spPr>
          <a:ln/>
        </p:spPr>
        <p:txBody>
          <a:bodyPr/>
          <a:lstStyle>
            <a:lvl1pPr>
              <a:defRPr/>
            </a:lvl1pPr>
          </a:lstStyle>
          <a:p>
            <a:pPr>
              <a:defRPr/>
            </a:pPr>
            <a:fld id="{2B407BDC-E9F4-4C35-8EFD-11DCA4B61DDC}" type="datetime1">
              <a:rPr lang="en-US" altLang="en-US">
                <a:solidFill>
                  <a:srgbClr val="000000"/>
                </a:solidFill>
              </a:rPr>
              <a:pPr>
                <a:defRPr/>
              </a:pPr>
              <a:t>4/17/2021</a:t>
            </a:fld>
            <a:endParaRPr lang="en-US" altLang="en-US">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966D7365-A2CF-4488-A0E2-4DDFEFB3AEB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5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0C114D65-EDE7-4BB9-83AD-DB9660CDBFA7}" type="datetime1">
              <a:rPr lang="en-IN" smtClean="0"/>
              <a:t>17-04-2021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124EFF24-08E3-4FA1-8C45-BF7676C768F2}" type="slidenum">
              <a:rPr lang="en-IN"/>
              <a:pPr>
                <a:defRPr/>
              </a:pPr>
              <a:t>‹#›</a:t>
            </a:fld>
            <a:endParaRPr lang="en-IN"/>
          </a:p>
        </p:txBody>
      </p:sp>
    </p:spTree>
    <p:extLst>
      <p:ext uri="{BB962C8B-B14F-4D97-AF65-F5344CB8AC3E}">
        <p14:creationId xmlns:p14="http://schemas.microsoft.com/office/powerpoint/2010/main" val="1491721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Rectangle 4"/>
          <p:cNvSpPr>
            <a:spLocks noGrp="1" noChangeArrowheads="1"/>
          </p:cNvSpPr>
          <p:nvPr>
            <p:ph type="dt" sz="half" idx="10"/>
          </p:nvPr>
        </p:nvSpPr>
        <p:spPr>
          <a:ln/>
        </p:spPr>
        <p:txBody>
          <a:bodyPr/>
          <a:lstStyle>
            <a:lvl1pPr>
              <a:defRPr/>
            </a:lvl1pPr>
          </a:lstStyle>
          <a:p>
            <a:pPr>
              <a:defRPr/>
            </a:pPr>
            <a:fld id="{1B23A644-4040-4D34-96CC-7C96F9330629}" type="datetime1">
              <a:rPr lang="en-US" altLang="en-US">
                <a:solidFill>
                  <a:srgbClr val="000000"/>
                </a:solidFill>
              </a:rPr>
              <a:pPr>
                <a:defRPr/>
              </a:pPr>
              <a:t>4/17/2021</a:t>
            </a:fld>
            <a:endParaRPr lang="en-US" altLang="en-US">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FDEB1685-DD50-4E34-A30B-DF29605930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46491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A9A6C4F-8AA5-4980-A83D-5FFE68199840}" type="datetime1">
              <a:rPr lang="en-US" altLang="en-US">
                <a:solidFill>
                  <a:srgbClr val="000000"/>
                </a:solidFill>
              </a:rPr>
              <a:pPr>
                <a:defRPr/>
              </a:pPr>
              <a:t>4/17/2021</a:t>
            </a:fld>
            <a:endParaRPr lang="en-US" altLang="en-US">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63226E1E-4E11-4447-92DE-21E2943BF33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321846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noProof="1" smtClean="0"/>
              <a:t>Click to edit Master title style</a:t>
            </a:r>
            <a:endParaRPr lang="en-US"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92333B9-5B8B-4AAD-9450-C4A499348043}" type="datetime1">
              <a:rPr lang="en-US" altLang="en-US">
                <a:solidFill>
                  <a:srgbClr val="000000"/>
                </a:solidFill>
              </a:rPr>
              <a:pPr>
                <a:defRPr/>
              </a:pPr>
              <a:t>4/17/2021</a:t>
            </a:fld>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2C6E8096-9D96-4FA9-A6F4-207C7235A4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46933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BC23726-E53F-4C46-AECC-F9BE05B6145F}" type="datetime1">
              <a:rPr lang="en-US" altLang="en-US">
                <a:solidFill>
                  <a:srgbClr val="000000"/>
                </a:solidFill>
              </a:rPr>
              <a:pPr>
                <a:defRPr/>
              </a:pPr>
              <a:t>4/17/2021</a:t>
            </a:fld>
            <a:endParaRPr lang="en-US" alt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E6B7CD6A-9E75-4403-B78A-BD8250C79D1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33714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A14F95B5-A596-4564-A744-50B0F8971D57}"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8830311-A703-437C-B408-AE6E81F2419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046552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
        <p:nvSpPr>
          <p:cNvPr id="4" name="Rectangle 4"/>
          <p:cNvSpPr>
            <a:spLocks noGrp="1" noChangeArrowheads="1"/>
          </p:cNvSpPr>
          <p:nvPr>
            <p:ph type="dt" sz="half" idx="10"/>
          </p:nvPr>
        </p:nvSpPr>
        <p:spPr>
          <a:ln/>
        </p:spPr>
        <p:txBody>
          <a:bodyPr/>
          <a:lstStyle>
            <a:lvl1pPr>
              <a:defRPr/>
            </a:lvl1pPr>
          </a:lstStyle>
          <a:p>
            <a:pPr>
              <a:defRPr/>
            </a:pPr>
            <a:fld id="{6E5B6FBD-EBBC-4796-BE22-466DFC43FDDB}"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CBEB533-8B7C-4FA6-820E-8E89FBE3381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98419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noProof="1" smtClean="0"/>
              <a:t>Click to edit Master title style</a:t>
            </a:r>
            <a:endParaRPr lang="en-US" noProof="1"/>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04C786D3-B8AE-4D72-A90B-F2C3B8FE62E0}" type="datetime1">
              <a:rPr lang="en-US" altLang="en-US">
                <a:solidFill>
                  <a:srgbClr val="000000"/>
                </a:solidFill>
              </a:rPr>
              <a:pPr>
                <a:defRPr/>
              </a:pPr>
              <a:t>4/17/2021</a:t>
            </a:fld>
            <a:endParaRPr lang="en-US" alt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37AA6C8A-F40D-41BD-80D0-4C876F02869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621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DCBF76A6-171B-4882-8171-C681E060CFE1}" type="datetime1">
              <a:rPr lang="en-IN" smtClean="0"/>
              <a:t>17-04-2021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5E0705EA-2511-4E21-9742-1E8F21F470BD}" type="slidenum">
              <a:rPr lang="en-IN"/>
              <a:pPr>
                <a:defRPr/>
              </a:pPr>
              <a:t>‹#›</a:t>
            </a:fld>
            <a:endParaRPr lang="en-IN"/>
          </a:p>
        </p:txBody>
      </p:sp>
    </p:spTree>
    <p:extLst>
      <p:ext uri="{BB962C8B-B14F-4D97-AF65-F5344CB8AC3E}">
        <p14:creationId xmlns:p14="http://schemas.microsoft.com/office/powerpoint/2010/main" val="377698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556A4CFA-16DB-4ECF-AB07-7CA873D7F726}" type="datetime1">
              <a:rPr lang="en-IN" smtClean="0"/>
              <a:t>17-04-2021</a:t>
            </a:fld>
            <a:endParaRPr lang="en-I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0C6F28FC-90B3-42AA-ACD9-B0DF29CE4559}" type="slidenum">
              <a:rPr lang="en-IN"/>
              <a:pPr>
                <a:defRPr/>
              </a:pPr>
              <a:t>‹#›</a:t>
            </a:fld>
            <a:endParaRPr lang="en-IN"/>
          </a:p>
        </p:txBody>
      </p:sp>
    </p:spTree>
    <p:extLst>
      <p:ext uri="{BB962C8B-B14F-4D97-AF65-F5344CB8AC3E}">
        <p14:creationId xmlns:p14="http://schemas.microsoft.com/office/powerpoint/2010/main" val="411762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99CEF5B6-AA46-43E1-B547-D905DA680BAA}" type="datetime1">
              <a:rPr lang="en-IN" smtClean="0"/>
              <a:t>17-04-2021</a:t>
            </a:fld>
            <a:endParaRPr lang="en-IN"/>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56352310-FE4C-42B6-8C50-D86B05F55E03}" type="slidenum">
              <a:rPr lang="en-IN"/>
              <a:pPr>
                <a:defRPr/>
              </a:pPr>
              <a:t>‹#›</a:t>
            </a:fld>
            <a:endParaRPr lang="en-IN"/>
          </a:p>
        </p:txBody>
      </p:sp>
    </p:spTree>
    <p:extLst>
      <p:ext uri="{BB962C8B-B14F-4D97-AF65-F5344CB8AC3E}">
        <p14:creationId xmlns:p14="http://schemas.microsoft.com/office/powerpoint/2010/main" val="163667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D25EBF10-2852-4D39-8012-17B25C8D7810}" type="datetime1">
              <a:rPr lang="en-IN" smtClean="0"/>
              <a:t>17-04-2021</a:t>
            </a:fld>
            <a:endParaRPr lang="en-IN"/>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231CBE4F-0B07-4B98-ADFA-E02A443B702E}" type="slidenum">
              <a:rPr lang="en-IN"/>
              <a:pPr>
                <a:defRPr/>
              </a:pPr>
              <a:t>‹#›</a:t>
            </a:fld>
            <a:endParaRPr lang="en-IN"/>
          </a:p>
        </p:txBody>
      </p:sp>
    </p:spTree>
    <p:extLst>
      <p:ext uri="{BB962C8B-B14F-4D97-AF65-F5344CB8AC3E}">
        <p14:creationId xmlns:p14="http://schemas.microsoft.com/office/powerpoint/2010/main" val="33983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6CCA44D4-7D10-4B7F-A21B-303BADD1209D}" type="datetime1">
              <a:rPr lang="en-IN" smtClean="0"/>
              <a:t>17-04-2021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2994EE9A-F5A0-4A67-9DDE-C66AFA93B31E}" type="slidenum">
              <a:rPr lang="en-IN"/>
              <a:pPr>
                <a:defRPr/>
              </a:pPr>
              <a:t>‹#›</a:t>
            </a:fld>
            <a:endParaRPr lang="en-IN"/>
          </a:p>
        </p:txBody>
      </p:sp>
    </p:spTree>
    <p:extLst>
      <p:ext uri="{BB962C8B-B14F-4D97-AF65-F5344CB8AC3E}">
        <p14:creationId xmlns:p14="http://schemas.microsoft.com/office/powerpoint/2010/main" val="31239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extLst>
          </p:cNvPr>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2"/>
            <a:ext cx="2743200" cy="365125"/>
          </a:xfrm>
          <a:prstGeom prst="rect">
            <a:avLst/>
          </a:prstGeom>
        </p:spPr>
        <p:txBody>
          <a:bodyPr/>
          <a:lstStyle>
            <a:lvl1pPr>
              <a:defRPr/>
            </a:lvl1pPr>
          </a:lstStyle>
          <a:p>
            <a:pPr>
              <a:defRPr/>
            </a:pPr>
            <a:fld id="{AA0701F2-77C7-434A-97B8-7F42F92A4F86}" type="datetime1">
              <a:rPr lang="en-IN" smtClean="0"/>
              <a:t>17-04-2021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426124A0-E6C0-44B0-9ED9-F9BC7B6DD751}" type="slidenum">
              <a:rPr lang="en-IN"/>
              <a:pPr>
                <a:defRPr/>
              </a:pPr>
              <a:t>‹#›</a:t>
            </a:fld>
            <a:endParaRPr lang="en-IN"/>
          </a:p>
        </p:txBody>
      </p:sp>
    </p:spTree>
    <p:extLst>
      <p:ext uri="{BB962C8B-B14F-4D97-AF65-F5344CB8AC3E}">
        <p14:creationId xmlns:p14="http://schemas.microsoft.com/office/powerpoint/2010/main" val="6652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5" name="Footer Placeholder 4">
            <a:extLst>
              <a:ext uri="{FF2B5EF4-FFF2-40B4-BE49-F238E27FC236}"/>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78727BE-C1AD-44D8-B0F6-149E871F4A8A}" type="slidenum">
              <a:rPr lang="en-IN"/>
              <a:pPr>
                <a:defRPr/>
              </a:pPr>
              <a:t>‹#›</a:t>
            </a:fld>
            <a:endParaRPr lang="en-IN"/>
          </a:p>
        </p:txBody>
      </p:sp>
      <p:sp>
        <p:nvSpPr>
          <p:cNvPr id="7" name="Oval 6"/>
          <p:cNvSpPr/>
          <p:nvPr userDrawn="1"/>
        </p:nvSpPr>
        <p:spPr>
          <a:xfrm>
            <a:off x="0" y="5406573"/>
            <a:ext cx="1582059" cy="1451429"/>
          </a:xfrm>
          <a:prstGeom prst="ellipse">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98" r:id="rId12"/>
  </p:sldLayoutIdLst>
  <p:timing>
    <p:tnLst>
      <p:par>
        <p:cTn id="1" dur="indefinite" restart="never" nodeType="tmRoot"/>
      </p:par>
    </p:tnLst>
  </p:timing>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4294967295"/>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buFont typeface="Arial" pitchFamily="34" charset="0"/>
              <a:buNone/>
              <a:defRPr sz="1400" smtClean="0">
                <a:latin typeface="Arial" pitchFamily="34" charset="0"/>
              </a:defRPr>
            </a:lvl1pPr>
          </a:lstStyle>
          <a:p>
            <a:pPr>
              <a:defRPr/>
            </a:pPr>
            <a:fld id="{306309DA-DECE-45EA-A68E-B7A12F445CA2}" type="datetime1">
              <a:rPr lang="en-US" altLang="en-US">
                <a:solidFill>
                  <a:srgbClr val="000000"/>
                </a:solidFill>
                <a:cs typeface="+mn-cs"/>
              </a:rPr>
              <a:pPr>
                <a:defRPr/>
              </a:pPr>
              <a:t>4/17/2021</a:t>
            </a:fld>
            <a:endParaRPr lang="en-US" altLang="en-US">
              <a:solidFill>
                <a:srgbClr val="000000"/>
              </a:solidFill>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400" smtClean="0">
                <a:latin typeface="Arial" pitchFamily="34" charset="0"/>
              </a:defRPr>
            </a:lvl1pPr>
          </a:lstStyle>
          <a:p>
            <a:pPr>
              <a:defRPr/>
            </a:pPr>
            <a:fld id="{5B3AA91F-8199-4D27-8970-A9D38950EC8F}" type="slidenum">
              <a:rPr lang="en-US" altLang="en-US">
                <a:solidFill>
                  <a:srgbClr val="000000"/>
                </a:solidFill>
                <a:cs typeface="+mn-cs"/>
              </a:rPr>
              <a:pPr>
                <a:defRPr/>
              </a:pPr>
              <a:t>‹#›</a:t>
            </a:fld>
            <a:endParaRPr lang="en-US" altLang="en-US">
              <a:solidFill>
                <a:srgbClr val="000000"/>
              </a:solidFill>
              <a:cs typeface="+mn-cs"/>
            </a:endParaRPr>
          </a:p>
        </p:txBody>
      </p:sp>
    </p:spTree>
    <p:extLst>
      <p:ext uri="{BB962C8B-B14F-4D97-AF65-F5344CB8AC3E}">
        <p14:creationId xmlns:p14="http://schemas.microsoft.com/office/powerpoint/2010/main" val="735637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buFont typeface="Arial" pitchFamily="34" charset="0"/>
              <a:buNone/>
              <a:defRPr sz="1400" smtClean="0">
                <a:latin typeface="Arial" pitchFamily="34" charset="0"/>
              </a:defRPr>
            </a:lvl1pPr>
          </a:lstStyle>
          <a:p>
            <a:pPr>
              <a:defRPr/>
            </a:pPr>
            <a:fld id="{306309DA-DECE-45EA-A68E-B7A12F445CA2}" type="datetime1">
              <a:rPr lang="en-US" altLang="en-US">
                <a:solidFill>
                  <a:srgbClr val="000000"/>
                </a:solidFill>
                <a:cs typeface="+mn-cs"/>
              </a:rPr>
              <a:pPr>
                <a:defRPr/>
              </a:pPr>
              <a:t>4/17/2021</a:t>
            </a:fld>
            <a:endParaRPr lang="en-US" altLang="en-US">
              <a:solidFill>
                <a:srgbClr val="000000"/>
              </a:solidFill>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400" smtClean="0">
                <a:latin typeface="Arial" pitchFamily="34" charset="0"/>
              </a:defRPr>
            </a:lvl1pPr>
          </a:lstStyle>
          <a:p>
            <a:pPr>
              <a:defRPr/>
            </a:pPr>
            <a:fld id="{5B3AA91F-8199-4D27-8970-A9D38950EC8F}" type="slidenum">
              <a:rPr lang="en-US" altLang="en-US">
                <a:solidFill>
                  <a:srgbClr val="000000"/>
                </a:solidFill>
                <a:cs typeface="+mn-cs"/>
              </a:rPr>
              <a:pPr>
                <a:defRPr/>
              </a:pPr>
              <a:t>‹#›</a:t>
            </a:fld>
            <a:endParaRPr lang="en-US" altLang="en-US">
              <a:solidFill>
                <a:srgbClr val="000000"/>
              </a:solidFill>
              <a:cs typeface="+mn-cs"/>
            </a:endParaRPr>
          </a:p>
        </p:txBody>
      </p:sp>
    </p:spTree>
    <p:extLst>
      <p:ext uri="{BB962C8B-B14F-4D97-AF65-F5344CB8AC3E}">
        <p14:creationId xmlns:p14="http://schemas.microsoft.com/office/powerpoint/2010/main" val="410236707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audio" Target="../media/audio1.wav"/><Relationship Id="rId7"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977900" y="2095501"/>
            <a:ext cx="10236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IN" sz="4000" b="1" dirty="0"/>
              <a:t>Subject Code: </a:t>
            </a:r>
            <a:r>
              <a:rPr lang="en-US" sz="4000" b="1" dirty="0" smtClean="0"/>
              <a:t>SIT-1205</a:t>
            </a:r>
            <a:r>
              <a:rPr lang="en-IN" sz="4000" b="1" dirty="0" smtClean="0"/>
              <a:t> </a:t>
            </a:r>
            <a:endParaRPr lang="en-IN" sz="4000" b="1" dirty="0"/>
          </a:p>
          <a:p>
            <a:pPr algn="ctr"/>
            <a:r>
              <a:rPr lang="en-IN" sz="4000" b="1" dirty="0" smtClean="0"/>
              <a:t>Subject </a:t>
            </a:r>
            <a:r>
              <a:rPr lang="en-IN" sz="4000" b="1" dirty="0"/>
              <a:t>Name: </a:t>
            </a:r>
            <a:r>
              <a:rPr lang="en-IN" sz="4000" b="1" dirty="0" smtClean="0"/>
              <a:t>Object Oriented Analysis and Design</a:t>
            </a:r>
          </a:p>
          <a:p>
            <a:pPr algn="ctr"/>
            <a:endParaRPr lang="en-IN" sz="4000" dirty="0"/>
          </a:p>
          <a:p>
            <a:pPr algn="ctr"/>
            <a:r>
              <a:rPr lang="en-IN" sz="4000" b="1" dirty="0"/>
              <a:t>Faculty Name: </a:t>
            </a:r>
            <a:r>
              <a:rPr lang="en-IN" sz="4000" b="1" dirty="0" err="1" smtClean="0"/>
              <a:t>Dr.R.Jeberson</a:t>
            </a:r>
            <a:r>
              <a:rPr lang="en-IN" sz="4000" b="1" dirty="0" smtClean="0"/>
              <a:t> Retna Raj</a:t>
            </a:r>
          </a:p>
          <a:p>
            <a:pPr algn="ctr"/>
            <a:r>
              <a:rPr lang="en-IN" sz="4000" b="1" dirty="0" err="1" smtClean="0"/>
              <a:t>Dr.R.M</a:t>
            </a:r>
            <a:r>
              <a:rPr lang="en-IN" sz="4000" b="1" dirty="0" smtClean="0"/>
              <a:t> </a:t>
            </a:r>
            <a:r>
              <a:rPr lang="en-IN" sz="4000" b="1" dirty="0" err="1" smtClean="0"/>
              <a:t>Gomathi</a:t>
            </a:r>
            <a:endParaRPr lang="en-IN" sz="4000" b="1" dirty="0"/>
          </a:p>
        </p:txBody>
      </p:sp>
      <p:sp>
        <p:nvSpPr>
          <p:cNvPr id="3" name="Slide Number Placeholder 2">
            <a:extLst>
              <a:ext uri="{FF2B5EF4-FFF2-40B4-BE49-F238E27FC236}"/>
            </a:extLst>
          </p:cNvPr>
          <p:cNvSpPr>
            <a:spLocks noGrp="1"/>
          </p:cNvSpPr>
          <p:nvPr>
            <p:ph type="sldNum" sz="quarter" idx="12"/>
          </p:nvPr>
        </p:nvSpPr>
        <p:spPr/>
        <p:txBody>
          <a:bodyPr/>
          <a:lstStyle/>
          <a:p>
            <a:pPr>
              <a:defRPr/>
            </a:pPr>
            <a:fld id="{ECFA30C0-ADC2-46E6-BC23-A6925828123C}" type="slidenum">
              <a:rPr lang="en-IN"/>
              <a:pPr>
                <a:defRPr/>
              </a:pPr>
              <a:t>1</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4638"/>
            <a:ext cx="10972800" cy="990600"/>
          </a:xfrm>
        </p:spPr>
        <p:txBody>
          <a:bodyPr lIns="92075" tIns="46038" rIns="92075" bIns="46038"/>
          <a:lstStyle/>
          <a:p>
            <a:pPr eaLnBrk="1" hangingPunct="1"/>
            <a:r>
              <a:rPr lang="en-US" altLang="en-US" b="1" i="1" smtClean="0">
                <a:latin typeface="Times New Roman" pitchFamily="18" charset="0"/>
              </a:rPr>
              <a:t>Developing Business Processes</a:t>
            </a:r>
          </a:p>
        </p:txBody>
      </p:sp>
      <p:sp>
        <p:nvSpPr>
          <p:cNvPr id="367619" name="Rectangle 3"/>
          <p:cNvSpPr>
            <a:spLocks noGrp="1" noChangeArrowheads="1"/>
          </p:cNvSpPr>
          <p:nvPr>
            <p:ph idx="1"/>
          </p:nvPr>
        </p:nvSpPr>
        <p:spPr/>
        <p:txBody>
          <a:bodyPr lIns="92075" tIns="46038" rIns="92075" bIns="46038"/>
          <a:lstStyle/>
          <a:p>
            <a:pPr eaLnBrk="1" hangingPunct="1"/>
            <a:r>
              <a:rPr lang="en-US" altLang="en-US" dirty="0" smtClean="0"/>
              <a:t>Developing an activity diagram of the business processes can provide us with an overall view of the system.</a:t>
            </a:r>
          </a:p>
        </p:txBody>
      </p:sp>
      <p:grpSp>
        <p:nvGrpSpPr>
          <p:cNvPr id="15364" name="Group 4"/>
          <p:cNvGrpSpPr>
            <a:grpSpLocks/>
          </p:cNvGrpSpPr>
          <p:nvPr/>
        </p:nvGrpSpPr>
        <p:grpSpPr bwMode="auto">
          <a:xfrm>
            <a:off x="4480984" y="3766486"/>
            <a:ext cx="5672667" cy="1479550"/>
            <a:chOff x="2400" y="3072"/>
            <a:chExt cx="2680" cy="932"/>
          </a:xfrm>
        </p:grpSpPr>
        <p:sp>
          <p:nvSpPr>
            <p:cNvPr id="15367" name="Freeform 5"/>
            <p:cNvSpPr>
              <a:spLocks noChangeArrowheads="1"/>
            </p:cNvSpPr>
            <p:nvPr/>
          </p:nvSpPr>
          <p:spPr bwMode="auto">
            <a:xfrm>
              <a:off x="3305" y="3434"/>
              <a:ext cx="29" cy="189"/>
            </a:xfrm>
            <a:custGeom>
              <a:avLst/>
              <a:gdLst>
                <a:gd name="T0" fmla="*/ 0 w 29"/>
                <a:gd name="T1" fmla="*/ 188 h 189"/>
                <a:gd name="T2" fmla="*/ 28 w 29"/>
                <a:gd name="T3" fmla="*/ 188 h 189"/>
                <a:gd name="T4" fmla="*/ 28 w 29"/>
                <a:gd name="T5" fmla="*/ 0 h 189"/>
                <a:gd name="T6" fmla="*/ 0 w 29"/>
                <a:gd name="T7" fmla="*/ 0 h 189"/>
                <a:gd name="T8" fmla="*/ 0 w 29"/>
                <a:gd name="T9" fmla="*/ 18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89">
                  <a:moveTo>
                    <a:pt x="0" y="188"/>
                  </a:moveTo>
                  <a:lnTo>
                    <a:pt x="28" y="188"/>
                  </a:lnTo>
                  <a:lnTo>
                    <a:pt x="28" y="0"/>
                  </a:lnTo>
                  <a:lnTo>
                    <a:pt x="0" y="0"/>
                  </a:lnTo>
                  <a:lnTo>
                    <a:pt x="0" y="188"/>
                  </a:lnTo>
                </a:path>
              </a:pathLst>
            </a:custGeom>
            <a:solidFill>
              <a:srgbClr val="000000"/>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68" name="Line 6"/>
            <p:cNvSpPr>
              <a:spLocks noChangeShapeType="1"/>
            </p:cNvSpPr>
            <p:nvPr/>
          </p:nvSpPr>
          <p:spPr bwMode="auto">
            <a:xfrm>
              <a:off x="3033" y="3528"/>
              <a:ext cx="21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5369" name="Freeform 7"/>
            <p:cNvSpPr>
              <a:spLocks noChangeArrowheads="1"/>
            </p:cNvSpPr>
            <p:nvPr/>
          </p:nvSpPr>
          <p:spPr bwMode="auto">
            <a:xfrm>
              <a:off x="3237" y="3509"/>
              <a:ext cx="69" cy="38"/>
            </a:xfrm>
            <a:custGeom>
              <a:avLst/>
              <a:gdLst>
                <a:gd name="T0" fmla="*/ 0 w 69"/>
                <a:gd name="T1" fmla="*/ 0 h 38"/>
                <a:gd name="T2" fmla="*/ 68 w 69"/>
                <a:gd name="T3" fmla="*/ 18 h 38"/>
                <a:gd name="T4" fmla="*/ 0 w 69"/>
                <a:gd name="T5" fmla="*/ 37 h 38"/>
                <a:gd name="T6" fmla="*/ 0 w 69"/>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38">
                  <a:moveTo>
                    <a:pt x="0" y="0"/>
                  </a:moveTo>
                  <a:lnTo>
                    <a:pt x="68" y="18"/>
                  </a:lnTo>
                  <a:lnTo>
                    <a:pt x="0" y="37"/>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70" name="Freeform 8"/>
            <p:cNvSpPr>
              <a:spLocks noChangeArrowheads="1"/>
            </p:cNvSpPr>
            <p:nvPr/>
          </p:nvSpPr>
          <p:spPr bwMode="auto">
            <a:xfrm>
              <a:off x="3333" y="3155"/>
              <a:ext cx="248" cy="303"/>
            </a:xfrm>
            <a:custGeom>
              <a:avLst/>
              <a:gdLst>
                <a:gd name="T0" fmla="*/ 0 w 248"/>
                <a:gd name="T1" fmla="*/ 302 h 303"/>
                <a:gd name="T2" fmla="*/ 221 w 248"/>
                <a:gd name="T3" fmla="*/ 302 h 303"/>
                <a:gd name="T4" fmla="*/ 221 w 248"/>
                <a:gd name="T5" fmla="*/ 0 h 303"/>
                <a:gd name="T6" fmla="*/ 247 w 248"/>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303">
                  <a:moveTo>
                    <a:pt x="0" y="302"/>
                  </a:moveTo>
                  <a:lnTo>
                    <a:pt x="221" y="302"/>
                  </a:lnTo>
                  <a:lnTo>
                    <a:pt x="221" y="0"/>
                  </a:lnTo>
                  <a:lnTo>
                    <a:pt x="24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en-US">
                <a:solidFill>
                  <a:srgbClr val="000000"/>
                </a:solidFill>
                <a:latin typeface="Arial" charset="0"/>
                <a:cs typeface="+mn-cs"/>
              </a:endParaRPr>
            </a:p>
          </p:txBody>
        </p:sp>
        <p:sp>
          <p:nvSpPr>
            <p:cNvPr id="15371" name="Freeform 9"/>
            <p:cNvSpPr>
              <a:spLocks noChangeArrowheads="1"/>
            </p:cNvSpPr>
            <p:nvPr/>
          </p:nvSpPr>
          <p:spPr bwMode="auto">
            <a:xfrm>
              <a:off x="3574" y="3136"/>
              <a:ext cx="69" cy="38"/>
            </a:xfrm>
            <a:custGeom>
              <a:avLst/>
              <a:gdLst>
                <a:gd name="T0" fmla="*/ 0 w 69"/>
                <a:gd name="T1" fmla="*/ 0 h 38"/>
                <a:gd name="T2" fmla="*/ 68 w 69"/>
                <a:gd name="T3" fmla="*/ 18 h 38"/>
                <a:gd name="T4" fmla="*/ 0 w 69"/>
                <a:gd name="T5" fmla="*/ 37 h 38"/>
                <a:gd name="T6" fmla="*/ 0 w 69"/>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38">
                  <a:moveTo>
                    <a:pt x="0" y="0"/>
                  </a:moveTo>
                  <a:lnTo>
                    <a:pt x="68" y="18"/>
                  </a:lnTo>
                  <a:lnTo>
                    <a:pt x="0" y="37"/>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72" name="Freeform 10"/>
            <p:cNvSpPr>
              <a:spLocks noChangeArrowheads="1"/>
            </p:cNvSpPr>
            <p:nvPr/>
          </p:nvSpPr>
          <p:spPr bwMode="auto">
            <a:xfrm>
              <a:off x="3333" y="3599"/>
              <a:ext cx="248" cy="322"/>
            </a:xfrm>
            <a:custGeom>
              <a:avLst/>
              <a:gdLst>
                <a:gd name="T0" fmla="*/ 0 w 248"/>
                <a:gd name="T1" fmla="*/ 0 h 322"/>
                <a:gd name="T2" fmla="*/ 221 w 248"/>
                <a:gd name="T3" fmla="*/ 0 h 322"/>
                <a:gd name="T4" fmla="*/ 221 w 248"/>
                <a:gd name="T5" fmla="*/ 321 h 322"/>
                <a:gd name="T6" fmla="*/ 247 w 248"/>
                <a:gd name="T7" fmla="*/ 321 h 3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322">
                  <a:moveTo>
                    <a:pt x="0" y="0"/>
                  </a:moveTo>
                  <a:lnTo>
                    <a:pt x="221" y="0"/>
                  </a:lnTo>
                  <a:lnTo>
                    <a:pt x="221" y="321"/>
                  </a:lnTo>
                  <a:lnTo>
                    <a:pt x="247" y="3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en-US">
                <a:solidFill>
                  <a:srgbClr val="000000"/>
                </a:solidFill>
                <a:latin typeface="Arial" charset="0"/>
                <a:cs typeface="+mn-cs"/>
              </a:endParaRPr>
            </a:p>
          </p:txBody>
        </p:sp>
        <p:sp>
          <p:nvSpPr>
            <p:cNvPr id="15373" name="Freeform 11"/>
            <p:cNvSpPr>
              <a:spLocks noChangeArrowheads="1"/>
            </p:cNvSpPr>
            <p:nvPr/>
          </p:nvSpPr>
          <p:spPr bwMode="auto">
            <a:xfrm>
              <a:off x="3574" y="3902"/>
              <a:ext cx="69" cy="37"/>
            </a:xfrm>
            <a:custGeom>
              <a:avLst/>
              <a:gdLst>
                <a:gd name="T0" fmla="*/ 0 w 69"/>
                <a:gd name="T1" fmla="*/ 0 h 37"/>
                <a:gd name="T2" fmla="*/ 68 w 69"/>
                <a:gd name="T3" fmla="*/ 18 h 37"/>
                <a:gd name="T4" fmla="*/ 0 w 69"/>
                <a:gd name="T5" fmla="*/ 36 h 37"/>
                <a:gd name="T6" fmla="*/ 0 w 69"/>
                <a:gd name="T7" fmla="*/ 0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37">
                  <a:moveTo>
                    <a:pt x="0" y="0"/>
                  </a:moveTo>
                  <a:lnTo>
                    <a:pt x="68" y="18"/>
                  </a:lnTo>
                  <a:lnTo>
                    <a:pt x="0" y="36"/>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74" name="Freeform 12"/>
            <p:cNvSpPr>
              <a:spLocks noChangeArrowheads="1"/>
            </p:cNvSpPr>
            <p:nvPr/>
          </p:nvSpPr>
          <p:spPr bwMode="auto">
            <a:xfrm>
              <a:off x="2686" y="3446"/>
              <a:ext cx="347" cy="166"/>
            </a:xfrm>
            <a:custGeom>
              <a:avLst/>
              <a:gdLst>
                <a:gd name="T0" fmla="*/ 57 w 347"/>
                <a:gd name="T1" fmla="*/ 165 h 166"/>
                <a:gd name="T2" fmla="*/ 288 w 347"/>
                <a:gd name="T3" fmla="*/ 165 h 166"/>
                <a:gd name="T4" fmla="*/ 301 w 347"/>
                <a:gd name="T5" fmla="*/ 163 h 166"/>
                <a:gd name="T6" fmla="*/ 313 w 347"/>
                <a:gd name="T7" fmla="*/ 160 h 166"/>
                <a:gd name="T8" fmla="*/ 324 w 347"/>
                <a:gd name="T9" fmla="*/ 154 h 166"/>
                <a:gd name="T10" fmla="*/ 333 w 347"/>
                <a:gd name="T11" fmla="*/ 147 h 166"/>
                <a:gd name="T12" fmla="*/ 340 w 347"/>
                <a:gd name="T13" fmla="*/ 138 h 166"/>
                <a:gd name="T14" fmla="*/ 344 w 347"/>
                <a:gd name="T15" fmla="*/ 128 h 166"/>
                <a:gd name="T16" fmla="*/ 346 w 347"/>
                <a:gd name="T17" fmla="*/ 117 h 166"/>
                <a:gd name="T18" fmla="*/ 346 w 347"/>
                <a:gd name="T19" fmla="*/ 46 h 166"/>
                <a:gd name="T20" fmla="*/ 344 w 347"/>
                <a:gd name="T21" fmla="*/ 36 h 166"/>
                <a:gd name="T22" fmla="*/ 340 w 347"/>
                <a:gd name="T23" fmla="*/ 26 h 166"/>
                <a:gd name="T24" fmla="*/ 333 w 347"/>
                <a:gd name="T25" fmla="*/ 17 h 166"/>
                <a:gd name="T26" fmla="*/ 324 w 347"/>
                <a:gd name="T27" fmla="*/ 9 h 166"/>
                <a:gd name="T28" fmla="*/ 313 w 347"/>
                <a:gd name="T29" fmla="*/ 4 h 166"/>
                <a:gd name="T30" fmla="*/ 301 w 347"/>
                <a:gd name="T31" fmla="*/ 1 h 166"/>
                <a:gd name="T32" fmla="*/ 288 w 347"/>
                <a:gd name="T33" fmla="*/ 0 h 166"/>
                <a:gd name="T34" fmla="*/ 57 w 347"/>
                <a:gd name="T35" fmla="*/ 0 h 166"/>
                <a:gd name="T36" fmla="*/ 44 w 347"/>
                <a:gd name="T37" fmla="*/ 1 h 166"/>
                <a:gd name="T38" fmla="*/ 32 w 347"/>
                <a:gd name="T39" fmla="*/ 4 h 166"/>
                <a:gd name="T40" fmla="*/ 21 w 347"/>
                <a:gd name="T41" fmla="*/ 9 h 166"/>
                <a:gd name="T42" fmla="*/ 12 w 347"/>
                <a:gd name="T43" fmla="*/ 17 h 166"/>
                <a:gd name="T44" fmla="*/ 5 w 347"/>
                <a:gd name="T45" fmla="*/ 26 h 166"/>
                <a:gd name="T46" fmla="*/ 1 w 347"/>
                <a:gd name="T47" fmla="*/ 36 h 166"/>
                <a:gd name="T48" fmla="*/ 0 w 347"/>
                <a:gd name="T49" fmla="*/ 46 h 166"/>
                <a:gd name="T50" fmla="*/ 0 w 347"/>
                <a:gd name="T51" fmla="*/ 117 h 166"/>
                <a:gd name="T52" fmla="*/ 1 w 347"/>
                <a:gd name="T53" fmla="*/ 128 h 166"/>
                <a:gd name="T54" fmla="*/ 5 w 347"/>
                <a:gd name="T55" fmla="*/ 138 h 166"/>
                <a:gd name="T56" fmla="*/ 12 w 347"/>
                <a:gd name="T57" fmla="*/ 147 h 166"/>
                <a:gd name="T58" fmla="*/ 21 w 347"/>
                <a:gd name="T59" fmla="*/ 154 h 166"/>
                <a:gd name="T60" fmla="*/ 32 w 347"/>
                <a:gd name="T61" fmla="*/ 160 h 166"/>
                <a:gd name="T62" fmla="*/ 44 w 347"/>
                <a:gd name="T63" fmla="*/ 163 h 166"/>
                <a:gd name="T64" fmla="*/ 57 w 347"/>
                <a:gd name="T65" fmla="*/ 165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7" h="166">
                  <a:moveTo>
                    <a:pt x="57" y="165"/>
                  </a:moveTo>
                  <a:lnTo>
                    <a:pt x="288" y="165"/>
                  </a:lnTo>
                  <a:lnTo>
                    <a:pt x="301" y="163"/>
                  </a:lnTo>
                  <a:lnTo>
                    <a:pt x="313" y="160"/>
                  </a:lnTo>
                  <a:lnTo>
                    <a:pt x="324" y="154"/>
                  </a:lnTo>
                  <a:lnTo>
                    <a:pt x="333" y="147"/>
                  </a:lnTo>
                  <a:lnTo>
                    <a:pt x="340" y="138"/>
                  </a:lnTo>
                  <a:lnTo>
                    <a:pt x="344" y="128"/>
                  </a:lnTo>
                  <a:lnTo>
                    <a:pt x="346" y="117"/>
                  </a:lnTo>
                  <a:lnTo>
                    <a:pt x="346" y="46"/>
                  </a:lnTo>
                  <a:lnTo>
                    <a:pt x="344" y="36"/>
                  </a:lnTo>
                  <a:lnTo>
                    <a:pt x="340" y="26"/>
                  </a:lnTo>
                  <a:lnTo>
                    <a:pt x="333" y="17"/>
                  </a:lnTo>
                  <a:lnTo>
                    <a:pt x="324" y="9"/>
                  </a:lnTo>
                  <a:lnTo>
                    <a:pt x="313" y="4"/>
                  </a:lnTo>
                  <a:lnTo>
                    <a:pt x="301" y="1"/>
                  </a:lnTo>
                  <a:lnTo>
                    <a:pt x="288" y="0"/>
                  </a:lnTo>
                  <a:lnTo>
                    <a:pt x="57" y="0"/>
                  </a:lnTo>
                  <a:lnTo>
                    <a:pt x="44" y="1"/>
                  </a:lnTo>
                  <a:lnTo>
                    <a:pt x="32" y="4"/>
                  </a:lnTo>
                  <a:lnTo>
                    <a:pt x="21" y="9"/>
                  </a:lnTo>
                  <a:lnTo>
                    <a:pt x="12" y="17"/>
                  </a:lnTo>
                  <a:lnTo>
                    <a:pt x="5" y="26"/>
                  </a:lnTo>
                  <a:lnTo>
                    <a:pt x="1" y="36"/>
                  </a:lnTo>
                  <a:lnTo>
                    <a:pt x="0" y="46"/>
                  </a:lnTo>
                  <a:lnTo>
                    <a:pt x="0" y="117"/>
                  </a:lnTo>
                  <a:lnTo>
                    <a:pt x="1" y="128"/>
                  </a:lnTo>
                  <a:lnTo>
                    <a:pt x="5" y="138"/>
                  </a:lnTo>
                  <a:lnTo>
                    <a:pt x="12" y="147"/>
                  </a:lnTo>
                  <a:lnTo>
                    <a:pt x="21" y="154"/>
                  </a:lnTo>
                  <a:lnTo>
                    <a:pt x="32" y="160"/>
                  </a:lnTo>
                  <a:lnTo>
                    <a:pt x="44" y="163"/>
                  </a:lnTo>
                  <a:lnTo>
                    <a:pt x="57" y="165"/>
                  </a:lnTo>
                </a:path>
              </a:pathLst>
            </a:custGeom>
            <a:solidFill>
              <a:srgbClr val="FFFFFF"/>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75" name="Freeform 13"/>
            <p:cNvSpPr>
              <a:spLocks noChangeArrowheads="1"/>
            </p:cNvSpPr>
            <p:nvPr/>
          </p:nvSpPr>
          <p:spPr bwMode="auto">
            <a:xfrm>
              <a:off x="2400" y="3498"/>
              <a:ext cx="71" cy="61"/>
            </a:xfrm>
            <a:custGeom>
              <a:avLst/>
              <a:gdLst>
                <a:gd name="T0" fmla="*/ 35 w 71"/>
                <a:gd name="T1" fmla="*/ 60 h 61"/>
                <a:gd name="T2" fmla="*/ 25 w 71"/>
                <a:gd name="T3" fmla="*/ 58 h 61"/>
                <a:gd name="T4" fmla="*/ 16 w 71"/>
                <a:gd name="T5" fmla="*/ 54 h 61"/>
                <a:gd name="T6" fmla="*/ 7 w 71"/>
                <a:gd name="T7" fmla="*/ 49 h 61"/>
                <a:gd name="T8" fmla="*/ 2 w 71"/>
                <a:gd name="T9" fmla="*/ 42 h 61"/>
                <a:gd name="T10" fmla="*/ 0 w 71"/>
                <a:gd name="T11" fmla="*/ 34 h 61"/>
                <a:gd name="T12" fmla="*/ 0 w 71"/>
                <a:gd name="T13" fmla="*/ 25 h 61"/>
                <a:gd name="T14" fmla="*/ 2 w 71"/>
                <a:gd name="T15" fmla="*/ 17 h 61"/>
                <a:gd name="T16" fmla="*/ 7 w 71"/>
                <a:gd name="T17" fmla="*/ 10 h 61"/>
                <a:gd name="T18" fmla="*/ 16 w 71"/>
                <a:gd name="T19" fmla="*/ 4 h 61"/>
                <a:gd name="T20" fmla="*/ 25 w 71"/>
                <a:gd name="T21" fmla="*/ 1 h 61"/>
                <a:gd name="T22" fmla="*/ 35 w 71"/>
                <a:gd name="T23" fmla="*/ 0 h 61"/>
                <a:gd name="T24" fmla="*/ 44 w 71"/>
                <a:gd name="T25" fmla="*/ 1 h 61"/>
                <a:gd name="T26" fmla="*/ 54 w 71"/>
                <a:gd name="T27" fmla="*/ 4 h 61"/>
                <a:gd name="T28" fmla="*/ 61 w 71"/>
                <a:gd name="T29" fmla="*/ 10 h 61"/>
                <a:gd name="T30" fmla="*/ 67 w 71"/>
                <a:gd name="T31" fmla="*/ 17 h 61"/>
                <a:gd name="T32" fmla="*/ 70 w 71"/>
                <a:gd name="T33" fmla="*/ 25 h 61"/>
                <a:gd name="T34" fmla="*/ 70 w 71"/>
                <a:gd name="T35" fmla="*/ 34 h 61"/>
                <a:gd name="T36" fmla="*/ 67 w 71"/>
                <a:gd name="T37" fmla="*/ 42 h 61"/>
                <a:gd name="T38" fmla="*/ 61 w 71"/>
                <a:gd name="T39" fmla="*/ 49 h 61"/>
                <a:gd name="T40" fmla="*/ 54 w 71"/>
                <a:gd name="T41" fmla="*/ 54 h 61"/>
                <a:gd name="T42" fmla="*/ 44 w 71"/>
                <a:gd name="T43" fmla="*/ 58 h 61"/>
                <a:gd name="T44" fmla="*/ 35 w 71"/>
                <a:gd name="T45" fmla="*/ 60 h 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1" h="61">
                  <a:moveTo>
                    <a:pt x="35" y="60"/>
                  </a:moveTo>
                  <a:lnTo>
                    <a:pt x="25" y="58"/>
                  </a:lnTo>
                  <a:lnTo>
                    <a:pt x="16" y="54"/>
                  </a:lnTo>
                  <a:lnTo>
                    <a:pt x="7" y="49"/>
                  </a:lnTo>
                  <a:lnTo>
                    <a:pt x="2" y="42"/>
                  </a:lnTo>
                  <a:lnTo>
                    <a:pt x="0" y="34"/>
                  </a:lnTo>
                  <a:lnTo>
                    <a:pt x="0" y="25"/>
                  </a:lnTo>
                  <a:lnTo>
                    <a:pt x="2" y="17"/>
                  </a:lnTo>
                  <a:lnTo>
                    <a:pt x="7" y="10"/>
                  </a:lnTo>
                  <a:lnTo>
                    <a:pt x="16" y="4"/>
                  </a:lnTo>
                  <a:lnTo>
                    <a:pt x="25" y="1"/>
                  </a:lnTo>
                  <a:lnTo>
                    <a:pt x="35" y="0"/>
                  </a:lnTo>
                  <a:lnTo>
                    <a:pt x="44" y="1"/>
                  </a:lnTo>
                  <a:lnTo>
                    <a:pt x="54" y="4"/>
                  </a:lnTo>
                  <a:lnTo>
                    <a:pt x="61" y="10"/>
                  </a:lnTo>
                  <a:lnTo>
                    <a:pt x="67" y="17"/>
                  </a:lnTo>
                  <a:lnTo>
                    <a:pt x="70" y="25"/>
                  </a:lnTo>
                  <a:lnTo>
                    <a:pt x="70" y="34"/>
                  </a:lnTo>
                  <a:lnTo>
                    <a:pt x="67" y="42"/>
                  </a:lnTo>
                  <a:lnTo>
                    <a:pt x="61" y="49"/>
                  </a:lnTo>
                  <a:lnTo>
                    <a:pt x="54" y="54"/>
                  </a:lnTo>
                  <a:lnTo>
                    <a:pt x="44" y="58"/>
                  </a:lnTo>
                  <a:lnTo>
                    <a:pt x="35" y="60"/>
                  </a:lnTo>
                </a:path>
              </a:pathLst>
            </a:custGeom>
            <a:solidFill>
              <a:srgbClr val="000000"/>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76" name="Freeform 14"/>
            <p:cNvSpPr>
              <a:spLocks noChangeArrowheads="1"/>
            </p:cNvSpPr>
            <p:nvPr/>
          </p:nvSpPr>
          <p:spPr bwMode="auto">
            <a:xfrm>
              <a:off x="2619" y="3509"/>
              <a:ext cx="68" cy="38"/>
            </a:xfrm>
            <a:custGeom>
              <a:avLst/>
              <a:gdLst>
                <a:gd name="T0" fmla="*/ 0 w 68"/>
                <a:gd name="T1" fmla="*/ 0 h 38"/>
                <a:gd name="T2" fmla="*/ 67 w 68"/>
                <a:gd name="T3" fmla="*/ 18 h 38"/>
                <a:gd name="T4" fmla="*/ 0 w 68"/>
                <a:gd name="T5" fmla="*/ 37 h 38"/>
                <a:gd name="T6" fmla="*/ 0 w 68"/>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 h="38">
                  <a:moveTo>
                    <a:pt x="0" y="0"/>
                  </a:moveTo>
                  <a:lnTo>
                    <a:pt x="67" y="18"/>
                  </a:lnTo>
                  <a:lnTo>
                    <a:pt x="0" y="37"/>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77" name="Freeform 15"/>
            <p:cNvSpPr>
              <a:spLocks noChangeArrowheads="1"/>
            </p:cNvSpPr>
            <p:nvPr/>
          </p:nvSpPr>
          <p:spPr bwMode="auto">
            <a:xfrm>
              <a:off x="3642" y="3072"/>
              <a:ext cx="345" cy="166"/>
            </a:xfrm>
            <a:custGeom>
              <a:avLst/>
              <a:gdLst>
                <a:gd name="T0" fmla="*/ 57 w 345"/>
                <a:gd name="T1" fmla="*/ 165 h 166"/>
                <a:gd name="T2" fmla="*/ 286 w 345"/>
                <a:gd name="T3" fmla="*/ 165 h 166"/>
                <a:gd name="T4" fmla="*/ 300 w 345"/>
                <a:gd name="T5" fmla="*/ 163 h 166"/>
                <a:gd name="T6" fmla="*/ 311 w 345"/>
                <a:gd name="T7" fmla="*/ 159 h 166"/>
                <a:gd name="T8" fmla="*/ 322 w 345"/>
                <a:gd name="T9" fmla="*/ 154 h 166"/>
                <a:gd name="T10" fmla="*/ 332 w 345"/>
                <a:gd name="T11" fmla="*/ 146 h 166"/>
                <a:gd name="T12" fmla="*/ 338 w 345"/>
                <a:gd name="T13" fmla="*/ 137 h 166"/>
                <a:gd name="T14" fmla="*/ 342 w 345"/>
                <a:gd name="T15" fmla="*/ 127 h 166"/>
                <a:gd name="T16" fmla="*/ 344 w 345"/>
                <a:gd name="T17" fmla="*/ 118 h 166"/>
                <a:gd name="T18" fmla="*/ 344 w 345"/>
                <a:gd name="T19" fmla="*/ 46 h 166"/>
                <a:gd name="T20" fmla="*/ 342 w 345"/>
                <a:gd name="T21" fmla="*/ 36 h 166"/>
                <a:gd name="T22" fmla="*/ 338 w 345"/>
                <a:gd name="T23" fmla="*/ 26 h 166"/>
                <a:gd name="T24" fmla="*/ 332 w 345"/>
                <a:gd name="T25" fmla="*/ 17 h 166"/>
                <a:gd name="T26" fmla="*/ 322 w 345"/>
                <a:gd name="T27" fmla="*/ 10 h 166"/>
                <a:gd name="T28" fmla="*/ 311 w 345"/>
                <a:gd name="T29" fmla="*/ 4 h 166"/>
                <a:gd name="T30" fmla="*/ 300 w 345"/>
                <a:gd name="T31" fmla="*/ 1 h 166"/>
                <a:gd name="T32" fmla="*/ 286 w 345"/>
                <a:gd name="T33" fmla="*/ 0 h 166"/>
                <a:gd name="T34" fmla="*/ 57 w 345"/>
                <a:gd name="T35" fmla="*/ 0 h 166"/>
                <a:gd name="T36" fmla="*/ 43 w 345"/>
                <a:gd name="T37" fmla="*/ 1 h 166"/>
                <a:gd name="T38" fmla="*/ 31 w 345"/>
                <a:gd name="T39" fmla="*/ 4 h 166"/>
                <a:gd name="T40" fmla="*/ 21 w 345"/>
                <a:gd name="T41" fmla="*/ 10 h 166"/>
                <a:gd name="T42" fmla="*/ 11 w 345"/>
                <a:gd name="T43" fmla="*/ 17 h 166"/>
                <a:gd name="T44" fmla="*/ 4 w 345"/>
                <a:gd name="T45" fmla="*/ 26 h 166"/>
                <a:gd name="T46" fmla="*/ 1 w 345"/>
                <a:gd name="T47" fmla="*/ 36 h 166"/>
                <a:gd name="T48" fmla="*/ 0 w 345"/>
                <a:gd name="T49" fmla="*/ 46 h 166"/>
                <a:gd name="T50" fmla="*/ 0 w 345"/>
                <a:gd name="T51" fmla="*/ 118 h 166"/>
                <a:gd name="T52" fmla="*/ 1 w 345"/>
                <a:gd name="T53" fmla="*/ 127 h 166"/>
                <a:gd name="T54" fmla="*/ 4 w 345"/>
                <a:gd name="T55" fmla="*/ 137 h 166"/>
                <a:gd name="T56" fmla="*/ 11 w 345"/>
                <a:gd name="T57" fmla="*/ 146 h 166"/>
                <a:gd name="T58" fmla="*/ 21 w 345"/>
                <a:gd name="T59" fmla="*/ 154 h 166"/>
                <a:gd name="T60" fmla="*/ 31 w 345"/>
                <a:gd name="T61" fmla="*/ 159 h 166"/>
                <a:gd name="T62" fmla="*/ 43 w 345"/>
                <a:gd name="T63" fmla="*/ 163 h 166"/>
                <a:gd name="T64" fmla="*/ 57 w 345"/>
                <a:gd name="T65" fmla="*/ 165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5" h="166">
                  <a:moveTo>
                    <a:pt x="57" y="165"/>
                  </a:moveTo>
                  <a:lnTo>
                    <a:pt x="286" y="165"/>
                  </a:lnTo>
                  <a:lnTo>
                    <a:pt x="300" y="163"/>
                  </a:lnTo>
                  <a:lnTo>
                    <a:pt x="311" y="159"/>
                  </a:lnTo>
                  <a:lnTo>
                    <a:pt x="322" y="154"/>
                  </a:lnTo>
                  <a:lnTo>
                    <a:pt x="332" y="146"/>
                  </a:lnTo>
                  <a:lnTo>
                    <a:pt x="338" y="137"/>
                  </a:lnTo>
                  <a:lnTo>
                    <a:pt x="342" y="127"/>
                  </a:lnTo>
                  <a:lnTo>
                    <a:pt x="344" y="118"/>
                  </a:lnTo>
                  <a:lnTo>
                    <a:pt x="344" y="46"/>
                  </a:lnTo>
                  <a:lnTo>
                    <a:pt x="342" y="36"/>
                  </a:lnTo>
                  <a:lnTo>
                    <a:pt x="338" y="26"/>
                  </a:lnTo>
                  <a:lnTo>
                    <a:pt x="332" y="17"/>
                  </a:lnTo>
                  <a:lnTo>
                    <a:pt x="322" y="10"/>
                  </a:lnTo>
                  <a:lnTo>
                    <a:pt x="311" y="4"/>
                  </a:lnTo>
                  <a:lnTo>
                    <a:pt x="300" y="1"/>
                  </a:lnTo>
                  <a:lnTo>
                    <a:pt x="286" y="0"/>
                  </a:lnTo>
                  <a:lnTo>
                    <a:pt x="57" y="0"/>
                  </a:lnTo>
                  <a:lnTo>
                    <a:pt x="43" y="1"/>
                  </a:lnTo>
                  <a:lnTo>
                    <a:pt x="31" y="4"/>
                  </a:lnTo>
                  <a:lnTo>
                    <a:pt x="21" y="10"/>
                  </a:lnTo>
                  <a:lnTo>
                    <a:pt x="11" y="17"/>
                  </a:lnTo>
                  <a:lnTo>
                    <a:pt x="4" y="26"/>
                  </a:lnTo>
                  <a:lnTo>
                    <a:pt x="1" y="36"/>
                  </a:lnTo>
                  <a:lnTo>
                    <a:pt x="0" y="46"/>
                  </a:lnTo>
                  <a:lnTo>
                    <a:pt x="0" y="118"/>
                  </a:lnTo>
                  <a:lnTo>
                    <a:pt x="1" y="127"/>
                  </a:lnTo>
                  <a:lnTo>
                    <a:pt x="4" y="137"/>
                  </a:lnTo>
                  <a:lnTo>
                    <a:pt x="11" y="146"/>
                  </a:lnTo>
                  <a:lnTo>
                    <a:pt x="21" y="154"/>
                  </a:lnTo>
                  <a:lnTo>
                    <a:pt x="31" y="159"/>
                  </a:lnTo>
                  <a:lnTo>
                    <a:pt x="43" y="163"/>
                  </a:lnTo>
                  <a:lnTo>
                    <a:pt x="57" y="165"/>
                  </a:lnTo>
                </a:path>
              </a:pathLst>
            </a:custGeom>
            <a:solidFill>
              <a:srgbClr val="FFFFFF"/>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78" name="Freeform 16"/>
            <p:cNvSpPr>
              <a:spLocks noChangeArrowheads="1"/>
            </p:cNvSpPr>
            <p:nvPr/>
          </p:nvSpPr>
          <p:spPr bwMode="auto">
            <a:xfrm>
              <a:off x="3642" y="3838"/>
              <a:ext cx="345" cy="166"/>
            </a:xfrm>
            <a:custGeom>
              <a:avLst/>
              <a:gdLst>
                <a:gd name="T0" fmla="*/ 57 w 345"/>
                <a:gd name="T1" fmla="*/ 165 h 166"/>
                <a:gd name="T2" fmla="*/ 286 w 345"/>
                <a:gd name="T3" fmla="*/ 165 h 166"/>
                <a:gd name="T4" fmla="*/ 300 w 345"/>
                <a:gd name="T5" fmla="*/ 163 h 166"/>
                <a:gd name="T6" fmla="*/ 311 w 345"/>
                <a:gd name="T7" fmla="*/ 159 h 166"/>
                <a:gd name="T8" fmla="*/ 322 w 345"/>
                <a:gd name="T9" fmla="*/ 154 h 166"/>
                <a:gd name="T10" fmla="*/ 332 w 345"/>
                <a:gd name="T11" fmla="*/ 146 h 166"/>
                <a:gd name="T12" fmla="*/ 338 w 345"/>
                <a:gd name="T13" fmla="*/ 137 h 166"/>
                <a:gd name="T14" fmla="*/ 342 w 345"/>
                <a:gd name="T15" fmla="*/ 127 h 166"/>
                <a:gd name="T16" fmla="*/ 344 w 345"/>
                <a:gd name="T17" fmla="*/ 118 h 166"/>
                <a:gd name="T18" fmla="*/ 344 w 345"/>
                <a:gd name="T19" fmla="*/ 46 h 166"/>
                <a:gd name="T20" fmla="*/ 342 w 345"/>
                <a:gd name="T21" fmla="*/ 36 h 166"/>
                <a:gd name="T22" fmla="*/ 338 w 345"/>
                <a:gd name="T23" fmla="*/ 27 h 166"/>
                <a:gd name="T24" fmla="*/ 332 w 345"/>
                <a:gd name="T25" fmla="*/ 17 h 166"/>
                <a:gd name="T26" fmla="*/ 322 w 345"/>
                <a:gd name="T27" fmla="*/ 10 h 166"/>
                <a:gd name="T28" fmla="*/ 311 w 345"/>
                <a:gd name="T29" fmla="*/ 5 h 166"/>
                <a:gd name="T30" fmla="*/ 300 w 345"/>
                <a:gd name="T31" fmla="*/ 1 h 166"/>
                <a:gd name="T32" fmla="*/ 286 w 345"/>
                <a:gd name="T33" fmla="*/ 0 h 166"/>
                <a:gd name="T34" fmla="*/ 57 w 345"/>
                <a:gd name="T35" fmla="*/ 0 h 166"/>
                <a:gd name="T36" fmla="*/ 43 w 345"/>
                <a:gd name="T37" fmla="*/ 1 h 166"/>
                <a:gd name="T38" fmla="*/ 31 w 345"/>
                <a:gd name="T39" fmla="*/ 5 h 166"/>
                <a:gd name="T40" fmla="*/ 21 w 345"/>
                <a:gd name="T41" fmla="*/ 10 h 166"/>
                <a:gd name="T42" fmla="*/ 11 w 345"/>
                <a:gd name="T43" fmla="*/ 17 h 166"/>
                <a:gd name="T44" fmla="*/ 4 w 345"/>
                <a:gd name="T45" fmla="*/ 27 h 166"/>
                <a:gd name="T46" fmla="*/ 1 w 345"/>
                <a:gd name="T47" fmla="*/ 36 h 166"/>
                <a:gd name="T48" fmla="*/ 0 w 345"/>
                <a:gd name="T49" fmla="*/ 46 h 166"/>
                <a:gd name="T50" fmla="*/ 0 w 345"/>
                <a:gd name="T51" fmla="*/ 118 h 166"/>
                <a:gd name="T52" fmla="*/ 1 w 345"/>
                <a:gd name="T53" fmla="*/ 127 h 166"/>
                <a:gd name="T54" fmla="*/ 4 w 345"/>
                <a:gd name="T55" fmla="*/ 137 h 166"/>
                <a:gd name="T56" fmla="*/ 11 w 345"/>
                <a:gd name="T57" fmla="*/ 146 h 166"/>
                <a:gd name="T58" fmla="*/ 21 w 345"/>
                <a:gd name="T59" fmla="*/ 154 h 166"/>
                <a:gd name="T60" fmla="*/ 31 w 345"/>
                <a:gd name="T61" fmla="*/ 159 h 166"/>
                <a:gd name="T62" fmla="*/ 43 w 345"/>
                <a:gd name="T63" fmla="*/ 163 h 166"/>
                <a:gd name="T64" fmla="*/ 57 w 345"/>
                <a:gd name="T65" fmla="*/ 165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5" h="166">
                  <a:moveTo>
                    <a:pt x="57" y="165"/>
                  </a:moveTo>
                  <a:lnTo>
                    <a:pt x="286" y="165"/>
                  </a:lnTo>
                  <a:lnTo>
                    <a:pt x="300" y="163"/>
                  </a:lnTo>
                  <a:lnTo>
                    <a:pt x="311" y="159"/>
                  </a:lnTo>
                  <a:lnTo>
                    <a:pt x="322" y="154"/>
                  </a:lnTo>
                  <a:lnTo>
                    <a:pt x="332" y="146"/>
                  </a:lnTo>
                  <a:lnTo>
                    <a:pt x="338" y="137"/>
                  </a:lnTo>
                  <a:lnTo>
                    <a:pt x="342" y="127"/>
                  </a:lnTo>
                  <a:lnTo>
                    <a:pt x="344" y="118"/>
                  </a:lnTo>
                  <a:lnTo>
                    <a:pt x="344" y="46"/>
                  </a:lnTo>
                  <a:lnTo>
                    <a:pt x="342" y="36"/>
                  </a:lnTo>
                  <a:lnTo>
                    <a:pt x="338" y="27"/>
                  </a:lnTo>
                  <a:lnTo>
                    <a:pt x="332" y="17"/>
                  </a:lnTo>
                  <a:lnTo>
                    <a:pt x="322" y="10"/>
                  </a:lnTo>
                  <a:lnTo>
                    <a:pt x="311" y="5"/>
                  </a:lnTo>
                  <a:lnTo>
                    <a:pt x="300" y="1"/>
                  </a:lnTo>
                  <a:lnTo>
                    <a:pt x="286" y="0"/>
                  </a:lnTo>
                  <a:lnTo>
                    <a:pt x="57" y="0"/>
                  </a:lnTo>
                  <a:lnTo>
                    <a:pt x="43" y="1"/>
                  </a:lnTo>
                  <a:lnTo>
                    <a:pt x="31" y="5"/>
                  </a:lnTo>
                  <a:lnTo>
                    <a:pt x="21" y="10"/>
                  </a:lnTo>
                  <a:lnTo>
                    <a:pt x="11" y="17"/>
                  </a:lnTo>
                  <a:lnTo>
                    <a:pt x="4" y="27"/>
                  </a:lnTo>
                  <a:lnTo>
                    <a:pt x="1" y="36"/>
                  </a:lnTo>
                  <a:lnTo>
                    <a:pt x="0" y="46"/>
                  </a:lnTo>
                  <a:lnTo>
                    <a:pt x="0" y="118"/>
                  </a:lnTo>
                  <a:lnTo>
                    <a:pt x="1" y="127"/>
                  </a:lnTo>
                  <a:lnTo>
                    <a:pt x="4" y="137"/>
                  </a:lnTo>
                  <a:lnTo>
                    <a:pt x="11" y="146"/>
                  </a:lnTo>
                  <a:lnTo>
                    <a:pt x="21" y="154"/>
                  </a:lnTo>
                  <a:lnTo>
                    <a:pt x="31" y="159"/>
                  </a:lnTo>
                  <a:lnTo>
                    <a:pt x="43" y="163"/>
                  </a:lnTo>
                  <a:lnTo>
                    <a:pt x="57" y="165"/>
                  </a:lnTo>
                </a:path>
              </a:pathLst>
            </a:custGeom>
            <a:solidFill>
              <a:srgbClr val="FFFFFF"/>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79" name="Line 17"/>
            <p:cNvSpPr>
              <a:spLocks noChangeShapeType="1"/>
            </p:cNvSpPr>
            <p:nvPr/>
          </p:nvSpPr>
          <p:spPr bwMode="auto">
            <a:xfrm>
              <a:off x="3987" y="3155"/>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5380" name="Freeform 18"/>
            <p:cNvSpPr>
              <a:spLocks noChangeArrowheads="1"/>
            </p:cNvSpPr>
            <p:nvPr/>
          </p:nvSpPr>
          <p:spPr bwMode="auto">
            <a:xfrm>
              <a:off x="4150" y="3136"/>
              <a:ext cx="67" cy="38"/>
            </a:xfrm>
            <a:custGeom>
              <a:avLst/>
              <a:gdLst>
                <a:gd name="T0" fmla="*/ 0 w 67"/>
                <a:gd name="T1" fmla="*/ 0 h 38"/>
                <a:gd name="T2" fmla="*/ 66 w 67"/>
                <a:gd name="T3" fmla="*/ 18 h 38"/>
                <a:gd name="T4" fmla="*/ 0 w 67"/>
                <a:gd name="T5" fmla="*/ 37 h 38"/>
                <a:gd name="T6" fmla="*/ 0 w 67"/>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38">
                  <a:moveTo>
                    <a:pt x="0" y="0"/>
                  </a:moveTo>
                  <a:lnTo>
                    <a:pt x="66" y="18"/>
                  </a:lnTo>
                  <a:lnTo>
                    <a:pt x="0" y="37"/>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81" name="Freeform 19"/>
            <p:cNvSpPr>
              <a:spLocks noChangeArrowheads="1"/>
            </p:cNvSpPr>
            <p:nvPr/>
          </p:nvSpPr>
          <p:spPr bwMode="auto">
            <a:xfrm>
              <a:off x="4216" y="3119"/>
              <a:ext cx="153" cy="72"/>
            </a:xfrm>
            <a:custGeom>
              <a:avLst/>
              <a:gdLst>
                <a:gd name="T0" fmla="*/ 0 w 153"/>
                <a:gd name="T1" fmla="*/ 35 h 72"/>
                <a:gd name="T2" fmla="*/ 76 w 153"/>
                <a:gd name="T3" fmla="*/ 0 h 72"/>
                <a:gd name="T4" fmla="*/ 152 w 153"/>
                <a:gd name="T5" fmla="*/ 35 h 72"/>
                <a:gd name="T6" fmla="*/ 76 w 153"/>
                <a:gd name="T7" fmla="*/ 71 h 72"/>
                <a:gd name="T8" fmla="*/ 0 w 153"/>
                <a:gd name="T9" fmla="*/ 35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72">
                  <a:moveTo>
                    <a:pt x="0" y="35"/>
                  </a:moveTo>
                  <a:lnTo>
                    <a:pt x="76" y="0"/>
                  </a:lnTo>
                  <a:lnTo>
                    <a:pt x="152" y="35"/>
                  </a:lnTo>
                  <a:lnTo>
                    <a:pt x="76" y="71"/>
                  </a:lnTo>
                  <a:lnTo>
                    <a:pt x="0" y="35"/>
                  </a:lnTo>
                </a:path>
              </a:pathLst>
            </a:custGeom>
            <a:solidFill>
              <a:srgbClr val="FFFFFF"/>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82" name="Freeform 20"/>
            <p:cNvSpPr>
              <a:spLocks noChangeArrowheads="1"/>
            </p:cNvSpPr>
            <p:nvPr/>
          </p:nvSpPr>
          <p:spPr bwMode="auto">
            <a:xfrm>
              <a:off x="4292" y="3190"/>
              <a:ext cx="153" cy="413"/>
            </a:xfrm>
            <a:custGeom>
              <a:avLst/>
              <a:gdLst>
                <a:gd name="T0" fmla="*/ 0 w 153"/>
                <a:gd name="T1" fmla="*/ 0 h 413"/>
                <a:gd name="T2" fmla="*/ 0 w 153"/>
                <a:gd name="T3" fmla="*/ 412 h 413"/>
                <a:gd name="T4" fmla="*/ 152 w 153"/>
                <a:gd name="T5" fmla="*/ 412 h 413"/>
                <a:gd name="T6" fmla="*/ 0 60000 65536"/>
                <a:gd name="T7" fmla="*/ 0 60000 65536"/>
                <a:gd name="T8" fmla="*/ 0 60000 65536"/>
              </a:gdLst>
              <a:ahLst/>
              <a:cxnLst>
                <a:cxn ang="T6">
                  <a:pos x="T0" y="T1"/>
                </a:cxn>
                <a:cxn ang="T7">
                  <a:pos x="T2" y="T3"/>
                </a:cxn>
                <a:cxn ang="T8">
                  <a:pos x="T4" y="T5"/>
                </a:cxn>
              </a:cxnLst>
              <a:rect l="0" t="0" r="r" b="b"/>
              <a:pathLst>
                <a:path w="153" h="413">
                  <a:moveTo>
                    <a:pt x="0" y="0"/>
                  </a:moveTo>
                  <a:lnTo>
                    <a:pt x="0" y="412"/>
                  </a:lnTo>
                  <a:lnTo>
                    <a:pt x="152" y="41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en-US">
                <a:solidFill>
                  <a:srgbClr val="000000"/>
                </a:solidFill>
                <a:latin typeface="Arial" charset="0"/>
                <a:cs typeface="+mn-cs"/>
              </a:endParaRPr>
            </a:p>
          </p:txBody>
        </p:sp>
        <p:sp>
          <p:nvSpPr>
            <p:cNvPr id="15383" name="Freeform 21"/>
            <p:cNvSpPr>
              <a:spLocks noChangeArrowheads="1"/>
            </p:cNvSpPr>
            <p:nvPr/>
          </p:nvSpPr>
          <p:spPr bwMode="auto">
            <a:xfrm>
              <a:off x="4438" y="3583"/>
              <a:ext cx="67" cy="39"/>
            </a:xfrm>
            <a:custGeom>
              <a:avLst/>
              <a:gdLst>
                <a:gd name="T0" fmla="*/ 0 w 67"/>
                <a:gd name="T1" fmla="*/ 0 h 39"/>
                <a:gd name="T2" fmla="*/ 66 w 67"/>
                <a:gd name="T3" fmla="*/ 19 h 39"/>
                <a:gd name="T4" fmla="*/ 0 w 67"/>
                <a:gd name="T5" fmla="*/ 38 h 39"/>
                <a:gd name="T6" fmla="*/ 0 w 67"/>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39">
                  <a:moveTo>
                    <a:pt x="0" y="0"/>
                  </a:moveTo>
                  <a:lnTo>
                    <a:pt x="66" y="19"/>
                  </a:lnTo>
                  <a:lnTo>
                    <a:pt x="0" y="38"/>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84" name="Freeform 22"/>
            <p:cNvSpPr>
              <a:spLocks noChangeArrowheads="1"/>
            </p:cNvSpPr>
            <p:nvPr/>
          </p:nvSpPr>
          <p:spPr bwMode="auto">
            <a:xfrm>
              <a:off x="4504" y="3519"/>
              <a:ext cx="346" cy="166"/>
            </a:xfrm>
            <a:custGeom>
              <a:avLst/>
              <a:gdLst>
                <a:gd name="T0" fmla="*/ 57 w 346"/>
                <a:gd name="T1" fmla="*/ 165 h 166"/>
                <a:gd name="T2" fmla="*/ 287 w 346"/>
                <a:gd name="T3" fmla="*/ 165 h 166"/>
                <a:gd name="T4" fmla="*/ 300 w 346"/>
                <a:gd name="T5" fmla="*/ 163 h 166"/>
                <a:gd name="T6" fmla="*/ 312 w 346"/>
                <a:gd name="T7" fmla="*/ 160 h 166"/>
                <a:gd name="T8" fmla="*/ 323 w 346"/>
                <a:gd name="T9" fmla="*/ 154 h 166"/>
                <a:gd name="T10" fmla="*/ 333 w 346"/>
                <a:gd name="T11" fmla="*/ 147 h 166"/>
                <a:gd name="T12" fmla="*/ 338 w 346"/>
                <a:gd name="T13" fmla="*/ 138 h 166"/>
                <a:gd name="T14" fmla="*/ 343 w 346"/>
                <a:gd name="T15" fmla="*/ 128 h 166"/>
                <a:gd name="T16" fmla="*/ 345 w 346"/>
                <a:gd name="T17" fmla="*/ 117 h 166"/>
                <a:gd name="T18" fmla="*/ 345 w 346"/>
                <a:gd name="T19" fmla="*/ 46 h 166"/>
                <a:gd name="T20" fmla="*/ 343 w 346"/>
                <a:gd name="T21" fmla="*/ 36 h 166"/>
                <a:gd name="T22" fmla="*/ 338 w 346"/>
                <a:gd name="T23" fmla="*/ 26 h 166"/>
                <a:gd name="T24" fmla="*/ 333 w 346"/>
                <a:gd name="T25" fmla="*/ 17 h 166"/>
                <a:gd name="T26" fmla="*/ 323 w 346"/>
                <a:gd name="T27" fmla="*/ 10 h 166"/>
                <a:gd name="T28" fmla="*/ 312 w 346"/>
                <a:gd name="T29" fmla="*/ 4 h 166"/>
                <a:gd name="T30" fmla="*/ 300 w 346"/>
                <a:gd name="T31" fmla="*/ 1 h 166"/>
                <a:gd name="T32" fmla="*/ 287 w 346"/>
                <a:gd name="T33" fmla="*/ 0 h 166"/>
                <a:gd name="T34" fmla="*/ 57 w 346"/>
                <a:gd name="T35" fmla="*/ 0 h 166"/>
                <a:gd name="T36" fmla="*/ 44 w 346"/>
                <a:gd name="T37" fmla="*/ 1 h 166"/>
                <a:gd name="T38" fmla="*/ 32 w 346"/>
                <a:gd name="T39" fmla="*/ 4 h 166"/>
                <a:gd name="T40" fmla="*/ 21 w 346"/>
                <a:gd name="T41" fmla="*/ 10 h 166"/>
                <a:gd name="T42" fmla="*/ 12 w 346"/>
                <a:gd name="T43" fmla="*/ 17 h 166"/>
                <a:gd name="T44" fmla="*/ 5 w 346"/>
                <a:gd name="T45" fmla="*/ 26 h 166"/>
                <a:gd name="T46" fmla="*/ 1 w 346"/>
                <a:gd name="T47" fmla="*/ 36 h 166"/>
                <a:gd name="T48" fmla="*/ 0 w 346"/>
                <a:gd name="T49" fmla="*/ 46 h 166"/>
                <a:gd name="T50" fmla="*/ 0 w 346"/>
                <a:gd name="T51" fmla="*/ 117 h 166"/>
                <a:gd name="T52" fmla="*/ 1 w 346"/>
                <a:gd name="T53" fmla="*/ 128 h 166"/>
                <a:gd name="T54" fmla="*/ 5 w 346"/>
                <a:gd name="T55" fmla="*/ 138 h 166"/>
                <a:gd name="T56" fmla="*/ 12 w 346"/>
                <a:gd name="T57" fmla="*/ 147 h 166"/>
                <a:gd name="T58" fmla="*/ 21 w 346"/>
                <a:gd name="T59" fmla="*/ 154 h 166"/>
                <a:gd name="T60" fmla="*/ 32 w 346"/>
                <a:gd name="T61" fmla="*/ 160 h 166"/>
                <a:gd name="T62" fmla="*/ 44 w 346"/>
                <a:gd name="T63" fmla="*/ 163 h 166"/>
                <a:gd name="T64" fmla="*/ 57 w 346"/>
                <a:gd name="T65" fmla="*/ 165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6" h="166">
                  <a:moveTo>
                    <a:pt x="57" y="165"/>
                  </a:moveTo>
                  <a:lnTo>
                    <a:pt x="287" y="165"/>
                  </a:lnTo>
                  <a:lnTo>
                    <a:pt x="300" y="163"/>
                  </a:lnTo>
                  <a:lnTo>
                    <a:pt x="312" y="160"/>
                  </a:lnTo>
                  <a:lnTo>
                    <a:pt x="323" y="154"/>
                  </a:lnTo>
                  <a:lnTo>
                    <a:pt x="333" y="147"/>
                  </a:lnTo>
                  <a:lnTo>
                    <a:pt x="338" y="138"/>
                  </a:lnTo>
                  <a:lnTo>
                    <a:pt x="343" y="128"/>
                  </a:lnTo>
                  <a:lnTo>
                    <a:pt x="345" y="117"/>
                  </a:lnTo>
                  <a:lnTo>
                    <a:pt x="345" y="46"/>
                  </a:lnTo>
                  <a:lnTo>
                    <a:pt x="343" y="36"/>
                  </a:lnTo>
                  <a:lnTo>
                    <a:pt x="338" y="26"/>
                  </a:lnTo>
                  <a:lnTo>
                    <a:pt x="333" y="17"/>
                  </a:lnTo>
                  <a:lnTo>
                    <a:pt x="323" y="10"/>
                  </a:lnTo>
                  <a:lnTo>
                    <a:pt x="312" y="4"/>
                  </a:lnTo>
                  <a:lnTo>
                    <a:pt x="300" y="1"/>
                  </a:lnTo>
                  <a:lnTo>
                    <a:pt x="287" y="0"/>
                  </a:lnTo>
                  <a:lnTo>
                    <a:pt x="57" y="0"/>
                  </a:lnTo>
                  <a:lnTo>
                    <a:pt x="44" y="1"/>
                  </a:lnTo>
                  <a:lnTo>
                    <a:pt x="32" y="4"/>
                  </a:lnTo>
                  <a:lnTo>
                    <a:pt x="21" y="10"/>
                  </a:lnTo>
                  <a:lnTo>
                    <a:pt x="12" y="17"/>
                  </a:lnTo>
                  <a:lnTo>
                    <a:pt x="5" y="26"/>
                  </a:lnTo>
                  <a:lnTo>
                    <a:pt x="1" y="36"/>
                  </a:lnTo>
                  <a:lnTo>
                    <a:pt x="0" y="46"/>
                  </a:lnTo>
                  <a:lnTo>
                    <a:pt x="0" y="117"/>
                  </a:lnTo>
                  <a:lnTo>
                    <a:pt x="1" y="128"/>
                  </a:lnTo>
                  <a:lnTo>
                    <a:pt x="5" y="138"/>
                  </a:lnTo>
                  <a:lnTo>
                    <a:pt x="12" y="147"/>
                  </a:lnTo>
                  <a:lnTo>
                    <a:pt x="21" y="154"/>
                  </a:lnTo>
                  <a:lnTo>
                    <a:pt x="32" y="160"/>
                  </a:lnTo>
                  <a:lnTo>
                    <a:pt x="44" y="163"/>
                  </a:lnTo>
                  <a:lnTo>
                    <a:pt x="57" y="165"/>
                  </a:lnTo>
                </a:path>
              </a:pathLst>
            </a:custGeom>
            <a:solidFill>
              <a:srgbClr val="FFFFFF"/>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85" name="Line 23"/>
            <p:cNvSpPr>
              <a:spLocks noChangeShapeType="1"/>
            </p:cNvSpPr>
            <p:nvPr/>
          </p:nvSpPr>
          <p:spPr bwMode="auto">
            <a:xfrm>
              <a:off x="4369" y="3155"/>
              <a:ext cx="16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5386" name="Freeform 24"/>
            <p:cNvSpPr>
              <a:spLocks noChangeArrowheads="1"/>
            </p:cNvSpPr>
            <p:nvPr/>
          </p:nvSpPr>
          <p:spPr bwMode="auto">
            <a:xfrm>
              <a:off x="4532" y="3136"/>
              <a:ext cx="68" cy="38"/>
            </a:xfrm>
            <a:custGeom>
              <a:avLst/>
              <a:gdLst>
                <a:gd name="T0" fmla="*/ 0 w 68"/>
                <a:gd name="T1" fmla="*/ 0 h 38"/>
                <a:gd name="T2" fmla="*/ 67 w 68"/>
                <a:gd name="T3" fmla="*/ 18 h 38"/>
                <a:gd name="T4" fmla="*/ 0 w 68"/>
                <a:gd name="T5" fmla="*/ 37 h 38"/>
                <a:gd name="T6" fmla="*/ 0 w 68"/>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 h="38">
                  <a:moveTo>
                    <a:pt x="0" y="0"/>
                  </a:moveTo>
                  <a:lnTo>
                    <a:pt x="67" y="18"/>
                  </a:lnTo>
                  <a:lnTo>
                    <a:pt x="0" y="37"/>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87" name="Freeform 25"/>
            <p:cNvSpPr>
              <a:spLocks noChangeArrowheads="1"/>
            </p:cNvSpPr>
            <p:nvPr/>
          </p:nvSpPr>
          <p:spPr bwMode="auto">
            <a:xfrm>
              <a:off x="4216" y="3873"/>
              <a:ext cx="116" cy="95"/>
            </a:xfrm>
            <a:custGeom>
              <a:avLst/>
              <a:gdLst>
                <a:gd name="T0" fmla="*/ 0 w 116"/>
                <a:gd name="T1" fmla="*/ 47 h 95"/>
                <a:gd name="T2" fmla="*/ 1 w 116"/>
                <a:gd name="T3" fmla="*/ 36 h 95"/>
                <a:gd name="T4" fmla="*/ 5 w 116"/>
                <a:gd name="T5" fmla="*/ 26 h 95"/>
                <a:gd name="T6" fmla="*/ 11 w 116"/>
                <a:gd name="T7" fmla="*/ 17 h 95"/>
                <a:gd name="T8" fmla="*/ 21 w 116"/>
                <a:gd name="T9" fmla="*/ 10 h 95"/>
                <a:gd name="T10" fmla="*/ 31 w 116"/>
                <a:gd name="T11" fmla="*/ 4 h 95"/>
                <a:gd name="T12" fmla="*/ 44 w 116"/>
                <a:gd name="T13" fmla="*/ 1 h 95"/>
                <a:gd name="T14" fmla="*/ 57 w 116"/>
                <a:gd name="T15" fmla="*/ 0 h 95"/>
                <a:gd name="T16" fmla="*/ 70 w 116"/>
                <a:gd name="T17" fmla="*/ 1 h 95"/>
                <a:gd name="T18" fmla="*/ 81 w 116"/>
                <a:gd name="T19" fmla="*/ 4 h 95"/>
                <a:gd name="T20" fmla="*/ 93 w 116"/>
                <a:gd name="T21" fmla="*/ 10 h 95"/>
                <a:gd name="T22" fmla="*/ 102 w 116"/>
                <a:gd name="T23" fmla="*/ 17 h 95"/>
                <a:gd name="T24" fmla="*/ 108 w 116"/>
                <a:gd name="T25" fmla="*/ 26 h 95"/>
                <a:gd name="T26" fmla="*/ 113 w 116"/>
                <a:gd name="T27" fmla="*/ 36 h 95"/>
                <a:gd name="T28" fmla="*/ 115 w 116"/>
                <a:gd name="T29" fmla="*/ 47 h 95"/>
                <a:gd name="T30" fmla="*/ 113 w 116"/>
                <a:gd name="T31" fmla="*/ 57 h 95"/>
                <a:gd name="T32" fmla="*/ 108 w 116"/>
                <a:gd name="T33" fmla="*/ 67 h 95"/>
                <a:gd name="T34" fmla="*/ 102 w 116"/>
                <a:gd name="T35" fmla="*/ 76 h 95"/>
                <a:gd name="T36" fmla="*/ 93 w 116"/>
                <a:gd name="T37" fmla="*/ 84 h 95"/>
                <a:gd name="T38" fmla="*/ 81 w 116"/>
                <a:gd name="T39" fmla="*/ 89 h 95"/>
                <a:gd name="T40" fmla="*/ 70 w 116"/>
                <a:gd name="T41" fmla="*/ 92 h 95"/>
                <a:gd name="T42" fmla="*/ 57 w 116"/>
                <a:gd name="T43" fmla="*/ 94 h 95"/>
                <a:gd name="T44" fmla="*/ 44 w 116"/>
                <a:gd name="T45" fmla="*/ 92 h 95"/>
                <a:gd name="T46" fmla="*/ 31 w 116"/>
                <a:gd name="T47" fmla="*/ 89 h 95"/>
                <a:gd name="T48" fmla="*/ 21 w 116"/>
                <a:gd name="T49" fmla="*/ 84 h 95"/>
                <a:gd name="T50" fmla="*/ 11 w 116"/>
                <a:gd name="T51" fmla="*/ 76 h 95"/>
                <a:gd name="T52" fmla="*/ 5 w 116"/>
                <a:gd name="T53" fmla="*/ 67 h 95"/>
                <a:gd name="T54" fmla="*/ 1 w 116"/>
                <a:gd name="T55" fmla="*/ 57 h 95"/>
                <a:gd name="T56" fmla="*/ 0 w 116"/>
                <a:gd name="T57" fmla="*/ 47 h 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6" h="95">
                  <a:moveTo>
                    <a:pt x="0" y="47"/>
                  </a:moveTo>
                  <a:lnTo>
                    <a:pt x="1" y="36"/>
                  </a:lnTo>
                  <a:lnTo>
                    <a:pt x="5" y="26"/>
                  </a:lnTo>
                  <a:lnTo>
                    <a:pt x="11" y="17"/>
                  </a:lnTo>
                  <a:lnTo>
                    <a:pt x="21" y="10"/>
                  </a:lnTo>
                  <a:lnTo>
                    <a:pt x="31" y="4"/>
                  </a:lnTo>
                  <a:lnTo>
                    <a:pt x="44" y="1"/>
                  </a:lnTo>
                  <a:lnTo>
                    <a:pt x="57" y="0"/>
                  </a:lnTo>
                  <a:lnTo>
                    <a:pt x="70" y="1"/>
                  </a:lnTo>
                  <a:lnTo>
                    <a:pt x="81" y="4"/>
                  </a:lnTo>
                  <a:lnTo>
                    <a:pt x="93" y="10"/>
                  </a:lnTo>
                  <a:lnTo>
                    <a:pt x="102" y="17"/>
                  </a:lnTo>
                  <a:lnTo>
                    <a:pt x="108" y="26"/>
                  </a:lnTo>
                  <a:lnTo>
                    <a:pt x="113" y="36"/>
                  </a:lnTo>
                  <a:lnTo>
                    <a:pt x="115" y="47"/>
                  </a:lnTo>
                  <a:lnTo>
                    <a:pt x="113" y="57"/>
                  </a:lnTo>
                  <a:lnTo>
                    <a:pt x="108" y="67"/>
                  </a:lnTo>
                  <a:lnTo>
                    <a:pt x="102" y="76"/>
                  </a:lnTo>
                  <a:lnTo>
                    <a:pt x="93" y="84"/>
                  </a:lnTo>
                  <a:lnTo>
                    <a:pt x="81" y="89"/>
                  </a:lnTo>
                  <a:lnTo>
                    <a:pt x="70" y="92"/>
                  </a:lnTo>
                  <a:lnTo>
                    <a:pt x="57" y="94"/>
                  </a:lnTo>
                  <a:lnTo>
                    <a:pt x="44" y="92"/>
                  </a:lnTo>
                  <a:lnTo>
                    <a:pt x="31" y="89"/>
                  </a:lnTo>
                  <a:lnTo>
                    <a:pt x="21" y="84"/>
                  </a:lnTo>
                  <a:lnTo>
                    <a:pt x="11" y="76"/>
                  </a:lnTo>
                  <a:lnTo>
                    <a:pt x="5" y="67"/>
                  </a:lnTo>
                  <a:lnTo>
                    <a:pt x="1" y="57"/>
                  </a:lnTo>
                  <a:lnTo>
                    <a:pt x="0" y="47"/>
                  </a:lnTo>
                </a:path>
              </a:pathLst>
            </a:custGeom>
            <a:solidFill>
              <a:srgbClr val="FFFFFF"/>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88" name="Freeform 26"/>
            <p:cNvSpPr>
              <a:spLocks noChangeArrowheads="1"/>
            </p:cNvSpPr>
            <p:nvPr/>
          </p:nvSpPr>
          <p:spPr bwMode="auto">
            <a:xfrm>
              <a:off x="4249" y="3899"/>
              <a:ext cx="51" cy="44"/>
            </a:xfrm>
            <a:custGeom>
              <a:avLst/>
              <a:gdLst>
                <a:gd name="T0" fmla="*/ 25 w 51"/>
                <a:gd name="T1" fmla="*/ 43 h 44"/>
                <a:gd name="T2" fmla="*/ 17 w 51"/>
                <a:gd name="T3" fmla="*/ 41 h 44"/>
                <a:gd name="T4" fmla="*/ 11 w 51"/>
                <a:gd name="T5" fmla="*/ 39 h 44"/>
                <a:gd name="T6" fmla="*/ 4 w 51"/>
                <a:gd name="T7" fmla="*/ 34 h 44"/>
                <a:gd name="T8" fmla="*/ 1 w 51"/>
                <a:gd name="T9" fmla="*/ 28 h 44"/>
                <a:gd name="T10" fmla="*/ 0 w 51"/>
                <a:gd name="T11" fmla="*/ 21 h 44"/>
                <a:gd name="T12" fmla="*/ 1 w 51"/>
                <a:gd name="T13" fmla="*/ 14 h 44"/>
                <a:gd name="T14" fmla="*/ 4 w 51"/>
                <a:gd name="T15" fmla="*/ 8 h 44"/>
                <a:gd name="T16" fmla="*/ 11 w 51"/>
                <a:gd name="T17" fmla="*/ 3 h 44"/>
                <a:gd name="T18" fmla="*/ 17 w 51"/>
                <a:gd name="T19" fmla="*/ 0 h 44"/>
                <a:gd name="T20" fmla="*/ 25 w 51"/>
                <a:gd name="T21" fmla="*/ 0 h 44"/>
                <a:gd name="T22" fmla="*/ 32 w 51"/>
                <a:gd name="T23" fmla="*/ 0 h 44"/>
                <a:gd name="T24" fmla="*/ 39 w 51"/>
                <a:gd name="T25" fmla="*/ 3 h 44"/>
                <a:gd name="T26" fmla="*/ 45 w 51"/>
                <a:gd name="T27" fmla="*/ 8 h 44"/>
                <a:gd name="T28" fmla="*/ 49 w 51"/>
                <a:gd name="T29" fmla="*/ 14 h 44"/>
                <a:gd name="T30" fmla="*/ 50 w 51"/>
                <a:gd name="T31" fmla="*/ 21 h 44"/>
                <a:gd name="T32" fmla="*/ 49 w 51"/>
                <a:gd name="T33" fmla="*/ 28 h 44"/>
                <a:gd name="T34" fmla="*/ 45 w 51"/>
                <a:gd name="T35" fmla="*/ 34 h 44"/>
                <a:gd name="T36" fmla="*/ 39 w 51"/>
                <a:gd name="T37" fmla="*/ 39 h 44"/>
                <a:gd name="T38" fmla="*/ 32 w 51"/>
                <a:gd name="T39" fmla="*/ 41 h 44"/>
                <a:gd name="T40" fmla="*/ 25 w 51"/>
                <a:gd name="T41" fmla="*/ 43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 h="44">
                  <a:moveTo>
                    <a:pt x="25" y="43"/>
                  </a:moveTo>
                  <a:lnTo>
                    <a:pt x="17" y="41"/>
                  </a:lnTo>
                  <a:lnTo>
                    <a:pt x="11" y="39"/>
                  </a:lnTo>
                  <a:lnTo>
                    <a:pt x="4" y="34"/>
                  </a:lnTo>
                  <a:lnTo>
                    <a:pt x="1" y="28"/>
                  </a:lnTo>
                  <a:lnTo>
                    <a:pt x="0" y="21"/>
                  </a:lnTo>
                  <a:lnTo>
                    <a:pt x="1" y="14"/>
                  </a:lnTo>
                  <a:lnTo>
                    <a:pt x="4" y="8"/>
                  </a:lnTo>
                  <a:lnTo>
                    <a:pt x="11" y="3"/>
                  </a:lnTo>
                  <a:lnTo>
                    <a:pt x="17" y="0"/>
                  </a:lnTo>
                  <a:lnTo>
                    <a:pt x="25" y="0"/>
                  </a:lnTo>
                  <a:lnTo>
                    <a:pt x="32" y="0"/>
                  </a:lnTo>
                  <a:lnTo>
                    <a:pt x="39" y="3"/>
                  </a:lnTo>
                  <a:lnTo>
                    <a:pt x="45" y="8"/>
                  </a:lnTo>
                  <a:lnTo>
                    <a:pt x="49" y="14"/>
                  </a:lnTo>
                  <a:lnTo>
                    <a:pt x="50" y="21"/>
                  </a:lnTo>
                  <a:lnTo>
                    <a:pt x="49" y="28"/>
                  </a:lnTo>
                  <a:lnTo>
                    <a:pt x="45" y="34"/>
                  </a:lnTo>
                  <a:lnTo>
                    <a:pt x="39" y="39"/>
                  </a:lnTo>
                  <a:lnTo>
                    <a:pt x="32" y="41"/>
                  </a:lnTo>
                  <a:lnTo>
                    <a:pt x="25" y="43"/>
                  </a:lnTo>
                </a:path>
              </a:pathLst>
            </a:custGeom>
            <a:solidFill>
              <a:srgbClr val="000000"/>
            </a:solidFill>
            <a:ln w="12700" cap="rnd">
              <a:solidFill>
                <a:srgbClr val="000000"/>
              </a:solidFill>
              <a:round/>
              <a:headEnd type="none" w="sm" len="sm"/>
              <a:tailEnd type="none" w="sm" len="sm"/>
            </a:ln>
          </p:spPr>
          <p:txBody>
            <a:bodyPr/>
            <a:lstStyle/>
            <a:p>
              <a:pPr>
                <a:buFont typeface="Arial" charset="0"/>
                <a:buNone/>
              </a:pPr>
              <a:endParaRPr lang="en-US">
                <a:solidFill>
                  <a:srgbClr val="000000"/>
                </a:solidFill>
                <a:latin typeface="Arial" charset="0"/>
                <a:cs typeface="+mn-cs"/>
              </a:endParaRPr>
            </a:p>
          </p:txBody>
        </p:sp>
        <p:sp>
          <p:nvSpPr>
            <p:cNvPr id="15389" name="Line 27"/>
            <p:cNvSpPr>
              <a:spLocks noChangeShapeType="1"/>
            </p:cNvSpPr>
            <p:nvPr/>
          </p:nvSpPr>
          <p:spPr bwMode="auto">
            <a:xfrm>
              <a:off x="3987" y="3920"/>
              <a:ext cx="16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5390" name="Freeform 28"/>
            <p:cNvSpPr>
              <a:spLocks noChangeArrowheads="1"/>
            </p:cNvSpPr>
            <p:nvPr/>
          </p:nvSpPr>
          <p:spPr bwMode="auto">
            <a:xfrm>
              <a:off x="4150" y="3902"/>
              <a:ext cx="67" cy="37"/>
            </a:xfrm>
            <a:custGeom>
              <a:avLst/>
              <a:gdLst>
                <a:gd name="T0" fmla="*/ 0 w 67"/>
                <a:gd name="T1" fmla="*/ 0 h 37"/>
                <a:gd name="T2" fmla="*/ 66 w 67"/>
                <a:gd name="T3" fmla="*/ 18 h 37"/>
                <a:gd name="T4" fmla="*/ 0 w 67"/>
                <a:gd name="T5" fmla="*/ 36 h 37"/>
                <a:gd name="T6" fmla="*/ 0 w 67"/>
                <a:gd name="T7" fmla="*/ 0 h 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37">
                  <a:moveTo>
                    <a:pt x="0" y="0"/>
                  </a:moveTo>
                  <a:lnTo>
                    <a:pt x="66" y="18"/>
                  </a:lnTo>
                  <a:lnTo>
                    <a:pt x="0" y="36"/>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91" name="Line 29"/>
            <p:cNvSpPr>
              <a:spLocks noChangeShapeType="1"/>
            </p:cNvSpPr>
            <p:nvPr/>
          </p:nvSpPr>
          <p:spPr bwMode="auto">
            <a:xfrm>
              <a:off x="4850" y="3602"/>
              <a:ext cx="16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5392" name="Freeform 30"/>
            <p:cNvSpPr>
              <a:spLocks noChangeArrowheads="1"/>
            </p:cNvSpPr>
            <p:nvPr/>
          </p:nvSpPr>
          <p:spPr bwMode="auto">
            <a:xfrm>
              <a:off x="5011" y="3583"/>
              <a:ext cx="69" cy="39"/>
            </a:xfrm>
            <a:custGeom>
              <a:avLst/>
              <a:gdLst>
                <a:gd name="T0" fmla="*/ 0 w 69"/>
                <a:gd name="T1" fmla="*/ 0 h 39"/>
                <a:gd name="T2" fmla="*/ 68 w 69"/>
                <a:gd name="T3" fmla="*/ 19 h 39"/>
                <a:gd name="T4" fmla="*/ 0 w 69"/>
                <a:gd name="T5" fmla="*/ 38 h 39"/>
                <a:gd name="T6" fmla="*/ 0 w 69"/>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39">
                  <a:moveTo>
                    <a:pt x="0" y="0"/>
                  </a:moveTo>
                  <a:lnTo>
                    <a:pt x="68" y="19"/>
                  </a:lnTo>
                  <a:lnTo>
                    <a:pt x="0" y="38"/>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Font typeface="Arial" charset="0"/>
                <a:buNone/>
              </a:pPr>
              <a:endParaRPr lang="en-US">
                <a:solidFill>
                  <a:srgbClr val="000000"/>
                </a:solidFill>
                <a:latin typeface="Arial" charset="0"/>
                <a:cs typeface="+mn-cs"/>
              </a:endParaRPr>
            </a:p>
          </p:txBody>
        </p:sp>
        <p:sp>
          <p:nvSpPr>
            <p:cNvPr id="15393" name="Line 31"/>
            <p:cNvSpPr>
              <a:spLocks noChangeShapeType="1"/>
            </p:cNvSpPr>
            <p:nvPr/>
          </p:nvSpPr>
          <p:spPr bwMode="auto">
            <a:xfrm>
              <a:off x="2426" y="3528"/>
              <a:ext cx="19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grpSp>
      <p:sp>
        <p:nvSpPr>
          <p:cNvPr id="15365" name="Date Placeholder 3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446D2F02-E14D-457A-A579-A510B43F4B33}" type="datetime1">
              <a:rPr lang="en-US" altLang="en-US">
                <a:solidFill>
                  <a:srgbClr val="000000"/>
                </a:solidFill>
              </a:rPr>
              <a:pPr eaLnBrk="1" hangingPunct="1">
                <a:buFont typeface="Arial" charset="0"/>
                <a:buNone/>
              </a:pPr>
              <a:t>4/17/2021</a:t>
            </a:fld>
            <a:endParaRPr lang="en-US" altLang="en-US">
              <a:solidFill>
                <a:srgbClr val="000000"/>
              </a:solidFill>
            </a:endParaRPr>
          </a:p>
        </p:txBody>
      </p:sp>
      <p:sp>
        <p:nvSpPr>
          <p:cNvPr id="15366" name="Slide Number Placeholder 32"/>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B5251176-BB8A-41F7-BE8C-406F3EEBFF69}" type="slidenum">
              <a:rPr lang="en-US" altLang="en-US">
                <a:solidFill>
                  <a:srgbClr val="000000"/>
                </a:solidFill>
              </a:rPr>
              <a:pPr eaLnBrk="1" hangingPunct="1">
                <a:buFont typeface="Arial" charset="0"/>
                <a:buNone/>
              </a:pPr>
              <a:t>10</a:t>
            </a:fld>
            <a:endParaRPr lang="en-US" altLang="en-US">
              <a:solidFill>
                <a:srgbClr val="000000"/>
              </a:solidFill>
            </a:endParaRPr>
          </a:p>
        </p:txBody>
      </p:sp>
    </p:spTree>
    <p:extLst>
      <p:ext uri="{BB962C8B-B14F-4D97-AF65-F5344CB8AC3E}">
        <p14:creationId xmlns:p14="http://schemas.microsoft.com/office/powerpoint/2010/main" val="153108272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76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Business object analysis: understanding the business layer</a:t>
            </a:r>
          </a:p>
        </p:txBody>
      </p:sp>
      <p:sp>
        <p:nvSpPr>
          <p:cNvPr id="3" name="Content Placeholder 2"/>
          <p:cNvSpPr>
            <a:spLocks noGrp="1"/>
          </p:cNvSpPr>
          <p:nvPr>
            <p:ph idx="1"/>
          </p:nvPr>
        </p:nvSpPr>
        <p:spPr>
          <a:xfrm>
            <a:off x="838200" y="1173707"/>
            <a:ext cx="10515600" cy="5003256"/>
          </a:xfrm>
        </p:spPr>
        <p:txBody>
          <a:bodyPr/>
          <a:lstStyle/>
          <a:p>
            <a:r>
              <a:rPr lang="en-US" sz="2400" dirty="0" smtClean="0">
                <a:latin typeface="Arial" pitchFamily="34" charset="0"/>
                <a:cs typeface="Arial" pitchFamily="34" charset="0"/>
              </a:rPr>
              <a:t>Understanding </a:t>
            </a:r>
            <a:r>
              <a:rPr lang="en-US" sz="2400" dirty="0">
                <a:latin typeface="Arial" pitchFamily="34" charset="0"/>
                <a:cs typeface="Arial" pitchFamily="34" charset="0"/>
              </a:rPr>
              <a:t>user requirements to set goals of system development.</a:t>
            </a:r>
          </a:p>
          <a:p>
            <a:r>
              <a:rPr lang="en-US" sz="2400" dirty="0">
                <a:latin typeface="Arial" pitchFamily="34" charset="0"/>
                <a:cs typeface="Arial" pitchFamily="34" charset="0"/>
              </a:rPr>
              <a:t>Identifying classes and relationships</a:t>
            </a:r>
          </a:p>
          <a:p>
            <a:r>
              <a:rPr lang="en-US" sz="2400" dirty="0">
                <a:latin typeface="Arial" pitchFamily="34" charset="0"/>
                <a:cs typeface="Arial" pitchFamily="34" charset="0"/>
              </a:rPr>
              <a:t>Use cases are used to understand system requirements.</a:t>
            </a:r>
          </a:p>
          <a:p>
            <a:pPr lvl="1"/>
            <a:r>
              <a:rPr lang="en-US" dirty="0">
                <a:latin typeface="Arial" pitchFamily="34" charset="0"/>
                <a:cs typeface="Arial" pitchFamily="34" charset="0"/>
              </a:rPr>
              <a:t>Understanding input and output</a:t>
            </a:r>
          </a:p>
          <a:p>
            <a:pPr lvl="1"/>
            <a:r>
              <a:rPr lang="en-US" dirty="0">
                <a:latin typeface="Arial" pitchFamily="34" charset="0"/>
                <a:cs typeface="Arial" pitchFamily="34" charset="0"/>
              </a:rPr>
              <a:t>What must be done and how it should be done</a:t>
            </a:r>
          </a:p>
          <a:p>
            <a:pPr lvl="1"/>
            <a:r>
              <a:rPr lang="en-US" dirty="0">
                <a:latin typeface="Arial" pitchFamily="34" charset="0"/>
                <a:cs typeface="Arial" pitchFamily="34" charset="0"/>
              </a:rPr>
              <a:t>Preparing prototype of an user interface</a:t>
            </a:r>
          </a:p>
          <a:p>
            <a:pPr lvl="2"/>
            <a:r>
              <a:rPr lang="en-US" sz="2400" dirty="0">
                <a:latin typeface="Arial" pitchFamily="34" charset="0"/>
                <a:cs typeface="Arial" pitchFamily="34" charset="0"/>
              </a:rPr>
              <a:t>Its valuable tool used in business analysis to understand well</a:t>
            </a:r>
          </a:p>
          <a:p>
            <a:r>
              <a:rPr lang="en-US" sz="2400" dirty="0">
                <a:latin typeface="Arial" pitchFamily="34" charset="0"/>
                <a:cs typeface="Arial" pitchFamily="34" charset="0"/>
              </a:rPr>
              <a:t>Once the user requirements are identified, those things need to be documented to proceed with design and implementation.</a:t>
            </a:r>
          </a:p>
          <a:p>
            <a:r>
              <a:rPr lang="en-US" sz="2400" dirty="0">
                <a:latin typeface="Arial" pitchFamily="34" charset="0"/>
                <a:cs typeface="Arial" pitchFamily="34" charset="0"/>
              </a:rPr>
              <a:t>This is an iterative process.</a:t>
            </a:r>
          </a:p>
          <a:p>
            <a:pPr algn="just"/>
            <a:endParaRPr lang="en-US"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928147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638"/>
            <a:ext cx="10972800" cy="685800"/>
          </a:xfrm>
        </p:spPr>
        <p:txBody>
          <a:bodyPr lIns="92075" tIns="46038" rIns="92075" bIns="46038"/>
          <a:lstStyle/>
          <a:p>
            <a:pPr eaLnBrk="1" hangingPunct="1"/>
            <a:r>
              <a:rPr lang="en-US" altLang="en-US" smtClean="0"/>
              <a:t>Use Case Model</a:t>
            </a:r>
          </a:p>
        </p:txBody>
      </p:sp>
      <p:sp>
        <p:nvSpPr>
          <p:cNvPr id="369667" name="Rectangle 3"/>
          <p:cNvSpPr>
            <a:spLocks noGrp="1" noChangeArrowheads="1"/>
          </p:cNvSpPr>
          <p:nvPr>
            <p:ph idx="1"/>
          </p:nvPr>
        </p:nvSpPr>
        <p:spPr>
          <a:xfrm>
            <a:off x="1422400" y="1295400"/>
            <a:ext cx="10363200" cy="4953000"/>
          </a:xfrm>
        </p:spPr>
        <p:txBody>
          <a:bodyPr lIns="92075" tIns="46038" rIns="92075" bIns="46038"/>
          <a:lstStyle/>
          <a:p>
            <a:pPr eaLnBrk="1" hangingPunct="1">
              <a:lnSpc>
                <a:spcPct val="90000"/>
              </a:lnSpc>
            </a:pPr>
            <a:r>
              <a:rPr lang="en-US" altLang="en-US" sz="2800" dirty="0" smtClean="0"/>
              <a:t>Use cases are scenarios for understanding system requirements.</a:t>
            </a:r>
            <a:r>
              <a:rPr lang="en-US" altLang="en-US" sz="2800" b="1" dirty="0" smtClean="0">
                <a:latin typeface="Times New Roman" pitchFamily="18" charset="0"/>
              </a:rPr>
              <a:t> </a:t>
            </a:r>
            <a:r>
              <a:rPr lang="en-US" altLang="en-US" sz="2800" dirty="0" smtClean="0"/>
              <a:t> </a:t>
            </a:r>
          </a:p>
          <a:p>
            <a:pPr eaLnBrk="1" hangingPunct="1">
              <a:lnSpc>
                <a:spcPct val="90000"/>
              </a:lnSpc>
            </a:pPr>
            <a:r>
              <a:rPr lang="en-US" altLang="en-US" sz="2800" dirty="0" smtClean="0"/>
              <a:t>The use-case model</a:t>
            </a:r>
            <a:r>
              <a:rPr lang="en-US" altLang="en-US" sz="2800" i="1" dirty="0" smtClean="0"/>
              <a:t> </a:t>
            </a:r>
            <a:r>
              <a:rPr lang="en-US" altLang="en-US" sz="2800" dirty="0" smtClean="0"/>
              <a:t>describes the uses of the system and shows the courses of events that can be performed. </a:t>
            </a:r>
          </a:p>
          <a:p>
            <a:pPr eaLnBrk="1" hangingPunct="1">
              <a:lnSpc>
                <a:spcPct val="90000"/>
              </a:lnSpc>
            </a:pPr>
            <a:r>
              <a:rPr lang="en-US" altLang="zh-CN" dirty="0" smtClean="0">
                <a:ea typeface="SimSun" pitchFamily="2" charset="-122"/>
              </a:rPr>
              <a:t>Some Definitions</a:t>
            </a:r>
          </a:p>
          <a:p>
            <a:pPr lvl="1" eaLnBrk="1" hangingPunct="1">
              <a:lnSpc>
                <a:spcPct val="90000"/>
              </a:lnSpc>
            </a:pPr>
            <a:r>
              <a:rPr lang="en-US" altLang="zh-CN" dirty="0" smtClean="0">
                <a:ea typeface="SimSun" pitchFamily="2" charset="-122"/>
              </a:rPr>
              <a:t>   </a:t>
            </a:r>
            <a:r>
              <a:rPr lang="en-US" altLang="zh-CN" b="1" dirty="0" smtClean="0">
                <a:ea typeface="SimSun" pitchFamily="2" charset="-122"/>
              </a:rPr>
              <a:t>User</a:t>
            </a:r>
            <a:r>
              <a:rPr lang="en-US" altLang="zh-CN" dirty="0" smtClean="0">
                <a:ea typeface="SimSun" pitchFamily="2" charset="-122"/>
              </a:rPr>
              <a:t> </a:t>
            </a:r>
            <a:r>
              <a:rPr lang="en-US" altLang="zh-CN" dirty="0" smtClean="0">
                <a:latin typeface="Times New Roman" pitchFamily="18" charset="0"/>
                <a:ea typeface="SimSun" pitchFamily="2" charset="-122"/>
              </a:rPr>
              <a:t>–</a:t>
            </a:r>
            <a:r>
              <a:rPr lang="en-US" altLang="zh-CN" dirty="0" smtClean="0">
                <a:ea typeface="SimSun" pitchFamily="2" charset="-122"/>
              </a:rPr>
              <a:t> Human Users + Other Systems</a:t>
            </a:r>
          </a:p>
          <a:p>
            <a:pPr lvl="1" eaLnBrk="1" hangingPunct="1">
              <a:lnSpc>
                <a:spcPct val="90000"/>
              </a:lnSpc>
            </a:pPr>
            <a:r>
              <a:rPr lang="en-US" altLang="zh-CN" dirty="0" smtClean="0">
                <a:ea typeface="SimSun" pitchFamily="2" charset="-122"/>
              </a:rPr>
              <a:t>   </a:t>
            </a:r>
            <a:r>
              <a:rPr lang="en-US" altLang="zh-CN" b="1" dirty="0" smtClean="0">
                <a:ea typeface="SimSun" pitchFamily="2" charset="-122"/>
              </a:rPr>
              <a:t>Use Case </a:t>
            </a:r>
            <a:r>
              <a:rPr lang="en-US" altLang="zh-CN" dirty="0" smtClean="0">
                <a:latin typeface="Times New Roman" pitchFamily="18" charset="0"/>
                <a:ea typeface="SimSun" pitchFamily="2" charset="-122"/>
              </a:rPr>
              <a:t>–</a:t>
            </a:r>
            <a:r>
              <a:rPr lang="en-US" altLang="zh-CN" dirty="0" smtClean="0">
                <a:ea typeface="SimSun" pitchFamily="2" charset="-122"/>
              </a:rPr>
              <a:t> A piece of functionality</a:t>
            </a:r>
          </a:p>
          <a:p>
            <a:pPr lvl="1" eaLnBrk="1" hangingPunct="1">
              <a:lnSpc>
                <a:spcPct val="90000"/>
              </a:lnSpc>
            </a:pPr>
            <a:r>
              <a:rPr lang="en-US" altLang="zh-CN" dirty="0" smtClean="0">
                <a:ea typeface="SimSun" pitchFamily="2" charset="-122"/>
              </a:rPr>
              <a:t>   </a:t>
            </a:r>
            <a:r>
              <a:rPr lang="en-US" altLang="zh-CN" b="1" dirty="0" smtClean="0">
                <a:ea typeface="SimSun" pitchFamily="2" charset="-122"/>
              </a:rPr>
              <a:t>Use-Case Model </a:t>
            </a:r>
            <a:r>
              <a:rPr lang="en-US" altLang="zh-CN" dirty="0" smtClean="0">
                <a:latin typeface="Times New Roman" pitchFamily="18" charset="0"/>
                <a:ea typeface="SimSun" pitchFamily="2" charset="-122"/>
              </a:rPr>
              <a:t>–</a:t>
            </a:r>
            <a:r>
              <a:rPr lang="en-US" altLang="zh-CN" dirty="0" smtClean="0">
                <a:ea typeface="SimSun" pitchFamily="2" charset="-122"/>
              </a:rPr>
              <a:t> All the use cases</a:t>
            </a:r>
          </a:p>
          <a:p>
            <a:pPr lvl="1" eaLnBrk="1" hangingPunct="1">
              <a:lnSpc>
                <a:spcPct val="90000"/>
              </a:lnSpc>
            </a:pPr>
            <a:r>
              <a:rPr lang="en-US" altLang="zh-CN" dirty="0" smtClean="0">
                <a:ea typeface="SimSun" pitchFamily="2" charset="-122"/>
              </a:rPr>
              <a:t>   </a:t>
            </a:r>
            <a:r>
              <a:rPr lang="en-US" altLang="zh-CN" b="1" dirty="0" smtClean="0">
                <a:ea typeface="SimSun" pitchFamily="2" charset="-122"/>
              </a:rPr>
              <a:t>Use-Case Driven </a:t>
            </a:r>
            <a:r>
              <a:rPr lang="en-US" altLang="zh-CN" dirty="0" smtClean="0">
                <a:latin typeface="Times New Roman" pitchFamily="18" charset="0"/>
                <a:ea typeface="SimSun" pitchFamily="2" charset="-122"/>
              </a:rPr>
              <a:t>–</a:t>
            </a:r>
            <a:r>
              <a:rPr lang="en-US" altLang="zh-CN" dirty="0" smtClean="0">
                <a:ea typeface="SimSun" pitchFamily="2" charset="-122"/>
              </a:rPr>
              <a:t> Development     process follows a flow</a:t>
            </a:r>
            <a:endParaRPr lang="en-US" altLang="en-US" dirty="0" smtClean="0">
              <a:ea typeface="SimSun" pitchFamily="2" charset="-122"/>
            </a:endParaRPr>
          </a:p>
        </p:txBody>
      </p:sp>
      <p:sp>
        <p:nvSpPr>
          <p:cNvPr id="16388" name="Date Placeholder 3"/>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DA128E7A-C16C-42F9-81FF-48AD5AFBEFF5}" type="datetime1">
              <a:rPr lang="en-US" altLang="en-US">
                <a:solidFill>
                  <a:srgbClr val="000000"/>
                </a:solidFill>
              </a:rPr>
              <a:pPr eaLnBrk="1" hangingPunct="1">
                <a:buFont typeface="Arial" charset="0"/>
                <a:buNone/>
              </a:pPr>
              <a:t>4/17/2021</a:t>
            </a:fld>
            <a:endParaRPr lang="en-US" altLang="en-US">
              <a:solidFill>
                <a:srgbClr val="000000"/>
              </a:solidFill>
            </a:endParaRPr>
          </a:p>
        </p:txBody>
      </p:sp>
      <p:sp>
        <p:nvSpPr>
          <p:cNvPr id="16389"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F1A75EA8-FD4F-4067-8F09-C7D4A8C8E7B6}" type="slidenum">
              <a:rPr lang="en-US" altLang="en-US">
                <a:solidFill>
                  <a:srgbClr val="000000"/>
                </a:solidFill>
              </a:rPr>
              <a:pPr eaLnBrk="1" hangingPunct="1">
                <a:buFont typeface="Arial" charset="0"/>
                <a:buNone/>
              </a:pPr>
              <a:t>12</a:t>
            </a:fld>
            <a:endParaRPr lang="en-US" altLang="en-US">
              <a:solidFill>
                <a:srgbClr val="000000"/>
              </a:solidFill>
            </a:endParaRPr>
          </a:p>
        </p:txBody>
      </p:sp>
    </p:spTree>
    <p:extLst>
      <p:ext uri="{BB962C8B-B14F-4D97-AF65-F5344CB8AC3E}">
        <p14:creationId xmlns:p14="http://schemas.microsoft.com/office/powerpoint/2010/main" val="46060794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9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9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96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96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9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219200" y="3886202"/>
            <a:ext cx="10972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3000">
                <a:solidFill>
                  <a:srgbClr val="000000"/>
                </a:solidFill>
                <a:latin typeface="Times New Roman" pitchFamily="18" charset="0"/>
                <a:cs typeface="Arial" charset="0"/>
              </a:rPr>
              <a:t> </a:t>
            </a:r>
            <a:endParaRPr lang="en-US" altLang="en-US" sz="2000">
              <a:solidFill>
                <a:srgbClr val="000000"/>
              </a:solidFill>
              <a:latin typeface="Times New Roman" pitchFamily="18" charset="0"/>
              <a:cs typeface="Arial" charset="0"/>
            </a:endParaRPr>
          </a:p>
        </p:txBody>
      </p:sp>
      <p:sp>
        <p:nvSpPr>
          <p:cNvPr id="17411" name="Rectangle 3"/>
          <p:cNvSpPr>
            <a:spLocks noChangeArrowheads="1"/>
          </p:cNvSpPr>
          <p:nvPr/>
        </p:nvSpPr>
        <p:spPr bwMode="auto">
          <a:xfrm>
            <a:off x="1117600" y="0"/>
            <a:ext cx="1107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buFont typeface="Arial" charset="0"/>
              <a:buNone/>
            </a:pPr>
            <a:r>
              <a:rPr lang="en-US" altLang="en-US" sz="4000" b="1">
                <a:solidFill>
                  <a:srgbClr val="000000"/>
                </a:solidFill>
                <a:latin typeface="Arial" charset="0"/>
                <a:cs typeface="Arial" charset="0"/>
              </a:rPr>
              <a:t>Use case Driven</a:t>
            </a:r>
            <a:endParaRPr lang="en-US" altLang="en-US" sz="4400">
              <a:solidFill>
                <a:srgbClr val="000000"/>
              </a:solidFill>
              <a:latin typeface="Comic Sans MS" pitchFamily="66" charset="0"/>
              <a:cs typeface="Arial" charset="0"/>
            </a:endParaRPr>
          </a:p>
        </p:txBody>
      </p:sp>
      <p:sp>
        <p:nvSpPr>
          <p:cNvPr id="17412" name="Text Box 4"/>
          <p:cNvSpPr txBox="1">
            <a:spLocks noChangeArrowheads="1"/>
          </p:cNvSpPr>
          <p:nvPr/>
        </p:nvSpPr>
        <p:spPr bwMode="auto">
          <a:xfrm>
            <a:off x="1117600" y="914400"/>
            <a:ext cx="110744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Char char="•"/>
            </a:pPr>
            <a:r>
              <a:rPr lang="en-US" altLang="en-US" sz="2400" dirty="0">
                <a:solidFill>
                  <a:srgbClr val="000000"/>
                </a:solidFill>
                <a:latin typeface="Times New Roman" pitchFamily="18" charset="0"/>
                <a:cs typeface="Arial" charset="0"/>
              </a:rPr>
              <a:t> Capture the user’s needs (requirements - in users context)</a:t>
            </a:r>
          </a:p>
          <a:p>
            <a:pPr>
              <a:spcBef>
                <a:spcPct val="50000"/>
              </a:spcBef>
              <a:buFont typeface="Arial" charset="0"/>
              <a:buNone/>
            </a:pPr>
            <a:r>
              <a:rPr lang="en-US" altLang="en-US" sz="2400" dirty="0">
                <a:solidFill>
                  <a:srgbClr val="000000"/>
                </a:solidFill>
                <a:latin typeface="Times New Roman" pitchFamily="18" charset="0"/>
                <a:cs typeface="Arial" charset="0"/>
              </a:rPr>
              <a:t> 	- Helps in Project Scheduling </a:t>
            </a:r>
          </a:p>
          <a:p>
            <a:pPr>
              <a:spcBef>
                <a:spcPct val="50000"/>
              </a:spcBef>
              <a:buFont typeface="Arial" charset="0"/>
              <a:buChar char="•"/>
            </a:pPr>
            <a:r>
              <a:rPr lang="en-US" altLang="en-US" sz="2400" dirty="0">
                <a:solidFill>
                  <a:srgbClr val="000000"/>
                </a:solidFill>
                <a:latin typeface="Times New Roman" pitchFamily="18" charset="0"/>
                <a:cs typeface="Arial" charset="0"/>
              </a:rPr>
              <a:t> </a:t>
            </a:r>
            <a:r>
              <a:rPr lang="en-US" altLang="en-US" sz="2400" dirty="0" err="1">
                <a:solidFill>
                  <a:srgbClr val="000000"/>
                </a:solidFill>
                <a:latin typeface="Times New Roman" pitchFamily="18" charset="0"/>
                <a:cs typeface="Arial" charset="0"/>
              </a:rPr>
              <a:t>Analyse</a:t>
            </a:r>
            <a:r>
              <a:rPr lang="en-US" altLang="en-US" sz="2400" dirty="0">
                <a:solidFill>
                  <a:srgbClr val="000000"/>
                </a:solidFill>
                <a:latin typeface="Times New Roman" pitchFamily="18" charset="0"/>
                <a:cs typeface="Arial" charset="0"/>
              </a:rPr>
              <a:t> to specify the needs</a:t>
            </a:r>
          </a:p>
          <a:p>
            <a:pPr>
              <a:spcBef>
                <a:spcPct val="50000"/>
              </a:spcBef>
              <a:buFont typeface="Arial" charset="0"/>
              <a:buChar char="•"/>
            </a:pPr>
            <a:r>
              <a:rPr lang="en-US" altLang="en-US" sz="2400" dirty="0">
                <a:solidFill>
                  <a:srgbClr val="000000"/>
                </a:solidFill>
                <a:latin typeface="Times New Roman" pitchFamily="18" charset="0"/>
                <a:cs typeface="Arial" charset="0"/>
              </a:rPr>
              <a:t> Design to realize the needs</a:t>
            </a:r>
          </a:p>
          <a:p>
            <a:pPr>
              <a:spcBef>
                <a:spcPct val="50000"/>
              </a:spcBef>
              <a:buFont typeface="Arial" charset="0"/>
              <a:buChar char="•"/>
            </a:pPr>
            <a:r>
              <a:rPr lang="en-US" altLang="en-US" sz="2400" dirty="0">
                <a:solidFill>
                  <a:srgbClr val="000000"/>
                </a:solidFill>
                <a:latin typeface="Times New Roman" pitchFamily="18" charset="0"/>
                <a:cs typeface="Arial" charset="0"/>
              </a:rPr>
              <a:t> Implement to implement the needs</a:t>
            </a:r>
          </a:p>
          <a:p>
            <a:pPr>
              <a:spcBef>
                <a:spcPct val="50000"/>
              </a:spcBef>
              <a:buFont typeface="Arial" charset="0"/>
              <a:buChar char="•"/>
            </a:pPr>
            <a:r>
              <a:rPr lang="en-US" altLang="en-US" sz="2400" dirty="0">
                <a:solidFill>
                  <a:srgbClr val="000000"/>
                </a:solidFill>
                <a:latin typeface="Times New Roman" pitchFamily="18" charset="0"/>
                <a:cs typeface="Arial" charset="0"/>
              </a:rPr>
              <a:t> Test to verify the needs</a:t>
            </a:r>
          </a:p>
        </p:txBody>
      </p:sp>
      <p:grpSp>
        <p:nvGrpSpPr>
          <p:cNvPr id="2" name="Group 5"/>
          <p:cNvGrpSpPr>
            <a:grpSpLocks/>
          </p:cNvGrpSpPr>
          <p:nvPr/>
        </p:nvGrpSpPr>
        <p:grpSpPr bwMode="auto">
          <a:xfrm>
            <a:off x="1320800" y="4191000"/>
            <a:ext cx="2641600" cy="1295400"/>
            <a:chOff x="624" y="2640"/>
            <a:chExt cx="1248" cy="816"/>
          </a:xfrm>
        </p:grpSpPr>
        <p:pic>
          <p:nvPicPr>
            <p:cNvPr id="174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640"/>
              <a:ext cx="12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42" name="Text Box 7"/>
            <p:cNvSpPr txBox="1">
              <a:spLocks noChangeArrowheads="1"/>
            </p:cNvSpPr>
            <p:nvPr/>
          </p:nvSpPr>
          <p:spPr bwMode="auto">
            <a:xfrm>
              <a:off x="768" y="3264"/>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Use cases</a:t>
              </a:r>
              <a:endParaRPr lang="en-US" altLang="en-US" sz="1200">
                <a:solidFill>
                  <a:srgbClr val="000000"/>
                </a:solidFill>
                <a:latin typeface="Times New Roman" pitchFamily="18" charset="0"/>
                <a:cs typeface="Arial" charset="0"/>
              </a:endParaRPr>
            </a:p>
          </p:txBody>
        </p:sp>
      </p:grpSp>
      <p:grpSp>
        <p:nvGrpSpPr>
          <p:cNvPr id="3" name="Group 8"/>
          <p:cNvGrpSpPr>
            <a:grpSpLocks/>
          </p:cNvGrpSpPr>
          <p:nvPr/>
        </p:nvGrpSpPr>
        <p:grpSpPr bwMode="auto">
          <a:xfrm>
            <a:off x="3251200" y="3733800"/>
            <a:ext cx="8839200" cy="1676400"/>
            <a:chOff x="1536" y="2352"/>
            <a:chExt cx="4176" cy="1056"/>
          </a:xfrm>
        </p:grpSpPr>
        <p:sp>
          <p:nvSpPr>
            <p:cNvPr id="17436" name="Text Box 9"/>
            <p:cNvSpPr txBox="1">
              <a:spLocks noChangeArrowheads="1"/>
            </p:cNvSpPr>
            <p:nvPr/>
          </p:nvSpPr>
          <p:spPr bwMode="auto">
            <a:xfrm>
              <a:off x="4896" y="3216"/>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Test</a:t>
              </a:r>
              <a:endParaRPr lang="en-US" altLang="en-US" sz="1200">
                <a:solidFill>
                  <a:srgbClr val="000000"/>
                </a:solidFill>
                <a:latin typeface="Times New Roman" pitchFamily="18" charset="0"/>
                <a:cs typeface="Arial" charset="0"/>
              </a:endParaRPr>
            </a:p>
          </p:txBody>
        </p:sp>
        <p:grpSp>
          <p:nvGrpSpPr>
            <p:cNvPr id="17437" name="Group 10"/>
            <p:cNvGrpSpPr>
              <a:grpSpLocks/>
            </p:cNvGrpSpPr>
            <p:nvPr/>
          </p:nvGrpSpPr>
          <p:grpSpPr bwMode="auto">
            <a:xfrm>
              <a:off x="1536" y="2352"/>
              <a:ext cx="4176" cy="768"/>
              <a:chOff x="1536" y="2352"/>
              <a:chExt cx="4176" cy="768"/>
            </a:xfrm>
          </p:grpSpPr>
          <p:pic>
            <p:nvPicPr>
              <p:cNvPr id="1743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 y="2352"/>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39" name="Line 12"/>
              <p:cNvSpPr>
                <a:spLocks noChangeShapeType="1"/>
              </p:cNvSpPr>
              <p:nvPr/>
            </p:nvSpPr>
            <p:spPr bwMode="auto">
              <a:xfrm flipV="1">
                <a:off x="1536" y="2592"/>
                <a:ext cx="3168" cy="144"/>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7440" name="Text Box 13"/>
              <p:cNvSpPr txBox="1">
                <a:spLocks noChangeArrowheads="1"/>
              </p:cNvSpPr>
              <p:nvPr/>
            </p:nvSpPr>
            <p:spPr bwMode="auto">
              <a:xfrm>
                <a:off x="2928" y="2352"/>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Verified by</a:t>
                </a:r>
                <a:endParaRPr lang="en-US" altLang="en-US" sz="1200">
                  <a:solidFill>
                    <a:srgbClr val="000000"/>
                  </a:solidFill>
                  <a:latin typeface="Times New Roman" pitchFamily="18" charset="0"/>
                  <a:cs typeface="Arial" charset="0"/>
                </a:endParaRPr>
              </a:p>
            </p:txBody>
          </p:sp>
        </p:grpSp>
      </p:grpSp>
      <p:grpSp>
        <p:nvGrpSpPr>
          <p:cNvPr id="5" name="Group 14"/>
          <p:cNvGrpSpPr>
            <a:grpSpLocks/>
          </p:cNvGrpSpPr>
          <p:nvPr/>
        </p:nvGrpSpPr>
        <p:grpSpPr bwMode="auto">
          <a:xfrm>
            <a:off x="3352800" y="4419600"/>
            <a:ext cx="6400800" cy="1905000"/>
            <a:chOff x="1584" y="2784"/>
            <a:chExt cx="3024" cy="1200"/>
          </a:xfrm>
        </p:grpSpPr>
        <p:sp>
          <p:nvSpPr>
            <p:cNvPr id="17431" name="Text Box 15"/>
            <p:cNvSpPr txBox="1">
              <a:spLocks noChangeArrowheads="1"/>
            </p:cNvSpPr>
            <p:nvPr/>
          </p:nvSpPr>
          <p:spPr bwMode="auto">
            <a:xfrm>
              <a:off x="3696" y="3792"/>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Implementation</a:t>
              </a:r>
              <a:endParaRPr lang="en-US" altLang="en-US" sz="1200">
                <a:solidFill>
                  <a:srgbClr val="000000"/>
                </a:solidFill>
                <a:latin typeface="Times New Roman" pitchFamily="18" charset="0"/>
                <a:cs typeface="Arial" charset="0"/>
              </a:endParaRPr>
            </a:p>
          </p:txBody>
        </p:sp>
        <p:grpSp>
          <p:nvGrpSpPr>
            <p:cNvPr id="17432" name="Group 16"/>
            <p:cNvGrpSpPr>
              <a:grpSpLocks/>
            </p:cNvGrpSpPr>
            <p:nvPr/>
          </p:nvGrpSpPr>
          <p:grpSpPr bwMode="auto">
            <a:xfrm>
              <a:off x="1584" y="2784"/>
              <a:ext cx="2832" cy="937"/>
              <a:chOff x="1584" y="2784"/>
              <a:chExt cx="2832" cy="937"/>
            </a:xfrm>
          </p:grpSpPr>
          <p:pic>
            <p:nvPicPr>
              <p:cNvPr id="17433"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3024"/>
                <a:ext cx="816"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34" name="Line 18"/>
              <p:cNvSpPr>
                <a:spLocks noChangeShapeType="1"/>
              </p:cNvSpPr>
              <p:nvPr/>
            </p:nvSpPr>
            <p:spPr bwMode="auto">
              <a:xfrm>
                <a:off x="1584" y="2880"/>
                <a:ext cx="2256" cy="240"/>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7435" name="Text Box 19"/>
              <p:cNvSpPr txBox="1">
                <a:spLocks noChangeArrowheads="1"/>
              </p:cNvSpPr>
              <p:nvPr/>
            </p:nvSpPr>
            <p:spPr bwMode="auto">
              <a:xfrm>
                <a:off x="2928" y="278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Implemented by</a:t>
                </a:r>
                <a:endParaRPr lang="en-US" altLang="en-US" sz="1200">
                  <a:solidFill>
                    <a:srgbClr val="000000"/>
                  </a:solidFill>
                  <a:latin typeface="Times New Roman" pitchFamily="18" charset="0"/>
                  <a:cs typeface="Arial" charset="0"/>
                </a:endParaRPr>
              </a:p>
            </p:txBody>
          </p:sp>
        </p:grpSp>
      </p:grpSp>
      <p:grpSp>
        <p:nvGrpSpPr>
          <p:cNvPr id="7" name="Group 20"/>
          <p:cNvGrpSpPr>
            <a:grpSpLocks/>
          </p:cNvGrpSpPr>
          <p:nvPr/>
        </p:nvGrpSpPr>
        <p:grpSpPr bwMode="auto">
          <a:xfrm>
            <a:off x="3454400" y="4800600"/>
            <a:ext cx="3860800" cy="1905000"/>
            <a:chOff x="1632" y="3024"/>
            <a:chExt cx="1824" cy="1200"/>
          </a:xfrm>
        </p:grpSpPr>
        <p:sp>
          <p:nvSpPr>
            <p:cNvPr id="17426" name="Text Box 21"/>
            <p:cNvSpPr txBox="1">
              <a:spLocks noChangeArrowheads="1"/>
            </p:cNvSpPr>
            <p:nvPr/>
          </p:nvSpPr>
          <p:spPr bwMode="auto">
            <a:xfrm>
              <a:off x="2592" y="4032"/>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Design</a:t>
              </a:r>
              <a:endParaRPr lang="en-US" altLang="en-US" sz="1200">
                <a:solidFill>
                  <a:srgbClr val="000000"/>
                </a:solidFill>
                <a:latin typeface="Times New Roman" pitchFamily="18" charset="0"/>
                <a:cs typeface="Arial" charset="0"/>
              </a:endParaRPr>
            </a:p>
          </p:txBody>
        </p:sp>
        <p:grpSp>
          <p:nvGrpSpPr>
            <p:cNvPr id="17427" name="Group 22"/>
            <p:cNvGrpSpPr>
              <a:grpSpLocks/>
            </p:cNvGrpSpPr>
            <p:nvPr/>
          </p:nvGrpSpPr>
          <p:grpSpPr bwMode="auto">
            <a:xfrm>
              <a:off x="1632" y="3024"/>
              <a:ext cx="1824" cy="960"/>
              <a:chOff x="1632" y="3024"/>
              <a:chExt cx="1824" cy="960"/>
            </a:xfrm>
          </p:grpSpPr>
          <p:pic>
            <p:nvPicPr>
              <p:cNvPr id="1742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 y="3360"/>
                <a:ext cx="9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29" name="Line 24"/>
              <p:cNvSpPr>
                <a:spLocks noChangeShapeType="1"/>
              </p:cNvSpPr>
              <p:nvPr/>
            </p:nvSpPr>
            <p:spPr bwMode="auto">
              <a:xfrm>
                <a:off x="1632" y="3024"/>
                <a:ext cx="1200" cy="384"/>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7430" name="Text Box 25"/>
              <p:cNvSpPr txBox="1">
                <a:spLocks noChangeArrowheads="1"/>
              </p:cNvSpPr>
              <p:nvPr/>
            </p:nvSpPr>
            <p:spPr bwMode="auto">
              <a:xfrm>
                <a:off x="2352" y="3072"/>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Realized by</a:t>
                </a:r>
                <a:endParaRPr lang="en-US" altLang="en-US" sz="1200">
                  <a:solidFill>
                    <a:srgbClr val="000000"/>
                  </a:solidFill>
                  <a:latin typeface="Times New Roman" pitchFamily="18" charset="0"/>
                  <a:cs typeface="Arial" charset="0"/>
                </a:endParaRPr>
              </a:p>
            </p:txBody>
          </p:sp>
        </p:grpSp>
      </p:grpSp>
      <p:grpSp>
        <p:nvGrpSpPr>
          <p:cNvPr id="9" name="Group 26"/>
          <p:cNvGrpSpPr>
            <a:grpSpLocks/>
          </p:cNvGrpSpPr>
          <p:nvPr/>
        </p:nvGrpSpPr>
        <p:grpSpPr bwMode="auto">
          <a:xfrm>
            <a:off x="2946400" y="5105400"/>
            <a:ext cx="2133600" cy="1752600"/>
            <a:chOff x="1392" y="3216"/>
            <a:chExt cx="1008" cy="1104"/>
          </a:xfrm>
        </p:grpSpPr>
        <p:sp>
          <p:nvSpPr>
            <p:cNvPr id="17421" name="Text Box 27"/>
            <p:cNvSpPr txBox="1">
              <a:spLocks noChangeArrowheads="1"/>
            </p:cNvSpPr>
            <p:nvPr/>
          </p:nvSpPr>
          <p:spPr bwMode="auto">
            <a:xfrm>
              <a:off x="1536"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Analysis</a:t>
              </a:r>
              <a:endParaRPr lang="en-US" altLang="en-US" sz="1200">
                <a:solidFill>
                  <a:srgbClr val="000000"/>
                </a:solidFill>
                <a:latin typeface="Times New Roman" pitchFamily="18" charset="0"/>
                <a:cs typeface="Arial" charset="0"/>
              </a:endParaRPr>
            </a:p>
          </p:txBody>
        </p:sp>
        <p:grpSp>
          <p:nvGrpSpPr>
            <p:cNvPr id="17422" name="Group 28"/>
            <p:cNvGrpSpPr>
              <a:grpSpLocks/>
            </p:cNvGrpSpPr>
            <p:nvPr/>
          </p:nvGrpSpPr>
          <p:grpSpPr bwMode="auto">
            <a:xfrm>
              <a:off x="1392" y="3216"/>
              <a:ext cx="1008" cy="960"/>
              <a:chOff x="1392" y="3216"/>
              <a:chExt cx="1008" cy="960"/>
            </a:xfrm>
          </p:grpSpPr>
          <p:pic>
            <p:nvPicPr>
              <p:cNvPr id="17423"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3600"/>
                <a:ext cx="9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24" name="Line 30"/>
              <p:cNvSpPr>
                <a:spLocks noChangeShapeType="1"/>
              </p:cNvSpPr>
              <p:nvPr/>
            </p:nvSpPr>
            <p:spPr bwMode="auto">
              <a:xfrm>
                <a:off x="1440" y="3216"/>
                <a:ext cx="240" cy="432"/>
              </a:xfrm>
              <a:prstGeom prst="line">
                <a:avLst/>
              </a:prstGeom>
              <a:noFill/>
              <a:ln w="38100" cap="sq">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a:lstStyle/>
              <a:p>
                <a:pPr>
                  <a:buFont typeface="Arial" charset="0"/>
                  <a:buNone/>
                </a:pPr>
                <a:endParaRPr lang="en-US">
                  <a:solidFill>
                    <a:srgbClr val="000000"/>
                  </a:solidFill>
                  <a:latin typeface="Arial" charset="0"/>
                  <a:cs typeface="+mn-cs"/>
                </a:endParaRPr>
              </a:p>
            </p:txBody>
          </p:sp>
          <p:sp>
            <p:nvSpPr>
              <p:cNvPr id="17425" name="Text Box 31"/>
              <p:cNvSpPr txBox="1">
                <a:spLocks noChangeArrowheads="1"/>
              </p:cNvSpPr>
              <p:nvPr/>
            </p:nvSpPr>
            <p:spPr bwMode="auto">
              <a:xfrm>
                <a:off x="1584" y="331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1400">
                    <a:solidFill>
                      <a:srgbClr val="000000"/>
                    </a:solidFill>
                    <a:latin typeface="Times New Roman" pitchFamily="18" charset="0"/>
                    <a:cs typeface="Arial" charset="0"/>
                  </a:rPr>
                  <a:t>Specified by</a:t>
                </a:r>
                <a:endParaRPr lang="en-US" altLang="en-US" sz="1200">
                  <a:solidFill>
                    <a:srgbClr val="000000"/>
                  </a:solidFill>
                  <a:latin typeface="Times New Roman" pitchFamily="18" charset="0"/>
                  <a:cs typeface="Arial" charset="0"/>
                </a:endParaRPr>
              </a:p>
            </p:txBody>
          </p:sp>
        </p:grpSp>
      </p:grpSp>
      <p:sp>
        <p:nvSpPr>
          <p:cNvPr id="17418" name="Text Box 32"/>
          <p:cNvSpPr txBox="1">
            <a:spLocks noChangeArrowheads="1"/>
          </p:cNvSpPr>
          <p:nvPr/>
        </p:nvSpPr>
        <p:spPr bwMode="auto">
          <a:xfrm>
            <a:off x="1219200" y="457200"/>
            <a:ext cx="1097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a:spcBef>
                <a:spcPct val="50000"/>
              </a:spcBef>
              <a:buFont typeface="Arial" charset="0"/>
              <a:buNone/>
            </a:pPr>
            <a:r>
              <a:rPr lang="en-US" altLang="en-US" sz="2400" b="1">
                <a:solidFill>
                  <a:srgbClr val="000000"/>
                </a:solidFill>
                <a:latin typeface="Times New Roman" pitchFamily="18" charset="0"/>
                <a:cs typeface="Arial" charset="0"/>
              </a:rPr>
              <a:t>Product development is Use case driven:</a:t>
            </a:r>
            <a:endParaRPr lang="en-US" altLang="en-US" sz="2400" b="1">
              <a:solidFill>
                <a:srgbClr val="FF5050"/>
              </a:solidFill>
              <a:latin typeface="Times New Roman" pitchFamily="18" charset="0"/>
              <a:cs typeface="Arial" charset="0"/>
            </a:endParaRPr>
          </a:p>
        </p:txBody>
      </p:sp>
      <p:sp>
        <p:nvSpPr>
          <p:cNvPr id="17419" name="Date Placeholder 32"/>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D0741EF1-0405-445B-AB47-9EFF62F6957D}" type="datetime1">
              <a:rPr lang="en-US" altLang="en-US">
                <a:solidFill>
                  <a:srgbClr val="000000"/>
                </a:solidFill>
              </a:rPr>
              <a:pPr eaLnBrk="1" hangingPunct="1">
                <a:buFont typeface="Arial" charset="0"/>
                <a:buNone/>
              </a:pPr>
              <a:t>4/17/2021</a:t>
            </a:fld>
            <a:endParaRPr lang="en-US" altLang="en-US">
              <a:solidFill>
                <a:srgbClr val="000000"/>
              </a:solidFill>
            </a:endParaRPr>
          </a:p>
        </p:txBody>
      </p:sp>
      <p:sp>
        <p:nvSpPr>
          <p:cNvPr id="17420" name="Slide Number Placeholder 3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153B221E-C457-4C64-8C9A-8A16A2980346}" type="slidenum">
              <a:rPr lang="en-US" altLang="en-US">
                <a:solidFill>
                  <a:srgbClr val="000000"/>
                </a:solidFill>
              </a:rPr>
              <a:pPr eaLnBrk="1" hangingPunct="1">
                <a:buFont typeface="Arial" charset="0"/>
                <a:buNone/>
              </a:pPr>
              <a:t>13</a:t>
            </a:fld>
            <a:endParaRPr lang="en-US" altLang="en-US">
              <a:solidFill>
                <a:srgbClr val="000000"/>
              </a:solidFill>
            </a:endParaRPr>
          </a:p>
        </p:txBody>
      </p:sp>
    </p:spTree>
    <p:extLst>
      <p:ext uri="{BB962C8B-B14F-4D97-AF65-F5344CB8AC3E}">
        <p14:creationId xmlns:p14="http://schemas.microsoft.com/office/powerpoint/2010/main" val="2617432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Use case modeling</a:t>
            </a:r>
          </a:p>
        </p:txBody>
      </p:sp>
      <p:sp>
        <p:nvSpPr>
          <p:cNvPr id="3" name="Content Placeholder 2"/>
          <p:cNvSpPr>
            <a:spLocks noGrp="1"/>
          </p:cNvSpPr>
          <p:nvPr>
            <p:ph idx="1"/>
          </p:nvPr>
        </p:nvSpPr>
        <p:spPr>
          <a:xfrm>
            <a:off x="838200" y="1091821"/>
            <a:ext cx="10515600" cy="5085142"/>
          </a:xfrm>
        </p:spPr>
        <p:txBody>
          <a:bodyPr/>
          <a:lstStyle/>
          <a:p>
            <a:r>
              <a:rPr lang="en-US" sz="2400" dirty="0">
                <a:latin typeface="Arial" pitchFamily="34" charset="0"/>
                <a:cs typeface="Arial" pitchFamily="34" charset="0"/>
              </a:rPr>
              <a:t>Use cases are scenarios for understanding system requirements.</a:t>
            </a:r>
          </a:p>
          <a:p>
            <a:r>
              <a:rPr lang="en-US" sz="2400" dirty="0">
                <a:latin typeface="Arial" pitchFamily="34" charset="0"/>
                <a:cs typeface="Arial" pitchFamily="34" charset="0"/>
              </a:rPr>
              <a:t>Use case is an interaction between users and a system.</a:t>
            </a:r>
          </a:p>
          <a:p>
            <a:r>
              <a:rPr lang="en-US" sz="2400" dirty="0">
                <a:latin typeface="Arial" pitchFamily="34" charset="0"/>
                <a:cs typeface="Arial" pitchFamily="34" charset="0"/>
              </a:rPr>
              <a:t>It represents the goal of the user and the responsibility of the system to its users.</a:t>
            </a:r>
          </a:p>
          <a:p>
            <a:r>
              <a:rPr lang="en-US" sz="2400" dirty="0">
                <a:latin typeface="Arial" pitchFamily="34" charset="0"/>
                <a:cs typeface="Arial" pitchFamily="34" charset="0"/>
              </a:rPr>
              <a:t>Also describes uses of the system and the set of events that can be performed by the system.</a:t>
            </a:r>
          </a:p>
          <a:p>
            <a:r>
              <a:rPr lang="en-US" sz="2400" dirty="0">
                <a:latin typeface="Arial" pitchFamily="34" charset="0"/>
                <a:cs typeface="Arial" pitchFamily="34" charset="0"/>
              </a:rPr>
              <a:t>Use case must have a name and short textual representation of not more than few paragraphs.</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4294967295"/>
          </p:nvPr>
        </p:nvSpPr>
        <p:spPr>
          <a:xfrm>
            <a:off x="8610600" y="6356352"/>
            <a:ext cx="2743200" cy="365125"/>
          </a:xfrm>
          <a:prstGeom prst="rect">
            <a:avLst/>
          </a:prstGeom>
        </p:spPr>
        <p:txBody>
          <a:bodyPr/>
          <a:lstStyle/>
          <a:p>
            <a:pPr>
              <a:defRPr/>
            </a:pPr>
            <a:fld id="{72EE0478-4D7A-4DB5-A717-F7A53182A5E8}" type="slidenum">
              <a:rPr lang="en-IN" smtClean="0"/>
              <a:pPr>
                <a:defRPr/>
              </a:pPr>
              <a:t>14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7589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74638"/>
            <a:ext cx="10972800" cy="838200"/>
          </a:xfrm>
        </p:spPr>
        <p:txBody>
          <a:bodyPr lIns="92075" tIns="46038" rIns="92075" bIns="46038"/>
          <a:lstStyle/>
          <a:p>
            <a:pPr eaLnBrk="1" hangingPunct="1"/>
            <a:r>
              <a:rPr lang="en-US" altLang="en-US" smtClean="0"/>
              <a:t>Use Case Model (Con’t)</a:t>
            </a:r>
          </a:p>
        </p:txBody>
      </p:sp>
      <p:sp>
        <p:nvSpPr>
          <p:cNvPr id="371715" name="Rectangle 3"/>
          <p:cNvSpPr>
            <a:spLocks noGrp="1" noChangeArrowheads="1"/>
          </p:cNvSpPr>
          <p:nvPr>
            <p:ph idx="1"/>
          </p:nvPr>
        </p:nvSpPr>
        <p:spPr>
          <a:xfrm>
            <a:off x="914400" y="1752600"/>
            <a:ext cx="10363200" cy="4038600"/>
          </a:xfrm>
        </p:spPr>
        <p:txBody>
          <a:bodyPr lIns="92075" tIns="46038" rIns="92075" bIns="46038"/>
          <a:lstStyle/>
          <a:p>
            <a:pPr eaLnBrk="1" hangingPunct="1"/>
            <a:r>
              <a:rPr lang="en-US" altLang="en-US" smtClean="0"/>
              <a:t>Use case defines what happens in the system when a use case is performed.</a:t>
            </a:r>
          </a:p>
          <a:p>
            <a:pPr eaLnBrk="1" hangingPunct="1"/>
            <a:r>
              <a:rPr lang="en-US" altLang="en-US" smtClean="0"/>
              <a:t>The use-case model tries to systematically identify uses of the system and therefore the system's responsibilities.</a:t>
            </a:r>
          </a:p>
        </p:txBody>
      </p:sp>
      <p:sp>
        <p:nvSpPr>
          <p:cNvPr id="18436" name="Date Placeholder 3"/>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2EA72AB5-24FB-404E-AEBF-03A20E5CC2C7}" type="datetime1">
              <a:rPr lang="en-US" altLang="en-US">
                <a:solidFill>
                  <a:srgbClr val="000000"/>
                </a:solidFill>
              </a:rPr>
              <a:pPr eaLnBrk="1" hangingPunct="1">
                <a:buFont typeface="Arial" charset="0"/>
                <a:buNone/>
              </a:pPr>
              <a:t>4/17/2021</a:t>
            </a:fld>
            <a:endParaRPr lang="en-US" altLang="en-US">
              <a:solidFill>
                <a:srgbClr val="000000"/>
              </a:solidFill>
            </a:endParaRPr>
          </a:p>
        </p:txBody>
      </p:sp>
      <p:sp>
        <p:nvSpPr>
          <p:cNvPr id="18437"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C5998D0A-795F-4190-B531-0956C7F6F619}" type="slidenum">
              <a:rPr lang="en-US" altLang="en-US">
                <a:solidFill>
                  <a:srgbClr val="000000"/>
                </a:solidFill>
              </a:rPr>
              <a:pPr eaLnBrk="1" hangingPunct="1">
                <a:buFont typeface="Arial" charset="0"/>
                <a:buNone/>
              </a:pPr>
              <a:t>15</a:t>
            </a:fld>
            <a:endParaRPr lang="en-US" altLang="en-US">
              <a:solidFill>
                <a:srgbClr val="000000"/>
              </a:solidFill>
            </a:endParaRPr>
          </a:p>
        </p:txBody>
      </p:sp>
    </p:spTree>
    <p:extLst>
      <p:ext uri="{BB962C8B-B14F-4D97-AF65-F5344CB8AC3E}">
        <p14:creationId xmlns:p14="http://schemas.microsoft.com/office/powerpoint/2010/main" val="218400970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Use-case driven object-oriented analysis: The unified approach</a:t>
            </a:r>
          </a:p>
        </p:txBody>
      </p:sp>
      <p:sp>
        <p:nvSpPr>
          <p:cNvPr id="3" name="Content Placeholder 2"/>
          <p:cNvSpPr>
            <a:spLocks noGrp="1"/>
          </p:cNvSpPr>
          <p:nvPr>
            <p:ph idx="1"/>
          </p:nvPr>
        </p:nvSpPr>
        <p:spPr>
          <a:xfrm>
            <a:off x="838200" y="1160062"/>
            <a:ext cx="10515600" cy="5016903"/>
          </a:xfrm>
        </p:spPr>
        <p:txBody>
          <a:bodyPr/>
          <a:lstStyle/>
          <a:p>
            <a:r>
              <a:rPr lang="en-US" sz="2400" dirty="0">
                <a:latin typeface="Arial" pitchFamily="34" charset="0"/>
                <a:cs typeface="Arial" pitchFamily="34" charset="0"/>
              </a:rPr>
              <a:t>OOA phase of the unified approach uses </a:t>
            </a:r>
            <a:r>
              <a:rPr lang="en-US" sz="2400" dirty="0">
                <a:solidFill>
                  <a:srgbClr val="FF0000"/>
                </a:solidFill>
                <a:latin typeface="Arial" pitchFamily="34" charset="0"/>
                <a:cs typeface="Arial" pitchFamily="34" charset="0"/>
              </a:rPr>
              <a:t>actors and use cases </a:t>
            </a:r>
            <a:r>
              <a:rPr lang="en-US" sz="2400" dirty="0">
                <a:latin typeface="Arial" pitchFamily="34" charset="0"/>
                <a:cs typeface="Arial" pitchFamily="34" charset="0"/>
              </a:rPr>
              <a:t>to describe the system.</a:t>
            </a:r>
          </a:p>
          <a:p>
            <a:r>
              <a:rPr lang="en-US" sz="2400" dirty="0">
                <a:solidFill>
                  <a:srgbClr val="FF0000"/>
                </a:solidFill>
                <a:latin typeface="Arial" pitchFamily="34" charset="0"/>
                <a:cs typeface="Arial" pitchFamily="34" charset="0"/>
              </a:rPr>
              <a:t>The actor </a:t>
            </a:r>
            <a:r>
              <a:rPr lang="en-US" sz="2400" dirty="0">
                <a:latin typeface="Arial" pitchFamily="34" charset="0"/>
                <a:cs typeface="Arial" pitchFamily="34" charset="0"/>
              </a:rPr>
              <a:t>is an external factors that interact with the system.</a:t>
            </a:r>
          </a:p>
          <a:p>
            <a:r>
              <a:rPr lang="en-US" sz="2400" dirty="0">
                <a:solidFill>
                  <a:srgbClr val="FF0000"/>
                </a:solidFill>
                <a:latin typeface="Arial" pitchFamily="34" charset="0"/>
                <a:cs typeface="Arial" pitchFamily="34" charset="0"/>
              </a:rPr>
              <a:t>Use cases </a:t>
            </a:r>
            <a:r>
              <a:rPr lang="en-US" sz="2400" dirty="0">
                <a:latin typeface="Arial" pitchFamily="34" charset="0"/>
                <a:cs typeface="Arial" pitchFamily="34" charset="0"/>
              </a:rPr>
              <a:t>are scenarios that describes how actors use the system.</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928147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smtClean="0">
                <a:latin typeface="Times New Roman" pitchFamily="18" charset="0"/>
                <a:cs typeface="Times New Roman" pitchFamily="18" charset="0"/>
              </a:rPr>
              <a:t>Use case </a:t>
            </a:r>
            <a:r>
              <a:rPr lang="en-US" sz="3600" dirty="0">
                <a:latin typeface="Times New Roman" pitchFamily="18" charset="0"/>
                <a:cs typeface="Times New Roman" pitchFamily="18" charset="0"/>
              </a:rPr>
              <a:t>Driven Object Oriented Analysis: The Unified Approach</a:t>
            </a:r>
          </a:p>
        </p:txBody>
      </p:sp>
      <p:sp>
        <p:nvSpPr>
          <p:cNvPr id="3" name="Content Placeholder 2"/>
          <p:cNvSpPr>
            <a:spLocks noGrp="1"/>
          </p:cNvSpPr>
          <p:nvPr>
            <p:ph idx="1"/>
          </p:nvPr>
        </p:nvSpPr>
        <p:spPr>
          <a:xfrm>
            <a:off x="838200" y="914400"/>
            <a:ext cx="10515600" cy="5262563"/>
          </a:xfrm>
        </p:spPr>
        <p:txBody>
          <a:bodyPr/>
          <a:lstStyle/>
          <a:p>
            <a:pPr algn="just"/>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474" y="1509355"/>
            <a:ext cx="8503543" cy="369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378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OOA process steps</a:t>
            </a:r>
          </a:p>
        </p:txBody>
      </p:sp>
      <p:sp>
        <p:nvSpPr>
          <p:cNvPr id="3" name="Content Placeholder 2"/>
          <p:cNvSpPr>
            <a:spLocks noGrp="1"/>
          </p:cNvSpPr>
          <p:nvPr>
            <p:ph idx="1"/>
          </p:nvPr>
        </p:nvSpPr>
        <p:spPr>
          <a:xfrm>
            <a:off x="838200" y="1023584"/>
            <a:ext cx="10515600" cy="5153381"/>
          </a:xfrm>
        </p:spPr>
        <p:txBody>
          <a:bodyPr/>
          <a:lstStyle/>
          <a:p>
            <a:r>
              <a:rPr lang="en-US" dirty="0">
                <a:solidFill>
                  <a:srgbClr val="FF0000"/>
                </a:solidFill>
                <a:latin typeface="Arial" pitchFamily="34" charset="0"/>
                <a:cs typeface="Arial" pitchFamily="34" charset="0"/>
              </a:rPr>
              <a:t>Identify the actors</a:t>
            </a:r>
            <a:r>
              <a:rPr lang="en-US" dirty="0">
                <a:latin typeface="Arial" pitchFamily="34" charset="0"/>
                <a:cs typeface="Arial" pitchFamily="34" charset="0"/>
              </a:rPr>
              <a:t>:</a:t>
            </a:r>
          </a:p>
          <a:p>
            <a:pPr lvl="1"/>
            <a:r>
              <a:rPr lang="en-US" dirty="0">
                <a:latin typeface="Arial" pitchFamily="34" charset="0"/>
                <a:cs typeface="Arial" pitchFamily="34" charset="0"/>
              </a:rPr>
              <a:t>Who is using the system</a:t>
            </a:r>
          </a:p>
          <a:p>
            <a:pPr lvl="1"/>
            <a:r>
              <a:rPr lang="en-US" dirty="0">
                <a:latin typeface="Arial" pitchFamily="34" charset="0"/>
                <a:cs typeface="Arial" pitchFamily="34" charset="0"/>
              </a:rPr>
              <a:t>For new system, who is going to use the system</a:t>
            </a:r>
          </a:p>
          <a:p>
            <a:r>
              <a:rPr lang="en-US" dirty="0">
                <a:latin typeface="Arial" pitchFamily="34" charset="0"/>
                <a:cs typeface="Arial" pitchFamily="34" charset="0"/>
              </a:rPr>
              <a:t>Develop a simple business process model using UML activity diagram</a:t>
            </a:r>
          </a:p>
          <a:p>
            <a:r>
              <a:rPr lang="en-US" dirty="0">
                <a:solidFill>
                  <a:srgbClr val="FF0000"/>
                </a:solidFill>
                <a:latin typeface="Arial" pitchFamily="34" charset="0"/>
                <a:cs typeface="Arial" pitchFamily="34" charset="0"/>
              </a:rPr>
              <a:t>Develop the use case:</a:t>
            </a:r>
          </a:p>
          <a:p>
            <a:pPr lvl="1"/>
            <a:r>
              <a:rPr lang="en-US" dirty="0">
                <a:latin typeface="Arial" pitchFamily="34" charset="0"/>
                <a:cs typeface="Arial" pitchFamily="34" charset="0"/>
              </a:rPr>
              <a:t>What are the users doing with the system</a:t>
            </a:r>
          </a:p>
          <a:p>
            <a:pPr lvl="1"/>
            <a:r>
              <a:rPr lang="en-US" dirty="0">
                <a:latin typeface="Arial" pitchFamily="34" charset="0"/>
                <a:cs typeface="Arial" pitchFamily="34" charset="0"/>
              </a:rPr>
              <a:t>Or, what will users be doing with the system</a:t>
            </a:r>
          </a:p>
          <a:p>
            <a:pPr lvl="1"/>
            <a:r>
              <a:rPr lang="en-US" dirty="0">
                <a:latin typeface="Arial" pitchFamily="34" charset="0"/>
                <a:cs typeface="Arial" pitchFamily="34" charset="0"/>
              </a:rPr>
              <a:t>Use cases provide us with documentation of the system under study</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928147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Analysis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23584"/>
            <a:ext cx="10515600" cy="5153381"/>
          </a:xfrm>
        </p:spPr>
        <p:txBody>
          <a:bodyPr/>
          <a:lstStyle/>
          <a:p>
            <a:r>
              <a:rPr lang="en-US" sz="2400" dirty="0">
                <a:solidFill>
                  <a:srgbClr val="FF0000"/>
                </a:solidFill>
                <a:latin typeface="Arial" pitchFamily="34" charset="0"/>
                <a:cs typeface="Arial" pitchFamily="34" charset="0"/>
              </a:rPr>
              <a:t>Prepare interaction diagrams:</a:t>
            </a:r>
          </a:p>
          <a:p>
            <a:pPr lvl="1"/>
            <a:r>
              <a:rPr lang="en-US" dirty="0">
                <a:latin typeface="Arial" pitchFamily="34" charset="0"/>
                <a:cs typeface="Arial" pitchFamily="34" charset="0"/>
              </a:rPr>
              <a:t>Determine the sequence</a:t>
            </a:r>
          </a:p>
          <a:p>
            <a:pPr lvl="1"/>
            <a:r>
              <a:rPr lang="en-US" dirty="0">
                <a:latin typeface="Arial" pitchFamily="34" charset="0"/>
                <a:cs typeface="Arial" pitchFamily="34" charset="0"/>
              </a:rPr>
              <a:t>Develop collaboration diagrams</a:t>
            </a:r>
          </a:p>
          <a:p>
            <a:r>
              <a:rPr lang="en-US" sz="2400" dirty="0">
                <a:solidFill>
                  <a:srgbClr val="FF0000"/>
                </a:solidFill>
                <a:latin typeface="Arial" pitchFamily="34" charset="0"/>
                <a:cs typeface="Arial" pitchFamily="34" charset="0"/>
              </a:rPr>
              <a:t>Classification: </a:t>
            </a:r>
            <a:r>
              <a:rPr lang="en-US" sz="2400" dirty="0">
                <a:latin typeface="Arial" pitchFamily="34" charset="0"/>
                <a:cs typeface="Arial" pitchFamily="34" charset="0"/>
              </a:rPr>
              <a:t>develop UML class diagram:</a:t>
            </a:r>
          </a:p>
          <a:p>
            <a:pPr lvl="1"/>
            <a:r>
              <a:rPr lang="en-US" dirty="0">
                <a:latin typeface="Arial" pitchFamily="34" charset="0"/>
                <a:cs typeface="Arial" pitchFamily="34" charset="0"/>
              </a:rPr>
              <a:t>Identify classes</a:t>
            </a:r>
          </a:p>
          <a:p>
            <a:pPr lvl="1"/>
            <a:r>
              <a:rPr lang="en-US" dirty="0">
                <a:latin typeface="Arial" pitchFamily="34" charset="0"/>
                <a:cs typeface="Arial" pitchFamily="34" charset="0"/>
              </a:rPr>
              <a:t>Identify relationships</a:t>
            </a:r>
          </a:p>
          <a:p>
            <a:pPr lvl="1"/>
            <a:r>
              <a:rPr lang="en-US" dirty="0">
                <a:latin typeface="Arial" pitchFamily="34" charset="0"/>
                <a:cs typeface="Arial" pitchFamily="34" charset="0"/>
              </a:rPr>
              <a:t>Identify attributes</a:t>
            </a:r>
          </a:p>
          <a:p>
            <a:pPr lvl="1"/>
            <a:r>
              <a:rPr lang="en-US" dirty="0">
                <a:latin typeface="Arial" pitchFamily="34" charset="0"/>
                <a:cs typeface="Arial" pitchFamily="34" charset="0"/>
              </a:rPr>
              <a:t>Identify methods</a:t>
            </a:r>
          </a:p>
          <a:p>
            <a:r>
              <a:rPr lang="en-US" sz="2400" dirty="0">
                <a:solidFill>
                  <a:srgbClr val="FF0000"/>
                </a:solidFill>
                <a:latin typeface="Arial" pitchFamily="34" charset="0"/>
                <a:cs typeface="Arial" pitchFamily="34" charset="0"/>
              </a:rPr>
              <a:t>Iterate and refine: </a:t>
            </a:r>
            <a:r>
              <a:rPr lang="en-US" sz="2400" dirty="0">
                <a:latin typeface="Arial" pitchFamily="34" charset="0"/>
                <a:cs typeface="Arial" pitchFamily="34" charset="0"/>
              </a:rPr>
              <a:t>if needed repeat the steps</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19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41161"/>
          </a:xfrm>
        </p:spPr>
        <p:txBody>
          <a:bodyPr/>
          <a:lstStyle/>
          <a:p>
            <a:pPr marL="109728" indent="0" algn="ctr"/>
            <a:r>
              <a:rPr lang="en-US" sz="3200" b="1" dirty="0">
                <a:latin typeface="Times New Roman" pitchFamily="18" charset="0"/>
                <a:cs typeface="Times New Roman" pitchFamily="18" charset="0"/>
              </a:rPr>
              <a:t>UNIT 3 OBJECT ORIENTED ANALYSIS </a:t>
            </a:r>
          </a:p>
        </p:txBody>
      </p:sp>
      <p:sp>
        <p:nvSpPr>
          <p:cNvPr id="3" name="Content Placeholder 2"/>
          <p:cNvSpPr>
            <a:spLocks noGrp="1"/>
          </p:cNvSpPr>
          <p:nvPr>
            <p:ph idx="1"/>
          </p:nvPr>
        </p:nvSpPr>
        <p:spPr>
          <a:xfrm>
            <a:off x="838200" y="1407888"/>
            <a:ext cx="10515600" cy="4769077"/>
          </a:xfrm>
        </p:spPr>
        <p:txBody>
          <a:bodyPr/>
          <a:lstStyle/>
          <a:p>
            <a:pPr marL="0" indent="0">
              <a:buNone/>
            </a:pP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Business Object Analysis - Use Case Driven Object Oriented Analysis - Business Process Modeling - Use Case model - Developing Effective Documentation - Object Analysis Classification: Classification Theory - Noun Phrase Approach - Common Class Patterns Approach - Use-Case Driven Approach - Classes Responsibilities and Collaborators - Naming Classes - Identifying Object Relationships, Attributes and Methods: Association - </a:t>
            </a:r>
            <a:r>
              <a:rPr lang="en-US" sz="2400" dirty="0" err="1">
                <a:latin typeface="Times New Roman" pitchFamily="18" charset="0"/>
                <a:cs typeface="Times New Roman" pitchFamily="18" charset="0"/>
              </a:rPr>
              <a:t>SuperSubclass</a:t>
            </a:r>
            <a:r>
              <a:rPr lang="en-US" sz="2400" dirty="0">
                <a:latin typeface="Times New Roman" pitchFamily="18" charset="0"/>
                <a:cs typeface="Times New Roman" pitchFamily="18" charset="0"/>
              </a:rPr>
              <a:t> Relationships - A-part of Relationships. </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258250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Use cases under the microscope</a:t>
            </a:r>
          </a:p>
        </p:txBody>
      </p:sp>
      <p:sp>
        <p:nvSpPr>
          <p:cNvPr id="3" name="Content Placeholder 2"/>
          <p:cNvSpPr>
            <a:spLocks noGrp="1"/>
          </p:cNvSpPr>
          <p:nvPr>
            <p:ph idx="1"/>
          </p:nvPr>
        </p:nvSpPr>
        <p:spPr>
          <a:xfrm>
            <a:off x="838200" y="1119116"/>
            <a:ext cx="10515600" cy="5057847"/>
          </a:xfrm>
        </p:spPr>
        <p:txBody>
          <a:bodyPr/>
          <a:lstStyle/>
          <a:p>
            <a:r>
              <a:rPr lang="en-US" sz="2400" dirty="0">
                <a:latin typeface="Arial" pitchFamily="34" charset="0"/>
                <a:cs typeface="Arial" pitchFamily="34" charset="0"/>
              </a:rPr>
              <a:t>Definition given by </a:t>
            </a:r>
            <a:r>
              <a:rPr lang="en-US" sz="2400" dirty="0" err="1">
                <a:latin typeface="Arial" pitchFamily="34" charset="0"/>
                <a:cs typeface="Arial" pitchFamily="34" charset="0"/>
              </a:rPr>
              <a:t>jacobson</a:t>
            </a:r>
            <a:r>
              <a:rPr lang="en-US" sz="2400" dirty="0">
                <a:latin typeface="Arial" pitchFamily="34" charset="0"/>
                <a:cs typeface="Arial" pitchFamily="34" charset="0"/>
              </a:rPr>
              <a:t>:</a:t>
            </a:r>
          </a:p>
          <a:p>
            <a:pPr lvl="1"/>
            <a:r>
              <a:rPr lang="en-US" dirty="0">
                <a:latin typeface="Arial" pitchFamily="34" charset="0"/>
                <a:cs typeface="Arial" pitchFamily="34" charset="0"/>
              </a:rPr>
              <a:t>A use case is a sequence of transactions in a system whose task is to yield results of measurable value to an individual actor of the system.</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365128"/>
            <a:ext cx="10515600" cy="931410"/>
          </a:xfrm>
        </p:spPr>
        <p:txBody>
          <a:bodyPr lIns="92075" tIns="46038" rIns="92075" bIns="46038"/>
          <a:lstStyle/>
          <a:p>
            <a:pPr algn="ctr" eaLnBrk="1" hangingPunct="1"/>
            <a:r>
              <a:rPr lang="en-US" altLang="en-US" sz="4000" dirty="0" smtClean="0">
                <a:latin typeface="Arial" pitchFamily="34" charset="0"/>
                <a:cs typeface="Arial" pitchFamily="34" charset="0"/>
              </a:rPr>
              <a:t>Use Cases Under the Microscope</a:t>
            </a:r>
          </a:p>
        </p:txBody>
      </p:sp>
      <p:sp>
        <p:nvSpPr>
          <p:cNvPr id="373763" name="Rectangle 3"/>
          <p:cNvSpPr>
            <a:spLocks noGrp="1" noChangeArrowheads="1"/>
          </p:cNvSpPr>
          <p:nvPr>
            <p:ph idx="1"/>
          </p:nvPr>
        </p:nvSpPr>
        <p:spPr>
          <a:xfrm>
            <a:off x="812800" y="1600200"/>
            <a:ext cx="10363200" cy="4038600"/>
          </a:xfrm>
        </p:spPr>
        <p:txBody>
          <a:bodyPr lIns="92075" tIns="46038" rIns="92075" bIns="46038"/>
          <a:lstStyle/>
          <a:p>
            <a:pPr eaLnBrk="1" hangingPunct="1"/>
            <a:r>
              <a:rPr lang="en-US" altLang="en-US" dirty="0" smtClean="0">
                <a:latin typeface="Arial" pitchFamily="34" charset="0"/>
                <a:cs typeface="Arial" pitchFamily="34" charset="0"/>
              </a:rPr>
              <a:t>"A </a:t>
            </a:r>
            <a:r>
              <a:rPr lang="en-US" altLang="en-US" i="1" dirty="0" smtClean="0">
                <a:solidFill>
                  <a:srgbClr val="0066FF"/>
                </a:solidFill>
                <a:latin typeface="Arial" pitchFamily="34" charset="0"/>
                <a:cs typeface="Arial" pitchFamily="34" charset="0"/>
              </a:rPr>
              <a:t>Use Case</a:t>
            </a:r>
            <a:r>
              <a:rPr lang="en-US" altLang="en-US" dirty="0" smtClean="0">
                <a:latin typeface="Arial" pitchFamily="34" charset="0"/>
                <a:cs typeface="Arial" pitchFamily="34" charset="0"/>
              </a:rPr>
              <a:t> is a sequence of </a:t>
            </a:r>
            <a:r>
              <a:rPr lang="en-US" altLang="en-US" i="1" dirty="0" smtClean="0">
                <a:solidFill>
                  <a:srgbClr val="0066FF"/>
                </a:solidFill>
                <a:latin typeface="Arial" pitchFamily="34" charset="0"/>
                <a:cs typeface="Arial" pitchFamily="34" charset="0"/>
              </a:rPr>
              <a:t>transactions</a:t>
            </a:r>
            <a:r>
              <a:rPr lang="en-US" altLang="en-US" dirty="0" smtClean="0">
                <a:solidFill>
                  <a:srgbClr val="0066FF"/>
                </a:solidFill>
                <a:latin typeface="Arial" pitchFamily="34" charset="0"/>
                <a:cs typeface="Arial" pitchFamily="34" charset="0"/>
              </a:rPr>
              <a:t> </a:t>
            </a:r>
            <a:r>
              <a:rPr lang="en-US" altLang="en-US" i="1" dirty="0" smtClean="0">
                <a:solidFill>
                  <a:srgbClr val="0066FF"/>
                </a:solidFill>
                <a:latin typeface="Arial" pitchFamily="34" charset="0"/>
                <a:cs typeface="Arial" pitchFamily="34" charset="0"/>
              </a:rPr>
              <a:t>in a system</a:t>
            </a:r>
            <a:r>
              <a:rPr lang="en-US" altLang="en-US" dirty="0" smtClean="0">
                <a:latin typeface="Arial" pitchFamily="34" charset="0"/>
                <a:cs typeface="Arial" pitchFamily="34" charset="0"/>
              </a:rPr>
              <a:t> whose task is to yield results of </a:t>
            </a:r>
            <a:r>
              <a:rPr lang="en-US" altLang="en-US" i="1" dirty="0" smtClean="0">
                <a:solidFill>
                  <a:srgbClr val="0066FF"/>
                </a:solidFill>
                <a:latin typeface="Arial" pitchFamily="34" charset="0"/>
                <a:cs typeface="Arial" pitchFamily="34" charset="0"/>
              </a:rPr>
              <a:t>measurable value</a:t>
            </a:r>
            <a:r>
              <a:rPr lang="en-US" altLang="en-US" dirty="0" smtClean="0">
                <a:latin typeface="Arial" pitchFamily="34" charset="0"/>
                <a:cs typeface="Arial" pitchFamily="34" charset="0"/>
              </a:rPr>
              <a:t> to an individual </a:t>
            </a:r>
            <a:r>
              <a:rPr lang="en-US" altLang="en-US" i="1" dirty="0" smtClean="0">
                <a:solidFill>
                  <a:srgbClr val="0066FF"/>
                </a:solidFill>
                <a:latin typeface="Arial" pitchFamily="34" charset="0"/>
                <a:cs typeface="Arial" pitchFamily="34" charset="0"/>
              </a:rPr>
              <a:t>actor</a:t>
            </a:r>
            <a:r>
              <a:rPr lang="en-US" altLang="en-US" dirty="0" smtClean="0">
                <a:latin typeface="Arial" pitchFamily="34" charset="0"/>
                <a:cs typeface="Arial" pitchFamily="34" charset="0"/>
              </a:rPr>
              <a:t> of the system."</a:t>
            </a:r>
          </a:p>
        </p:txBody>
      </p:sp>
      <p:graphicFrame>
        <p:nvGraphicFramePr>
          <p:cNvPr id="19460" name="Object 4"/>
          <p:cNvGraphicFramePr>
            <a:graphicFrameLocks/>
          </p:cNvGraphicFramePr>
          <p:nvPr/>
        </p:nvGraphicFramePr>
        <p:xfrm>
          <a:off x="11074401" y="527050"/>
          <a:ext cx="1022351" cy="1074738"/>
        </p:xfrm>
        <a:graphic>
          <a:graphicData uri="http://schemas.openxmlformats.org/presentationml/2006/ole">
            <mc:AlternateContent xmlns:mc="http://schemas.openxmlformats.org/markup-compatibility/2006">
              <mc:Choice xmlns:v="urn:schemas-microsoft-com:vml" Requires="v">
                <p:oleObj spid="_x0000_s1040" r:id="rId4" imgW="766763" imgH="1074738" progId="MS_ClipArt_Gallery.2">
                  <p:embed/>
                </p:oleObj>
              </mc:Choice>
              <mc:Fallback>
                <p:oleObj r:id="rId4" imgW="766763" imgH="1074738"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4401" y="527050"/>
                        <a:ext cx="1022351"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1" name="Object 5"/>
          <p:cNvGraphicFramePr>
            <a:graphicFrameLocks/>
          </p:cNvGraphicFramePr>
          <p:nvPr/>
        </p:nvGraphicFramePr>
        <p:xfrm>
          <a:off x="8411634" y="4876800"/>
          <a:ext cx="1037167" cy="1665288"/>
        </p:xfrm>
        <a:graphic>
          <a:graphicData uri="http://schemas.openxmlformats.org/presentationml/2006/ole">
            <mc:AlternateContent xmlns:mc="http://schemas.openxmlformats.org/markup-compatibility/2006">
              <mc:Choice xmlns:v="urn:schemas-microsoft-com:vml" Requires="v">
                <p:oleObj spid="_x0000_s1041" r:id="rId6" imgW="777875" imgH="1665288" progId="MS_ClipArt_Gallery.2">
                  <p:embed/>
                </p:oleObj>
              </mc:Choice>
              <mc:Fallback>
                <p:oleObj r:id="rId6" imgW="777875" imgH="16652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1634" y="4876800"/>
                        <a:ext cx="1037167"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2" name="AutoShape 6"/>
          <p:cNvSpPr>
            <a:spLocks noChangeArrowheads="1"/>
          </p:cNvSpPr>
          <p:nvPr/>
        </p:nvSpPr>
        <p:spPr bwMode="auto">
          <a:xfrm>
            <a:off x="8644467" y="3892550"/>
            <a:ext cx="2827867" cy="1131888"/>
          </a:xfrm>
          <a:prstGeom prst="wedgeRoundRectCallout">
            <a:avLst>
              <a:gd name="adj1" fmla="val -41681"/>
              <a:gd name="adj2" fmla="val 66667"/>
              <a:gd name="adj3" fmla="val 16667"/>
            </a:avLst>
          </a:prstGeom>
          <a:solidFill>
            <a:schemeClr val="bg1"/>
          </a:solidFill>
          <a:ln w="12700">
            <a:solidFill>
              <a:schemeClr val="tx1"/>
            </a:solidFill>
            <a:miter lim="800000"/>
            <a:headEnd/>
            <a:tailEnd/>
          </a:ln>
        </p:spPr>
        <p:txBody>
          <a:bodyPr wrap="none" lIns="92075" tIns="46038" rIns="92075" bIns="46038" anchor="ctr"/>
          <a:lstStyle/>
          <a:p>
            <a:pPr algn="ctr" eaLnBrk="0" hangingPunct="0"/>
            <a:r>
              <a:rPr lang="en-US" altLang="en-US" sz="2400">
                <a:latin typeface="Times New Roman" pitchFamily="18" charset="0"/>
                <a:cs typeface="Arial" charset="0"/>
              </a:rPr>
              <a:t>What is a </a:t>
            </a:r>
          </a:p>
          <a:p>
            <a:pPr algn="ctr" eaLnBrk="0" hangingPunct="0"/>
            <a:r>
              <a:rPr lang="en-US" altLang="en-US" sz="2400">
                <a:latin typeface="Times New Roman" pitchFamily="18" charset="0"/>
                <a:cs typeface="Arial" charset="0"/>
              </a:rPr>
              <a:t>Use Case </a:t>
            </a:r>
          </a:p>
          <a:p>
            <a:pPr algn="ctr" eaLnBrk="0" hangingPunct="0"/>
            <a:r>
              <a:rPr lang="en-US" altLang="en-US" sz="2400">
                <a:latin typeface="Times New Roman" pitchFamily="18" charset="0"/>
                <a:cs typeface="Arial" charset="0"/>
              </a:rPr>
              <a:t>again?</a:t>
            </a:r>
          </a:p>
        </p:txBody>
      </p:sp>
      <p:sp>
        <p:nvSpPr>
          <p:cNvPr id="19463" name="Date Placeholder 6"/>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432D01FC-CCEF-40E9-94F5-EB673A5AF31E}" type="datetime1">
              <a:rPr lang="en-US" altLang="en-US"/>
              <a:pPr eaLnBrk="1" hangingPunct="1">
                <a:buFont typeface="Arial" charset="0"/>
                <a:buNone/>
              </a:pPr>
              <a:t>4/17/2021</a:t>
            </a:fld>
            <a:endParaRPr lang="en-US" altLang="en-US"/>
          </a:p>
        </p:txBody>
      </p:sp>
      <p:sp>
        <p:nvSpPr>
          <p:cNvPr id="19464" name="Slide Number Placeholder 7"/>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7099539C-9C6D-437D-B420-D623AA3822DD}" type="slidenum">
              <a:rPr lang="en-US" altLang="en-US"/>
              <a:pPr eaLnBrk="1" hangingPunct="1">
                <a:buFont typeface="Arial" charset="0"/>
                <a:buNone/>
              </a:pPr>
              <a:t>21</a:t>
            </a:fld>
            <a:endParaRPr lang="en-US" altLang="en-US"/>
          </a:p>
        </p:txBody>
      </p:sp>
    </p:spTree>
    <p:extLst>
      <p:ext uri="{BB962C8B-B14F-4D97-AF65-F5344CB8AC3E}">
        <p14:creationId xmlns:p14="http://schemas.microsoft.com/office/powerpoint/2010/main" val="3037952458"/>
      </p:ext>
    </p:extLst>
  </p:cSld>
  <p:clrMapOvr>
    <a:masterClrMapping/>
  </p:clrMapOvr>
  <p:transition>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365127"/>
            <a:ext cx="10515600" cy="767637"/>
          </a:xfrm>
        </p:spPr>
        <p:txBody>
          <a:bodyPr lIns="92075" tIns="46038" rIns="92075" bIns="46038"/>
          <a:lstStyle/>
          <a:p>
            <a:pPr algn="ctr" eaLnBrk="1" hangingPunct="1"/>
            <a:r>
              <a:rPr lang="en-US" altLang="en-US" dirty="0" smtClean="0">
                <a:latin typeface="Arial" pitchFamily="34" charset="0"/>
                <a:cs typeface="Arial" pitchFamily="34" charset="0"/>
              </a:rPr>
              <a:t>Use Case Key Concepts</a:t>
            </a:r>
          </a:p>
        </p:txBody>
      </p:sp>
      <p:sp>
        <p:nvSpPr>
          <p:cNvPr id="375811" name="Rectangle 3"/>
          <p:cNvSpPr>
            <a:spLocks noGrp="1" noChangeArrowheads="1"/>
          </p:cNvSpPr>
          <p:nvPr>
            <p:ph idx="1"/>
          </p:nvPr>
        </p:nvSpPr>
        <p:spPr>
          <a:xfrm>
            <a:off x="914400" y="1524000"/>
            <a:ext cx="10363200" cy="4495800"/>
          </a:xfrm>
        </p:spPr>
        <p:txBody>
          <a:bodyPr lIns="92075" tIns="46038" rIns="92075" bIns="46038"/>
          <a:lstStyle/>
          <a:p>
            <a:pPr eaLnBrk="1" hangingPunct="1"/>
            <a:r>
              <a:rPr lang="en-US" altLang="en-US" i="1" dirty="0" smtClean="0">
                <a:solidFill>
                  <a:srgbClr val="0066FF"/>
                </a:solidFill>
                <a:latin typeface="Arial" pitchFamily="34" charset="0"/>
                <a:cs typeface="Arial" pitchFamily="34" charset="0"/>
              </a:rPr>
              <a:t>Use case</a:t>
            </a:r>
            <a:r>
              <a:rPr lang="en-US" altLang="en-US" dirty="0" smtClean="0">
                <a:solidFill>
                  <a:srgbClr val="0066FF"/>
                </a:solidFill>
                <a:latin typeface="Arial" pitchFamily="34" charset="0"/>
                <a:cs typeface="Arial" pitchFamily="34" charset="0"/>
              </a:rPr>
              <a:t>.</a:t>
            </a:r>
            <a:r>
              <a:rPr lang="en-US" altLang="en-US" dirty="0" smtClean="0">
                <a:latin typeface="Arial" pitchFamily="34" charset="0"/>
                <a:cs typeface="Arial" pitchFamily="34" charset="0"/>
              </a:rPr>
              <a:t> Use case</a:t>
            </a:r>
            <a:r>
              <a:rPr lang="en-US" altLang="en-US" i="1" dirty="0" smtClean="0">
                <a:latin typeface="Arial" pitchFamily="34" charset="0"/>
                <a:cs typeface="Arial" pitchFamily="34" charset="0"/>
              </a:rPr>
              <a:t> </a:t>
            </a:r>
            <a:r>
              <a:rPr lang="en-US" altLang="en-US" dirty="0" smtClean="0">
                <a:latin typeface="Arial" pitchFamily="34" charset="0"/>
                <a:cs typeface="Arial" pitchFamily="34" charset="0"/>
              </a:rPr>
              <a:t>is a special flow of events through the system.</a:t>
            </a:r>
          </a:p>
          <a:p>
            <a:pPr eaLnBrk="1" hangingPunct="1"/>
            <a:r>
              <a:rPr lang="en-US" altLang="en-US" i="1" dirty="0" smtClean="0">
                <a:solidFill>
                  <a:srgbClr val="0066FF"/>
                </a:solidFill>
                <a:latin typeface="Arial" pitchFamily="34" charset="0"/>
                <a:cs typeface="Arial" pitchFamily="34" charset="0"/>
              </a:rPr>
              <a:t>Actors</a:t>
            </a:r>
            <a:r>
              <a:rPr lang="en-US" altLang="en-US" dirty="0" smtClean="0">
                <a:solidFill>
                  <a:srgbClr val="0066FF"/>
                </a:solidFill>
                <a:latin typeface="Arial" pitchFamily="34" charset="0"/>
                <a:cs typeface="Arial" pitchFamily="34" charset="0"/>
              </a:rPr>
              <a:t>.</a:t>
            </a:r>
            <a:r>
              <a:rPr lang="en-US" altLang="en-US" dirty="0" smtClean="0">
                <a:latin typeface="Arial" pitchFamily="34" charset="0"/>
                <a:cs typeface="Arial" pitchFamily="34" charset="0"/>
              </a:rPr>
              <a:t> An actor is a user playing a role with respect to the system</a:t>
            </a:r>
            <a:r>
              <a:rPr lang="en-US" altLang="en-US" b="1" dirty="0" smtClean="0">
                <a:latin typeface="Arial" pitchFamily="34" charset="0"/>
                <a:cs typeface="Arial" pitchFamily="34" charset="0"/>
              </a:rPr>
              <a:t>.  </a:t>
            </a:r>
          </a:p>
          <a:p>
            <a:pPr eaLnBrk="1" hangingPunct="1"/>
            <a:r>
              <a:rPr lang="en-US" altLang="en-US" i="1" dirty="0" smtClean="0">
                <a:solidFill>
                  <a:srgbClr val="0066FF"/>
                </a:solidFill>
                <a:latin typeface="Arial" pitchFamily="34" charset="0"/>
                <a:cs typeface="Arial" pitchFamily="34" charset="0"/>
              </a:rPr>
              <a:t>In a system</a:t>
            </a:r>
            <a:r>
              <a:rPr lang="en-US" altLang="en-US" dirty="0" smtClean="0">
                <a:solidFill>
                  <a:srgbClr val="0066FF"/>
                </a:solidFill>
                <a:latin typeface="Arial" pitchFamily="34" charset="0"/>
                <a:cs typeface="Arial" pitchFamily="34" charset="0"/>
              </a:rPr>
              <a:t>.</a:t>
            </a:r>
            <a:r>
              <a:rPr lang="en-US" altLang="en-US" dirty="0" smtClean="0">
                <a:latin typeface="Arial" pitchFamily="34" charset="0"/>
                <a:cs typeface="Arial" pitchFamily="34" charset="0"/>
              </a:rPr>
              <a:t> This simply means that the actors communicate with the system's use case.</a:t>
            </a:r>
          </a:p>
        </p:txBody>
      </p:sp>
    </p:spTree>
    <p:extLst>
      <p:ext uri="{BB962C8B-B14F-4D97-AF65-F5344CB8AC3E}">
        <p14:creationId xmlns:p14="http://schemas.microsoft.com/office/powerpoint/2010/main" val="225596749"/>
      </p:ext>
    </p:extLst>
  </p:cSld>
  <p:clrMapOvr>
    <a:masterClrMapping/>
  </p:clrMapOvr>
  <p:transition>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74638"/>
            <a:ext cx="10972800" cy="838200"/>
          </a:xfrm>
        </p:spPr>
        <p:txBody>
          <a:bodyPr lIns="92075" tIns="46038" rIns="92075" bIns="46038"/>
          <a:lstStyle/>
          <a:p>
            <a:pPr algn="ctr" eaLnBrk="1" hangingPunct="1"/>
            <a:r>
              <a:rPr lang="en-US" altLang="en-US" dirty="0" smtClean="0">
                <a:latin typeface="Arial" pitchFamily="34" charset="0"/>
                <a:cs typeface="Arial" pitchFamily="34" charset="0"/>
              </a:rPr>
              <a:t>Use Case Key Concepts (</a:t>
            </a:r>
            <a:r>
              <a:rPr lang="en-US" altLang="en-US" dirty="0" err="1" smtClean="0">
                <a:latin typeface="Arial" pitchFamily="34" charset="0"/>
                <a:cs typeface="Arial" pitchFamily="34" charset="0"/>
              </a:rPr>
              <a:t>Con’t</a:t>
            </a:r>
            <a:r>
              <a:rPr lang="en-US" altLang="en-US" dirty="0" smtClean="0">
                <a:latin typeface="Arial" pitchFamily="34" charset="0"/>
                <a:cs typeface="Arial" pitchFamily="34" charset="0"/>
              </a:rPr>
              <a:t>)</a:t>
            </a:r>
          </a:p>
        </p:txBody>
      </p:sp>
      <p:sp>
        <p:nvSpPr>
          <p:cNvPr id="377859" name="Rectangle 3"/>
          <p:cNvSpPr>
            <a:spLocks noGrp="1" noChangeArrowheads="1"/>
          </p:cNvSpPr>
          <p:nvPr>
            <p:ph idx="1"/>
          </p:nvPr>
        </p:nvSpPr>
        <p:spPr>
          <a:xfrm>
            <a:off x="914400" y="1447800"/>
            <a:ext cx="10363200" cy="4572000"/>
          </a:xfrm>
        </p:spPr>
        <p:txBody>
          <a:bodyPr lIns="92075" tIns="46038" rIns="92075" bIns="46038"/>
          <a:lstStyle/>
          <a:p>
            <a:pPr eaLnBrk="1" hangingPunct="1"/>
            <a:r>
              <a:rPr lang="en-US" altLang="en-US" i="1" dirty="0" smtClean="0">
                <a:latin typeface="Arial" pitchFamily="34" charset="0"/>
                <a:cs typeface="Arial" pitchFamily="34" charset="0"/>
              </a:rPr>
              <a:t>A </a:t>
            </a:r>
            <a:r>
              <a:rPr lang="en-US" altLang="en-US" i="1" dirty="0" smtClean="0">
                <a:solidFill>
                  <a:srgbClr val="0066FF"/>
                </a:solidFill>
                <a:latin typeface="Arial" pitchFamily="34" charset="0"/>
                <a:cs typeface="Arial" pitchFamily="34" charset="0"/>
              </a:rPr>
              <a:t>measurable value</a:t>
            </a:r>
            <a:r>
              <a:rPr lang="en-US" altLang="en-US" dirty="0" smtClean="0">
                <a:solidFill>
                  <a:srgbClr val="0066FF"/>
                </a:solidFill>
                <a:latin typeface="Arial" pitchFamily="34" charset="0"/>
                <a:cs typeface="Arial" pitchFamily="34" charset="0"/>
              </a:rPr>
              <a:t>.</a:t>
            </a:r>
            <a:r>
              <a:rPr lang="en-US" altLang="en-US" dirty="0" smtClean="0">
                <a:latin typeface="Arial" pitchFamily="34" charset="0"/>
                <a:cs typeface="Arial" pitchFamily="34" charset="0"/>
              </a:rPr>
              <a:t> A use case must help the actor to perform a task that has some identifiable value.</a:t>
            </a:r>
          </a:p>
          <a:p>
            <a:pPr eaLnBrk="1" hangingPunct="1"/>
            <a:r>
              <a:rPr lang="en-US" altLang="en-US" i="1" dirty="0" smtClean="0">
                <a:solidFill>
                  <a:srgbClr val="0066FF"/>
                </a:solidFill>
                <a:latin typeface="Arial" pitchFamily="34" charset="0"/>
                <a:cs typeface="Arial" pitchFamily="34" charset="0"/>
              </a:rPr>
              <a:t>Transaction</a:t>
            </a:r>
            <a:r>
              <a:rPr lang="en-US" altLang="en-US" dirty="0" smtClean="0">
                <a:solidFill>
                  <a:srgbClr val="0066FF"/>
                </a:solidFill>
                <a:latin typeface="Arial" pitchFamily="34" charset="0"/>
                <a:cs typeface="Arial" pitchFamily="34" charset="0"/>
              </a:rPr>
              <a:t>.</a:t>
            </a:r>
            <a:r>
              <a:rPr lang="en-US" altLang="en-US" dirty="0" smtClean="0">
                <a:latin typeface="Arial" pitchFamily="34" charset="0"/>
                <a:cs typeface="Arial" pitchFamily="34" charset="0"/>
              </a:rPr>
              <a:t> A transaction is an atomic set of activities that are performed either fully or not at all.</a:t>
            </a:r>
            <a:r>
              <a:rPr lang="en-US" altLang="en-US" b="1" dirty="0" smtClean="0">
                <a:latin typeface="Arial" pitchFamily="34" charset="0"/>
                <a:cs typeface="Arial" pitchFamily="34" charset="0"/>
              </a:rPr>
              <a:t> </a:t>
            </a:r>
          </a:p>
        </p:txBody>
      </p:sp>
    </p:spTree>
    <p:extLst>
      <p:ext uri="{BB962C8B-B14F-4D97-AF65-F5344CB8AC3E}">
        <p14:creationId xmlns:p14="http://schemas.microsoft.com/office/powerpoint/2010/main" val="3801493565"/>
      </p:ext>
    </p:extLst>
  </p:cSld>
  <p:clrMapOvr>
    <a:masterClrMapping/>
  </p:clrMapOvr>
  <p:transition>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365127"/>
            <a:ext cx="10515600" cy="1026945"/>
          </a:xfrm>
        </p:spPr>
        <p:txBody>
          <a:bodyPr lIns="92075" tIns="46038" rIns="92075" bIns="46038"/>
          <a:lstStyle/>
          <a:p>
            <a:pPr algn="ctr" eaLnBrk="1" hangingPunct="1"/>
            <a:r>
              <a:rPr lang="en-US" altLang="en-US" dirty="0" smtClean="0">
                <a:latin typeface="Arial" pitchFamily="34" charset="0"/>
                <a:cs typeface="Arial" pitchFamily="34" charset="0"/>
              </a:rPr>
              <a:t>Use Associations</a:t>
            </a:r>
          </a:p>
        </p:txBody>
      </p:sp>
      <p:sp>
        <p:nvSpPr>
          <p:cNvPr id="379907" name="Rectangle 3"/>
          <p:cNvSpPr>
            <a:spLocks noGrp="1" noChangeArrowheads="1"/>
          </p:cNvSpPr>
          <p:nvPr>
            <p:ph idx="1"/>
          </p:nvPr>
        </p:nvSpPr>
        <p:spPr>
          <a:xfrm>
            <a:off x="914400" y="1752600"/>
            <a:ext cx="10363200" cy="4038600"/>
          </a:xfrm>
        </p:spPr>
        <p:txBody>
          <a:bodyPr lIns="92075" tIns="46038" rIns="92075" bIns="46038"/>
          <a:lstStyle/>
          <a:p>
            <a:pPr eaLnBrk="1" hangingPunct="1"/>
            <a:r>
              <a:rPr lang="en-US" altLang="en-US" dirty="0" smtClean="0">
                <a:latin typeface="Arial" pitchFamily="34" charset="0"/>
                <a:cs typeface="Arial" pitchFamily="34" charset="0"/>
              </a:rPr>
              <a:t>The </a:t>
            </a:r>
            <a:r>
              <a:rPr lang="en-US" altLang="en-US" i="1" dirty="0" smtClean="0">
                <a:solidFill>
                  <a:srgbClr val="FF3300"/>
                </a:solidFill>
                <a:latin typeface="Arial" pitchFamily="34" charset="0"/>
                <a:cs typeface="Arial" pitchFamily="34" charset="0"/>
              </a:rPr>
              <a:t>use</a:t>
            </a:r>
            <a:r>
              <a:rPr lang="en-US" altLang="en-US" dirty="0" smtClean="0">
                <a:latin typeface="Arial" pitchFamily="34" charset="0"/>
                <a:cs typeface="Arial" pitchFamily="34" charset="0"/>
              </a:rPr>
              <a:t> association occurs when you are describing your use cases and notice that some of them have common </a:t>
            </a:r>
            <a:r>
              <a:rPr lang="en-US" altLang="en-US" dirty="0" err="1" smtClean="0">
                <a:latin typeface="Arial" pitchFamily="34" charset="0"/>
                <a:cs typeface="Arial" pitchFamily="34" charset="0"/>
              </a:rPr>
              <a:t>subflows</a:t>
            </a:r>
            <a:r>
              <a:rPr lang="en-US" altLang="en-US" dirty="0" smtClean="0">
                <a:latin typeface="Arial" pitchFamily="34" charset="0"/>
                <a:cs typeface="Arial" pitchFamily="34" charset="0"/>
              </a:rPr>
              <a:t>. </a:t>
            </a:r>
          </a:p>
          <a:p>
            <a:pPr eaLnBrk="1" hangingPunct="1"/>
            <a:r>
              <a:rPr lang="en-US" altLang="en-US" dirty="0" smtClean="0">
                <a:latin typeface="Arial" pitchFamily="34" charset="0"/>
                <a:cs typeface="Arial" pitchFamily="34" charset="0"/>
              </a:rPr>
              <a:t>The </a:t>
            </a:r>
            <a:r>
              <a:rPr lang="en-US" altLang="en-US" i="1" dirty="0" smtClean="0">
                <a:solidFill>
                  <a:srgbClr val="FF3300"/>
                </a:solidFill>
                <a:latin typeface="Arial" pitchFamily="34" charset="0"/>
                <a:cs typeface="Arial" pitchFamily="34" charset="0"/>
              </a:rPr>
              <a:t>use</a:t>
            </a:r>
            <a:r>
              <a:rPr lang="en-US" altLang="en-US" dirty="0" smtClean="0">
                <a:latin typeface="Arial" pitchFamily="34" charset="0"/>
                <a:cs typeface="Arial" pitchFamily="34" charset="0"/>
              </a:rPr>
              <a:t> association allows you to extract the common </a:t>
            </a:r>
            <a:r>
              <a:rPr lang="en-US" altLang="en-US" dirty="0" err="1" smtClean="0">
                <a:latin typeface="Arial" pitchFamily="34" charset="0"/>
                <a:cs typeface="Arial" pitchFamily="34" charset="0"/>
              </a:rPr>
              <a:t>subflow</a:t>
            </a:r>
            <a:r>
              <a:rPr lang="en-US" altLang="en-US" dirty="0" smtClean="0">
                <a:latin typeface="Arial" pitchFamily="34" charset="0"/>
                <a:cs typeface="Arial" pitchFamily="34" charset="0"/>
              </a:rPr>
              <a:t> and make it a use case of its own.</a:t>
            </a:r>
            <a:r>
              <a:rPr lang="en-US" altLang="en-US" b="1" dirty="0" smtClean="0">
                <a:latin typeface="Arial" pitchFamily="34" charset="0"/>
                <a:cs typeface="Arial" pitchFamily="34" charset="0"/>
              </a:rPr>
              <a:t> </a:t>
            </a:r>
          </a:p>
        </p:txBody>
      </p:sp>
    </p:spTree>
    <p:extLst>
      <p:ext uri="{BB962C8B-B14F-4D97-AF65-F5344CB8AC3E}">
        <p14:creationId xmlns:p14="http://schemas.microsoft.com/office/powerpoint/2010/main" val="1272420685"/>
      </p:ext>
    </p:extLst>
  </p:cSld>
  <p:clrMapOvr>
    <a:masterClrMapping/>
  </p:clrMapOvr>
  <p:transition>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74638"/>
            <a:ext cx="10972800" cy="914400"/>
          </a:xfrm>
        </p:spPr>
        <p:txBody>
          <a:bodyPr lIns="92075" tIns="46038" rIns="92075" bIns="46038"/>
          <a:lstStyle/>
          <a:p>
            <a:pPr algn="ctr" eaLnBrk="1" hangingPunct="1"/>
            <a:r>
              <a:rPr lang="en-US" altLang="en-US" dirty="0" smtClean="0">
                <a:latin typeface="Arial" pitchFamily="34" charset="0"/>
                <a:cs typeface="Arial" pitchFamily="34" charset="0"/>
              </a:rPr>
              <a:t>Extends Associations</a:t>
            </a:r>
          </a:p>
        </p:txBody>
      </p:sp>
      <p:sp>
        <p:nvSpPr>
          <p:cNvPr id="381955" name="Rectangle 3"/>
          <p:cNvSpPr>
            <a:spLocks noGrp="1" noChangeArrowheads="1"/>
          </p:cNvSpPr>
          <p:nvPr>
            <p:ph idx="1"/>
          </p:nvPr>
        </p:nvSpPr>
        <p:spPr>
          <a:xfrm>
            <a:off x="914400" y="1524000"/>
            <a:ext cx="10363200" cy="4495800"/>
          </a:xfrm>
        </p:spPr>
        <p:txBody>
          <a:bodyPr lIns="92075" tIns="46038" rIns="92075" bIns="46038"/>
          <a:lstStyle/>
          <a:p>
            <a:pPr eaLnBrk="1" hangingPunct="1"/>
            <a:r>
              <a:rPr lang="en-US" altLang="en-US" dirty="0" smtClean="0">
                <a:latin typeface="Arial" pitchFamily="34" charset="0"/>
                <a:cs typeface="Arial" pitchFamily="34" charset="0"/>
              </a:rPr>
              <a:t>The </a:t>
            </a:r>
            <a:r>
              <a:rPr lang="en-US" altLang="en-US" i="1" dirty="0" smtClean="0">
                <a:solidFill>
                  <a:srgbClr val="FF3300"/>
                </a:solidFill>
                <a:latin typeface="Arial" pitchFamily="34" charset="0"/>
                <a:cs typeface="Arial" pitchFamily="34" charset="0"/>
              </a:rPr>
              <a:t>extends</a:t>
            </a:r>
            <a:r>
              <a:rPr lang="en-US" altLang="en-US" i="1" dirty="0" smtClean="0">
                <a:latin typeface="Arial" pitchFamily="34" charset="0"/>
                <a:cs typeface="Arial" pitchFamily="34" charset="0"/>
              </a:rPr>
              <a:t> association</a:t>
            </a:r>
            <a:r>
              <a:rPr lang="en-US" altLang="en-US" dirty="0" smtClean="0">
                <a:latin typeface="Arial" pitchFamily="34" charset="0"/>
                <a:cs typeface="Arial" pitchFamily="34" charset="0"/>
              </a:rPr>
              <a:t> is used when you have one use case that is similar to another use case but does a bit more or </a:t>
            </a:r>
          </a:p>
          <a:p>
            <a:pPr eaLnBrk="1" hangingPunct="1"/>
            <a:r>
              <a:rPr lang="en-US" altLang="en-US" dirty="0" smtClean="0">
                <a:latin typeface="Arial" pitchFamily="34" charset="0"/>
                <a:cs typeface="Arial" pitchFamily="34" charset="0"/>
              </a:rPr>
              <a:t>Is more specialized; in essence, it is like a subclass.</a:t>
            </a:r>
            <a:r>
              <a:rPr lang="en-US" altLang="en-US" b="1" dirty="0" smtClean="0">
                <a:latin typeface="Arial" pitchFamily="34" charset="0"/>
                <a:cs typeface="Arial" pitchFamily="34" charset="0"/>
              </a:rPr>
              <a:t> </a:t>
            </a:r>
          </a:p>
        </p:txBody>
      </p:sp>
    </p:spTree>
    <p:extLst>
      <p:ext uri="{BB962C8B-B14F-4D97-AF65-F5344CB8AC3E}">
        <p14:creationId xmlns:p14="http://schemas.microsoft.com/office/powerpoint/2010/main" val="3785782554"/>
      </p:ext>
    </p:extLst>
  </p:cSld>
  <p:clrMapOvr>
    <a:masterClrMapping/>
  </p:clrMapOvr>
  <p:transition>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p:cNvGraphicFramePr>
          <p:nvPr/>
        </p:nvGraphicFramePr>
        <p:xfrm>
          <a:off x="787401" y="685800"/>
          <a:ext cx="11089217" cy="5727700"/>
        </p:xfrm>
        <a:graphic>
          <a:graphicData uri="http://schemas.openxmlformats.org/presentationml/2006/ole">
            <mc:AlternateContent xmlns:mc="http://schemas.openxmlformats.org/markup-compatibility/2006">
              <mc:Choice xmlns:v="urn:schemas-microsoft-com:vml" Requires="v">
                <p:oleObj spid="_x0000_s2057" r:id="rId4" imgW="8316913" imgH="5727700" progId="Visio.Drawing.5">
                  <p:embed/>
                </p:oleObj>
              </mc:Choice>
              <mc:Fallback>
                <p:oleObj r:id="rId4" imgW="8316913" imgH="5727700" progId="Visio.Drawing.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1" y="685800"/>
                        <a:ext cx="11089217"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79" name="Date Placeholder 2"/>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186085C1-DF53-4515-88BA-15D5B2C2D9E4}" type="datetime1">
              <a:rPr lang="en-US" altLang="en-US"/>
              <a:pPr eaLnBrk="1" hangingPunct="1">
                <a:buFont typeface="Arial" charset="0"/>
                <a:buNone/>
              </a:pPr>
              <a:t>4/17/2021</a:t>
            </a:fld>
            <a:endParaRPr lang="en-US" altLang="en-US"/>
          </a:p>
        </p:txBody>
      </p:sp>
      <p:sp>
        <p:nvSpPr>
          <p:cNvPr id="24580"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95EE27A8-5138-4146-BB01-3AC7D08B0783}" type="slidenum">
              <a:rPr lang="en-US" altLang="en-US"/>
              <a:pPr eaLnBrk="1" hangingPunct="1">
                <a:buFont typeface="Arial" charset="0"/>
                <a:buNone/>
              </a:pPr>
              <a:t>26</a:t>
            </a:fld>
            <a:endParaRPr lang="en-US" altLang="en-US"/>
          </a:p>
        </p:txBody>
      </p:sp>
    </p:spTree>
    <p:extLst>
      <p:ext uri="{BB962C8B-B14F-4D97-AF65-F5344CB8AC3E}">
        <p14:creationId xmlns:p14="http://schemas.microsoft.com/office/powerpoint/2010/main" val="3242276149"/>
      </p:ext>
    </p:extLst>
  </p:cSld>
  <p:clrMapOvr>
    <a:masterClrMapping/>
  </p:clrMapOvr>
  <p:transition>
    <p:pull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err="1">
                <a:latin typeface="Times New Roman" pitchFamily="18" charset="0"/>
                <a:cs typeface="Times New Roman" pitchFamily="18" charset="0"/>
              </a:rPr>
              <a:t>Contn</a:t>
            </a:r>
            <a:r>
              <a:rPr lang="en-US" sz="3600" b="1" dirty="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0"/>
            <a:ext cx="10515600" cy="5262563"/>
          </a:xfrm>
        </p:spPr>
        <p:txBody>
          <a:bodyPr/>
          <a:lstStyle/>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1.Use-case name: Borrow books</a:t>
            </a:r>
            <a:r>
              <a:rPr lang="en-US" sz="2000" dirty="0">
                <a:latin typeface="Times New Roman" pitchFamily="18" charset="0"/>
                <a:cs typeface="Times New Roman" pitchFamily="18" charset="0"/>
              </a:rPr>
              <a:t>. A member takes books from the library to read at home, registering them at the checkout desk so the library can keep track of its books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Depending on the member's record, different courses of events will follow.</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2.Use-case name: Get an interlibrary loan</a:t>
            </a:r>
            <a:r>
              <a:rPr lang="en-US" sz="2000" dirty="0">
                <a:latin typeface="Times New Roman" pitchFamily="18" charset="0"/>
                <a:cs typeface="Times New Roman" pitchFamily="18" charset="0"/>
              </a:rPr>
              <a:t>. A member requests a book that the library does not have. The book is located at another library and ordered through an interlibrary loan. </a:t>
            </a:r>
          </a:p>
          <a:p>
            <a:pPr algn="just"/>
            <a:endParaRPr lang="en-US" sz="20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3.Use-case name: Return books</a:t>
            </a:r>
            <a:r>
              <a:rPr lang="en-US" sz="1900" dirty="0">
                <a:latin typeface="Times New Roman" pitchFamily="18" charset="0"/>
                <a:cs typeface="Times New Roman" pitchFamily="18" charset="0"/>
              </a:rPr>
              <a:t>. A member brings borrowed books back to the library. </a:t>
            </a:r>
          </a:p>
          <a:p>
            <a:pPr algn="just"/>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4.Use-case name: Check library card</a:t>
            </a:r>
            <a:r>
              <a:rPr lang="en-US" sz="1900" dirty="0">
                <a:latin typeface="Times New Roman" pitchFamily="18" charset="0"/>
                <a:cs typeface="Times New Roman" pitchFamily="18" charset="0"/>
              </a:rPr>
              <a:t>. A member submits his or her library card to </a:t>
            </a:r>
            <a:r>
              <a:rPr lang="en-US" sz="1900" dirty="0" smtClean="0">
                <a:latin typeface="Times New Roman" pitchFamily="18" charset="0"/>
                <a:cs typeface="Times New Roman" pitchFamily="18" charset="0"/>
              </a:rPr>
              <a:t>the clerk</a:t>
            </a:r>
            <a:r>
              <a:rPr lang="en-US" sz="1900" dirty="0">
                <a:latin typeface="Times New Roman" pitchFamily="18" charset="0"/>
                <a:cs typeface="Times New Roman" pitchFamily="18" charset="0"/>
              </a:rPr>
              <a:t>, who checks the borrower's record.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2515329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err="1">
                <a:latin typeface="Times New Roman" pitchFamily="18" charset="0"/>
                <a:cs typeface="Times New Roman" pitchFamily="18" charset="0"/>
              </a:rPr>
              <a:t>Contn</a:t>
            </a:r>
            <a:r>
              <a:rPr lang="en-US" sz="3600" b="1" dirty="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0"/>
            <a:ext cx="10515600" cy="5262563"/>
          </a:xfrm>
        </p:spPr>
        <p:txBody>
          <a:bodyPr/>
          <a:lstStyle/>
          <a:p>
            <a:r>
              <a:rPr lang="en-US" sz="2000" dirty="0">
                <a:latin typeface="Times New Roman" pitchFamily="18" charset="0"/>
                <a:cs typeface="Times New Roman" pitchFamily="18" charset="0"/>
              </a:rPr>
              <a:t>5. </a:t>
            </a:r>
            <a:r>
              <a:rPr lang="en-US" sz="2000" b="1" dirty="0">
                <a:latin typeface="Times New Roman" pitchFamily="18" charset="0"/>
                <a:cs typeface="Times New Roman" pitchFamily="18" charset="0"/>
              </a:rPr>
              <a:t>Use-case name: Do research</a:t>
            </a:r>
            <a:r>
              <a:rPr lang="en-US" sz="2000" dirty="0">
                <a:latin typeface="Times New Roman" pitchFamily="18" charset="0"/>
                <a:cs typeface="Times New Roman" pitchFamily="18" charset="0"/>
              </a:rPr>
              <a:t>. A member comes to the library to do research. The member can search in a variety of ways (such as through books, journals, CDROM, WWW) to find information on the subjects of that research.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6. </a:t>
            </a:r>
            <a:r>
              <a:rPr lang="en-US" sz="2000" b="1" dirty="0">
                <a:latin typeface="Times New Roman" pitchFamily="18" charset="0"/>
                <a:cs typeface="Times New Roman" pitchFamily="18" charset="0"/>
              </a:rPr>
              <a:t>Use-case name: Read books, newspaper</a:t>
            </a:r>
            <a:r>
              <a:rPr lang="en-US" sz="2000" dirty="0">
                <a:latin typeface="Times New Roman" pitchFamily="18" charset="0"/>
                <a:cs typeface="Times New Roman" pitchFamily="18" charset="0"/>
              </a:rPr>
              <a:t>. A member comes to the library for a quiet place to study or read a newspaper, journal, or book.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7</a:t>
            </a: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Use-case name: Purchase supplies</a:t>
            </a:r>
            <a:r>
              <a:rPr lang="en-US" sz="2000" dirty="0">
                <a:latin typeface="Times New Roman" pitchFamily="18" charset="0"/>
                <a:cs typeface="Times New Roman" pitchFamily="18" charset="0"/>
              </a:rPr>
              <a:t>. The supplier provides the books, journals, and newspapers purchased by the library.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28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2916637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74638"/>
            <a:ext cx="10972800" cy="952500"/>
          </a:xfrm>
        </p:spPr>
        <p:txBody>
          <a:bodyPr/>
          <a:lstStyle/>
          <a:p>
            <a:pPr algn="ctr" eaLnBrk="1" hangingPunct="1"/>
            <a:r>
              <a:rPr lang="en-US" altLang="en-US" sz="3200" dirty="0" smtClean="0">
                <a:latin typeface="Arial" pitchFamily="34" charset="0"/>
                <a:cs typeface="Arial" pitchFamily="34" charset="0"/>
              </a:rPr>
              <a:t>Fully Developed </a:t>
            </a:r>
            <a:br>
              <a:rPr lang="en-US" altLang="en-US" sz="3200" dirty="0" smtClean="0">
                <a:latin typeface="Arial" pitchFamily="34" charset="0"/>
                <a:cs typeface="Arial" pitchFamily="34" charset="0"/>
              </a:rPr>
            </a:br>
            <a:r>
              <a:rPr lang="en-US" altLang="en-US" sz="3200" dirty="0" smtClean="0">
                <a:latin typeface="Arial" pitchFamily="34" charset="0"/>
                <a:cs typeface="Arial" pitchFamily="34" charset="0"/>
              </a:rPr>
              <a:t>Use Case Description</a:t>
            </a:r>
          </a:p>
        </p:txBody>
      </p:sp>
      <p:graphicFrame>
        <p:nvGraphicFramePr>
          <p:cNvPr id="422915" name="Group 3"/>
          <p:cNvGraphicFramePr>
            <a:graphicFrameLocks noGrp="1"/>
          </p:cNvGraphicFramePr>
          <p:nvPr>
            <p:ph idx="4294967295"/>
          </p:nvPr>
        </p:nvGraphicFramePr>
        <p:xfrm>
          <a:off x="609600" y="1600200"/>
          <a:ext cx="10972800" cy="4997448"/>
        </p:xfrm>
        <a:graphic>
          <a:graphicData uri="http://schemas.openxmlformats.org/drawingml/2006/table">
            <a:tbl>
              <a:tblPr/>
              <a:tblGrid>
                <a:gridCol w="2391833"/>
                <a:gridCol w="8580967"/>
              </a:tblGrid>
              <a:tr h="34135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Use Case Name:</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Checkout Movies</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6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Scenario:</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Checkout movies at counter</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5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Triggering Event:</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Customer brings movies to checkout counter</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6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Brief Description:</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When customer brings movies to counter, clerk checks membership ID, clerk scans in each movie identifier, takes payment, and notifies customer of return due date and time. </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5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Actors:</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Video clerk</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9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Related Use Cases:</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Add new member</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56">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Stakeholders:</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Clerk, Store manager</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6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Preconditions:</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Movie titles must exist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Movie copy must exist</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Customer must exist (or Add new member must be invoked)</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9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Postconditions:</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Video Rental and rental line items must be created</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Payment transaction must be created</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Status of movie copy must be updated</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Video Rental must be connected to customer family member</a:t>
                      </a:r>
                      <a:endParaRPr kumimoji="0" lang="en-US" sz="1600" b="1" i="0" u="none" strike="noStrike" cap="none" normalizeH="0" baseline="0" dirty="0" smtClean="0">
                        <a:ln>
                          <a:noFill/>
                        </a:ln>
                        <a:solidFill>
                          <a:schemeClr val="tx1"/>
                        </a:solidFill>
                        <a:effectLst/>
                        <a:latin typeface="Arial" panose="020B0604020202020204" pitchFamily="34" charset="0"/>
                      </a:endParaRPr>
                    </a:p>
                  </a:txBody>
                  <a:tcPr marL="121920" marR="121920"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35" name="Date Placeholder 3"/>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E9258546-9319-4AF0-BDBF-FBC78BE9C190}" type="datetime1">
              <a:rPr lang="en-US" altLang="en-US"/>
              <a:pPr eaLnBrk="1" hangingPunct="1">
                <a:buFont typeface="Arial" charset="0"/>
                <a:buNone/>
              </a:pPr>
              <a:t>4/17/2021</a:t>
            </a:fld>
            <a:endParaRPr lang="en-US" altLang="en-US"/>
          </a:p>
        </p:txBody>
      </p:sp>
      <p:sp>
        <p:nvSpPr>
          <p:cNvPr id="25636"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3239314E-F9DB-4A7E-99CD-12910BAC01D4}" type="slidenum">
              <a:rPr lang="en-US" altLang="en-US"/>
              <a:pPr eaLnBrk="1" hangingPunct="1">
                <a:buFont typeface="Arial" charset="0"/>
                <a:buNone/>
              </a:pPr>
              <a:t>29</a:t>
            </a:fld>
            <a:endParaRPr lang="en-US" altLang="en-US"/>
          </a:p>
        </p:txBody>
      </p:sp>
    </p:spTree>
    <p:extLst>
      <p:ext uri="{BB962C8B-B14F-4D97-AF65-F5344CB8AC3E}">
        <p14:creationId xmlns:p14="http://schemas.microsoft.com/office/powerpoint/2010/main" val="1267525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a:latin typeface="Times New Roman" pitchFamily="18" charset="0"/>
                <a:cs typeface="Times New Roman" pitchFamily="18" charset="0"/>
              </a:rPr>
              <a:t>Analysis</a:t>
            </a:r>
          </a:p>
        </p:txBody>
      </p:sp>
      <p:sp>
        <p:nvSpPr>
          <p:cNvPr id="3" name="Content Placeholder 2"/>
          <p:cNvSpPr>
            <a:spLocks noGrp="1"/>
          </p:cNvSpPr>
          <p:nvPr>
            <p:ph idx="1"/>
          </p:nvPr>
        </p:nvSpPr>
        <p:spPr>
          <a:xfrm>
            <a:off x="838200" y="914402"/>
            <a:ext cx="10515600" cy="5262563"/>
          </a:xfrm>
        </p:spPr>
        <p:txBody>
          <a:bodyPr/>
          <a:lstStyle/>
          <a:p>
            <a:pPr marL="0" indent="0" algn="just">
              <a:buNone/>
            </a:pPr>
            <a:r>
              <a:rPr lang="en-US" sz="2400" dirty="0" smtClean="0">
                <a:latin typeface="Times New Roman" pitchFamily="18" charset="0"/>
                <a:cs typeface="Times New Roman" pitchFamily="18" charset="0"/>
              </a:rPr>
              <a:t>Objective of Analysis</a:t>
            </a:r>
          </a:p>
          <a:p>
            <a:pPr algn="just"/>
            <a:r>
              <a:rPr lang="en-US" sz="2400" dirty="0" smtClean="0">
                <a:latin typeface="Times New Roman" pitchFamily="18" charset="0"/>
                <a:cs typeface="Times New Roman" pitchFamily="18" charset="0"/>
              </a:rPr>
              <a:t>To capture a complete unambiguous, and consistent picture of the requirements of the system.</a:t>
            </a:r>
          </a:p>
          <a:p>
            <a:pPr algn="just"/>
            <a:r>
              <a:rPr lang="en-US" sz="2400" dirty="0" smtClean="0">
                <a:latin typeface="Times New Roman" pitchFamily="18" charset="0"/>
                <a:cs typeface="Times New Roman" pitchFamily="18" charset="0"/>
              </a:rPr>
              <a:t>What the system must do to satisfy the user’s requirements and needs.</a:t>
            </a:r>
          </a:p>
          <a:p>
            <a:pPr algn="just"/>
            <a:r>
              <a:rPr lang="en-US" sz="2400" dirty="0" smtClean="0">
                <a:latin typeface="Times New Roman" pitchFamily="18" charset="0"/>
                <a:cs typeface="Times New Roman" pitchFamily="18" charset="0"/>
              </a:rPr>
              <a:t>Analysis is a process of transforming a problem definition from a fuzzy set of facts and myths into a coherent statement of system’s requirements. </a:t>
            </a:r>
          </a:p>
          <a:p>
            <a:pPr algn="just"/>
            <a:r>
              <a:rPr lang="en-US" sz="2400" dirty="0" smtClean="0">
                <a:latin typeface="Times New Roman" pitchFamily="18" charset="0"/>
                <a:cs typeface="Times New Roman" pitchFamily="18" charset="0"/>
              </a:rPr>
              <a:t>Transformation of the users needs into set of problem statements and requirements.</a:t>
            </a:r>
          </a:p>
          <a:p>
            <a:pPr lvl="1" algn="just"/>
            <a:r>
              <a:rPr lang="en-US" sz="2000" dirty="0" smtClean="0">
                <a:latin typeface="Times New Roman" pitchFamily="18" charset="0"/>
                <a:cs typeface="Times New Roman" pitchFamily="18" charset="0"/>
              </a:rPr>
              <a:t>How the users will use the system </a:t>
            </a:r>
          </a:p>
          <a:p>
            <a:pPr lvl="1" algn="just"/>
            <a:r>
              <a:rPr lang="en-US" sz="2000" dirty="0" smtClean="0">
                <a:latin typeface="Times New Roman" pitchFamily="18" charset="0"/>
                <a:cs typeface="Times New Roman" pitchFamily="18" charset="0"/>
              </a:rPr>
              <a:t>What is needed to accomplish the system’s operational requirements.</a:t>
            </a:r>
          </a:p>
          <a:p>
            <a:pPr algn="just"/>
            <a:r>
              <a:rPr lang="en-US" sz="2400" dirty="0" smtClean="0">
                <a:latin typeface="Times New Roman" pitchFamily="18" charset="0"/>
                <a:cs typeface="Times New Roman" pitchFamily="18" charset="0"/>
              </a:rPr>
              <a:t>Analysis involves a great deal of interaction with the people who will be affected by the system.</a:t>
            </a:r>
          </a:p>
          <a:p>
            <a:pPr algn="just"/>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594378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25600" y="274638"/>
            <a:ext cx="9956800" cy="1143000"/>
          </a:xfrm>
        </p:spPr>
        <p:txBody>
          <a:bodyPr lIns="92075" tIns="46038" rIns="92075" bIns="46038"/>
          <a:lstStyle/>
          <a:p>
            <a:pPr algn="ctr" eaLnBrk="1" hangingPunct="1"/>
            <a:r>
              <a:rPr lang="en-US" altLang="en-US" sz="4000" dirty="0" smtClean="0">
                <a:latin typeface="Arial" pitchFamily="34" charset="0"/>
                <a:cs typeface="Arial" pitchFamily="34" charset="0"/>
              </a:rPr>
              <a:t>Identifying the use cases: Goals</a:t>
            </a:r>
          </a:p>
        </p:txBody>
      </p:sp>
      <p:sp>
        <p:nvSpPr>
          <p:cNvPr id="343043" name="Rectangle 3"/>
          <p:cNvSpPr>
            <a:spLocks noGrp="1" noChangeArrowheads="1"/>
          </p:cNvSpPr>
          <p:nvPr>
            <p:ph idx="1"/>
          </p:nvPr>
        </p:nvSpPr>
        <p:spPr/>
        <p:txBody>
          <a:bodyPr lIns="92075" tIns="46038" rIns="92075" bIns="46038"/>
          <a:lstStyle/>
          <a:p>
            <a:pPr eaLnBrk="1" hangingPunct="1"/>
            <a:r>
              <a:rPr lang="en-US" altLang="en-US" dirty="0" smtClean="0">
                <a:latin typeface="Arial" pitchFamily="34" charset="0"/>
                <a:cs typeface="Arial" pitchFamily="34" charset="0"/>
              </a:rPr>
              <a:t>The use-case approach to object-oriented analysis and the object-oriented analysis process.</a:t>
            </a:r>
          </a:p>
          <a:p>
            <a:pPr eaLnBrk="1" hangingPunct="1"/>
            <a:r>
              <a:rPr lang="en-US" altLang="en-US" dirty="0" smtClean="0">
                <a:latin typeface="Arial" pitchFamily="34" charset="0"/>
                <a:cs typeface="Arial" pitchFamily="34" charset="0"/>
              </a:rPr>
              <a:t>Identifying actors.</a:t>
            </a:r>
          </a:p>
          <a:p>
            <a:pPr eaLnBrk="1" hangingPunct="1"/>
            <a:r>
              <a:rPr lang="en-US" altLang="en-US" dirty="0" smtClean="0">
                <a:latin typeface="Arial" pitchFamily="34" charset="0"/>
                <a:cs typeface="Arial" pitchFamily="34" charset="0"/>
              </a:rPr>
              <a:t>Identifying use cases.</a:t>
            </a:r>
          </a:p>
          <a:p>
            <a:pPr eaLnBrk="1" hangingPunct="1"/>
            <a:r>
              <a:rPr lang="en-US" altLang="en-US" dirty="0" smtClean="0">
                <a:latin typeface="Arial" pitchFamily="34" charset="0"/>
                <a:cs typeface="Arial" pitchFamily="34" charset="0"/>
              </a:rPr>
              <a:t>Documentation.</a:t>
            </a:r>
          </a:p>
        </p:txBody>
      </p:sp>
      <p:graphicFrame>
        <p:nvGraphicFramePr>
          <p:cNvPr id="26628" name="Object 4"/>
          <p:cNvGraphicFramePr>
            <a:graphicFrameLocks/>
          </p:cNvGraphicFramePr>
          <p:nvPr/>
        </p:nvGraphicFramePr>
        <p:xfrm>
          <a:off x="203200" y="152400"/>
          <a:ext cx="1642533" cy="1460500"/>
        </p:xfrm>
        <a:graphic>
          <a:graphicData uri="http://schemas.openxmlformats.org/presentationml/2006/ole">
            <mc:AlternateContent xmlns:mc="http://schemas.openxmlformats.org/markup-compatibility/2006">
              <mc:Choice xmlns:v="urn:schemas-microsoft-com:vml" Requires="v">
                <p:oleObj spid="_x0000_s3081" r:id="rId4" imgW="1231900" imgH="1460500" progId="MS_ClipArt_Gallery.2">
                  <p:embed/>
                </p:oleObj>
              </mc:Choice>
              <mc:Fallback>
                <p:oleObj r:id="rId4" imgW="1231900" imgH="14605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 y="152400"/>
                        <a:ext cx="164253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29" name="Date Placeholder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E4018AAE-CD58-49D3-A0D6-BC557B3335AE}" type="datetime1">
              <a:rPr lang="en-US" altLang="en-US"/>
              <a:pPr eaLnBrk="1" hangingPunct="1">
                <a:buFont typeface="Arial" charset="0"/>
                <a:buNone/>
              </a:pPr>
              <a:t>4/17/2021</a:t>
            </a:fld>
            <a:endParaRPr lang="en-US" altLang="en-US"/>
          </a:p>
        </p:txBody>
      </p:sp>
      <p:sp>
        <p:nvSpPr>
          <p:cNvPr id="26630" name="Slide Number Placeholder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buFont typeface="Arial" charset="0"/>
              <a:defRPr>
                <a:solidFill>
                  <a:schemeClr val="tx1"/>
                </a:solidFill>
                <a:latin typeface="Arial" charset="0"/>
              </a:defRPr>
            </a:lvl6pPr>
            <a:lvl7pPr marL="2971800" indent="-228600" eaLnBrk="0" fontAlgn="base" hangingPunct="0">
              <a:spcBef>
                <a:spcPct val="0"/>
              </a:spcBef>
              <a:spcAft>
                <a:spcPct val="0"/>
              </a:spcAft>
              <a:buFont typeface="Arial" charset="0"/>
              <a:defRPr>
                <a:solidFill>
                  <a:schemeClr val="tx1"/>
                </a:solidFill>
                <a:latin typeface="Arial" charset="0"/>
              </a:defRPr>
            </a:lvl7pPr>
            <a:lvl8pPr marL="3429000" indent="-228600" eaLnBrk="0" fontAlgn="base" hangingPunct="0">
              <a:spcBef>
                <a:spcPct val="0"/>
              </a:spcBef>
              <a:spcAft>
                <a:spcPct val="0"/>
              </a:spcAft>
              <a:buFont typeface="Arial" charset="0"/>
              <a:defRPr>
                <a:solidFill>
                  <a:schemeClr val="tx1"/>
                </a:solidFill>
                <a:latin typeface="Arial" charset="0"/>
              </a:defRPr>
            </a:lvl8pPr>
            <a:lvl9pPr marL="3886200" indent="-228600" eaLnBrk="0" fontAlgn="base" hangingPunct="0">
              <a:spcBef>
                <a:spcPct val="0"/>
              </a:spcBef>
              <a:spcAft>
                <a:spcPct val="0"/>
              </a:spcAft>
              <a:buFont typeface="Arial" charset="0"/>
              <a:defRPr>
                <a:solidFill>
                  <a:schemeClr val="tx1"/>
                </a:solidFill>
                <a:latin typeface="Arial" charset="0"/>
              </a:defRPr>
            </a:lvl9pPr>
          </a:lstStyle>
          <a:p>
            <a:pPr eaLnBrk="1" hangingPunct="1">
              <a:buFont typeface="Arial" charset="0"/>
              <a:buNone/>
            </a:pPr>
            <a:fld id="{F571305F-8E2A-4B59-8217-CE8D659DEB13}" type="slidenum">
              <a:rPr lang="en-US" altLang="en-US"/>
              <a:pPr eaLnBrk="1" hangingPunct="1">
                <a:buFont typeface="Arial" charset="0"/>
                <a:buNone/>
              </a:pPr>
              <a:t>30</a:t>
            </a:fld>
            <a:endParaRPr lang="en-US" altLang="en-US"/>
          </a:p>
        </p:txBody>
      </p:sp>
    </p:spTree>
    <p:extLst>
      <p:ext uri="{BB962C8B-B14F-4D97-AF65-F5344CB8AC3E}">
        <p14:creationId xmlns:p14="http://schemas.microsoft.com/office/powerpoint/2010/main" val="2379150126"/>
      </p:ext>
    </p:extLst>
  </p:cSld>
  <p:clrMapOvr>
    <a:masterClrMapping/>
  </p:clrMapOvr>
  <p:transition>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Key words of the use case</a:t>
            </a:r>
          </a:p>
        </p:txBody>
      </p:sp>
      <p:sp>
        <p:nvSpPr>
          <p:cNvPr id="3" name="Content Placeholder 2"/>
          <p:cNvSpPr>
            <a:spLocks noGrp="1"/>
          </p:cNvSpPr>
          <p:nvPr>
            <p:ph idx="1"/>
          </p:nvPr>
        </p:nvSpPr>
        <p:spPr>
          <a:xfrm>
            <a:off x="838200" y="914402"/>
            <a:ext cx="10515600" cy="5262563"/>
          </a:xfrm>
        </p:spPr>
        <p:txBody>
          <a:bodyPr/>
          <a:lstStyle/>
          <a:p>
            <a:r>
              <a:rPr lang="en-US" sz="2400" dirty="0">
                <a:solidFill>
                  <a:srgbClr val="00B050"/>
                </a:solidFill>
                <a:latin typeface="Arial" pitchFamily="34" charset="0"/>
                <a:cs typeface="Arial" pitchFamily="34" charset="0"/>
              </a:rPr>
              <a:t>Use case:</a:t>
            </a:r>
          </a:p>
          <a:p>
            <a:pPr lvl="1"/>
            <a:r>
              <a:rPr lang="en-US" dirty="0">
                <a:latin typeface="Arial" pitchFamily="34" charset="0"/>
                <a:cs typeface="Arial" pitchFamily="34" charset="0"/>
              </a:rPr>
              <a:t>Flow of events.</a:t>
            </a:r>
          </a:p>
          <a:p>
            <a:pPr lvl="1"/>
            <a:r>
              <a:rPr lang="en-US" dirty="0">
                <a:latin typeface="Arial" pitchFamily="34" charset="0"/>
                <a:cs typeface="Arial" pitchFamily="34" charset="0"/>
              </a:rPr>
              <a:t>Many courses of events can be grouped together.</a:t>
            </a:r>
          </a:p>
          <a:p>
            <a:pPr lvl="1"/>
            <a:r>
              <a:rPr lang="en-US" dirty="0">
                <a:latin typeface="Arial" pitchFamily="34" charset="0"/>
                <a:cs typeface="Arial" pitchFamily="34" charset="0"/>
              </a:rPr>
              <a:t>Many use cases can be grouped together to manage complexities and to reduce number of use cases.</a:t>
            </a:r>
          </a:p>
          <a:p>
            <a:pPr lvl="1"/>
            <a:r>
              <a:rPr lang="en-US" dirty="0">
                <a:latin typeface="Arial" pitchFamily="34" charset="0"/>
                <a:cs typeface="Arial" pitchFamily="34" charset="0"/>
              </a:rPr>
              <a:t>Ex:</a:t>
            </a:r>
          </a:p>
          <a:p>
            <a:pPr lvl="2"/>
            <a:r>
              <a:rPr lang="en-US" sz="2400" dirty="0">
                <a:latin typeface="Arial" pitchFamily="34" charset="0"/>
                <a:cs typeface="Arial" pitchFamily="34" charset="0"/>
              </a:rPr>
              <a:t>Borrowing the book depends on whether book is available and whether you are the member of the library.</a:t>
            </a:r>
          </a:p>
          <a:p>
            <a:pPr lvl="2"/>
            <a:r>
              <a:rPr lang="en-US" sz="2400" dirty="0">
                <a:latin typeface="Arial" pitchFamily="34" charset="0"/>
                <a:cs typeface="Arial" pitchFamily="34" charset="0"/>
              </a:rPr>
              <a:t>Simple use cases can be grouped together.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err="1" smtClean="0">
                <a:latin typeface="Times New Roman" pitchFamily="18" charset="0"/>
                <a:cs typeface="Times New Roman" pitchFamily="18" charset="0"/>
              </a:rPr>
              <a:t>Contn</a:t>
            </a:r>
            <a:r>
              <a:rPr lang="en-US" sz="3600" b="1"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2"/>
            <a:ext cx="10515600" cy="5262563"/>
          </a:xfrm>
        </p:spPr>
        <p:txBody>
          <a:bodyPr/>
          <a:lstStyle/>
          <a:p>
            <a:r>
              <a:rPr lang="en-US" dirty="0">
                <a:solidFill>
                  <a:srgbClr val="00B050"/>
                </a:solidFill>
                <a:latin typeface="Arial" pitchFamily="34" charset="0"/>
                <a:cs typeface="Arial" pitchFamily="34" charset="0"/>
              </a:rPr>
              <a:t>Actors:</a:t>
            </a:r>
          </a:p>
          <a:p>
            <a:pPr lvl="1"/>
            <a:r>
              <a:rPr lang="en-US" dirty="0">
                <a:latin typeface="Arial" pitchFamily="34" charset="0"/>
                <a:cs typeface="Arial" pitchFamily="34" charset="0"/>
              </a:rPr>
              <a:t>An actor is the user who uses the system.</a:t>
            </a:r>
          </a:p>
          <a:p>
            <a:pPr lvl="1"/>
            <a:r>
              <a:rPr lang="en-US" dirty="0">
                <a:latin typeface="Arial" pitchFamily="34" charset="0"/>
                <a:cs typeface="Arial" pitchFamily="34" charset="0"/>
              </a:rPr>
              <a:t>A single actor can perform many use cases.</a:t>
            </a:r>
          </a:p>
          <a:p>
            <a:pPr lvl="1"/>
            <a:r>
              <a:rPr lang="en-US" dirty="0">
                <a:latin typeface="Arial" pitchFamily="34" charset="0"/>
                <a:cs typeface="Arial" pitchFamily="34" charset="0"/>
              </a:rPr>
              <a:t>A single use case can have many actors.</a:t>
            </a:r>
          </a:p>
          <a:p>
            <a:pPr lvl="1"/>
            <a:r>
              <a:rPr lang="en-US" dirty="0">
                <a:latin typeface="Arial" pitchFamily="34" charset="0"/>
                <a:cs typeface="Arial" pitchFamily="34" charset="0"/>
              </a:rPr>
              <a:t>An actor can be an external system which needs some information from the system.</a:t>
            </a:r>
          </a:p>
          <a:p>
            <a:r>
              <a:rPr lang="en-US" dirty="0">
                <a:solidFill>
                  <a:srgbClr val="00B050"/>
                </a:solidFill>
                <a:latin typeface="Arial" pitchFamily="34" charset="0"/>
                <a:cs typeface="Arial" pitchFamily="34" charset="0"/>
              </a:rPr>
              <a:t>A measurable value:</a:t>
            </a:r>
          </a:p>
          <a:p>
            <a:pPr lvl="1"/>
            <a:r>
              <a:rPr lang="en-US" dirty="0">
                <a:latin typeface="Arial" pitchFamily="34" charset="0"/>
                <a:cs typeface="Arial" pitchFamily="34" charset="0"/>
              </a:rPr>
              <a:t>A use case must help the actor to perform a task that has some identifiable value.</a:t>
            </a:r>
          </a:p>
          <a:p>
            <a:pPr lvl="1"/>
            <a:r>
              <a:rPr lang="en-US" dirty="0">
                <a:latin typeface="Arial" pitchFamily="34" charset="0"/>
                <a:cs typeface="Arial" pitchFamily="34" charset="0"/>
              </a:rPr>
              <a:t>The performance of the use case in terms of cost or price</a:t>
            </a:r>
          </a:p>
          <a:p>
            <a:r>
              <a:rPr lang="en-US" dirty="0">
                <a:solidFill>
                  <a:srgbClr val="00B050"/>
                </a:solidFill>
                <a:latin typeface="Arial" pitchFamily="34" charset="0"/>
                <a:cs typeface="Arial" pitchFamily="34" charset="0"/>
              </a:rPr>
              <a:t>Transaction:</a:t>
            </a:r>
          </a:p>
          <a:p>
            <a:pPr lvl="1"/>
            <a:r>
              <a:rPr lang="en-US" dirty="0">
                <a:latin typeface="Arial" pitchFamily="34" charset="0"/>
                <a:cs typeface="Arial" pitchFamily="34" charset="0"/>
              </a:rPr>
              <a:t>An atomic set of activities performed either fully or  not at all.</a:t>
            </a:r>
          </a:p>
          <a:p>
            <a:pPr lvl="1"/>
            <a:r>
              <a:rPr lang="en-US" dirty="0">
                <a:latin typeface="Arial" pitchFamily="34" charset="0"/>
                <a:cs typeface="Arial" pitchFamily="34" charset="0"/>
              </a:rPr>
              <a:t>Can be triggered by the user or any other external system.</a:t>
            </a:r>
          </a:p>
          <a:p>
            <a:pPr lvl="1">
              <a:buNone/>
            </a:pPr>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Identifying the actors</a:t>
            </a:r>
          </a:p>
        </p:txBody>
      </p:sp>
      <p:sp>
        <p:nvSpPr>
          <p:cNvPr id="3" name="Content Placeholder 2"/>
          <p:cNvSpPr>
            <a:spLocks noGrp="1"/>
          </p:cNvSpPr>
          <p:nvPr>
            <p:ph idx="1"/>
          </p:nvPr>
        </p:nvSpPr>
        <p:spPr>
          <a:xfrm>
            <a:off x="838200" y="1119116"/>
            <a:ext cx="10515600" cy="5057847"/>
          </a:xfrm>
        </p:spPr>
        <p:txBody>
          <a:bodyPr/>
          <a:lstStyle/>
          <a:p>
            <a:r>
              <a:rPr lang="en-US" sz="2400" dirty="0">
                <a:latin typeface="Arial" pitchFamily="34" charset="0"/>
                <a:cs typeface="Arial" pitchFamily="34" charset="0"/>
              </a:rPr>
              <a:t>Actor represents the role a user plays with respect to the system.</a:t>
            </a:r>
          </a:p>
          <a:p>
            <a:r>
              <a:rPr lang="en-US" sz="2400" dirty="0">
                <a:latin typeface="Arial" pitchFamily="34" charset="0"/>
                <a:cs typeface="Arial" pitchFamily="34" charset="0"/>
              </a:rPr>
              <a:t>A user must play more than one role</a:t>
            </a:r>
          </a:p>
          <a:p>
            <a:pPr lvl="1"/>
            <a:r>
              <a:rPr lang="en-US" dirty="0">
                <a:latin typeface="Arial" pitchFamily="34" charset="0"/>
                <a:cs typeface="Arial" pitchFamily="34" charset="0"/>
              </a:rPr>
              <a:t>A person can be member of an library and also a customer of a bank.</a:t>
            </a:r>
          </a:p>
          <a:p>
            <a:r>
              <a:rPr lang="en-US" sz="2400" dirty="0">
                <a:latin typeface="Arial" pitchFamily="34" charset="0"/>
                <a:cs typeface="Arial" pitchFamily="34" charset="0"/>
              </a:rPr>
              <a:t>We have to identify the actors and the interaction with the system.</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345" y="2929161"/>
            <a:ext cx="7313627" cy="362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Identifying the actors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19116"/>
            <a:ext cx="10515600" cy="5057847"/>
          </a:xfrm>
        </p:spPr>
        <p:txBody>
          <a:bodyPr/>
          <a:lstStyle/>
          <a:p>
            <a:pPr>
              <a:lnSpc>
                <a:spcPct val="100000"/>
              </a:lnSpc>
              <a:spcBef>
                <a:spcPts val="0"/>
              </a:spcBef>
              <a:spcAft>
                <a:spcPts val="1200"/>
              </a:spcAft>
            </a:pPr>
            <a:r>
              <a:rPr lang="en-US" sz="2400" dirty="0">
                <a:latin typeface="Arial" pitchFamily="34" charset="0"/>
                <a:cs typeface="Arial" pitchFamily="34" charset="0"/>
              </a:rPr>
              <a:t>Actors can be found through:</a:t>
            </a:r>
          </a:p>
          <a:p>
            <a:pPr lvl="1">
              <a:lnSpc>
                <a:spcPct val="100000"/>
              </a:lnSpc>
              <a:spcBef>
                <a:spcPts val="0"/>
              </a:spcBef>
              <a:spcAft>
                <a:spcPts val="1200"/>
              </a:spcAft>
            </a:pPr>
            <a:r>
              <a:rPr lang="en-US" dirty="0">
                <a:latin typeface="Arial" pitchFamily="34" charset="0"/>
                <a:cs typeface="Arial" pitchFamily="34" charset="0"/>
              </a:rPr>
              <a:t>Who is using the system? or who is affected by the system? Or which group need help from the system to perform a task?</a:t>
            </a:r>
          </a:p>
          <a:p>
            <a:pPr lvl="1">
              <a:lnSpc>
                <a:spcPct val="100000"/>
              </a:lnSpc>
              <a:spcBef>
                <a:spcPts val="0"/>
              </a:spcBef>
              <a:spcAft>
                <a:spcPts val="1200"/>
              </a:spcAft>
            </a:pPr>
            <a:r>
              <a:rPr lang="en-US" dirty="0">
                <a:latin typeface="Arial" pitchFamily="34" charset="0"/>
                <a:cs typeface="Arial" pitchFamily="34" charset="0"/>
              </a:rPr>
              <a:t>Who affects the system? Or which user groups are needed by the system to perform its functions?</a:t>
            </a:r>
          </a:p>
          <a:p>
            <a:pPr lvl="1">
              <a:lnSpc>
                <a:spcPct val="100000"/>
              </a:lnSpc>
              <a:spcBef>
                <a:spcPts val="0"/>
              </a:spcBef>
              <a:spcAft>
                <a:spcPts val="1200"/>
              </a:spcAft>
            </a:pPr>
            <a:r>
              <a:rPr lang="en-US" dirty="0">
                <a:latin typeface="Arial" pitchFamily="34" charset="0"/>
                <a:cs typeface="Arial" pitchFamily="34" charset="0"/>
              </a:rPr>
              <a:t>Which external hardware or other system use the system?</a:t>
            </a:r>
          </a:p>
          <a:p>
            <a:pPr lvl="1">
              <a:lnSpc>
                <a:spcPct val="100000"/>
              </a:lnSpc>
              <a:spcBef>
                <a:spcPts val="0"/>
              </a:spcBef>
              <a:spcAft>
                <a:spcPts val="1200"/>
              </a:spcAft>
            </a:pPr>
            <a:r>
              <a:rPr lang="en-US" dirty="0">
                <a:latin typeface="Arial" pitchFamily="34" charset="0"/>
                <a:cs typeface="Arial" pitchFamily="34" charset="0"/>
              </a:rPr>
              <a:t>What problems does this application solve?</a:t>
            </a:r>
          </a:p>
          <a:p>
            <a:pPr lvl="1">
              <a:lnSpc>
                <a:spcPct val="100000"/>
              </a:lnSpc>
              <a:spcBef>
                <a:spcPts val="0"/>
              </a:spcBef>
              <a:spcAft>
                <a:spcPts val="1200"/>
              </a:spcAft>
            </a:pPr>
            <a:r>
              <a:rPr lang="en-US" dirty="0">
                <a:latin typeface="Arial" pitchFamily="34" charset="0"/>
                <a:cs typeface="Arial" pitchFamily="34" charset="0"/>
              </a:rPr>
              <a:t>Finally, how do users use the system?</a:t>
            </a:r>
          </a:p>
          <a:p>
            <a:pPr lvl="1">
              <a:lnSpc>
                <a:spcPct val="100000"/>
              </a:lnSpc>
              <a:spcBef>
                <a:spcPts val="0"/>
              </a:spcBef>
              <a:spcAft>
                <a:spcPts val="1200"/>
              </a:spcAft>
            </a:pPr>
            <a:r>
              <a:rPr lang="en-US" dirty="0">
                <a:latin typeface="Arial" pitchFamily="34" charset="0"/>
                <a:cs typeface="Arial" pitchFamily="34" charset="0"/>
              </a:rPr>
              <a:t>What are they doing with the system?</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7"/>
            <a:ext cx="10515600" cy="1064525"/>
          </a:xfrm>
        </p:spPr>
        <p:txBody>
          <a:bodyPr/>
          <a:lstStyle/>
          <a:p>
            <a:pPr algn="ctr"/>
            <a:r>
              <a:rPr lang="en-US" sz="3600" dirty="0">
                <a:latin typeface="Arial" pitchFamily="34" charset="0"/>
                <a:cs typeface="Arial" pitchFamily="34" charset="0"/>
              </a:rPr>
              <a:t>Identifying the actors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73707"/>
            <a:ext cx="10515600" cy="5003258"/>
          </a:xfrm>
        </p:spPr>
        <p:txBody>
          <a:bodyPr/>
          <a:lstStyle/>
          <a:p>
            <a:pPr>
              <a:lnSpc>
                <a:spcPct val="100000"/>
              </a:lnSpc>
              <a:spcBef>
                <a:spcPts val="0"/>
              </a:spcBef>
              <a:spcAft>
                <a:spcPts val="1200"/>
              </a:spcAft>
            </a:pPr>
            <a:r>
              <a:rPr lang="en-US" sz="2400" dirty="0">
                <a:latin typeface="Arial" pitchFamily="34" charset="0"/>
                <a:cs typeface="Arial" pitchFamily="34" charset="0"/>
              </a:rPr>
              <a:t>An actor need </a:t>
            </a:r>
            <a:r>
              <a:rPr lang="en-US" sz="2400" dirty="0" smtClean="0">
                <a:latin typeface="Arial" pitchFamily="34" charset="0"/>
                <a:cs typeface="Arial" pitchFamily="34" charset="0"/>
              </a:rPr>
              <a:t>not </a:t>
            </a:r>
            <a:r>
              <a:rPr lang="en-US" sz="2400" dirty="0">
                <a:latin typeface="Arial" pitchFamily="34" charset="0"/>
                <a:cs typeface="Arial" pitchFamily="34" charset="0"/>
              </a:rPr>
              <a:t>to be human.</a:t>
            </a:r>
          </a:p>
          <a:p>
            <a:pPr>
              <a:lnSpc>
                <a:spcPct val="100000"/>
              </a:lnSpc>
              <a:spcBef>
                <a:spcPts val="0"/>
              </a:spcBef>
              <a:spcAft>
                <a:spcPts val="1200"/>
              </a:spcAft>
            </a:pPr>
            <a:r>
              <a:rPr lang="en-US" sz="2400" dirty="0">
                <a:latin typeface="Arial" pitchFamily="34" charset="0"/>
                <a:cs typeface="Arial" pitchFamily="34" charset="0"/>
              </a:rPr>
              <a:t>An actor also can be an external system.</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Guidelines for finding use cases</a:t>
            </a:r>
          </a:p>
        </p:txBody>
      </p:sp>
      <p:sp>
        <p:nvSpPr>
          <p:cNvPr id="3" name="Content Placeholder 2"/>
          <p:cNvSpPr>
            <a:spLocks noGrp="1"/>
          </p:cNvSpPr>
          <p:nvPr>
            <p:ph idx="1"/>
          </p:nvPr>
        </p:nvSpPr>
        <p:spPr>
          <a:xfrm>
            <a:off x="838200" y="1023584"/>
            <a:ext cx="10515600" cy="5153381"/>
          </a:xfrm>
        </p:spPr>
        <p:txBody>
          <a:bodyPr/>
          <a:lstStyle/>
          <a:p>
            <a:pPr>
              <a:lnSpc>
                <a:spcPct val="100000"/>
              </a:lnSpc>
              <a:spcBef>
                <a:spcPts val="0"/>
              </a:spcBef>
              <a:spcAft>
                <a:spcPts val="1800"/>
              </a:spcAft>
            </a:pPr>
            <a:r>
              <a:rPr lang="en-US" sz="2400" dirty="0">
                <a:latin typeface="Arial" pitchFamily="34" charset="0"/>
                <a:cs typeface="Arial" pitchFamily="34" charset="0"/>
              </a:rPr>
              <a:t>Steps:</a:t>
            </a:r>
          </a:p>
          <a:p>
            <a:pPr lvl="1">
              <a:lnSpc>
                <a:spcPct val="100000"/>
              </a:lnSpc>
              <a:spcBef>
                <a:spcPts val="0"/>
              </a:spcBef>
              <a:spcAft>
                <a:spcPts val="1800"/>
              </a:spcAft>
            </a:pPr>
            <a:r>
              <a:rPr lang="en-US" dirty="0">
                <a:latin typeface="Arial" pitchFamily="34" charset="0"/>
                <a:cs typeface="Arial" pitchFamily="34" charset="0"/>
              </a:rPr>
              <a:t>For each actor. </a:t>
            </a:r>
            <a:r>
              <a:rPr lang="en-US" dirty="0">
                <a:solidFill>
                  <a:srgbClr val="FF0000"/>
                </a:solidFill>
                <a:latin typeface="Arial" pitchFamily="34" charset="0"/>
                <a:cs typeface="Arial" pitchFamily="34" charset="0"/>
              </a:rPr>
              <a:t>Identify the tasks </a:t>
            </a:r>
            <a:r>
              <a:rPr lang="en-US" dirty="0">
                <a:latin typeface="Arial" pitchFamily="34" charset="0"/>
                <a:cs typeface="Arial" pitchFamily="34" charset="0"/>
              </a:rPr>
              <a:t>that actor can able to perform or the system expects the task from that actor.</a:t>
            </a:r>
          </a:p>
          <a:p>
            <a:pPr lvl="1">
              <a:lnSpc>
                <a:spcPct val="100000"/>
              </a:lnSpc>
              <a:spcBef>
                <a:spcPts val="0"/>
              </a:spcBef>
              <a:spcAft>
                <a:spcPts val="1800"/>
              </a:spcAft>
            </a:pPr>
            <a:r>
              <a:rPr lang="en-US" dirty="0">
                <a:latin typeface="Arial" pitchFamily="34" charset="0"/>
                <a:cs typeface="Arial" pitchFamily="34" charset="0"/>
              </a:rPr>
              <a:t>Name the use cases</a:t>
            </a:r>
          </a:p>
          <a:p>
            <a:pPr lvl="1">
              <a:lnSpc>
                <a:spcPct val="100000"/>
              </a:lnSpc>
              <a:spcBef>
                <a:spcPts val="0"/>
              </a:spcBef>
              <a:spcAft>
                <a:spcPts val="1800"/>
              </a:spcAft>
            </a:pPr>
            <a:r>
              <a:rPr lang="en-US" dirty="0">
                <a:solidFill>
                  <a:srgbClr val="FF0000"/>
                </a:solidFill>
                <a:latin typeface="Arial" pitchFamily="34" charset="0"/>
                <a:cs typeface="Arial" pitchFamily="34" charset="0"/>
              </a:rPr>
              <a:t>Describe</a:t>
            </a:r>
            <a:r>
              <a:rPr lang="en-US" dirty="0">
                <a:latin typeface="Arial" pitchFamily="34" charset="0"/>
                <a:cs typeface="Arial" pitchFamily="34" charset="0"/>
              </a:rPr>
              <a:t> the use case with </a:t>
            </a:r>
            <a:r>
              <a:rPr lang="en-US" dirty="0">
                <a:solidFill>
                  <a:srgbClr val="FF0000"/>
                </a:solidFill>
                <a:latin typeface="Arial" pitchFamily="34" charset="0"/>
                <a:cs typeface="Arial" pitchFamily="34" charset="0"/>
              </a:rPr>
              <a:t>user familiar terms</a:t>
            </a:r>
            <a:r>
              <a:rPr lang="en-US" dirty="0">
                <a:latin typeface="Arial" pitchFamily="34" charset="0"/>
                <a:cs typeface="Arial" pitchFamily="34" charset="0"/>
              </a:rPr>
              <a:t>.</a:t>
            </a:r>
          </a:p>
          <a:p>
            <a:pPr>
              <a:lnSpc>
                <a:spcPct val="100000"/>
              </a:lnSpc>
              <a:spcBef>
                <a:spcPts val="0"/>
              </a:spcBef>
              <a:spcAft>
                <a:spcPts val="1800"/>
              </a:spcAft>
            </a:pPr>
            <a:r>
              <a:rPr lang="en-US" sz="2400" dirty="0">
                <a:latin typeface="Arial" pitchFamily="34" charset="0"/>
                <a:cs typeface="Arial" pitchFamily="34" charset="0"/>
              </a:rPr>
              <a:t>Actors represent a role that one or several users can play</a:t>
            </a:r>
          </a:p>
          <a:p>
            <a:pPr lvl="1">
              <a:lnSpc>
                <a:spcPct val="100000"/>
              </a:lnSpc>
              <a:spcBef>
                <a:spcPts val="0"/>
              </a:spcBef>
              <a:spcAft>
                <a:spcPts val="1800"/>
              </a:spcAft>
            </a:pPr>
            <a:r>
              <a:rPr lang="en-US" dirty="0">
                <a:latin typeface="Arial" pitchFamily="34" charset="0"/>
                <a:cs typeface="Arial" pitchFamily="34" charset="0"/>
              </a:rPr>
              <a:t>Ex: employee is an </a:t>
            </a:r>
            <a:r>
              <a:rPr lang="en-US" dirty="0" err="1">
                <a:latin typeface="Arial" pitchFamily="34" charset="0"/>
                <a:cs typeface="Arial" pitchFamily="34" charset="0"/>
              </a:rPr>
              <a:t>actor.John,Ram..are</a:t>
            </a:r>
            <a:r>
              <a:rPr lang="en-US" dirty="0">
                <a:latin typeface="Arial" pitchFamily="34" charset="0"/>
                <a:cs typeface="Arial" pitchFamily="34" charset="0"/>
              </a:rPr>
              <a:t> users</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361001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Guidelines for finding use cases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37230"/>
            <a:ext cx="10515600" cy="5139733"/>
          </a:xfrm>
        </p:spPr>
        <p:txBody>
          <a:bodyPr/>
          <a:lstStyle/>
          <a:p>
            <a:pPr>
              <a:lnSpc>
                <a:spcPct val="100000"/>
              </a:lnSpc>
              <a:spcBef>
                <a:spcPts val="0"/>
              </a:spcBef>
              <a:spcAft>
                <a:spcPts val="1200"/>
              </a:spcAft>
            </a:pPr>
            <a:r>
              <a:rPr lang="en-US" sz="2400" dirty="0">
                <a:latin typeface="Arial" pitchFamily="34" charset="0"/>
                <a:cs typeface="Arial" pitchFamily="34" charset="0"/>
              </a:rPr>
              <a:t>Each </a:t>
            </a:r>
            <a:r>
              <a:rPr lang="en-US" sz="2400" dirty="0">
                <a:solidFill>
                  <a:srgbClr val="FF0000"/>
                </a:solidFill>
                <a:latin typeface="Arial" pitchFamily="34" charset="0"/>
                <a:cs typeface="Arial" pitchFamily="34" charset="0"/>
              </a:rPr>
              <a:t>use case should have only one main actor</a:t>
            </a:r>
            <a:r>
              <a:rPr lang="en-US" sz="2400" dirty="0">
                <a:latin typeface="Arial" pitchFamily="34" charset="0"/>
                <a:cs typeface="Arial" pitchFamily="34" charset="0"/>
              </a:rPr>
              <a:t>. To achieve this,</a:t>
            </a:r>
          </a:p>
          <a:p>
            <a:pPr lvl="1">
              <a:lnSpc>
                <a:spcPct val="100000"/>
              </a:lnSpc>
              <a:spcBef>
                <a:spcPts val="0"/>
              </a:spcBef>
              <a:spcAft>
                <a:spcPts val="1200"/>
              </a:spcAft>
            </a:pPr>
            <a:r>
              <a:rPr lang="en-US" dirty="0">
                <a:latin typeface="Arial" pitchFamily="34" charset="0"/>
                <a:cs typeface="Arial" pitchFamily="34" charset="0"/>
              </a:rPr>
              <a:t>Isolate users from actors</a:t>
            </a:r>
          </a:p>
          <a:p>
            <a:pPr lvl="1">
              <a:lnSpc>
                <a:spcPct val="100000"/>
              </a:lnSpc>
              <a:spcBef>
                <a:spcPts val="0"/>
              </a:spcBef>
              <a:spcAft>
                <a:spcPts val="1200"/>
              </a:spcAft>
            </a:pPr>
            <a:r>
              <a:rPr lang="en-US" dirty="0">
                <a:latin typeface="Arial" pitchFamily="34" charset="0"/>
                <a:cs typeface="Arial" pitchFamily="34" charset="0"/>
              </a:rPr>
              <a:t>Isolate actors from other actors</a:t>
            </a:r>
          </a:p>
          <a:p>
            <a:pPr lvl="1">
              <a:lnSpc>
                <a:spcPct val="100000"/>
              </a:lnSpc>
              <a:spcBef>
                <a:spcPts val="0"/>
              </a:spcBef>
              <a:spcAft>
                <a:spcPts val="1200"/>
              </a:spcAft>
            </a:pPr>
            <a:r>
              <a:rPr lang="en-US" dirty="0">
                <a:latin typeface="Arial" pitchFamily="34" charset="0"/>
                <a:cs typeface="Arial" pitchFamily="34" charset="0"/>
              </a:rPr>
              <a:t>Isolate use cases that have different initiating actors and slightly different behavior.</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Dividing Use Cases into Packages</a:t>
            </a:r>
          </a:p>
        </p:txBody>
      </p:sp>
      <p:sp>
        <p:nvSpPr>
          <p:cNvPr id="3" name="Content Placeholder 2"/>
          <p:cNvSpPr>
            <a:spLocks noGrp="1"/>
          </p:cNvSpPr>
          <p:nvPr>
            <p:ph idx="1"/>
          </p:nvPr>
        </p:nvSpPr>
        <p:spPr>
          <a:xfrm>
            <a:off x="838200" y="914400"/>
            <a:ext cx="10515600" cy="5262563"/>
          </a:xfrm>
        </p:spPr>
        <p:txBody>
          <a:bodyPr/>
          <a:lstStyle/>
          <a:p>
            <a:pPr algn="just">
              <a:lnSpc>
                <a:spcPct val="100000"/>
              </a:lnSpc>
              <a:spcBef>
                <a:spcPts val="0"/>
              </a:spcBef>
              <a:spcAft>
                <a:spcPts val="1200"/>
              </a:spcAft>
            </a:pPr>
            <a:r>
              <a:rPr lang="en-US" sz="2400" dirty="0">
                <a:solidFill>
                  <a:srgbClr val="FF0000"/>
                </a:solidFill>
                <a:latin typeface="Arial" pitchFamily="34" charset="0"/>
                <a:cs typeface="Arial" pitchFamily="34" charset="0"/>
              </a:rPr>
              <a:t>Dividing Use Cases into Packages</a:t>
            </a:r>
            <a:r>
              <a:rPr lang="en-US" sz="2400" dirty="0">
                <a:latin typeface="Arial" pitchFamily="34" charset="0"/>
                <a:cs typeface="Arial" pitchFamily="34" charset="0"/>
              </a:rPr>
              <a:t> Each use case represents a particular scenario in the system. </a:t>
            </a:r>
          </a:p>
          <a:p>
            <a:pPr algn="just">
              <a:lnSpc>
                <a:spcPct val="100000"/>
              </a:lnSpc>
              <a:spcBef>
                <a:spcPts val="0"/>
              </a:spcBef>
              <a:spcAft>
                <a:spcPts val="1200"/>
              </a:spcAft>
            </a:pPr>
            <a:r>
              <a:rPr lang="en-US" sz="2400" dirty="0" smtClean="0">
                <a:latin typeface="Arial" pitchFamily="34" charset="0"/>
                <a:cs typeface="Arial" pitchFamily="34" charset="0"/>
              </a:rPr>
              <a:t>You </a:t>
            </a:r>
            <a:r>
              <a:rPr lang="en-US" sz="2400" dirty="0">
                <a:latin typeface="Arial" pitchFamily="34" charset="0"/>
                <a:cs typeface="Arial" pitchFamily="34" charset="0"/>
              </a:rPr>
              <a:t>may model either how the system currently works or how you want it to work. </a:t>
            </a:r>
            <a:r>
              <a:rPr lang="en-US" sz="2400" dirty="0">
                <a:solidFill>
                  <a:srgbClr val="FF0000"/>
                </a:solidFill>
                <a:latin typeface="Arial" pitchFamily="34" charset="0"/>
                <a:cs typeface="Arial" pitchFamily="34" charset="0"/>
              </a:rPr>
              <a:t>A design is broken down into packages</a:t>
            </a:r>
            <a:r>
              <a:rPr lang="en-US" sz="2400" dirty="0">
                <a:latin typeface="Arial" pitchFamily="34" charset="0"/>
                <a:cs typeface="Arial" pitchFamily="34" charset="0"/>
              </a:rPr>
              <a:t>. You must narrow the focus of the scenarios in your system.</a:t>
            </a:r>
          </a:p>
          <a:p>
            <a:pPr algn="just">
              <a:lnSpc>
                <a:spcPct val="100000"/>
              </a:lnSpc>
              <a:spcBef>
                <a:spcPts val="0"/>
              </a:spcBef>
              <a:spcAft>
                <a:spcPts val="1200"/>
              </a:spcAft>
            </a:pPr>
            <a:r>
              <a:rPr lang="en-US" sz="2400" dirty="0" smtClean="0">
                <a:latin typeface="Arial" pitchFamily="34" charset="0"/>
                <a:cs typeface="Arial" pitchFamily="34" charset="0"/>
              </a:rPr>
              <a:t> </a:t>
            </a:r>
            <a:r>
              <a:rPr lang="en-US" sz="2400" dirty="0">
                <a:latin typeface="Arial" pitchFamily="34" charset="0"/>
                <a:cs typeface="Arial" pitchFamily="34" charset="0"/>
              </a:rPr>
              <a:t>For example, in a library system, the various scenarios involve a supplier providing books or a member doing research or borrowing books.</a:t>
            </a:r>
          </a:p>
          <a:p>
            <a:pPr algn="just">
              <a:lnSpc>
                <a:spcPct val="100000"/>
              </a:lnSpc>
              <a:spcBef>
                <a:spcPts val="0"/>
              </a:spcBef>
              <a:spcAft>
                <a:spcPts val="1200"/>
              </a:spcAft>
            </a:pPr>
            <a:r>
              <a:rPr lang="en-US" sz="2400" dirty="0" smtClean="0">
                <a:latin typeface="Arial" pitchFamily="34" charset="0"/>
                <a:cs typeface="Arial" pitchFamily="34" charset="0"/>
              </a:rPr>
              <a:t> </a:t>
            </a:r>
            <a:r>
              <a:rPr lang="en-US" sz="2400" dirty="0">
                <a:latin typeface="Arial" pitchFamily="34" charset="0"/>
                <a:cs typeface="Arial" pitchFamily="34" charset="0"/>
              </a:rPr>
              <a:t>In this case, there should be three separate packages, one each for Borrow books, Do research, and Purchase books.</a:t>
            </a:r>
          </a:p>
          <a:p>
            <a:pPr algn="just">
              <a:lnSpc>
                <a:spcPct val="100000"/>
              </a:lnSpc>
              <a:spcBef>
                <a:spcPts val="0"/>
              </a:spcBef>
              <a:spcAft>
                <a:spcPts val="1200"/>
              </a:spcAft>
            </a:pPr>
            <a:r>
              <a:rPr lang="en-US" sz="2400" dirty="0" smtClean="0">
                <a:latin typeface="Arial" pitchFamily="34" charset="0"/>
                <a:cs typeface="Arial" pitchFamily="34" charset="0"/>
              </a:rPr>
              <a:t> </a:t>
            </a:r>
            <a:r>
              <a:rPr lang="en-US" sz="2400" dirty="0">
                <a:latin typeface="Arial" pitchFamily="34" charset="0"/>
                <a:cs typeface="Arial" pitchFamily="34" charset="0"/>
              </a:rPr>
              <a:t>Many applications may be associated with the library system and one or more databases used to store the information (see Figure).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spTree>
    <p:extLst>
      <p:ext uri="{BB962C8B-B14F-4D97-AF65-F5344CB8AC3E}">
        <p14:creationId xmlns:p14="http://schemas.microsoft.com/office/powerpoint/2010/main" val="3601003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Times New Roman" pitchFamily="18" charset="0"/>
                <a:cs typeface="Times New Roman" pitchFamily="18" charset="0"/>
              </a:rPr>
              <a:t>Dividing Use Cases into Packages</a:t>
            </a:r>
          </a:p>
        </p:txBody>
      </p:sp>
      <p:sp>
        <p:nvSpPr>
          <p:cNvPr id="3" name="Content Placeholder 2"/>
          <p:cNvSpPr>
            <a:spLocks noGrp="1"/>
          </p:cNvSpPr>
          <p:nvPr>
            <p:ph idx="1"/>
          </p:nvPr>
        </p:nvSpPr>
        <p:spPr>
          <a:xfrm>
            <a:off x="838200" y="914400"/>
            <a:ext cx="10515600" cy="5262563"/>
          </a:xfrm>
        </p:spPr>
        <p:txBody>
          <a:bodyPr/>
          <a:lstStyle/>
          <a:p>
            <a:pPr algn="just"/>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39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5595257"/>
            <a:ext cx="1262743" cy="1262743"/>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138" y="1364776"/>
            <a:ext cx="8137215" cy="459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15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a:latin typeface="Times New Roman" pitchFamily="18" charset="0"/>
                <a:cs typeface="Times New Roman" pitchFamily="18" charset="0"/>
              </a:rPr>
              <a:t>Analysis</a:t>
            </a:r>
          </a:p>
        </p:txBody>
      </p:sp>
      <p:sp>
        <p:nvSpPr>
          <p:cNvPr id="3" name="Content Placeholder 2"/>
          <p:cNvSpPr>
            <a:spLocks noGrp="1"/>
          </p:cNvSpPr>
          <p:nvPr>
            <p:ph idx="1"/>
          </p:nvPr>
        </p:nvSpPr>
        <p:spPr>
          <a:xfrm>
            <a:off x="838200" y="914402"/>
            <a:ext cx="10515600" cy="5262563"/>
          </a:xfrm>
        </p:spPr>
        <p:txBody>
          <a:bodyPr/>
          <a:lstStyle/>
          <a:p>
            <a:pPr algn="just"/>
            <a:r>
              <a:rPr lang="en-US" sz="2400" dirty="0" smtClean="0">
                <a:latin typeface="Times New Roman" pitchFamily="18" charset="0"/>
                <a:cs typeface="Times New Roman" pitchFamily="18" charset="0"/>
              </a:rPr>
              <a:t>Analyst use Four major tools for </a:t>
            </a:r>
            <a:r>
              <a:rPr lang="en-US" sz="2400" dirty="0" err="1" smtClean="0">
                <a:latin typeface="Times New Roman" pitchFamily="18" charset="0"/>
                <a:cs typeface="Times New Roman" pitchFamily="18" charset="0"/>
              </a:rPr>
              <a:t>extacting</a:t>
            </a:r>
            <a:r>
              <a:rPr lang="en-US" sz="2400" dirty="0" smtClean="0">
                <a:latin typeface="Times New Roman" pitchFamily="18" charset="0"/>
                <a:cs typeface="Times New Roman" pitchFamily="18" charset="0"/>
              </a:rPr>
              <a:t> information about the system</a:t>
            </a:r>
          </a:p>
          <a:p>
            <a:pPr lvl="1" algn="just"/>
            <a:r>
              <a:rPr lang="en-US" dirty="0" smtClean="0">
                <a:latin typeface="Times New Roman" pitchFamily="18" charset="0"/>
                <a:cs typeface="Times New Roman" pitchFamily="18" charset="0"/>
              </a:rPr>
              <a:t>Examination of existing system documentation</a:t>
            </a:r>
          </a:p>
          <a:p>
            <a:pPr lvl="1" algn="just"/>
            <a:r>
              <a:rPr lang="en-US" dirty="0" smtClean="0">
                <a:latin typeface="Times New Roman" pitchFamily="18" charset="0"/>
                <a:cs typeface="Times New Roman" pitchFamily="18" charset="0"/>
              </a:rPr>
              <a:t>Interviews</a:t>
            </a:r>
          </a:p>
          <a:p>
            <a:pPr lvl="1" algn="just"/>
            <a:r>
              <a:rPr lang="en-US" dirty="0" smtClean="0">
                <a:latin typeface="Times New Roman" pitchFamily="18" charset="0"/>
                <a:cs typeface="Times New Roman" pitchFamily="18" charset="0"/>
              </a:rPr>
              <a:t>Questionnaire</a:t>
            </a:r>
          </a:p>
          <a:p>
            <a:pPr lvl="1" algn="just"/>
            <a:r>
              <a:rPr lang="en-US" dirty="0" smtClean="0">
                <a:latin typeface="Times New Roman" pitchFamily="18" charset="0"/>
                <a:cs typeface="Times New Roman" pitchFamily="18" charset="0"/>
              </a:rPr>
              <a:t>Observation</a:t>
            </a:r>
          </a:p>
          <a:p>
            <a:pPr algn="just"/>
            <a:r>
              <a:rPr lang="en-US" sz="2400" dirty="0" smtClean="0">
                <a:latin typeface="Times New Roman" pitchFamily="18" charset="0"/>
                <a:cs typeface="Times New Roman" pitchFamily="18" charset="0"/>
              </a:rPr>
              <a:t>Miner methods</a:t>
            </a:r>
          </a:p>
          <a:p>
            <a:pPr lvl="1" algn="just"/>
            <a:r>
              <a:rPr lang="en-US" dirty="0" smtClean="0">
                <a:latin typeface="Times New Roman" pitchFamily="18" charset="0"/>
                <a:cs typeface="Times New Roman" pitchFamily="18" charset="0"/>
              </a:rPr>
              <a:t>Literature review</a:t>
            </a:r>
          </a:p>
          <a:p>
            <a:pPr algn="just"/>
            <a:r>
              <a:rPr lang="en-US" sz="2400" dirty="0" smtClean="0">
                <a:latin typeface="Times New Roman" pitchFamily="18" charset="0"/>
                <a:cs typeface="Times New Roman" pitchFamily="18" charset="0"/>
              </a:rPr>
              <a:t>Input is user requirements(written and oral)</a:t>
            </a:r>
          </a:p>
          <a:p>
            <a:pPr algn="just"/>
            <a:r>
              <a:rPr lang="en-US" sz="2400" dirty="0" smtClean="0">
                <a:latin typeface="Times New Roman" pitchFamily="18" charset="0"/>
                <a:cs typeface="Times New Roman" pitchFamily="18" charset="0"/>
              </a:rPr>
              <a:t>Output is model</a:t>
            </a:r>
          </a:p>
          <a:p>
            <a:pPr algn="just"/>
            <a:r>
              <a:rPr lang="en-US" sz="2400" dirty="0" smtClean="0">
                <a:latin typeface="Times New Roman" pitchFamily="18" charset="0"/>
                <a:cs typeface="Times New Roman" pitchFamily="18" charset="0"/>
              </a:rPr>
              <a:t>Analyst concerns uses of the system, identifying objects and inheritance, events that change state of objects.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504800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Naming a use case</a:t>
            </a:r>
          </a:p>
        </p:txBody>
      </p:sp>
      <p:sp>
        <p:nvSpPr>
          <p:cNvPr id="3" name="Content Placeholder 2"/>
          <p:cNvSpPr>
            <a:spLocks noGrp="1"/>
          </p:cNvSpPr>
          <p:nvPr>
            <p:ph idx="1"/>
          </p:nvPr>
        </p:nvSpPr>
        <p:spPr>
          <a:xfrm>
            <a:off x="838200" y="1078173"/>
            <a:ext cx="10515600" cy="5098790"/>
          </a:xfrm>
        </p:spPr>
        <p:txBody>
          <a:bodyPr/>
          <a:lstStyle/>
          <a:p>
            <a:r>
              <a:rPr lang="en-US" sz="2400" dirty="0">
                <a:latin typeface="Arial" pitchFamily="34" charset="0"/>
                <a:cs typeface="Arial" pitchFamily="34" charset="0"/>
              </a:rPr>
              <a:t>Should provide a general description of the use-case model.</a:t>
            </a:r>
          </a:p>
          <a:p>
            <a:r>
              <a:rPr lang="en-US" sz="2400" dirty="0">
                <a:latin typeface="Arial" pitchFamily="34" charset="0"/>
                <a:cs typeface="Arial" pitchFamily="34" charset="0"/>
              </a:rPr>
              <a:t>The name should describe what happens.</a:t>
            </a:r>
          </a:p>
          <a:p>
            <a:r>
              <a:rPr lang="en-US" sz="2400" dirty="0">
                <a:latin typeface="Arial" pitchFamily="34" charset="0"/>
                <a:cs typeface="Arial" pitchFamily="34" charset="0"/>
              </a:rPr>
              <a:t>Name should be active</a:t>
            </a:r>
          </a:p>
          <a:p>
            <a:r>
              <a:rPr lang="en-US" sz="2400" dirty="0">
                <a:solidFill>
                  <a:srgbClr val="FF0000"/>
                </a:solidFill>
                <a:latin typeface="Arial" pitchFamily="34" charset="0"/>
                <a:cs typeface="Arial" pitchFamily="34" charset="0"/>
              </a:rPr>
              <a:t>Name should be verb(Borrow) or verb and noun (Borrow books).</a:t>
            </a:r>
          </a:p>
          <a:p>
            <a:r>
              <a:rPr lang="en-US" sz="2400" dirty="0">
                <a:latin typeface="Arial" pitchFamily="34" charset="0"/>
                <a:cs typeface="Arial" pitchFamily="34" charset="0"/>
              </a:rPr>
              <a:t>The description should be consistent.</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02251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Developing effective documentation</a:t>
            </a:r>
          </a:p>
        </p:txBody>
      </p:sp>
      <p:sp>
        <p:nvSpPr>
          <p:cNvPr id="3" name="Content Placeholder 2"/>
          <p:cNvSpPr>
            <a:spLocks noGrp="1"/>
          </p:cNvSpPr>
          <p:nvPr>
            <p:ph idx="1"/>
          </p:nvPr>
        </p:nvSpPr>
        <p:spPr>
          <a:xfrm>
            <a:off x="838200" y="1091821"/>
            <a:ext cx="10515600" cy="5085142"/>
          </a:xfrm>
        </p:spPr>
        <p:txBody>
          <a:bodyPr/>
          <a:lstStyle/>
          <a:p>
            <a:pPr>
              <a:lnSpc>
                <a:spcPct val="100000"/>
              </a:lnSpc>
              <a:spcBef>
                <a:spcPts val="0"/>
              </a:spcBef>
              <a:spcAft>
                <a:spcPts val="1800"/>
              </a:spcAft>
            </a:pPr>
            <a:r>
              <a:rPr lang="en-US" sz="2400" dirty="0">
                <a:latin typeface="Arial" pitchFamily="34" charset="0"/>
                <a:cs typeface="Arial" pitchFamily="34" charset="0"/>
              </a:rPr>
              <a:t>Documentation give clarity about the system also that reveal issues and gaps in the analysis and design.</a:t>
            </a:r>
          </a:p>
          <a:p>
            <a:pPr>
              <a:lnSpc>
                <a:spcPct val="100000"/>
              </a:lnSpc>
              <a:spcBef>
                <a:spcPts val="0"/>
              </a:spcBef>
              <a:spcAft>
                <a:spcPts val="1800"/>
              </a:spcAft>
            </a:pPr>
            <a:r>
              <a:rPr lang="en-US" sz="2400" dirty="0">
                <a:latin typeface="Arial" pitchFamily="34" charset="0"/>
                <a:cs typeface="Arial" pitchFamily="34" charset="0"/>
              </a:rPr>
              <a:t>It’s the communication tool  among developers.</a:t>
            </a:r>
          </a:p>
          <a:p>
            <a:pPr>
              <a:lnSpc>
                <a:spcPct val="100000"/>
              </a:lnSpc>
              <a:spcBef>
                <a:spcPts val="0"/>
              </a:spcBef>
              <a:spcAft>
                <a:spcPts val="1800"/>
              </a:spcAft>
            </a:pPr>
            <a:r>
              <a:rPr lang="en-US" sz="2400" dirty="0">
                <a:latin typeface="Arial" pitchFamily="34" charset="0"/>
                <a:cs typeface="Arial" pitchFamily="34" charset="0"/>
              </a:rPr>
              <a:t>Initial understanding of the requirements.</a:t>
            </a:r>
          </a:p>
          <a:p>
            <a:pPr>
              <a:lnSpc>
                <a:spcPct val="100000"/>
              </a:lnSpc>
              <a:spcBef>
                <a:spcPts val="0"/>
              </a:spcBef>
              <a:spcAft>
                <a:spcPts val="1800"/>
              </a:spcAft>
            </a:pPr>
            <a:r>
              <a:rPr lang="en-US" sz="2400" dirty="0">
                <a:latin typeface="Arial" pitchFamily="34" charset="0"/>
                <a:cs typeface="Arial" pitchFamily="34" charset="0"/>
              </a:rPr>
              <a:t>Main issue in documentation during analysis is to determine what the system must do.</a:t>
            </a:r>
          </a:p>
          <a:p>
            <a:pPr>
              <a:lnSpc>
                <a:spcPct val="100000"/>
              </a:lnSpc>
              <a:spcBef>
                <a:spcPts val="0"/>
              </a:spcBef>
              <a:spcAft>
                <a:spcPts val="1800"/>
              </a:spcAft>
            </a:pPr>
            <a:r>
              <a:rPr lang="en-US" sz="2400" dirty="0">
                <a:latin typeface="Arial" pitchFamily="34" charset="0"/>
                <a:cs typeface="Arial" pitchFamily="34" charset="0"/>
              </a:rPr>
              <a:t>How the system works are delayed till design.</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Developing effective documentation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19116"/>
            <a:ext cx="10515600" cy="5057847"/>
          </a:xfrm>
        </p:spPr>
        <p:txBody>
          <a:bodyPr/>
          <a:lstStyle/>
          <a:p>
            <a:pPr>
              <a:lnSpc>
                <a:spcPct val="100000"/>
              </a:lnSpc>
              <a:spcBef>
                <a:spcPts val="0"/>
              </a:spcBef>
              <a:spcAft>
                <a:spcPts val="1800"/>
              </a:spcAft>
            </a:pPr>
            <a:r>
              <a:rPr lang="en-US" dirty="0">
                <a:latin typeface="Arial" pitchFamily="34" charset="0"/>
                <a:cs typeface="Arial" pitchFamily="34" charset="0"/>
              </a:rPr>
              <a:t>The questionnaire raised by </a:t>
            </a:r>
            <a:r>
              <a:rPr lang="en-US" dirty="0" err="1">
                <a:latin typeface="Arial" pitchFamily="34" charset="0"/>
                <a:cs typeface="Arial" pitchFamily="34" charset="0"/>
              </a:rPr>
              <a:t>blum</a:t>
            </a:r>
            <a:r>
              <a:rPr lang="en-US" dirty="0">
                <a:latin typeface="Arial" pitchFamily="34" charset="0"/>
                <a:cs typeface="Arial" pitchFamily="34" charset="0"/>
              </a:rPr>
              <a:t> for better documentation:</a:t>
            </a:r>
          </a:p>
          <a:p>
            <a:pPr lvl="1">
              <a:lnSpc>
                <a:spcPct val="100000"/>
              </a:lnSpc>
              <a:spcBef>
                <a:spcPts val="0"/>
              </a:spcBef>
              <a:spcAft>
                <a:spcPts val="1800"/>
              </a:spcAft>
            </a:pPr>
            <a:r>
              <a:rPr lang="en-US" dirty="0">
                <a:latin typeface="Arial" pitchFamily="34" charset="0"/>
                <a:cs typeface="Arial" pitchFamily="34" charset="0"/>
              </a:rPr>
              <a:t>How will the document be used?</a:t>
            </a:r>
          </a:p>
          <a:p>
            <a:pPr lvl="1">
              <a:lnSpc>
                <a:spcPct val="100000"/>
              </a:lnSpc>
              <a:spcBef>
                <a:spcPts val="0"/>
              </a:spcBef>
              <a:spcAft>
                <a:spcPts val="1800"/>
              </a:spcAft>
            </a:pPr>
            <a:r>
              <a:rPr lang="en-US" dirty="0">
                <a:latin typeface="Arial" pitchFamily="34" charset="0"/>
                <a:cs typeface="Arial" pitchFamily="34" charset="0"/>
              </a:rPr>
              <a:t>What is the objective?</a:t>
            </a:r>
          </a:p>
          <a:p>
            <a:pPr lvl="1">
              <a:lnSpc>
                <a:spcPct val="100000"/>
              </a:lnSpc>
              <a:spcBef>
                <a:spcPts val="0"/>
              </a:spcBef>
              <a:spcAft>
                <a:spcPts val="1800"/>
              </a:spcAft>
            </a:pPr>
            <a:r>
              <a:rPr lang="en-US" dirty="0">
                <a:latin typeface="Arial" pitchFamily="34" charset="0"/>
                <a:cs typeface="Arial" pitchFamily="34" charset="0"/>
              </a:rPr>
              <a:t>What is the management view?</a:t>
            </a:r>
          </a:p>
          <a:p>
            <a:pPr lvl="1">
              <a:lnSpc>
                <a:spcPct val="100000"/>
              </a:lnSpc>
              <a:spcBef>
                <a:spcPts val="0"/>
              </a:spcBef>
              <a:spcAft>
                <a:spcPts val="1800"/>
              </a:spcAft>
            </a:pPr>
            <a:r>
              <a:rPr lang="en-US" dirty="0">
                <a:latin typeface="Arial" pitchFamily="34" charset="0"/>
                <a:cs typeface="Arial" pitchFamily="34" charset="0"/>
              </a:rPr>
              <a:t>Who is going to read this document?</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Organization conventions for documentation</a:t>
            </a:r>
          </a:p>
        </p:txBody>
      </p:sp>
      <p:sp>
        <p:nvSpPr>
          <p:cNvPr id="3" name="Content Placeholder 2"/>
          <p:cNvSpPr>
            <a:spLocks noGrp="1"/>
          </p:cNvSpPr>
          <p:nvPr>
            <p:ph idx="1"/>
          </p:nvPr>
        </p:nvSpPr>
        <p:spPr>
          <a:xfrm>
            <a:off x="838200" y="1091821"/>
            <a:ext cx="10515600" cy="5085142"/>
          </a:xfrm>
        </p:spPr>
        <p:txBody>
          <a:bodyPr/>
          <a:lstStyle/>
          <a:p>
            <a:pPr>
              <a:lnSpc>
                <a:spcPct val="100000"/>
              </a:lnSpc>
              <a:spcBef>
                <a:spcPts val="0"/>
              </a:spcBef>
              <a:spcAft>
                <a:spcPts val="1200"/>
              </a:spcAft>
            </a:pPr>
            <a:r>
              <a:rPr lang="en-US" sz="2400" dirty="0">
                <a:latin typeface="Arial" pitchFamily="34" charset="0"/>
                <a:cs typeface="Arial" pitchFamily="34" charset="0"/>
              </a:rPr>
              <a:t>It depends on the organizations rules and regulations.</a:t>
            </a:r>
          </a:p>
          <a:p>
            <a:pPr>
              <a:lnSpc>
                <a:spcPct val="100000"/>
              </a:lnSpc>
              <a:spcBef>
                <a:spcPts val="0"/>
              </a:spcBef>
              <a:spcAft>
                <a:spcPts val="1200"/>
              </a:spcAft>
            </a:pPr>
            <a:r>
              <a:rPr lang="en-US" sz="2400" dirty="0">
                <a:latin typeface="Arial" pitchFamily="34" charset="0"/>
                <a:cs typeface="Arial" pitchFamily="34" charset="0"/>
              </a:rPr>
              <a:t>Organizations have established standards and conventions</a:t>
            </a:r>
          </a:p>
          <a:p>
            <a:pPr>
              <a:lnSpc>
                <a:spcPct val="100000"/>
              </a:lnSpc>
              <a:spcBef>
                <a:spcPts val="0"/>
              </a:spcBef>
              <a:spcAft>
                <a:spcPts val="1200"/>
              </a:spcAft>
            </a:pPr>
            <a:r>
              <a:rPr lang="en-US" sz="2400" dirty="0">
                <a:latin typeface="Arial" pitchFamily="34" charset="0"/>
                <a:cs typeface="Arial" pitchFamily="34" charset="0"/>
              </a:rPr>
              <a:t>Bell and Evans provided a template for the </a:t>
            </a:r>
            <a:r>
              <a:rPr lang="en-US" sz="2400" dirty="0" smtClean="0">
                <a:latin typeface="Arial" pitchFamily="34" charset="0"/>
                <a:cs typeface="Arial" pitchFamily="34" charset="0"/>
              </a:rPr>
              <a:t>documentation</a:t>
            </a:r>
            <a:endParaRPr lang="en-US"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Organization conventions for documentation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91821"/>
            <a:ext cx="10515600" cy="5085142"/>
          </a:xfrm>
        </p:spPr>
        <p:txBody>
          <a:bodyPr/>
          <a:lstStyle/>
          <a:p>
            <a:r>
              <a:rPr lang="en-US" dirty="0">
                <a:latin typeface="Arial" pitchFamily="34" charset="0"/>
                <a:cs typeface="Arial" pitchFamily="34" charset="0"/>
              </a:rPr>
              <a:t>Recommended by Bell and Evans</a:t>
            </a:r>
          </a:p>
          <a:p>
            <a:pPr lvl="1"/>
            <a:r>
              <a:rPr lang="en-US" dirty="0">
                <a:solidFill>
                  <a:srgbClr val="00B050"/>
                </a:solidFill>
                <a:latin typeface="Arial" pitchFamily="34" charset="0"/>
                <a:cs typeface="Arial" pitchFamily="34" charset="0"/>
              </a:rPr>
              <a:t>Common cover: </a:t>
            </a:r>
          </a:p>
          <a:p>
            <a:pPr lvl="2"/>
            <a:r>
              <a:rPr lang="en-US" dirty="0">
                <a:latin typeface="Arial" pitchFamily="34" charset="0"/>
                <a:cs typeface="Arial" pitchFamily="34" charset="0"/>
              </a:rPr>
              <a:t>All documents should share a common cover sheet that identifies the document, the current version and the individual responsible for the content.</a:t>
            </a:r>
          </a:p>
          <a:p>
            <a:pPr lvl="2"/>
            <a:r>
              <a:rPr lang="en-US" dirty="0">
                <a:latin typeface="Arial" pitchFamily="34" charset="0"/>
                <a:cs typeface="Arial" pitchFamily="34" charset="0"/>
              </a:rPr>
              <a:t>The changes in the individual responsibility should be reflected in the cover.</a:t>
            </a:r>
          </a:p>
          <a:p>
            <a:pPr lvl="1"/>
            <a:r>
              <a:rPr lang="en-US" dirty="0">
                <a:solidFill>
                  <a:srgbClr val="00B050"/>
                </a:solidFill>
                <a:latin typeface="Arial" pitchFamily="34" charset="0"/>
                <a:cs typeface="Arial" pitchFamily="34" charset="0"/>
              </a:rPr>
              <a:t>80-20 rule:</a:t>
            </a:r>
          </a:p>
          <a:p>
            <a:pPr lvl="2"/>
            <a:r>
              <a:rPr lang="en-US" dirty="0">
                <a:latin typeface="Arial" pitchFamily="34" charset="0"/>
                <a:cs typeface="Arial" pitchFamily="34" charset="0"/>
              </a:rPr>
              <a:t>80 percent of the work can be done with 20 percent of the documentation.</a:t>
            </a:r>
          </a:p>
          <a:p>
            <a:pPr lvl="2">
              <a:buNone/>
            </a:pPr>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dirty="0">
                <a:latin typeface="Arial" pitchFamily="34" charset="0"/>
                <a:cs typeface="Arial" pitchFamily="34" charset="0"/>
              </a:rPr>
              <a:t>Organization conventions for documentation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91821"/>
            <a:ext cx="10515600" cy="5085142"/>
          </a:xfrm>
        </p:spPr>
        <p:txBody>
          <a:bodyPr/>
          <a:lstStyle/>
          <a:p>
            <a:r>
              <a:rPr lang="en-US" dirty="0">
                <a:solidFill>
                  <a:srgbClr val="00B050"/>
                </a:solidFill>
                <a:latin typeface="Arial" pitchFamily="34" charset="0"/>
                <a:cs typeface="Arial" pitchFamily="34" charset="0"/>
              </a:rPr>
              <a:t>Familiar vocabulary:</a:t>
            </a:r>
          </a:p>
          <a:p>
            <a:pPr lvl="1"/>
            <a:r>
              <a:rPr lang="en-US" dirty="0">
                <a:latin typeface="Arial" pitchFamily="34" charset="0"/>
                <a:cs typeface="Arial" pitchFamily="34" charset="0"/>
              </a:rPr>
              <a:t>Use the vocabulary that your readers understands.</a:t>
            </a:r>
          </a:p>
          <a:p>
            <a:r>
              <a:rPr lang="en-US" dirty="0">
                <a:solidFill>
                  <a:srgbClr val="00B050"/>
                </a:solidFill>
                <a:latin typeface="Arial" pitchFamily="34" charset="0"/>
                <a:cs typeface="Arial" pitchFamily="34" charset="0"/>
              </a:rPr>
              <a:t>Make the document as short as possible:</a:t>
            </a:r>
          </a:p>
          <a:p>
            <a:pPr lvl="1"/>
            <a:r>
              <a:rPr lang="en-US" dirty="0">
                <a:latin typeface="Arial" pitchFamily="34" charset="0"/>
                <a:cs typeface="Arial" pitchFamily="34" charset="0"/>
              </a:rPr>
              <a:t>Repetition should be removed.</a:t>
            </a:r>
          </a:p>
          <a:p>
            <a:pPr lvl="1"/>
            <a:r>
              <a:rPr lang="en-US" dirty="0">
                <a:latin typeface="Arial" pitchFamily="34" charset="0"/>
                <a:cs typeface="Arial" pitchFamily="34" charset="0"/>
              </a:rPr>
              <a:t>Presents summaries</a:t>
            </a:r>
            <a:r>
              <a:rPr lang="en-US" dirty="0" smtClean="0">
                <a:latin typeface="Arial" pitchFamily="34" charset="0"/>
                <a:cs typeface="Arial" pitchFamily="34" charset="0"/>
              </a:rPr>
              <a:t>, reviews</a:t>
            </a:r>
            <a:r>
              <a:rPr lang="en-US" dirty="0">
                <a:latin typeface="Arial" pitchFamily="34" charset="0"/>
                <a:cs typeface="Arial" pitchFamily="34" charset="0"/>
              </a:rPr>
              <a:t>, organization chapters in less than three pages.</a:t>
            </a:r>
          </a:p>
          <a:p>
            <a:pPr lvl="1"/>
            <a:r>
              <a:rPr lang="en-US" dirty="0">
                <a:latin typeface="Arial" pitchFamily="34" charset="0"/>
                <a:cs typeface="Arial" pitchFamily="34" charset="0"/>
              </a:rPr>
              <a:t>The chapter headings should be task oriented so that the table of contents can be an index.</a:t>
            </a:r>
          </a:p>
          <a:p>
            <a:pPr lvl="1"/>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a:latin typeface="Arial" pitchFamily="34" charset="0"/>
                <a:cs typeface="Arial" pitchFamily="34" charset="0"/>
              </a:rPr>
              <a:t>Organization conventions for documentation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68991"/>
            <a:ext cx="10515600" cy="5207972"/>
          </a:xfrm>
        </p:spPr>
        <p:txBody>
          <a:bodyPr/>
          <a:lstStyle/>
          <a:p>
            <a:r>
              <a:rPr lang="en-US" dirty="0">
                <a:solidFill>
                  <a:srgbClr val="00B050"/>
                </a:solidFill>
                <a:latin typeface="Arial" pitchFamily="34" charset="0"/>
                <a:cs typeface="Arial" pitchFamily="34" charset="0"/>
              </a:rPr>
              <a:t>Organize the document:</a:t>
            </a:r>
          </a:p>
          <a:p>
            <a:pPr lvl="1"/>
            <a:r>
              <a:rPr lang="en-US" dirty="0">
                <a:latin typeface="Arial" pitchFamily="34" charset="0"/>
                <a:cs typeface="Arial" pitchFamily="34" charset="0"/>
              </a:rPr>
              <a:t>Good organization of each section with consistent format.</a:t>
            </a:r>
          </a:p>
          <a:p>
            <a:pPr lvl="1">
              <a:buNone/>
            </a:pPr>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
        <p:nvSpPr>
          <p:cNvPr id="7" name="Rectangle 6"/>
          <p:cNvSpPr/>
          <p:nvPr/>
        </p:nvSpPr>
        <p:spPr>
          <a:xfrm>
            <a:off x="4381500" y="1981200"/>
            <a:ext cx="3429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(Document name)</a:t>
            </a:r>
          </a:p>
          <a:p>
            <a:pPr algn="ctr"/>
            <a:r>
              <a:rPr lang="en-US" dirty="0" smtClean="0"/>
              <a:t>For</a:t>
            </a:r>
          </a:p>
          <a:p>
            <a:pPr algn="ctr"/>
            <a:r>
              <a:rPr lang="en-US" dirty="0" smtClean="0"/>
              <a:t>(Product)</a:t>
            </a:r>
          </a:p>
          <a:p>
            <a:pPr algn="ctr"/>
            <a:r>
              <a:rPr lang="en-US" dirty="0" smtClean="0"/>
              <a:t>(version Number)</a:t>
            </a:r>
          </a:p>
          <a:p>
            <a:pPr algn="ctr"/>
            <a:endParaRPr lang="en-US" dirty="0"/>
          </a:p>
          <a:p>
            <a:pPr algn="ctr"/>
            <a:r>
              <a:rPr lang="en-US" dirty="0" smtClean="0"/>
              <a:t>Responsible individual</a:t>
            </a:r>
          </a:p>
          <a:p>
            <a:pPr algn="ctr"/>
            <a:r>
              <a:rPr lang="en-US" dirty="0" smtClean="0"/>
              <a:t>Name:</a:t>
            </a:r>
          </a:p>
          <a:p>
            <a:pPr algn="ctr"/>
            <a:r>
              <a:rPr lang="en-US" dirty="0" smtClean="0"/>
              <a:t>Title:</a:t>
            </a:r>
            <a:endParaRPr lang="en-US" dirty="0"/>
          </a:p>
        </p:txBody>
      </p:sp>
    </p:spTree>
    <p:extLst>
      <p:ext uri="{BB962C8B-B14F-4D97-AF65-F5344CB8AC3E}">
        <p14:creationId xmlns:p14="http://schemas.microsoft.com/office/powerpoint/2010/main" val="36900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a:latin typeface="Times New Roman" pitchFamily="18" charset="0"/>
                <a:cs typeface="Times New Roman" pitchFamily="18" charset="0"/>
              </a:rPr>
              <a:t>Analysis</a:t>
            </a:r>
          </a:p>
        </p:txBody>
      </p:sp>
      <p:sp>
        <p:nvSpPr>
          <p:cNvPr id="3" name="Content Placeholder 2"/>
          <p:cNvSpPr>
            <a:spLocks noGrp="1"/>
          </p:cNvSpPr>
          <p:nvPr>
            <p:ph idx="1"/>
          </p:nvPr>
        </p:nvSpPr>
        <p:spPr>
          <a:xfrm>
            <a:off x="838200" y="914402"/>
            <a:ext cx="10515600" cy="5262563"/>
          </a:xfrm>
        </p:spPr>
        <p:txBody>
          <a:bodyPr/>
          <a:lstStyle/>
          <a:p>
            <a:pPr algn="just"/>
            <a:r>
              <a:rPr lang="en-US" sz="2400" dirty="0" smtClean="0">
                <a:latin typeface="Times New Roman" pitchFamily="18" charset="0"/>
                <a:cs typeface="Times New Roman" pitchFamily="18" charset="0"/>
              </a:rPr>
              <a:t>The designer adds detail to this model </a:t>
            </a:r>
            <a:r>
              <a:rPr lang="en-US" sz="2400" dirty="0" smtClean="0">
                <a:latin typeface="Times New Roman" pitchFamily="18" charset="0"/>
                <a:cs typeface="Times New Roman" pitchFamily="18" charset="0"/>
                <a:sym typeface="Wingdings" pitchFamily="2" charset="2"/>
              </a:rPr>
              <a:t> designing screens, user interaction, and database access. </a:t>
            </a:r>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248060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Analysis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2"/>
            <a:ext cx="10515600" cy="5262563"/>
          </a:xfrm>
        </p:spPr>
        <p:txBody>
          <a:bodyPr/>
          <a:lstStyle/>
          <a:p>
            <a:pPr marL="109728" indent="0">
              <a:lnSpc>
                <a:spcPct val="100000"/>
              </a:lnSpc>
              <a:spcBef>
                <a:spcPts val="0"/>
              </a:spcBef>
              <a:spcAft>
                <a:spcPts val="1800"/>
              </a:spcAft>
              <a:buNone/>
            </a:pPr>
            <a:r>
              <a:rPr lang="en-US" sz="2400" b="1" dirty="0" smtClean="0">
                <a:latin typeface="Times New Roman" pitchFamily="18" charset="0"/>
                <a:cs typeface="Times New Roman" pitchFamily="18" charset="0"/>
              </a:rPr>
              <a:t>Reason </a:t>
            </a:r>
            <a:r>
              <a:rPr lang="en-US" sz="2400" b="1" dirty="0">
                <a:latin typeface="Times New Roman" pitchFamily="18" charset="0"/>
                <a:cs typeface="Times New Roman" pitchFamily="18" charset="0"/>
              </a:rPr>
              <a:t>for Analysis is a Difficult Activity:</a:t>
            </a:r>
          </a:p>
          <a:p>
            <a:pPr>
              <a:lnSpc>
                <a:spcPct val="100000"/>
              </a:lnSpc>
              <a:spcBef>
                <a:spcPts val="0"/>
              </a:spcBef>
              <a:spcAft>
                <a:spcPts val="1200"/>
              </a:spcAft>
            </a:pPr>
            <a:r>
              <a:rPr lang="en-US" sz="2400" dirty="0" smtClean="0">
                <a:latin typeface="Times New Roman" pitchFamily="18" charset="0"/>
                <a:cs typeface="Times New Roman" pitchFamily="18" charset="0"/>
              </a:rPr>
              <a:t>Analysis </a:t>
            </a:r>
            <a:r>
              <a:rPr lang="en-US" sz="2400" dirty="0">
                <a:latin typeface="Times New Roman" pitchFamily="18" charset="0"/>
                <a:cs typeface="Times New Roman" pitchFamily="18" charset="0"/>
              </a:rPr>
              <a:t>is a creative activity that involves understanding the problem, its associated constraints, and methods of overcoming those constraints. </a:t>
            </a:r>
          </a:p>
          <a:p>
            <a:pPr>
              <a:lnSpc>
                <a:spcPct val="100000"/>
              </a:lnSpc>
              <a:spcBef>
                <a:spcPts val="0"/>
              </a:spcBef>
              <a:spcAft>
                <a:spcPts val="1200"/>
              </a:spcAft>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an iterative process that goes on until the problem is well </a:t>
            </a:r>
            <a:r>
              <a:rPr lang="en-US" sz="2400" dirty="0" smtClean="0">
                <a:latin typeface="Times New Roman" pitchFamily="18" charset="0"/>
                <a:cs typeface="Times New Roman" pitchFamily="18" charset="0"/>
              </a:rPr>
              <a:t>understood. Norman </a:t>
            </a:r>
            <a:r>
              <a:rPr lang="en-US" sz="2400" dirty="0">
                <a:latin typeface="Times New Roman" pitchFamily="18" charset="0"/>
                <a:cs typeface="Times New Roman" pitchFamily="18" charset="0"/>
              </a:rPr>
              <a:t>explains the three most </a:t>
            </a:r>
            <a:r>
              <a:rPr lang="en-US" sz="2400" dirty="0" smtClean="0">
                <a:latin typeface="Times New Roman" pitchFamily="18" charset="0"/>
                <a:cs typeface="Times New Roman" pitchFamily="18" charset="0"/>
              </a:rPr>
              <a:t>common </a:t>
            </a:r>
            <a:r>
              <a:rPr lang="en-US" sz="2400" dirty="0">
                <a:latin typeface="Times New Roman" pitchFamily="18" charset="0"/>
                <a:cs typeface="Times New Roman" pitchFamily="18" charset="0"/>
              </a:rPr>
              <a:t>sources of requirement difficulties: </a:t>
            </a:r>
            <a:endParaRPr lang="en-US" sz="2400" dirty="0" smtClean="0">
              <a:latin typeface="Times New Roman" pitchFamily="18" charset="0"/>
              <a:cs typeface="Times New Roman" pitchFamily="18" charset="0"/>
            </a:endParaRPr>
          </a:p>
          <a:p>
            <a:pPr lvl="1">
              <a:lnSpc>
                <a:spcPct val="100000"/>
              </a:lnSpc>
              <a:spcBef>
                <a:spcPts val="0"/>
              </a:spcBef>
              <a:spcAft>
                <a:spcPts val="1800"/>
              </a:spcAft>
            </a:pPr>
            <a:r>
              <a:rPr lang="en-US" dirty="0" smtClean="0">
                <a:latin typeface="Times New Roman" pitchFamily="18" charset="0"/>
                <a:cs typeface="Times New Roman" pitchFamily="18" charset="0"/>
              </a:rPr>
              <a:t>Fuzzy descriptions</a:t>
            </a:r>
          </a:p>
          <a:p>
            <a:pPr lvl="1">
              <a:lnSpc>
                <a:spcPct val="100000"/>
              </a:lnSpc>
              <a:spcBef>
                <a:spcPts val="0"/>
              </a:spcBef>
              <a:spcAft>
                <a:spcPts val="1800"/>
              </a:spcAft>
            </a:pPr>
            <a:r>
              <a:rPr lang="en-US" dirty="0" smtClean="0">
                <a:latin typeface="Times New Roman" pitchFamily="18" charset="0"/>
                <a:cs typeface="Times New Roman" pitchFamily="18" charset="0"/>
              </a:rPr>
              <a:t>Incomplete requirements</a:t>
            </a:r>
          </a:p>
          <a:p>
            <a:pPr lvl="1">
              <a:lnSpc>
                <a:spcPct val="100000"/>
              </a:lnSpc>
              <a:spcBef>
                <a:spcPts val="0"/>
              </a:spcBef>
              <a:spcAft>
                <a:spcPts val="1800"/>
              </a:spcAft>
            </a:pPr>
            <a:r>
              <a:rPr lang="en-US" dirty="0" smtClean="0">
                <a:latin typeface="Times New Roman" pitchFamily="18" charset="0"/>
                <a:cs typeface="Times New Roman" pitchFamily="18" charset="0"/>
              </a:rPr>
              <a:t>Unnecessary Features</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1527313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Analysis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2"/>
            <a:ext cx="10515600" cy="5262563"/>
          </a:xfrm>
        </p:spPr>
        <p:txBody>
          <a:bodyPr/>
          <a:lstStyle/>
          <a:p>
            <a:pPr algn="just"/>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Fuzzy descriptions </a:t>
            </a:r>
            <a:r>
              <a:rPr lang="en-US" sz="2400" dirty="0">
                <a:latin typeface="Times New Roman" pitchFamily="18" charset="0"/>
                <a:cs typeface="Times New Roman" pitchFamily="18" charset="0"/>
              </a:rPr>
              <a:t>- such as "fast response time" or "very easy and very secure updating mechanisms." A requirement such as fast response time is open to interpretation, which might lead to user dissatisfaction if the user's interpretation of a fast response is different from the systems analyst's interpretation </a:t>
            </a:r>
          </a:p>
          <a:p>
            <a:pPr algn="just"/>
            <a:r>
              <a:rPr lang="en-US" sz="2400" dirty="0" smtClean="0"/>
              <a:t>2</a:t>
            </a:r>
            <a:r>
              <a:rPr lang="en-US" sz="2400" dirty="0"/>
              <a:t>. </a:t>
            </a:r>
            <a:r>
              <a:rPr lang="en-US" sz="2400" b="1" dirty="0">
                <a:latin typeface="Times New Roman" pitchFamily="18" charset="0"/>
                <a:cs typeface="Times New Roman" pitchFamily="18" charset="0"/>
              </a:rPr>
              <a:t>Incomplete requirements </a:t>
            </a:r>
            <a:r>
              <a:rPr lang="en-US" sz="2400" dirty="0">
                <a:latin typeface="Times New Roman" pitchFamily="18" charset="0"/>
                <a:cs typeface="Times New Roman" pitchFamily="18" charset="0"/>
              </a:rPr>
              <a:t>- mean that certain requirements necessary for successful system development are not included for a variety of reasons. </a:t>
            </a:r>
          </a:p>
          <a:p>
            <a:pPr algn="just"/>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reasons could include the users' forgetting to identify them, high cost, politics within the business, or oversight by the system developer. </a:t>
            </a:r>
          </a:p>
          <a:p>
            <a:pPr algn="just"/>
            <a:r>
              <a:rPr lang="en-US" sz="2400" dirty="0" smtClean="0">
                <a:latin typeface="Times New Roman" pitchFamily="18" charset="0"/>
                <a:cs typeface="Times New Roman" pitchFamily="18" charset="0"/>
              </a:rPr>
              <a:t>However</a:t>
            </a:r>
            <a:r>
              <a:rPr lang="en-US" sz="2400" dirty="0">
                <a:latin typeface="Times New Roman" pitchFamily="18" charset="0"/>
                <a:cs typeface="Times New Roman" pitchFamily="18" charset="0"/>
              </a:rPr>
              <a:t>, because of the iterative nature of </a:t>
            </a:r>
            <a:r>
              <a:rPr lang="en-US" sz="2400" dirty="0" smtClean="0">
                <a:latin typeface="Times New Roman" pitchFamily="18" charset="0"/>
                <a:cs typeface="Times New Roman" pitchFamily="18" charset="0"/>
              </a:rPr>
              <a:t>object oriented </a:t>
            </a:r>
            <a:r>
              <a:rPr lang="en-US" sz="2400" dirty="0">
                <a:latin typeface="Times New Roman" pitchFamily="18" charset="0"/>
                <a:cs typeface="Times New Roman" pitchFamily="18" charset="0"/>
              </a:rPr>
              <a:t>analysis and the unified approach most of the incomplete requirements can be identified in subsequent tries.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3889861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algn="ctr"/>
            <a:r>
              <a:rPr lang="en-US" sz="3600" b="1" dirty="0">
                <a:latin typeface="Times New Roman" pitchFamily="18" charset="0"/>
                <a:cs typeface="Times New Roman" pitchFamily="18" charset="0"/>
              </a:rPr>
              <a:t>Analysis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914402"/>
            <a:ext cx="10515600" cy="5262563"/>
          </a:xfrm>
        </p:spPr>
        <p:txBody>
          <a:bodyPr/>
          <a:lstStyle/>
          <a:p>
            <a:pPr algn="just"/>
            <a:r>
              <a:rPr lang="en-US" sz="2000" b="1" dirty="0" smtClean="0">
                <a:latin typeface="Times New Roman" pitchFamily="18" charset="0"/>
                <a:cs typeface="Times New Roman" pitchFamily="18" charset="0"/>
              </a:rPr>
              <a:t>3</a:t>
            </a:r>
            <a:r>
              <a:rPr lang="en-US" sz="2000" b="1" dirty="0">
                <a:latin typeface="Times New Roman" pitchFamily="18" charset="0"/>
                <a:cs typeface="Times New Roman" pitchFamily="18" charset="0"/>
              </a:rPr>
              <a:t>. Unnecessary features </a:t>
            </a:r>
            <a:r>
              <a:rPr lang="en-US" sz="2000" dirty="0">
                <a:latin typeface="Times New Roman" pitchFamily="18" charset="0"/>
                <a:cs typeface="Times New Roman" pitchFamily="18" charset="0"/>
              </a:rPr>
              <a:t>- When addressing features of the system, keep in mind that every additional feature could affect the performance, complexity, stability, maintenance, and support costs of an application. </a:t>
            </a:r>
          </a:p>
          <a:p>
            <a:pPr algn="just"/>
            <a:r>
              <a:rPr lang="en-US" sz="2000" dirty="0" smtClean="0">
                <a:latin typeface="Times New Roman" pitchFamily="18" charset="0"/>
                <a:cs typeface="Times New Roman" pitchFamily="18" charset="0"/>
              </a:rPr>
              <a:t>Features </a:t>
            </a:r>
            <a:r>
              <a:rPr lang="en-US" sz="2000" dirty="0">
                <a:latin typeface="Times New Roman" pitchFamily="18" charset="0"/>
                <a:cs typeface="Times New Roman" pitchFamily="18" charset="0"/>
              </a:rPr>
              <a:t>implemented by a small extension to the application code do not necessarily have a proportionally small effect on a user interface.</a:t>
            </a:r>
          </a:p>
          <a:p>
            <a:pPr algn="just"/>
            <a:r>
              <a:rPr lang="en-US" sz="2000" dirty="0" smtClean="0">
                <a:latin typeface="Times New Roman" pitchFamily="18" charset="0"/>
                <a:cs typeface="Times New Roman" pitchFamily="18" charset="0"/>
              </a:rPr>
              <a:t>Analysis </a:t>
            </a:r>
            <a:r>
              <a:rPr lang="en-US" sz="2000" dirty="0">
                <a:latin typeface="Times New Roman" pitchFamily="18" charset="0"/>
                <a:cs typeface="Times New Roman" pitchFamily="18" charset="0"/>
              </a:rPr>
              <a:t>is a difficult activity. You must understand the problem in some application domain and then define a solution that can be implemented with software. </a:t>
            </a:r>
          </a:p>
          <a:p>
            <a:pPr algn="just"/>
            <a:r>
              <a:rPr lang="en-US" sz="2000" dirty="0" smtClean="0">
                <a:latin typeface="Times New Roman" pitchFamily="18" charset="0"/>
                <a:cs typeface="Times New Roman" pitchFamily="18" charset="0"/>
              </a:rPr>
              <a:t>Experience </a:t>
            </a:r>
            <a:r>
              <a:rPr lang="en-US" sz="2000" dirty="0">
                <a:latin typeface="Times New Roman" pitchFamily="18" charset="0"/>
                <a:cs typeface="Times New Roman" pitchFamily="18" charset="0"/>
              </a:rPr>
              <a:t>often is the best teacher. If the first try reflects the errors of an incomplete understanding of the problems, refine the application and try another run. </a:t>
            </a: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545037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8"/>
            <a:ext cx="10515600" cy="859810"/>
          </a:xfrm>
        </p:spPr>
        <p:txBody>
          <a:bodyPr/>
          <a:lstStyle/>
          <a:p>
            <a:pPr marL="109728" indent="0" algn="ctr"/>
            <a:r>
              <a:rPr lang="en-US" sz="3600" b="1" dirty="0">
                <a:latin typeface="Times New Roman" pitchFamily="18" charset="0"/>
                <a:cs typeface="Times New Roman" pitchFamily="18" charset="0"/>
              </a:rPr>
              <a:t>BUSINESS OBJECT ANALYSIS:</a:t>
            </a:r>
          </a:p>
        </p:txBody>
      </p:sp>
      <p:sp>
        <p:nvSpPr>
          <p:cNvPr id="3" name="Content Placeholder 2"/>
          <p:cNvSpPr>
            <a:spLocks noGrp="1"/>
          </p:cNvSpPr>
          <p:nvPr>
            <p:ph idx="1"/>
          </p:nvPr>
        </p:nvSpPr>
        <p:spPr>
          <a:xfrm>
            <a:off x="838200" y="914402"/>
            <a:ext cx="10515600" cy="5262563"/>
          </a:xfrm>
        </p:spPr>
        <p:txBody>
          <a:bodyPr/>
          <a:lstStyle/>
          <a:p>
            <a:pPr algn="just"/>
            <a:r>
              <a:rPr lang="en-US" sz="2000" dirty="0" smtClean="0">
                <a:latin typeface="Times New Roman" pitchFamily="18" charset="0"/>
                <a:cs typeface="Times New Roman" pitchFamily="18" charset="0"/>
              </a:rPr>
              <a:t>Business </a:t>
            </a:r>
            <a:r>
              <a:rPr lang="en-US" sz="2000" dirty="0">
                <a:latin typeface="Times New Roman" pitchFamily="18" charset="0"/>
                <a:cs typeface="Times New Roman" pitchFamily="18" charset="0"/>
              </a:rPr>
              <a:t>object analysis is a process of understanding the system's requirements and establishing the goals of an application.</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intent of this activity is to understand users' requirements. </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outcome of the business object analysis is to identify classes that make up the business layer and the relationships that play a role in achieving system goals. </a:t>
            </a:r>
          </a:p>
          <a:p>
            <a:pPr marL="109728" indent="0">
              <a:buNone/>
            </a:pPr>
            <a:endParaRPr lang="en-US" sz="2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3" y="5595259"/>
            <a:ext cx="1262743" cy="1262743"/>
          </a:xfrm>
          <a:prstGeom prst="rect">
            <a:avLst/>
          </a:prstGeom>
        </p:spPr>
      </p:pic>
    </p:spTree>
    <p:extLst>
      <p:ext uri="{BB962C8B-B14F-4D97-AF65-F5344CB8AC3E}">
        <p14:creationId xmlns:p14="http://schemas.microsoft.com/office/powerpoint/2010/main" val="54503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7273</TotalTime>
  <Words>2974</Words>
  <Application>Microsoft Office PowerPoint</Application>
  <PresentationFormat>Custom</PresentationFormat>
  <Paragraphs>345</Paragraphs>
  <Slides>46</Slides>
  <Notes>12</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46</vt:i4>
      </vt:variant>
    </vt:vector>
  </HeadingPairs>
  <TitlesOfParts>
    <vt:vector size="51" baseType="lpstr">
      <vt:lpstr>Office Theme</vt:lpstr>
      <vt:lpstr>Default Design</vt:lpstr>
      <vt:lpstr>1_Default Design</vt:lpstr>
      <vt:lpstr>MS_ClipArt_Gallery.2</vt:lpstr>
      <vt:lpstr>Visio.Drawing.5</vt:lpstr>
      <vt:lpstr>PowerPoint Presentation</vt:lpstr>
      <vt:lpstr>UNIT 3 OBJECT ORIENTED ANALYSIS </vt:lpstr>
      <vt:lpstr>Analysis</vt:lpstr>
      <vt:lpstr>Analysis</vt:lpstr>
      <vt:lpstr>Analysis</vt:lpstr>
      <vt:lpstr>Analysis</vt:lpstr>
      <vt:lpstr>Analysis</vt:lpstr>
      <vt:lpstr>Analysis</vt:lpstr>
      <vt:lpstr>BUSINESS OBJECT ANALYSIS:</vt:lpstr>
      <vt:lpstr>Developing Business Processes</vt:lpstr>
      <vt:lpstr>Business object analysis: understanding the business layer</vt:lpstr>
      <vt:lpstr>Use Case Model</vt:lpstr>
      <vt:lpstr>PowerPoint Presentation</vt:lpstr>
      <vt:lpstr>Use case modeling</vt:lpstr>
      <vt:lpstr>Use Case Model (Con’t)</vt:lpstr>
      <vt:lpstr>Use-case driven object-oriented analysis: The unified approach</vt:lpstr>
      <vt:lpstr>Use case Driven Object Oriented Analysis: The Unified Approach</vt:lpstr>
      <vt:lpstr>OOA process steps</vt:lpstr>
      <vt:lpstr>Analysis</vt:lpstr>
      <vt:lpstr>Use cases under the microscope</vt:lpstr>
      <vt:lpstr>Use Cases Under the Microscope</vt:lpstr>
      <vt:lpstr>Use Case Key Concepts</vt:lpstr>
      <vt:lpstr>Use Case Key Concepts (Con’t)</vt:lpstr>
      <vt:lpstr>Use Associations</vt:lpstr>
      <vt:lpstr>Extends Associations</vt:lpstr>
      <vt:lpstr>PowerPoint Presentation</vt:lpstr>
      <vt:lpstr>Contn..</vt:lpstr>
      <vt:lpstr>Contn..</vt:lpstr>
      <vt:lpstr>Fully Developed  Use Case Description</vt:lpstr>
      <vt:lpstr>Identifying the use cases: Goals</vt:lpstr>
      <vt:lpstr>Key words of the use case</vt:lpstr>
      <vt:lpstr>Contn…</vt:lpstr>
      <vt:lpstr>Identifying the actors</vt:lpstr>
      <vt:lpstr>Identifying the actors</vt:lpstr>
      <vt:lpstr>Identifying the actors</vt:lpstr>
      <vt:lpstr>Guidelines for finding use cases</vt:lpstr>
      <vt:lpstr>Guidelines for finding use cases</vt:lpstr>
      <vt:lpstr>Dividing Use Cases into Packages</vt:lpstr>
      <vt:lpstr>Dividing Use Cases into Packages</vt:lpstr>
      <vt:lpstr>Naming a use case</vt:lpstr>
      <vt:lpstr>Developing effective documentation</vt:lpstr>
      <vt:lpstr>Developing effective documentation</vt:lpstr>
      <vt:lpstr>Organization conventions for documentation</vt:lpstr>
      <vt:lpstr>Organization conventions for documentation</vt:lpstr>
      <vt:lpstr>Organization conventions for documentation</vt:lpstr>
      <vt:lpstr>Organization conventions for documentation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Windows User</cp:lastModifiedBy>
  <cp:revision>180</cp:revision>
  <dcterms:created xsi:type="dcterms:W3CDTF">2020-07-27T17:33:40Z</dcterms:created>
  <dcterms:modified xsi:type="dcterms:W3CDTF">2021-04-17T04:13:41Z</dcterms:modified>
</cp:coreProperties>
</file>