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126"/>
  </p:notesMasterIdLst>
  <p:sldIdLst>
    <p:sldId id="365" r:id="rId2"/>
    <p:sldId id="366"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 id="382" r:id="rId19"/>
    <p:sldId id="383" r:id="rId20"/>
    <p:sldId id="384" r:id="rId21"/>
    <p:sldId id="385" r:id="rId22"/>
    <p:sldId id="386"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8" r:id="rId44"/>
    <p:sldId id="409" r:id="rId45"/>
    <p:sldId id="410" r:id="rId46"/>
    <p:sldId id="411" r:id="rId47"/>
    <p:sldId id="412" r:id="rId48"/>
    <p:sldId id="413" r:id="rId49"/>
    <p:sldId id="414" r:id="rId50"/>
    <p:sldId id="415" r:id="rId51"/>
    <p:sldId id="416" r:id="rId52"/>
    <p:sldId id="417" r:id="rId53"/>
    <p:sldId id="418" r:id="rId54"/>
    <p:sldId id="407" r:id="rId55"/>
    <p:sldId id="419" r:id="rId56"/>
    <p:sldId id="420" r:id="rId57"/>
    <p:sldId id="421" r:id="rId58"/>
    <p:sldId id="422" r:id="rId59"/>
    <p:sldId id="423" r:id="rId60"/>
    <p:sldId id="424" r:id="rId61"/>
    <p:sldId id="425" r:id="rId62"/>
    <p:sldId id="426" r:id="rId63"/>
    <p:sldId id="427" r:id="rId64"/>
    <p:sldId id="428" r:id="rId65"/>
    <p:sldId id="429" r:id="rId66"/>
    <p:sldId id="430" r:id="rId67"/>
    <p:sldId id="431" r:id="rId68"/>
    <p:sldId id="432" r:id="rId69"/>
    <p:sldId id="433" r:id="rId70"/>
    <p:sldId id="434" r:id="rId71"/>
    <p:sldId id="435" r:id="rId72"/>
    <p:sldId id="438" r:id="rId73"/>
    <p:sldId id="439" r:id="rId74"/>
    <p:sldId id="440" r:id="rId75"/>
    <p:sldId id="441" r:id="rId76"/>
    <p:sldId id="436" r:id="rId77"/>
    <p:sldId id="437" r:id="rId78"/>
    <p:sldId id="442" r:id="rId79"/>
    <p:sldId id="443" r:id="rId80"/>
    <p:sldId id="444" r:id="rId81"/>
    <p:sldId id="445" r:id="rId82"/>
    <p:sldId id="446" r:id="rId83"/>
    <p:sldId id="447" r:id="rId84"/>
    <p:sldId id="448" r:id="rId85"/>
    <p:sldId id="449" r:id="rId86"/>
    <p:sldId id="450" r:id="rId87"/>
    <p:sldId id="451" r:id="rId88"/>
    <p:sldId id="452" r:id="rId89"/>
    <p:sldId id="453" r:id="rId90"/>
    <p:sldId id="454" r:id="rId91"/>
    <p:sldId id="455" r:id="rId92"/>
    <p:sldId id="456" r:id="rId93"/>
    <p:sldId id="457" r:id="rId94"/>
    <p:sldId id="458" r:id="rId95"/>
    <p:sldId id="459" r:id="rId96"/>
    <p:sldId id="460" r:id="rId97"/>
    <p:sldId id="462" r:id="rId98"/>
    <p:sldId id="463" r:id="rId99"/>
    <p:sldId id="464" r:id="rId100"/>
    <p:sldId id="465" r:id="rId101"/>
    <p:sldId id="466" r:id="rId102"/>
    <p:sldId id="467" r:id="rId103"/>
    <p:sldId id="461" r:id="rId104"/>
    <p:sldId id="469" r:id="rId105"/>
    <p:sldId id="470" r:id="rId106"/>
    <p:sldId id="471" r:id="rId107"/>
    <p:sldId id="472" r:id="rId108"/>
    <p:sldId id="473" r:id="rId109"/>
    <p:sldId id="474" r:id="rId110"/>
    <p:sldId id="475" r:id="rId111"/>
    <p:sldId id="476" r:id="rId112"/>
    <p:sldId id="477" r:id="rId113"/>
    <p:sldId id="478" r:id="rId114"/>
    <p:sldId id="479" r:id="rId115"/>
    <p:sldId id="480" r:id="rId116"/>
    <p:sldId id="481" r:id="rId117"/>
    <p:sldId id="482" r:id="rId118"/>
    <p:sldId id="483" r:id="rId119"/>
    <p:sldId id="484" r:id="rId120"/>
    <p:sldId id="485" r:id="rId121"/>
    <p:sldId id="486" r:id="rId122"/>
    <p:sldId id="487" r:id="rId123"/>
    <p:sldId id="488" r:id="rId124"/>
    <p:sldId id="489"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33"/>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4669" autoAdjust="0"/>
  </p:normalViewPr>
  <p:slideViewPr>
    <p:cSldViewPr>
      <p:cViewPr varScale="1">
        <p:scale>
          <a:sx n="60" d="100"/>
          <a:sy n="60" d="100"/>
        </p:scale>
        <p:origin x="1340" y="44"/>
      </p:cViewPr>
      <p:guideLst>
        <p:guide orient="horz" pos="2160"/>
        <p:guide pos="2880"/>
      </p:guideLst>
    </p:cSldViewPr>
  </p:slideViewPr>
  <p:outlineViewPr>
    <p:cViewPr>
      <p:scale>
        <a:sx n="33" d="100"/>
        <a:sy n="33" d="100"/>
      </p:scale>
      <p:origin x="0" y="212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61B07-87FB-4431-BDF0-7B9914CCBF02}" type="datetimeFigureOut">
              <a:rPr lang="en-US" smtClean="0"/>
              <a:pPr/>
              <a:t>10/8/2021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E50E5-D86C-4755-853A-340C8B131812}" type="slidenum">
              <a:rPr lang="en-IN" smtClean="0"/>
              <a:pPr/>
              <a:t>‹#›</a:t>
            </a:fld>
            <a:endParaRPr lang="en-IN"/>
          </a:p>
        </p:txBody>
      </p:sp>
    </p:spTree>
    <p:extLst>
      <p:ext uri="{BB962C8B-B14F-4D97-AF65-F5344CB8AC3E}">
        <p14:creationId xmlns:p14="http://schemas.microsoft.com/office/powerpoint/2010/main" val="2673928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35496" y="91113"/>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7F3A09E-8112-4D61-88B1-94E3E652A6AD}" type="datetime1">
              <a:rPr lang="en-US" smtClean="0"/>
              <a:pPr/>
              <a:t>10/8/2021</a:t>
            </a:fld>
            <a:endParaRPr lang="en-IN"/>
          </a:p>
        </p:txBody>
      </p:sp>
      <p:sp>
        <p:nvSpPr>
          <p:cNvPr id="17" name="Footer Placeholder 16"/>
          <p:cNvSpPr>
            <a:spLocks noGrp="1"/>
          </p:cNvSpPr>
          <p:nvPr>
            <p:ph type="ftr" sz="quarter" idx="11"/>
          </p:nvPr>
        </p:nvSpPr>
        <p:spPr/>
        <p:txBody>
          <a:bodyPr/>
          <a:lstStyle/>
          <a:p>
            <a:r>
              <a:rPr lang="en-IN"/>
              <a:t>UNIT-III</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E2B90DE-CA9C-452B-80F9-35262CC2B070}"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768731-DA49-4F1F-BC39-1A4FB8439103}" type="datetime1">
              <a:rPr lang="en-US" smtClean="0"/>
              <a:pPr/>
              <a:t>10/8/2021</a:t>
            </a:fld>
            <a:endParaRPr lang="en-IN"/>
          </a:p>
        </p:txBody>
      </p:sp>
      <p:sp>
        <p:nvSpPr>
          <p:cNvPr id="5" name="Footer Placeholder 4"/>
          <p:cNvSpPr>
            <a:spLocks noGrp="1"/>
          </p:cNvSpPr>
          <p:nvPr>
            <p:ph type="ftr" sz="quarter" idx="11"/>
          </p:nvPr>
        </p:nvSpPr>
        <p:spPr/>
        <p:txBody>
          <a:bodyPr/>
          <a:lstStyle/>
          <a:p>
            <a:r>
              <a:rPr lang="en-IN"/>
              <a:t>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E783848-E568-46FC-B474-176DCDA02128}" type="datetime1">
              <a:rPr lang="en-US" smtClean="0"/>
              <a:pPr/>
              <a:t>10/8/2021</a:t>
            </a:fld>
            <a:endParaRPr lang="en-IN"/>
          </a:p>
        </p:txBody>
      </p:sp>
      <p:sp>
        <p:nvSpPr>
          <p:cNvPr id="5" name="Footer Placeholder 4"/>
          <p:cNvSpPr>
            <a:spLocks noGrp="1"/>
          </p:cNvSpPr>
          <p:nvPr>
            <p:ph type="ftr" sz="quarter" idx="11"/>
          </p:nvPr>
        </p:nvSpPr>
        <p:spPr/>
        <p:txBody>
          <a:bodyPr/>
          <a:lstStyle/>
          <a:p>
            <a:r>
              <a:rPr lang="en-IN"/>
              <a:t>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28C2425A-A397-4E2D-B7E1-19F2205BBE4C}" type="datetime1">
              <a:rPr lang="en-US" smtClean="0"/>
              <a:pPr/>
              <a:t>10/8/2021</a:t>
            </a:fld>
            <a:endParaRPr lang="en-IN"/>
          </a:p>
        </p:txBody>
      </p:sp>
      <p:sp>
        <p:nvSpPr>
          <p:cNvPr id="5" name="Footer Placeholder 4"/>
          <p:cNvSpPr>
            <a:spLocks noGrp="1"/>
          </p:cNvSpPr>
          <p:nvPr>
            <p:ph type="ftr" sz="quarter" idx="11"/>
          </p:nvPr>
        </p:nvSpPr>
        <p:spPr/>
        <p:txBody>
          <a:bodyPr/>
          <a:lstStyle/>
          <a:p>
            <a:r>
              <a:rPr lang="en-IN"/>
              <a:t>UNIT-III</a:t>
            </a:r>
          </a:p>
        </p:txBody>
      </p:sp>
      <p:sp>
        <p:nvSpPr>
          <p:cNvPr id="6" name="Slide Number Placeholder 5"/>
          <p:cNvSpPr>
            <a:spLocks noGrp="1"/>
          </p:cNvSpPr>
          <p:nvPr>
            <p:ph type="sldNum" sz="quarter" idx="12"/>
          </p:nvPr>
        </p:nvSpPr>
        <p:spPr/>
        <p:txBody>
          <a:bodyPr/>
          <a:lstStyle/>
          <a:p>
            <a:fld id="{0E2B90DE-CA9C-452B-80F9-35262CC2B070}"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Picture Placeholder 8"/>
          <p:cNvSpPr>
            <a:spLocks noGrp="1"/>
          </p:cNvSpPr>
          <p:nvPr>
            <p:ph type="pic" sz="quarter" idx="13"/>
          </p:nvPr>
        </p:nvSpPr>
        <p:spPr>
          <a:xfrm>
            <a:off x="214282" y="285728"/>
            <a:ext cx="914400" cy="914400"/>
          </a:xfrm>
        </p:spPr>
        <p:txBody>
          <a:bodyPr/>
          <a:lstStyle/>
          <a:p>
            <a:endParaRPr lang="en-IN"/>
          </a:p>
        </p:txBody>
      </p:sp>
      <p:pic>
        <p:nvPicPr>
          <p:cNvPr id="1026" name="Picture 40"/>
          <p:cNvPicPr>
            <a:picLocks noChangeAspect="1" noChangeArrowheads="1"/>
          </p:cNvPicPr>
          <p:nvPr userDrawn="1"/>
        </p:nvPicPr>
        <p:blipFill>
          <a:blip r:embed="rId2" cstate="print"/>
          <a:srcRect/>
          <a:stretch>
            <a:fillRect/>
          </a:stretch>
        </p:blipFill>
        <p:spPr bwMode="auto">
          <a:xfrm>
            <a:off x="214282" y="248143"/>
            <a:ext cx="1000132" cy="857256"/>
          </a:xfrm>
          <a:prstGeom prst="rect">
            <a:avLst/>
          </a:prstGeom>
          <a:noFill/>
          <a:ln w="9525">
            <a:noFill/>
            <a:miter lim="800000"/>
            <a:headEnd/>
            <a:tailEnd/>
          </a:ln>
        </p:spPr>
      </p:pic>
      <p:sp>
        <p:nvSpPr>
          <p:cNvPr id="10" name="Title Placeholder 1"/>
          <p:cNvSpPr txBox="1">
            <a:spLocks/>
          </p:cNvSpPr>
          <p:nvPr userDrawn="1"/>
        </p:nvSpPr>
        <p:spPr>
          <a:xfrm>
            <a:off x="1475656" y="275541"/>
            <a:ext cx="7416824" cy="563562"/>
          </a:xfrm>
          <a:prstGeom prst="rect">
            <a:avLst/>
          </a:prstGeom>
          <a:solidFill>
            <a:schemeClr val="accent1">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lstStyle/>
          <a:p>
            <a:pPr fontAlgn="auto">
              <a:spcAft>
                <a:spcPts val="0"/>
              </a:spcAft>
              <a:defRPr/>
            </a:pPr>
            <a:r>
              <a:rPr lang="en-US" sz="24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latin typeface="+mj-lt"/>
                <a:ea typeface="+mj-ea"/>
                <a:cs typeface="+mj-cs"/>
              </a:rPr>
              <a:t>DEPARTMENT OF COMPUTER SCIENCE &amp; ENGINEERING</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2F7A42A-A0CC-4B69-A381-32A7C4245C17}" type="datetime1">
              <a:rPr lang="en-US" smtClean="0"/>
              <a:pPr/>
              <a:t>10/8/2021</a:t>
            </a:fld>
            <a:endParaRPr lang="en-IN"/>
          </a:p>
        </p:txBody>
      </p:sp>
      <p:sp>
        <p:nvSpPr>
          <p:cNvPr id="5" name="Footer Placeholder 4"/>
          <p:cNvSpPr>
            <a:spLocks noGrp="1"/>
          </p:cNvSpPr>
          <p:nvPr>
            <p:ph type="ftr" sz="quarter" idx="11"/>
          </p:nvPr>
        </p:nvSpPr>
        <p:spPr>
          <a:xfrm>
            <a:off x="800100" y="6172200"/>
            <a:ext cx="4000500" cy="457200"/>
          </a:xfrm>
        </p:spPr>
        <p:txBody>
          <a:bodyPr/>
          <a:lstStyle/>
          <a:p>
            <a:r>
              <a:rPr lang="en-IN"/>
              <a:t>UNIT-III</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71F47EA7-5621-4282-9D99-5CACF3F768D7}" type="datetime1">
              <a:rPr lang="en-US" smtClean="0"/>
              <a:pPr/>
              <a:t>10/8/2021</a:t>
            </a:fld>
            <a:endParaRPr lang="en-IN"/>
          </a:p>
        </p:txBody>
      </p:sp>
      <p:sp>
        <p:nvSpPr>
          <p:cNvPr id="6" name="Footer Placeholder 5"/>
          <p:cNvSpPr>
            <a:spLocks noGrp="1"/>
          </p:cNvSpPr>
          <p:nvPr>
            <p:ph type="ftr" sz="quarter" idx="11"/>
          </p:nvPr>
        </p:nvSpPr>
        <p:spPr/>
        <p:txBody>
          <a:bodyPr/>
          <a:lstStyle/>
          <a:p>
            <a:r>
              <a:rPr lang="en-IN"/>
              <a:t>UNIT-III</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E72F561-EE82-4BED-80A1-D04F6DA89BEA}" type="datetime1">
              <a:rPr lang="en-US" smtClean="0"/>
              <a:pPr/>
              <a:t>10/8/2021</a:t>
            </a:fld>
            <a:endParaRPr lang="en-IN"/>
          </a:p>
        </p:txBody>
      </p:sp>
      <p:sp>
        <p:nvSpPr>
          <p:cNvPr id="8" name="Footer Placeholder 7"/>
          <p:cNvSpPr>
            <a:spLocks noGrp="1"/>
          </p:cNvSpPr>
          <p:nvPr>
            <p:ph type="ftr" sz="quarter" idx="11"/>
          </p:nvPr>
        </p:nvSpPr>
        <p:spPr/>
        <p:txBody>
          <a:bodyPr/>
          <a:lstStyle/>
          <a:p>
            <a:r>
              <a:rPr lang="en-IN"/>
              <a:t>UNIT-III</a:t>
            </a:r>
          </a:p>
        </p:txBody>
      </p:sp>
      <p:sp>
        <p:nvSpPr>
          <p:cNvPr id="9" name="Slide Number Placeholder 8"/>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2FE187-7593-41F5-8D25-B0FE754F15B8}" type="datetime1">
              <a:rPr lang="en-US" smtClean="0"/>
              <a:pPr/>
              <a:t>10/8/2021</a:t>
            </a:fld>
            <a:endParaRPr lang="en-IN"/>
          </a:p>
        </p:txBody>
      </p:sp>
      <p:sp>
        <p:nvSpPr>
          <p:cNvPr id="4" name="Footer Placeholder 3"/>
          <p:cNvSpPr>
            <a:spLocks noGrp="1"/>
          </p:cNvSpPr>
          <p:nvPr>
            <p:ph type="ftr" sz="quarter" idx="11"/>
          </p:nvPr>
        </p:nvSpPr>
        <p:spPr/>
        <p:txBody>
          <a:bodyPr/>
          <a:lstStyle/>
          <a:p>
            <a:r>
              <a:rPr lang="en-IN"/>
              <a:t>UNIT-III</a:t>
            </a:r>
          </a:p>
        </p:txBody>
      </p:sp>
      <p:sp>
        <p:nvSpPr>
          <p:cNvPr id="5" name="Slide Number Placeholder 4"/>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DC8A97-5374-49D1-94A7-E5E65504AD69}" type="datetime1">
              <a:rPr lang="en-US" smtClean="0"/>
              <a:pPr/>
              <a:t>10/8/2021</a:t>
            </a:fld>
            <a:endParaRPr lang="en-IN"/>
          </a:p>
        </p:txBody>
      </p:sp>
      <p:sp>
        <p:nvSpPr>
          <p:cNvPr id="3" name="Footer Placeholder 2"/>
          <p:cNvSpPr>
            <a:spLocks noGrp="1"/>
          </p:cNvSpPr>
          <p:nvPr>
            <p:ph type="ftr" sz="quarter" idx="11"/>
          </p:nvPr>
        </p:nvSpPr>
        <p:spPr/>
        <p:txBody>
          <a:bodyPr/>
          <a:lstStyle/>
          <a:p>
            <a:r>
              <a:rPr lang="en-IN"/>
              <a:t>UNIT-III</a:t>
            </a:r>
          </a:p>
        </p:txBody>
      </p:sp>
      <p:sp>
        <p:nvSpPr>
          <p:cNvPr id="4" name="Slide Number Placeholder 3"/>
          <p:cNvSpPr>
            <a:spLocks noGrp="1"/>
          </p:cNvSpPr>
          <p:nvPr>
            <p:ph type="sldNum" sz="quarter" idx="12"/>
          </p:nvPr>
        </p:nvSpPr>
        <p:spPr/>
        <p:txBody>
          <a:bodyPr/>
          <a:lstStyle/>
          <a:p>
            <a:fld id="{0E2B90DE-CA9C-452B-80F9-35262CC2B070}" type="slidenum">
              <a:rPr lang="en-IN" smtClean="0"/>
              <a:pPr/>
              <a:t>‹#›</a:t>
            </a:fld>
            <a:endParaRPr lang="en-IN"/>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F5EDF9-0338-4618-9768-55C6CEC6816B}" type="datetime1">
              <a:rPr lang="en-US" smtClean="0"/>
              <a:pPr/>
              <a:t>10/8/2021</a:t>
            </a:fld>
            <a:endParaRPr lang="en-IN"/>
          </a:p>
        </p:txBody>
      </p:sp>
      <p:sp>
        <p:nvSpPr>
          <p:cNvPr id="6" name="Footer Placeholder 5"/>
          <p:cNvSpPr>
            <a:spLocks noGrp="1"/>
          </p:cNvSpPr>
          <p:nvPr>
            <p:ph type="ftr" sz="quarter" idx="11"/>
          </p:nvPr>
        </p:nvSpPr>
        <p:spPr/>
        <p:txBody>
          <a:bodyPr/>
          <a:lstStyle/>
          <a:p>
            <a:r>
              <a:rPr lang="en-IN"/>
              <a:t>UNIT-III</a:t>
            </a:r>
          </a:p>
        </p:txBody>
      </p:sp>
      <p:sp>
        <p:nvSpPr>
          <p:cNvPr id="7" name="Slide Number Placeholder 6"/>
          <p:cNvSpPr>
            <a:spLocks noGrp="1"/>
          </p:cNvSpPr>
          <p:nvPr>
            <p:ph type="sldNum" sz="quarter" idx="12"/>
          </p:nvPr>
        </p:nvSpPr>
        <p:spPr/>
        <p:txBody>
          <a:bodyPr/>
          <a:lstStyle/>
          <a:p>
            <a:fld id="{0E2B90DE-CA9C-452B-80F9-35262CC2B070}"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8FBF282-C0A2-4169-A21B-4A0913405BC5}" type="datetime1">
              <a:rPr lang="en-US" smtClean="0"/>
              <a:pPr/>
              <a:t>10/8/2021</a:t>
            </a:fld>
            <a:endParaRPr lang="en-IN"/>
          </a:p>
        </p:txBody>
      </p:sp>
      <p:sp>
        <p:nvSpPr>
          <p:cNvPr id="6" name="Footer Placeholder 5"/>
          <p:cNvSpPr>
            <a:spLocks noGrp="1"/>
          </p:cNvSpPr>
          <p:nvPr>
            <p:ph type="ftr" sz="quarter" idx="11"/>
          </p:nvPr>
        </p:nvSpPr>
        <p:spPr>
          <a:xfrm>
            <a:off x="914400" y="6172200"/>
            <a:ext cx="3886200" cy="457200"/>
          </a:xfrm>
        </p:spPr>
        <p:txBody>
          <a:bodyPr/>
          <a:lstStyle/>
          <a:p>
            <a:r>
              <a:rPr lang="en-IN"/>
              <a:t>UNIT-III</a:t>
            </a:r>
          </a:p>
        </p:txBody>
      </p:sp>
      <p:sp>
        <p:nvSpPr>
          <p:cNvPr id="7" name="Slide Number Placeholder 6"/>
          <p:cNvSpPr>
            <a:spLocks noGrp="1"/>
          </p:cNvSpPr>
          <p:nvPr>
            <p:ph type="sldNum" sz="quarter" idx="12"/>
          </p:nvPr>
        </p:nvSpPr>
        <p:spPr>
          <a:xfrm>
            <a:off x="146304" y="6208776"/>
            <a:ext cx="457200" cy="457200"/>
          </a:xfrm>
        </p:spPr>
        <p:txBody>
          <a:bodyPr/>
          <a:lstStyle/>
          <a:p>
            <a:fld id="{0E2B90DE-CA9C-452B-80F9-35262CC2B070}"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71EB363-2006-43D9-B183-4483724C96C1}" type="datetime1">
              <a:rPr lang="en-US" smtClean="0"/>
              <a:pPr/>
              <a:t>10/8/2021</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IN"/>
              <a:t>UNIT-III</a:t>
            </a:r>
            <a:endParaRPr lang="en-IN"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E2B90DE-CA9C-452B-80F9-35262CC2B070}" type="slidenum">
              <a:rPr lang="en-IN" smtClean="0"/>
              <a:pPr/>
              <a:t>‹#›</a:t>
            </a:fld>
            <a:endParaRPr lang="en-IN"/>
          </a:p>
        </p:txBody>
      </p:sp>
      <p:pic>
        <p:nvPicPr>
          <p:cNvPr id="10" name="Picture 40"/>
          <p:cNvPicPr>
            <a:picLocks noChangeAspect="1" noChangeArrowheads="1"/>
          </p:cNvPicPr>
          <p:nvPr userDrawn="1"/>
        </p:nvPicPr>
        <p:blipFill>
          <a:blip r:embed="rId13" cstate="print"/>
          <a:srcRect/>
          <a:stretch>
            <a:fillRect/>
          </a:stretch>
        </p:blipFill>
        <p:spPr bwMode="auto">
          <a:xfrm>
            <a:off x="179512" y="188640"/>
            <a:ext cx="1000132" cy="85725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A53@1.2GHz"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a:t>
            </a:fld>
            <a:endParaRPr lang="en-IN"/>
          </a:p>
        </p:txBody>
      </p:sp>
      <p:sp>
        <p:nvSpPr>
          <p:cNvPr id="35841" name="Rectangle 1"/>
          <p:cNvSpPr>
            <a:spLocks noChangeArrowheads="1"/>
          </p:cNvSpPr>
          <p:nvPr/>
        </p:nvSpPr>
        <p:spPr bwMode="auto">
          <a:xfrm>
            <a:off x="2819400" y="1066800"/>
            <a:ext cx="322492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FF0000"/>
                </a:solidFill>
                <a:effectLst/>
                <a:latin typeface="Cambria" pitchFamily="18" charset="0"/>
                <a:ea typeface="Times New Roman" pitchFamily="18" charset="0"/>
                <a:cs typeface="Times New Roman" pitchFamily="18" charset="0"/>
              </a:rPr>
              <a:t>Industry 4.0 concepts</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457200" y="1752600"/>
            <a:ext cx="8305800" cy="3924151"/>
          </a:xfrm>
          <a:prstGeom prst="rect">
            <a:avLst/>
          </a:prstGeom>
        </p:spPr>
        <p:txBody>
          <a:bodyPr wrap="square">
            <a:spAutoFit/>
          </a:bodyPr>
          <a:lstStyle/>
          <a:p>
            <a:pPr algn="just">
              <a:lnSpc>
                <a:spcPct val="150000"/>
              </a:lnSpc>
            </a:pPr>
            <a:r>
              <a:rPr lang="en-US" sz="2400" dirty="0"/>
              <a:t>Industry 4.0 refers to a new phase in the Industrial Revolution that focuses heavily on interconnectivity, automation, machine learning, and real-time data. Industry 4.0, also sometimes referred to as IIoT or smart manufacturing, marries physical production and operations with smart digital technology, machine learning, and big data to create a more holistic and better connected ecosystem for companies that focus on manufacturing and supply chain management. </a:t>
            </a: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a:t>
            </a:fld>
            <a:endParaRPr lang="en-IN"/>
          </a:p>
        </p:txBody>
      </p:sp>
      <p:sp>
        <p:nvSpPr>
          <p:cNvPr id="26625" name="Rectangle 1"/>
          <p:cNvSpPr>
            <a:spLocks noChangeArrowheads="1"/>
          </p:cNvSpPr>
          <p:nvPr/>
        </p:nvSpPr>
        <p:spPr bwMode="auto">
          <a:xfrm>
            <a:off x="304800" y="1143000"/>
            <a:ext cx="84582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Cloud computing:</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Cloud computing refers to the practice of using interconnected remote servers hosted on the Internet to store, manage, and process information.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Real-time data processing:</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Real-time data processing refers to the abilities of computer systems and machines too continuously and automatically process data and provides real-time or near-time outputs and insights.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100</a:t>
            </a:fld>
            <a:endParaRPr lang="en-IN"/>
          </a:p>
        </p:txBody>
      </p:sp>
      <p:sp>
        <p:nvSpPr>
          <p:cNvPr id="117762" name="Rectangle 2"/>
          <p:cNvSpPr>
            <a:spLocks noChangeArrowheads="1"/>
          </p:cNvSpPr>
          <p:nvPr/>
        </p:nvSpPr>
        <p:spPr bwMode="auto">
          <a:xfrm>
            <a:off x="304800" y="1143000"/>
            <a:ext cx="8610600" cy="22621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Now let’s wire the sensor to the Raspberry Pi.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VCC--&gt;3v3</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GND --&gt; GND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D0 --&gt; GPIO 17 (Pin 11)</a:t>
            </a:r>
            <a:endParaRPr kumimoji="0" lang="en-US" sz="2400" b="0" i="0" u="none" strike="noStrike" cap="none" normalizeH="0" baseline="0" dirty="0">
              <a:ln>
                <a:noFill/>
              </a:ln>
              <a:solidFill>
                <a:schemeClr val="tx1"/>
              </a:solidFill>
              <a:effectLst/>
              <a:cs typeface="Arial" pitchFamily="34" charset="0"/>
            </a:endParaRPr>
          </a:p>
        </p:txBody>
      </p:sp>
      <p:sp>
        <p:nvSpPr>
          <p:cNvPr id="117763" name="Rectangle 3"/>
          <p:cNvSpPr>
            <a:spLocks noChangeArrowheads="1"/>
          </p:cNvSpPr>
          <p:nvPr/>
        </p:nvSpPr>
        <p:spPr bwMode="auto">
          <a:xfrm>
            <a:off x="381000" y="3505200"/>
            <a:ext cx="82296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With everything now wired up, we can turn on the Raspberry Pi. Without writing any code we can test to see our moisture sensor working. When the sensor detects moisture, a second led will illuminate.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101</a:t>
            </a:fld>
            <a:endParaRPr lang="en-IN"/>
          </a:p>
        </p:txBody>
      </p:sp>
      <p:sp>
        <p:nvSpPr>
          <p:cNvPr id="6" name="Rectangle 5"/>
          <p:cNvSpPr/>
          <p:nvPr/>
        </p:nvSpPr>
        <p:spPr>
          <a:xfrm>
            <a:off x="457200" y="1066800"/>
            <a:ext cx="8229600" cy="2816156"/>
          </a:xfrm>
          <a:prstGeom prst="rect">
            <a:avLst/>
          </a:prstGeom>
        </p:spPr>
        <p:txBody>
          <a:bodyPr wrap="square">
            <a:spAutoFit/>
          </a:bodyPr>
          <a:lstStyle/>
          <a:p>
            <a:pPr lvl="0" algn="just" eaLnBrk="0" fontAlgn="base" hangingPunct="0">
              <a:lnSpc>
                <a:spcPct val="150000"/>
              </a:lnSpc>
              <a:spcBef>
                <a:spcPct val="0"/>
              </a:spcBef>
              <a:spcAft>
                <a:spcPct val="0"/>
              </a:spcAft>
            </a:pPr>
            <a:r>
              <a:rPr lang="en-US" sz="2400" dirty="0">
                <a:ea typeface="Times New Roman" pitchFamily="18" charset="0"/>
                <a:cs typeface="Times New Roman" pitchFamily="18" charset="0"/>
              </a:rPr>
              <a:t>So as a quick test, grab a glass of water (be very careful not to spill water!!) then place the probes into the water and see the detection led shine. If the detection light doesn’t illuminate, you can adjust the potentiometer on the sensor which allows you to change the detection threshold (this only applies to the digital output signal)</a:t>
            </a:r>
            <a:r>
              <a:rPr lang="en-US" sz="2400" dirty="0">
                <a:cs typeface="Arial" pitchFamily="34" charset="0"/>
              </a:rPr>
              <a:t> </a:t>
            </a:r>
          </a:p>
        </p:txBody>
      </p:sp>
      <p:pic>
        <p:nvPicPr>
          <p:cNvPr id="7" name="image2.jpeg"/>
          <p:cNvPicPr/>
          <p:nvPr/>
        </p:nvPicPr>
        <p:blipFill>
          <a:blip r:embed="rId2" cstate="print"/>
          <a:stretch>
            <a:fillRect/>
          </a:stretch>
        </p:blipFill>
        <p:spPr>
          <a:xfrm>
            <a:off x="3124200" y="3886200"/>
            <a:ext cx="2362200" cy="2733675"/>
          </a:xfrm>
          <a:prstGeom prst="rect">
            <a:avLst/>
          </a:prstGeom>
        </p:spPr>
      </p:pic>
    </p:spTree>
    <p:extLst>
      <p:ext uri="{BB962C8B-B14F-4D97-AF65-F5344CB8AC3E}">
        <p14:creationId xmlns:p14="http://schemas.microsoft.com/office/powerpoint/2010/main" val="397627315"/>
      </p:ext>
    </p:extLst>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102</a:t>
            </a:fld>
            <a:endParaRPr lang="en-IN"/>
          </a:p>
        </p:txBody>
      </p:sp>
      <p:sp>
        <p:nvSpPr>
          <p:cNvPr id="115713" name="Rectangle 1"/>
          <p:cNvSpPr>
            <a:spLocks noChangeArrowheads="1"/>
          </p:cNvSpPr>
          <p:nvPr/>
        </p:nvSpPr>
        <p:spPr bwMode="auto">
          <a:xfrm>
            <a:off x="304800" y="1143000"/>
            <a:ext cx="84582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409825"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1.1 Code</a:t>
            </a:r>
            <a:endParaRPr kumimoji="0" lang="en-US" sz="2400" b="1"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import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RPi.GPIO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as GPIO import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smtplib</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import time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smtp_username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enter_username_here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This is the username used to login to your SMTP provider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smtp_password</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enter_password_here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This is the password used to login to your SMTP provider</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103</a:t>
            </a:fld>
            <a:endParaRPr lang="en-IN"/>
          </a:p>
        </p:txBody>
      </p:sp>
      <p:sp>
        <p:nvSpPr>
          <p:cNvPr id="109569" name="Rectangle 1"/>
          <p:cNvSpPr>
            <a:spLocks noChangeArrowheads="1"/>
          </p:cNvSpPr>
          <p:nvPr/>
        </p:nvSpPr>
        <p:spPr bwMode="auto">
          <a:xfrm>
            <a:off x="304800" y="1066800"/>
            <a:ext cx="85344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409825"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smtp_host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enter_host_here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This is the host of the SMTP provider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smtp_port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25 # This is the port that your SMTP provider uses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smtp_sender</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"sender@email.com" # This is the FROM email address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smtp_receivers</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['receiver@email.com'] # This is the TO email address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message_dead</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"""From: Sender Name &lt;sender@email.com&gt;</a:t>
            </a:r>
            <a:endParaRPr kumimoji="0" lang="en-US" sz="2400" b="0" i="0" u="none" strike="noStrike" cap="none" normalizeH="0" baseline="0" dirty="0">
              <a:ln>
                <a:noFill/>
              </a:ln>
              <a:solidFill>
                <a:schemeClr val="tx1"/>
              </a:solidFill>
              <a:effectLst/>
              <a:cs typeface="Arial" pitchFamily="34" charset="0"/>
            </a:endParaRPr>
          </a:p>
        </p:txBody>
      </p:sp>
      <p:sp>
        <p:nvSpPr>
          <p:cNvPr id="109570" name="Rectangle 2"/>
          <p:cNvSpPr>
            <a:spLocks noChangeArrowheads="1"/>
          </p:cNvSpPr>
          <p:nvPr/>
        </p:nvSpPr>
        <p:spPr bwMode="auto">
          <a:xfrm>
            <a:off x="381000" y="3886200"/>
            <a:ext cx="5144101" cy="17081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Name &lt;sender@email.com&gt;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To: Receiver Name &lt;receiver@email.com&gt;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Subject: Moisture Sensor Notification</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104</a:t>
            </a:fld>
            <a:endParaRPr lang="en-IN"/>
          </a:p>
        </p:txBody>
      </p:sp>
      <p:sp>
        <p:nvSpPr>
          <p:cNvPr id="134145" name="Rectangle 1"/>
          <p:cNvSpPr>
            <a:spLocks noChangeArrowheads="1"/>
          </p:cNvSpPr>
          <p:nvPr/>
        </p:nvSpPr>
        <p:spPr bwMode="auto">
          <a:xfrm>
            <a:off x="304799" y="1143000"/>
            <a:ext cx="8382001"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This is the message that will be sent when moisture IS detected again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message_alive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"""From: Sender Name &lt;sender@email.com&gt;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To: Receiver Name &lt;receiver@email.com&gt;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Subject: Moisture Sensor Notification # This is our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sendEmail</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function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def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sendEmail</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smtp_message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try:</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smtpObj</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smtplib.SMTP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smtp_host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smtp_port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smtpObj.login</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smtp_username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smtp_password</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If you don't need to login to your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provider, simply remove this line</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105</a:t>
            </a:fld>
            <a:endParaRPr lang="en-IN"/>
          </a:p>
        </p:txBody>
      </p:sp>
      <p:sp>
        <p:nvSpPr>
          <p:cNvPr id="133121" name="Rectangle 1"/>
          <p:cNvSpPr>
            <a:spLocks noChangeArrowheads="1"/>
          </p:cNvSpPr>
          <p:nvPr/>
        </p:nvSpPr>
        <p:spPr bwMode="auto">
          <a:xfrm>
            <a:off x="304800" y="914400"/>
            <a:ext cx="84582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409825"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smtpObj.sendmail</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smtp_sender</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smtp_receivers</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smtp_message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print "Successfully sent email" except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smtplib.SMTPException</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print "Error: unable to send email"</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This is our callback function, this function will be called every time there is a change on the specified GPIO channel, in this example we are using 17</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def callback(channel):</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if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GPIO.input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(channel): print "LED off"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sendEmail</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message_dead</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Else: print "LED on"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sendEmail</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message_alive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Set our GPIO numbering to BCM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GPIO.setmode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(GPIO.BCM)</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106</a:t>
            </a:fld>
            <a:endParaRPr lang="en-IN"/>
          </a:p>
        </p:txBody>
      </p:sp>
      <p:sp>
        <p:nvSpPr>
          <p:cNvPr id="132097" name="Rectangle 1"/>
          <p:cNvSpPr>
            <a:spLocks noChangeArrowheads="1"/>
          </p:cNvSpPr>
          <p:nvPr/>
        </p:nvSpPr>
        <p:spPr bwMode="auto">
          <a:xfrm>
            <a:off x="304800" y="1143000"/>
            <a:ext cx="85344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Define the GPIO pin that we have our digital output from our sensor connected to channel = 17</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Set the GPIO pin to an input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GPIO.setup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(channel, GPIO.IN)</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This line tells our script to keep an eye on our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pin and let us know when the pin goes HIGH or LOW</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GPIO.add_event_detect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(channel, GPIO.BOTH,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bouncetime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=300)</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This line assigns a function to the GPIO pin so that when the above line tells us there is a change on the pin, run this function</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107</a:t>
            </a:fld>
            <a:endParaRPr lang="en-IN"/>
          </a:p>
        </p:txBody>
      </p:sp>
      <p:sp>
        <p:nvSpPr>
          <p:cNvPr id="131073" name="Rectangle 1"/>
          <p:cNvSpPr>
            <a:spLocks noChangeArrowheads="1"/>
          </p:cNvSpPr>
          <p:nvPr/>
        </p:nvSpPr>
        <p:spPr bwMode="auto">
          <a:xfrm>
            <a:off x="228600" y="1219200"/>
            <a:ext cx="8534400" cy="28161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409825"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GPIO.add_event_callback</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(channel, callback)</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This is an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infinte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loop to keep our script running while True: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This line simply tells our script to wait 0.1 of a second, this is so the script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doesnt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hog all of the CPU</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time.sleep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(0.1)</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108</a:t>
            </a:fld>
            <a:endParaRPr lang="en-IN"/>
          </a:p>
        </p:txBody>
      </p:sp>
      <p:sp>
        <p:nvSpPr>
          <p:cNvPr id="6" name="Rectangle 5"/>
          <p:cNvSpPr/>
          <p:nvPr/>
        </p:nvSpPr>
        <p:spPr>
          <a:xfrm>
            <a:off x="3276600" y="990600"/>
            <a:ext cx="2835841" cy="461665"/>
          </a:xfrm>
          <a:prstGeom prst="rect">
            <a:avLst/>
          </a:prstGeom>
        </p:spPr>
        <p:txBody>
          <a:bodyPr wrap="none">
            <a:spAutoFit/>
          </a:bodyPr>
          <a:lstStyle/>
          <a:p>
            <a:r>
              <a:rPr lang="en-US" sz="2400" b="1" u="sng" dirty="0"/>
              <a:t>Weather monitoring</a:t>
            </a:r>
            <a:endParaRPr lang="en-US" sz="2400" dirty="0"/>
          </a:p>
        </p:txBody>
      </p:sp>
      <p:sp>
        <p:nvSpPr>
          <p:cNvPr id="130049" name="Rectangle 1"/>
          <p:cNvSpPr>
            <a:spLocks noChangeArrowheads="1"/>
          </p:cNvSpPr>
          <p:nvPr/>
        </p:nvSpPr>
        <p:spPr bwMode="auto">
          <a:xfrm>
            <a:off x="304800" y="1524000"/>
            <a:ext cx="8382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The DHT11 is a low-cost temperature and humidity sensor. It isn’t the fastest sensor around but its cheap price makes it useful for experimenting or projects where you don’t require new readings multiple times a second. The device only requires three connections to the Pi.</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+3.3v, ground and one GPIO pin.</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109</a:t>
            </a:fld>
            <a:endParaRPr lang="en-IN"/>
          </a:p>
        </p:txBody>
      </p:sp>
      <p:sp>
        <p:nvSpPr>
          <p:cNvPr id="6" name="Rectangle 5"/>
          <p:cNvSpPr/>
          <p:nvPr/>
        </p:nvSpPr>
        <p:spPr>
          <a:xfrm>
            <a:off x="457200" y="1219200"/>
            <a:ext cx="8229600" cy="3370153"/>
          </a:xfrm>
          <a:prstGeom prst="rect">
            <a:avLst/>
          </a:prstGeom>
        </p:spPr>
        <p:txBody>
          <a:bodyPr wrap="square">
            <a:spAutoFit/>
          </a:bodyPr>
          <a:lstStyle/>
          <a:p>
            <a:pPr lvl="0" algn="just" eaLnBrk="0" fontAlgn="base" hangingPunct="0">
              <a:lnSpc>
                <a:spcPct val="150000"/>
              </a:lnSpc>
              <a:spcBef>
                <a:spcPct val="0"/>
              </a:spcBef>
              <a:spcAft>
                <a:spcPct val="0"/>
              </a:spcAft>
              <a:tabLst>
                <a:tab pos="2409825" algn="l"/>
              </a:tabLst>
            </a:pPr>
            <a:r>
              <a:rPr lang="en-US" sz="2400" b="1" dirty="0">
                <a:solidFill>
                  <a:srgbClr val="000000"/>
                </a:solidFill>
                <a:ea typeface="Times New Roman" pitchFamily="18" charset="0"/>
                <a:cs typeface="Times New Roman" pitchFamily="18" charset="0"/>
              </a:rPr>
              <a:t>DHT11 Specifications</a:t>
            </a:r>
            <a:endParaRPr lang="en-US" sz="2400" dirty="0">
              <a:cs typeface="Arial" pitchFamily="34" charset="0"/>
            </a:endParaRPr>
          </a:p>
          <a:p>
            <a:pPr lvl="0" algn="just" eaLnBrk="0" fontAlgn="base" hangingPunct="0">
              <a:lnSpc>
                <a:spcPct val="150000"/>
              </a:lnSpc>
              <a:spcBef>
                <a:spcPct val="0"/>
              </a:spcBef>
              <a:spcAft>
                <a:spcPct val="0"/>
              </a:spcAft>
              <a:tabLst>
                <a:tab pos="2409825" algn="l"/>
              </a:tabLst>
            </a:pPr>
            <a:r>
              <a:rPr lang="en-US" sz="2400" dirty="0">
                <a:solidFill>
                  <a:srgbClr val="000000"/>
                </a:solidFill>
                <a:ea typeface="Times New Roman" pitchFamily="18" charset="0"/>
                <a:cs typeface="Times New Roman" pitchFamily="18" charset="0"/>
              </a:rPr>
              <a:t>The device itself has four pins but one of these is not used. You can buy the 4-pin device on its own or as part of a 3-pin module. The modules have three pins and are easy to connect directly to the Pi’s GPIO header.</a:t>
            </a:r>
            <a:endParaRPr lang="en-US" sz="2400" dirty="0">
              <a:cs typeface="Arial" pitchFamily="34" charset="0"/>
            </a:endParaRPr>
          </a:p>
          <a:p>
            <a:pPr lvl="0" algn="just" eaLnBrk="0" fontAlgn="base" hangingPunct="0">
              <a:lnSpc>
                <a:spcPct val="150000"/>
              </a:lnSpc>
              <a:spcBef>
                <a:spcPct val="0"/>
              </a:spcBef>
              <a:spcAft>
                <a:spcPct val="0"/>
              </a:spcAft>
              <a:tabLst>
                <a:tab pos="2409825" algn="l"/>
              </a:tabLst>
            </a:pPr>
            <a:r>
              <a:rPr lang="en-US" sz="2400" dirty="0">
                <a:solidFill>
                  <a:srgbClr val="000000"/>
                </a:solidFill>
                <a:ea typeface="Times New Roman" pitchFamily="18" charset="0"/>
                <a:cs typeface="Cambria" pitchFamily="18" charset="0"/>
              </a:rPr>
              <a:t>Humidity: 20-80% (5% accuracy)</a:t>
            </a:r>
            <a:endParaRPr lang="en-US" sz="2400" dirty="0">
              <a:cs typeface="Arial" pitchFamily="34" charset="0"/>
            </a:endParaRPr>
          </a:p>
          <a:p>
            <a:pPr lvl="0" algn="just" eaLnBrk="0" fontAlgn="base" hangingPunct="0">
              <a:lnSpc>
                <a:spcPct val="150000"/>
              </a:lnSpc>
              <a:spcBef>
                <a:spcPct val="0"/>
              </a:spcBef>
              <a:spcAft>
                <a:spcPct val="0"/>
              </a:spcAft>
              <a:tabLst>
                <a:tab pos="2409825" algn="l"/>
              </a:tabLst>
            </a:pPr>
            <a:r>
              <a:rPr lang="en-US" sz="2400" dirty="0">
                <a:solidFill>
                  <a:srgbClr val="000000"/>
                </a:solidFill>
                <a:ea typeface="Times New Roman" pitchFamily="18" charset="0"/>
                <a:cs typeface="Cambria" pitchFamily="18" charset="0"/>
              </a:rPr>
              <a:t>T</a:t>
            </a:r>
            <a:r>
              <a:rPr lang="en-US" sz="2400" dirty="0">
                <a:solidFill>
                  <a:srgbClr val="000000"/>
                </a:solidFill>
                <a:ea typeface="Times New Roman" pitchFamily="18" charset="0"/>
                <a:cs typeface="Times New Roman" pitchFamily="18" charset="0"/>
              </a:rPr>
              <a:t>emperature: 0-50°C (±2°C accuracy)</a:t>
            </a:r>
            <a:endParaRPr lang="en-US" sz="2400" dirty="0">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11</a:t>
            </a:fld>
            <a:endParaRPr lang="en-IN"/>
          </a:p>
        </p:txBody>
      </p:sp>
      <p:sp>
        <p:nvSpPr>
          <p:cNvPr id="6" name="Rectangle 5"/>
          <p:cNvSpPr/>
          <p:nvPr/>
        </p:nvSpPr>
        <p:spPr>
          <a:xfrm>
            <a:off x="533400" y="1143000"/>
            <a:ext cx="8077200" cy="2262158"/>
          </a:xfrm>
          <a:prstGeom prst="rect">
            <a:avLst/>
          </a:prstGeom>
        </p:spPr>
        <p:txBody>
          <a:bodyPr wrap="square">
            <a:spAutoFit/>
          </a:bodyPr>
          <a:lstStyle/>
          <a:p>
            <a:pPr lvl="0" algn="just" eaLnBrk="0" fontAlgn="base" hangingPunct="0">
              <a:lnSpc>
                <a:spcPct val="150000"/>
              </a:lnSpc>
              <a:spcBef>
                <a:spcPct val="0"/>
              </a:spcBef>
              <a:spcAft>
                <a:spcPct val="0"/>
              </a:spcAft>
            </a:pPr>
            <a:r>
              <a:rPr lang="en-US" sz="2400" b="1" dirty="0">
                <a:ea typeface="Times New Roman" pitchFamily="18" charset="0"/>
                <a:cs typeface="Times New Roman" pitchFamily="18" charset="0"/>
              </a:rPr>
              <a:t>Ecosystem:</a:t>
            </a:r>
            <a:r>
              <a:rPr lang="en-US" sz="2400" dirty="0">
                <a:ea typeface="Times New Roman" pitchFamily="18" charset="0"/>
                <a:cs typeface="Times New Roman" pitchFamily="18" charset="0"/>
              </a:rPr>
              <a:t> An ecosystem, in terms of manufacturing, refers to the potential connectedness of your entire operation—inventory and planning, financials, customer relationships, supply chain management, and manufacturing execution.</a:t>
            </a:r>
            <a:endParaRPr lang="en-US" sz="2400" dirty="0">
              <a:cs typeface="Arial" pitchFamily="34" charset="0"/>
            </a:endParaRPr>
          </a:p>
        </p:txBody>
      </p:sp>
      <p:sp>
        <p:nvSpPr>
          <p:cNvPr id="25601" name="Rectangle 1"/>
          <p:cNvSpPr>
            <a:spLocks noChangeArrowheads="1"/>
          </p:cNvSpPr>
          <p:nvPr/>
        </p:nvSpPr>
        <p:spPr bwMode="auto">
          <a:xfrm>
            <a:off x="533400" y="3276600"/>
            <a:ext cx="8001000" cy="28161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Cyber-physical systems (CPS):</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Cyber-physical systems, also sometimes known as cyber manufacturing, refers to an Industry 4.0-enabled manufacturing environment that offers real-time data collection, analysis, and transparency across every aspect of a manufacturing operation.</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110</a:t>
            </a:fld>
            <a:endParaRPr lang="en-IN"/>
          </a:p>
        </p:txBody>
      </p:sp>
      <p:pic>
        <p:nvPicPr>
          <p:cNvPr id="6" name="image3.jpeg"/>
          <p:cNvPicPr/>
          <p:nvPr/>
        </p:nvPicPr>
        <p:blipFill>
          <a:blip r:embed="rId2" cstate="print"/>
          <a:stretch>
            <a:fillRect/>
          </a:stretch>
        </p:blipFill>
        <p:spPr>
          <a:xfrm>
            <a:off x="2819400" y="1828800"/>
            <a:ext cx="3049059" cy="2781300"/>
          </a:xfrm>
          <a:prstGeom prst="rect">
            <a:avLst/>
          </a:prstGeom>
        </p:spPr>
      </p:pic>
    </p:spTree>
    <p:extLst>
      <p:ext uri="{BB962C8B-B14F-4D97-AF65-F5344CB8AC3E}">
        <p14:creationId xmlns:p14="http://schemas.microsoft.com/office/powerpoint/2010/main" val="397627315"/>
      </p:ext>
    </p:extLst>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111</a:t>
            </a:fld>
            <a:endParaRPr lang="en-IN"/>
          </a:p>
        </p:txBody>
      </p:sp>
      <p:graphicFrame>
        <p:nvGraphicFramePr>
          <p:cNvPr id="6" name="Table 5"/>
          <p:cNvGraphicFramePr>
            <a:graphicFrameLocks noGrp="1"/>
          </p:cNvGraphicFramePr>
          <p:nvPr/>
        </p:nvGraphicFramePr>
        <p:xfrm>
          <a:off x="1905000" y="3657600"/>
          <a:ext cx="5638800" cy="2209800"/>
        </p:xfrm>
        <a:graphic>
          <a:graphicData uri="http://schemas.openxmlformats.org/drawingml/2006/table">
            <a:tbl>
              <a:tblPr/>
              <a:tblGrid>
                <a:gridCol w="1338020">
                  <a:extLst>
                    <a:ext uri="{9D8B030D-6E8A-4147-A177-3AD203B41FA5}">
                      <a16:colId xmlns:a16="http://schemas.microsoft.com/office/drawing/2014/main" val="20000"/>
                    </a:ext>
                  </a:extLst>
                </a:gridCol>
                <a:gridCol w="1911458">
                  <a:extLst>
                    <a:ext uri="{9D8B030D-6E8A-4147-A177-3AD203B41FA5}">
                      <a16:colId xmlns:a16="http://schemas.microsoft.com/office/drawing/2014/main" val="20001"/>
                    </a:ext>
                  </a:extLst>
                </a:gridCol>
                <a:gridCol w="2389322">
                  <a:extLst>
                    <a:ext uri="{9D8B030D-6E8A-4147-A177-3AD203B41FA5}">
                      <a16:colId xmlns:a16="http://schemas.microsoft.com/office/drawing/2014/main" val="20002"/>
                    </a:ext>
                  </a:extLst>
                </a:gridCol>
              </a:tblGrid>
              <a:tr h="441960">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DHT Pin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Signal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Pi Pin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1960">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3.3V</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1960">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2</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Data/Out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11 (GPIO17)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1960">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Not used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1960">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4</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Ground</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algn="ctr">
                        <a:lnSpc>
                          <a:spcPts val="1395"/>
                        </a:lnSpc>
                        <a:spcAft>
                          <a:spcPts val="0"/>
                        </a:spcAft>
                      </a:pPr>
                      <a:endParaRPr lang="en-US" sz="2400" dirty="0">
                        <a:latin typeface="+mn-lt"/>
                        <a:ea typeface="Times New Roman"/>
                        <a:cs typeface="Times New Roman"/>
                      </a:endParaRPr>
                    </a:p>
                    <a:p>
                      <a:pPr marL="71755" algn="ctr">
                        <a:lnSpc>
                          <a:spcPts val="1395"/>
                        </a:lnSpc>
                        <a:spcAft>
                          <a:spcPts val="0"/>
                        </a:spcAft>
                      </a:pPr>
                      <a:r>
                        <a:rPr lang="en-US" sz="2400" dirty="0">
                          <a:latin typeface="+mn-lt"/>
                          <a:ea typeface="Times New Roman"/>
                          <a:cs typeface="Times New Roman"/>
                        </a:rPr>
                        <a:t>6 or 9</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26977" name="Rectangle 1"/>
          <p:cNvSpPr>
            <a:spLocks noChangeArrowheads="1"/>
          </p:cNvSpPr>
          <p:nvPr/>
        </p:nvSpPr>
        <p:spPr bwMode="auto">
          <a:xfrm>
            <a:off x="228600" y="1219200"/>
            <a:ext cx="8534400" cy="22621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The 4-pin device will require a resistor (4.7K-10K) to be placed between Pin 1 (3.3V) and Pin 2 (Data). The 3-pin modules will usually have this resistor included which makes the wiring a bit easier. The 3 pins should be connected to the Pi as shown in the table below:</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112</a:t>
            </a:fld>
            <a:endParaRPr lang="en-IN"/>
          </a:p>
        </p:txBody>
      </p:sp>
      <p:sp>
        <p:nvSpPr>
          <p:cNvPr id="125953" name="Rectangle 1"/>
          <p:cNvSpPr>
            <a:spLocks noChangeArrowheads="1"/>
          </p:cNvSpPr>
          <p:nvPr/>
        </p:nvSpPr>
        <p:spPr bwMode="auto">
          <a:xfrm>
            <a:off x="304800" y="1143000"/>
            <a:ext cx="84582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409825" algn="l"/>
              </a:tabLst>
            </a:pPr>
            <a:r>
              <a:rPr kumimoji="0" lang="en-US" sz="2400" b="1" i="0" u="none" strike="noStrike" cap="none" normalizeH="0" baseline="0" dirty="0">
                <a:ln>
                  <a:noFill/>
                </a:ln>
                <a:solidFill>
                  <a:srgbClr val="000000"/>
                </a:solidFill>
                <a:effectLst/>
                <a:ea typeface="Times New Roman" pitchFamily="18" charset="0"/>
                <a:cs typeface="Times New Roman" pitchFamily="18" charset="0"/>
              </a:rPr>
              <a:t>Python Library</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40982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The DHT11 requires a specific protocol to be applied to the data pin. In order to save time trying to implement this yourself it’s far easier to use the </a:t>
            </a:r>
            <a:r>
              <a:rPr kumimoji="0" lang="en-US" sz="2400" b="0" i="0" u="none" strike="noStrike" cap="none" normalizeH="0" baseline="0" dirty="0" err="1">
                <a:ln>
                  <a:noFill/>
                </a:ln>
                <a:solidFill>
                  <a:srgbClr val="000000"/>
                </a:solidFill>
                <a:effectLst/>
                <a:ea typeface="Times New Roman" pitchFamily="18" charset="0"/>
                <a:cs typeface="Times New Roman" pitchFamily="18" charset="0"/>
              </a:rPr>
              <a:t>Adafruit</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 DHT library. The library deals with the data that needs to be exchanged with the sensor but it is sensitive to timing issues.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113</a:t>
            </a:fld>
            <a:endParaRPr lang="en-IN"/>
          </a:p>
        </p:txBody>
      </p:sp>
      <p:sp>
        <p:nvSpPr>
          <p:cNvPr id="124929" name="Rectangle 1"/>
          <p:cNvSpPr>
            <a:spLocks noChangeArrowheads="1"/>
          </p:cNvSpPr>
          <p:nvPr/>
        </p:nvSpPr>
        <p:spPr bwMode="auto">
          <a:xfrm>
            <a:off x="2667000" y="990600"/>
            <a:ext cx="337361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rgbClr val="FF0000"/>
                </a:solidFill>
                <a:effectLst/>
                <a:ea typeface="Times New Roman" pitchFamily="18" charset="0"/>
                <a:cs typeface="Times New Roman" pitchFamily="18" charset="0"/>
              </a:rPr>
              <a:t>Air Quality Monitoring</a:t>
            </a:r>
            <a:endParaRPr kumimoji="0" lang="en-US" sz="2400" b="0" i="0" u="none" strike="noStrike" cap="none" normalizeH="0" baseline="0" dirty="0">
              <a:ln>
                <a:noFill/>
              </a:ln>
              <a:solidFill>
                <a:schemeClr val="tx1"/>
              </a:solidFill>
              <a:effectLst/>
              <a:cs typeface="Arial" pitchFamily="34" charset="0"/>
            </a:endParaRPr>
          </a:p>
        </p:txBody>
      </p:sp>
      <p:sp>
        <p:nvSpPr>
          <p:cNvPr id="6" name="Rectangle 5"/>
          <p:cNvSpPr/>
          <p:nvPr/>
        </p:nvSpPr>
        <p:spPr>
          <a:xfrm>
            <a:off x="381000" y="1524000"/>
            <a:ext cx="8382000" cy="2816156"/>
          </a:xfrm>
          <a:prstGeom prst="rect">
            <a:avLst/>
          </a:prstGeom>
        </p:spPr>
        <p:txBody>
          <a:bodyPr wrap="square">
            <a:spAutoFit/>
          </a:bodyPr>
          <a:lstStyle/>
          <a:p>
            <a:pPr algn="just">
              <a:lnSpc>
                <a:spcPct val="150000"/>
              </a:lnSpc>
            </a:pPr>
            <a:r>
              <a:rPr lang="en-US" sz="2400" dirty="0"/>
              <a:t>Air pollution is a major problem in urban centers as well as rural set-up. The major pollutants of concern are primarily carbon monoxide, nitrogen oxides, hydrocarbons and particulate matter (PM10, PM2.5). Ozone, PAN and PBN are other secondary pollutants generated as a result of the photochemical reactions of the primary pollutants. </a:t>
            </a: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114</a:t>
            </a:fld>
            <a:endParaRPr lang="en-IN"/>
          </a:p>
        </p:txBody>
      </p:sp>
      <p:sp>
        <p:nvSpPr>
          <p:cNvPr id="123905" name="Rectangle 1"/>
          <p:cNvSpPr>
            <a:spLocks noChangeArrowheads="1"/>
          </p:cNvSpPr>
          <p:nvPr/>
        </p:nvSpPr>
        <p:spPr bwMode="auto">
          <a:xfrm>
            <a:off x="228600" y="1143000"/>
            <a:ext cx="8610600" cy="33701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These pollutants affect human health as well as environment. Therefore, air pollution monitoring is necessary to keep a check on the concentration of these pollutants in ambient air. The grove sensors, grove DHT (for temperature and humidity), grove gas sensor modules like dust, MQ-5 (for smoke), MQ-7 (for CO) and MQ-135 (for CO2) are interfaced to this shield for monitoring in our proposed.</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115</a:t>
            </a:fld>
            <a:endParaRPr lang="en-IN"/>
          </a:p>
        </p:txBody>
      </p:sp>
      <p:grpSp>
        <p:nvGrpSpPr>
          <p:cNvPr id="122881" name="Group 1"/>
          <p:cNvGrpSpPr>
            <a:grpSpLocks/>
          </p:cNvGrpSpPr>
          <p:nvPr/>
        </p:nvGrpSpPr>
        <p:grpSpPr bwMode="auto">
          <a:xfrm>
            <a:off x="1524000" y="2057400"/>
            <a:ext cx="5943600" cy="1674813"/>
            <a:chOff x="1440" y="13213"/>
            <a:chExt cx="9360" cy="2638"/>
          </a:xfrm>
        </p:grpSpPr>
        <p:sp>
          <p:nvSpPr>
            <p:cNvPr id="122882" name="AutoShape 2"/>
            <p:cNvSpPr>
              <a:spLocks/>
            </p:cNvSpPr>
            <p:nvPr/>
          </p:nvSpPr>
          <p:spPr bwMode="auto">
            <a:xfrm>
              <a:off x="1440" y="14543"/>
              <a:ext cx="9360" cy="2"/>
            </a:xfrm>
            <a:custGeom>
              <a:avLst/>
              <a:gdLst/>
              <a:ahLst/>
              <a:cxnLst>
                <a:cxn ang="0">
                  <a:pos x="0" y="0"/>
                </a:cxn>
                <a:cxn ang="0">
                  <a:pos x="2818" y="0"/>
                </a:cxn>
                <a:cxn ang="0">
                  <a:pos x="6543" y="0"/>
                </a:cxn>
                <a:cxn ang="0">
                  <a:pos x="9360" y="0"/>
                </a:cxn>
              </a:cxnLst>
              <a:rect l="0" t="0" r="r" b="b"/>
              <a:pathLst>
                <a:path w="9360">
                  <a:moveTo>
                    <a:pt x="0" y="0"/>
                  </a:moveTo>
                  <a:lnTo>
                    <a:pt x="2818" y="0"/>
                  </a:lnTo>
                  <a:moveTo>
                    <a:pt x="6543" y="0"/>
                  </a:moveTo>
                  <a:lnTo>
                    <a:pt x="9360" y="0"/>
                  </a:lnTo>
                </a:path>
              </a:pathLst>
            </a:custGeom>
            <a:noFill/>
            <a:ln w="38100">
              <a:solidFill>
                <a:srgbClr val="612423"/>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2883" name="AutoShape 3"/>
            <p:cNvSpPr>
              <a:spLocks/>
            </p:cNvSpPr>
            <p:nvPr/>
          </p:nvSpPr>
          <p:spPr bwMode="auto">
            <a:xfrm>
              <a:off x="4258" y="13222"/>
              <a:ext cx="3725" cy="2618"/>
            </a:xfrm>
            <a:custGeom>
              <a:avLst/>
              <a:gdLst/>
              <a:ahLst/>
              <a:cxnLst>
                <a:cxn ang="0">
                  <a:pos x="0" y="0"/>
                </a:cxn>
                <a:cxn ang="0">
                  <a:pos x="3725" y="0"/>
                </a:cxn>
                <a:cxn ang="0">
                  <a:pos x="3725" y="2617"/>
                </a:cxn>
                <a:cxn ang="0">
                  <a:pos x="0" y="2617"/>
                </a:cxn>
                <a:cxn ang="0">
                  <a:pos x="0" y="0"/>
                </a:cxn>
              </a:cxnLst>
              <a:rect l="0" t="0" r="r" b="b"/>
              <a:pathLst>
                <a:path w="3725" h="2618">
                  <a:moveTo>
                    <a:pt x="0" y="0"/>
                  </a:moveTo>
                  <a:lnTo>
                    <a:pt x="3725" y="0"/>
                  </a:lnTo>
                  <a:lnTo>
                    <a:pt x="3725" y="2617"/>
                  </a:lnTo>
                  <a:moveTo>
                    <a:pt x="0" y="2617"/>
                  </a:moveTo>
                  <a:lnTo>
                    <a:pt x="0" y="0"/>
                  </a:lnTo>
                </a:path>
              </a:pathLst>
            </a:cu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22884" name="Picture 4"/>
            <p:cNvPicPr>
              <a:picLocks noChangeAspect="1" noChangeArrowheads="1"/>
            </p:cNvPicPr>
            <p:nvPr/>
          </p:nvPicPr>
          <p:blipFill>
            <a:blip r:embed="rId2" cstate="print"/>
            <a:srcRect/>
            <a:stretch>
              <a:fillRect/>
            </a:stretch>
          </p:blipFill>
          <p:spPr bwMode="auto">
            <a:xfrm>
              <a:off x="4402" y="13294"/>
              <a:ext cx="3423" cy="2546"/>
            </a:xfrm>
            <a:prstGeom prst="rect">
              <a:avLst/>
            </a:prstGeom>
            <a:noFill/>
          </p:spPr>
        </p:pic>
      </p:grpSp>
    </p:spTree>
    <p:extLst>
      <p:ext uri="{BB962C8B-B14F-4D97-AF65-F5344CB8AC3E}">
        <p14:creationId xmlns:p14="http://schemas.microsoft.com/office/powerpoint/2010/main" val="397627315"/>
      </p:ext>
    </p:extLst>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116</a:t>
            </a:fld>
            <a:endParaRPr lang="en-IN"/>
          </a:p>
        </p:txBody>
      </p:sp>
      <p:sp>
        <p:nvSpPr>
          <p:cNvPr id="121857" name="Rectangle 1"/>
          <p:cNvSpPr>
            <a:spLocks noChangeArrowheads="1"/>
          </p:cNvSpPr>
          <p:nvPr/>
        </p:nvSpPr>
        <p:spPr bwMode="auto">
          <a:xfrm>
            <a:off x="381000" y="1143000"/>
            <a:ext cx="83820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Power Pins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Vin - this is the power pin. Since the sensor uses 3.3V, we have included an onboard voltage regulator that will take 3-5VDC and safely convert it down. To power the board, give it the same power as the logic level of your microcontroller - e.g. for a 5V micro like Arduino, use 5V</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3Vo - this is the 3.3V output from the voltage regulator, you can grab up to 100mA from this if you like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GND - common ground for power and logic</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C2425A-A397-4E2D-B7E1-19F2205BBE4C}" type="datetime1">
              <a:rPr lang="en-US" smtClean="0"/>
              <a:pPr/>
              <a:t>10/8/2021</a:t>
            </a:fld>
            <a:endParaRPr lang="en-IN"/>
          </a:p>
        </p:txBody>
      </p:sp>
      <p:sp>
        <p:nvSpPr>
          <p:cNvPr id="5" name="Slide Number Placeholder 4"/>
          <p:cNvSpPr>
            <a:spLocks noGrp="1"/>
          </p:cNvSpPr>
          <p:nvPr>
            <p:ph type="sldNum" sz="quarter" idx="12"/>
          </p:nvPr>
        </p:nvSpPr>
        <p:spPr/>
        <p:txBody>
          <a:bodyPr/>
          <a:lstStyle/>
          <a:p>
            <a:fld id="{0E2B90DE-CA9C-452B-80F9-35262CC2B070}" type="slidenum">
              <a:rPr lang="en-IN" smtClean="0"/>
              <a:pPr/>
              <a:t>117</a:t>
            </a:fld>
            <a:endParaRPr lang="en-IN"/>
          </a:p>
        </p:txBody>
      </p:sp>
      <p:sp>
        <p:nvSpPr>
          <p:cNvPr id="136196" name="Rectangle 4"/>
          <p:cNvSpPr>
            <a:spLocks noChangeArrowheads="1"/>
          </p:cNvSpPr>
          <p:nvPr/>
        </p:nvSpPr>
        <p:spPr bwMode="auto">
          <a:xfrm>
            <a:off x="557430" y="457200"/>
            <a:ext cx="84582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Logic pins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SCL - this is the I2C clock pin, connect to your microcontrollers I2C clock line. There is a 10K pull-up on this pin and it is level shifted so you can use 3 - 5VDC.</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SDA - this is the I2C data pin, connect to your microcontrollers I2C data line. There is a 10K pull-up on this pin and it is level shifted so you can use 3 - 5VDC.</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INT - this is the interrupt-output pin. It is 3V logic and you can use it to detect when a new reading is ready or when a reading gets too high or too low.</a:t>
            </a:r>
            <a:endParaRPr kumimoji="0" lang="en-US" sz="2400" b="0" i="0" u="none" strike="noStrike" cap="none" normalizeH="0" baseline="0" dirty="0">
              <a:ln>
                <a:noFill/>
              </a:ln>
              <a:solidFill>
                <a:schemeClr val="tx1"/>
              </a:solidFill>
              <a:effectLst/>
              <a:cs typeface="Arial" pitchFamily="34" charset="0"/>
            </a:endParaRPr>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C2425A-A397-4E2D-B7E1-19F2205BBE4C}" type="datetime1">
              <a:rPr lang="en-US" smtClean="0"/>
              <a:pPr/>
              <a:t>10/8/2021</a:t>
            </a:fld>
            <a:endParaRPr lang="en-IN"/>
          </a:p>
        </p:txBody>
      </p:sp>
      <p:sp>
        <p:nvSpPr>
          <p:cNvPr id="5" name="Slide Number Placeholder 4"/>
          <p:cNvSpPr>
            <a:spLocks noGrp="1"/>
          </p:cNvSpPr>
          <p:nvPr>
            <p:ph type="sldNum" sz="quarter" idx="12"/>
          </p:nvPr>
        </p:nvSpPr>
        <p:spPr/>
        <p:txBody>
          <a:bodyPr/>
          <a:lstStyle/>
          <a:p>
            <a:fld id="{0E2B90DE-CA9C-452B-80F9-35262CC2B070}" type="slidenum">
              <a:rPr lang="en-IN" smtClean="0"/>
              <a:pPr/>
              <a:t>118</a:t>
            </a:fld>
            <a:endParaRPr lang="en-IN"/>
          </a:p>
        </p:txBody>
      </p:sp>
      <p:sp>
        <p:nvSpPr>
          <p:cNvPr id="142337" name="Rectangle 1"/>
          <p:cNvSpPr>
            <a:spLocks noChangeArrowheads="1"/>
          </p:cNvSpPr>
          <p:nvPr/>
        </p:nvSpPr>
        <p:spPr bwMode="auto">
          <a:xfrm>
            <a:off x="304800" y="1143000"/>
            <a:ext cx="8458200" cy="28161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a:ln>
                  <a:noFill/>
                </a:ln>
                <a:solidFill>
                  <a:schemeClr val="tx1"/>
                </a:solidFill>
                <a:effectLst/>
                <a:ea typeface="Times New Roman" pitchFamily="18" charset="0"/>
                <a:cs typeface="Times New Roman" pitchFamily="18" charset="0"/>
              </a:rPr>
              <a:t>• WAKE - this is the wakeup pin for the sensor. It needs to be pulled to ground in order to communicate with the sensor. This pin is level shifted so you can use 3- 5VDC logic.</a:t>
            </a:r>
            <a:endParaRPr kumimoji="0" lang="en-US" sz="2400" b="0" i="0" u="none" strike="noStrike" cap="none" normalizeH="0" baseline="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a:ln>
                  <a:noFill/>
                </a:ln>
                <a:solidFill>
                  <a:schemeClr val="tx1"/>
                </a:solidFill>
                <a:effectLst/>
                <a:ea typeface="Times New Roman" pitchFamily="18" charset="0"/>
                <a:cs typeface="Times New Roman" pitchFamily="18" charset="0"/>
              </a:rPr>
              <a:t>• RST - this is the reset pin. When it is pulled to ground the sensor resets itself. This pin is level shifted so you can use 3-5VDC logic.</a:t>
            </a:r>
            <a:endParaRPr kumimoji="0" lang="en-US" sz="2400" b="0" i="0" u="none" strike="noStrike" cap="none" normalizeH="0" baseline="0">
              <a:ln>
                <a:noFill/>
              </a:ln>
              <a:solidFill>
                <a:schemeClr val="tx1"/>
              </a:solidFill>
              <a:effectLst/>
              <a:cs typeface="Arial" pitchFamily="34" charset="0"/>
            </a:endParaRPr>
          </a:p>
        </p:txBody>
      </p:sp>
    </p:spTree>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C2425A-A397-4E2D-B7E1-19F2205BBE4C}" type="datetime1">
              <a:rPr lang="en-US" smtClean="0"/>
              <a:pPr/>
              <a:t>10/8/2021</a:t>
            </a:fld>
            <a:endParaRPr lang="en-IN"/>
          </a:p>
        </p:txBody>
      </p:sp>
      <p:sp>
        <p:nvSpPr>
          <p:cNvPr id="5" name="Slide Number Placeholder 4"/>
          <p:cNvSpPr>
            <a:spLocks noGrp="1"/>
          </p:cNvSpPr>
          <p:nvPr>
            <p:ph type="sldNum" sz="quarter" idx="12"/>
          </p:nvPr>
        </p:nvSpPr>
        <p:spPr/>
        <p:txBody>
          <a:bodyPr/>
          <a:lstStyle/>
          <a:p>
            <a:fld id="{0E2B90DE-CA9C-452B-80F9-35262CC2B070}" type="slidenum">
              <a:rPr lang="en-IN" smtClean="0"/>
              <a:pPr/>
              <a:t>119</a:t>
            </a:fld>
            <a:endParaRPr lang="en-IN"/>
          </a:p>
        </p:txBody>
      </p:sp>
      <p:sp>
        <p:nvSpPr>
          <p:cNvPr id="141313" name="Rectangle 1"/>
          <p:cNvSpPr>
            <a:spLocks noChangeArrowheads="1"/>
          </p:cNvSpPr>
          <p:nvPr/>
        </p:nvSpPr>
        <p:spPr bwMode="auto">
          <a:xfrm>
            <a:off x="304800" y="1143000"/>
            <a:ext cx="8534400" cy="28161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Raspberry Pi Wiring &amp; Test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Raspberry Pi also has an I2C interface that can be used to communicate with this sensor. Once your Pi is all set up, and you have internet access set up, let’s install the software we will need. First make sure your Pi package manager is up to date</a:t>
            </a:r>
            <a:endParaRPr kumimoji="0" lang="en-US" sz="2400" b="0" i="0" u="none" strike="noStrike" cap="none" normalizeH="0" baseline="0" dirty="0">
              <a:ln>
                <a:noFill/>
              </a:ln>
              <a:solidFill>
                <a:schemeClr val="tx1"/>
              </a:solidFill>
              <a:effectLst/>
              <a:cs typeface="Arial" pitchFamily="34"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12</a:t>
            </a:fld>
            <a:endParaRPr lang="en-IN"/>
          </a:p>
        </p:txBody>
      </p:sp>
      <p:sp>
        <p:nvSpPr>
          <p:cNvPr id="24577" name="Rectangle 1"/>
          <p:cNvSpPr>
            <a:spLocks noChangeArrowheads="1"/>
          </p:cNvSpPr>
          <p:nvPr/>
        </p:nvSpPr>
        <p:spPr bwMode="auto">
          <a:xfrm>
            <a:off x="381000" y="1219200"/>
            <a:ext cx="431804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Smart Manufacturing Use Cases</a:t>
            </a:r>
            <a:endParaRPr kumimoji="0" lang="en-US" sz="2400" b="0" i="0" u="none" strike="noStrike" cap="none" normalizeH="0" baseline="0" dirty="0">
              <a:ln>
                <a:noFill/>
              </a:ln>
              <a:solidFill>
                <a:schemeClr val="tx1"/>
              </a:solidFill>
              <a:effectLst/>
              <a:cs typeface="Arial" pitchFamily="34" charset="0"/>
            </a:endParaRPr>
          </a:p>
        </p:txBody>
      </p:sp>
      <p:sp>
        <p:nvSpPr>
          <p:cNvPr id="24578" name="Rectangle 2"/>
          <p:cNvSpPr>
            <a:spLocks noChangeArrowheads="1"/>
          </p:cNvSpPr>
          <p:nvPr/>
        </p:nvSpPr>
        <p:spPr bwMode="auto">
          <a:xfrm>
            <a:off x="381000" y="1752600"/>
            <a:ext cx="8382000" cy="33701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1. Supply chain management and optimization</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—Industry 4.0 solutions give businesses greater insight, control, and data visibility across their entire supply chain. By leveraging supply chain management capabilities, companies can deliver products and services to market faster, cheaper, and with better quality to gain an advantage over less-efficient competitors.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C2425A-A397-4E2D-B7E1-19F2205BBE4C}" type="datetime1">
              <a:rPr lang="en-US" smtClean="0"/>
              <a:pPr/>
              <a:t>10/8/2021</a:t>
            </a:fld>
            <a:endParaRPr lang="en-IN"/>
          </a:p>
        </p:txBody>
      </p:sp>
      <p:sp>
        <p:nvSpPr>
          <p:cNvPr id="5" name="Slide Number Placeholder 4"/>
          <p:cNvSpPr>
            <a:spLocks noGrp="1"/>
          </p:cNvSpPr>
          <p:nvPr>
            <p:ph type="sldNum" sz="quarter" idx="12"/>
          </p:nvPr>
        </p:nvSpPr>
        <p:spPr/>
        <p:txBody>
          <a:bodyPr/>
          <a:lstStyle/>
          <a:p>
            <a:fld id="{0E2B90DE-CA9C-452B-80F9-35262CC2B070}" type="slidenum">
              <a:rPr lang="en-IN" smtClean="0"/>
              <a:pPr/>
              <a:t>120</a:t>
            </a:fld>
            <a:endParaRPr lang="en-IN"/>
          </a:p>
        </p:txBody>
      </p:sp>
      <p:sp>
        <p:nvSpPr>
          <p:cNvPr id="140289" name="Rectangle 1"/>
          <p:cNvSpPr>
            <a:spLocks noChangeArrowheads="1"/>
          </p:cNvSpPr>
          <p:nvPr/>
        </p:nvSpPr>
        <p:spPr bwMode="auto">
          <a:xfrm>
            <a:off x="304800" y="1066800"/>
            <a:ext cx="84582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from time import sleep</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from Adafruit_CCS811 import Adafruit_CCS811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ccs</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Adafruit_CCS811()</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while not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ccs.available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pass</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temp =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ccs.calculateTemperature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ccs.tempOffset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temp - 25.0</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while(1):</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if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ccs.available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temp =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ccs.calculateTemperature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if not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ccs.readData</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print "CO2: ", ccs.geteCO2(),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ppm</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TVOC: ",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ccs.getTVOC</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temp: ", temp else: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print "ERROR!" while(1):</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pass sleep(2)</a:t>
            </a:r>
            <a:endParaRPr kumimoji="0" lang="en-US" sz="2400" b="0" i="0" u="none" strike="noStrike" cap="none" normalizeH="0" baseline="0" dirty="0">
              <a:ln>
                <a:noFill/>
              </a:ln>
              <a:solidFill>
                <a:schemeClr val="tx1"/>
              </a:solidFill>
              <a:effectLst/>
              <a:cs typeface="Arial" pitchFamily="34" charset="0"/>
            </a:endParaRPr>
          </a:p>
        </p:txBody>
      </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C2425A-A397-4E2D-B7E1-19F2205BBE4C}" type="datetime1">
              <a:rPr lang="en-US" smtClean="0"/>
              <a:pPr/>
              <a:t>10/8/2021</a:t>
            </a:fld>
            <a:endParaRPr lang="en-IN"/>
          </a:p>
        </p:txBody>
      </p:sp>
      <p:sp>
        <p:nvSpPr>
          <p:cNvPr id="5" name="Slide Number Placeholder 4"/>
          <p:cNvSpPr>
            <a:spLocks noGrp="1"/>
          </p:cNvSpPr>
          <p:nvPr>
            <p:ph type="sldNum" sz="quarter" idx="12"/>
          </p:nvPr>
        </p:nvSpPr>
        <p:spPr/>
        <p:txBody>
          <a:bodyPr/>
          <a:lstStyle/>
          <a:p>
            <a:fld id="{0E2B90DE-CA9C-452B-80F9-35262CC2B070}" type="slidenum">
              <a:rPr lang="en-IN" smtClean="0"/>
              <a:pPr/>
              <a:t>121</a:t>
            </a:fld>
            <a:endParaRPr lang="en-IN"/>
          </a:p>
        </p:txBody>
      </p:sp>
      <p:sp>
        <p:nvSpPr>
          <p:cNvPr id="139265" name="Rectangle 1"/>
          <p:cNvSpPr>
            <a:spLocks noChangeArrowheads="1"/>
          </p:cNvSpPr>
          <p:nvPr/>
        </p:nvSpPr>
        <p:spPr bwMode="auto">
          <a:xfrm>
            <a:off x="2667000" y="914400"/>
            <a:ext cx="309860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Cambria" pitchFamily="18" charset="0"/>
                <a:ea typeface="Times New Roman" pitchFamily="18" charset="0"/>
                <a:cs typeface="Times New Roman" pitchFamily="18" charset="0"/>
              </a:rPr>
              <a:t>Movement Detection</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533400" y="1447800"/>
            <a:ext cx="8229600" cy="4524315"/>
          </a:xfrm>
          <a:prstGeom prst="rect">
            <a:avLst/>
          </a:prstGeom>
        </p:spPr>
        <p:txBody>
          <a:bodyPr wrap="square">
            <a:spAutoFit/>
          </a:bodyPr>
          <a:lstStyle/>
          <a:p>
            <a:pPr algn="just">
              <a:lnSpc>
                <a:spcPct val="150000"/>
              </a:lnSpc>
            </a:pPr>
            <a:r>
              <a:rPr lang="en-US" sz="2400" dirty="0"/>
              <a:t>PIR stands for passive infrared. This motion sensor consists of a </a:t>
            </a:r>
            <a:r>
              <a:rPr lang="en-US" sz="2400" dirty="0" err="1"/>
              <a:t>fresnel</a:t>
            </a:r>
            <a:r>
              <a:rPr lang="en-US" sz="2400" dirty="0"/>
              <a:t> lens, an infrared detector, and supporting detection circuitry. The lens on the sensor focuses any infrared radiation present around it toward the infrared detector. Our bodies generate infrared heat, and as a result, this heat is picked up by the motion sensor. The sensor outputs a 5V signal for a period of one minute as soon as it detects the presence of a person. It offers a tentative range of detection of about 6–7 meters and is highly sensitive. </a:t>
            </a:r>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C2425A-A397-4E2D-B7E1-19F2205BBE4C}" type="datetime1">
              <a:rPr lang="en-US" smtClean="0"/>
              <a:pPr/>
              <a:t>10/8/2021</a:t>
            </a:fld>
            <a:endParaRPr lang="en-IN"/>
          </a:p>
        </p:txBody>
      </p:sp>
      <p:sp>
        <p:nvSpPr>
          <p:cNvPr id="5" name="Slide Number Placeholder 4"/>
          <p:cNvSpPr>
            <a:spLocks noGrp="1"/>
          </p:cNvSpPr>
          <p:nvPr>
            <p:ph type="sldNum" sz="quarter" idx="12"/>
          </p:nvPr>
        </p:nvSpPr>
        <p:spPr/>
        <p:txBody>
          <a:bodyPr/>
          <a:lstStyle/>
          <a:p>
            <a:fld id="{0E2B90DE-CA9C-452B-80F9-35262CC2B070}" type="slidenum">
              <a:rPr lang="en-IN" smtClean="0"/>
              <a:pPr/>
              <a:t>122</a:t>
            </a:fld>
            <a:endParaRPr lang="en-IN"/>
          </a:p>
        </p:txBody>
      </p:sp>
      <p:pic>
        <p:nvPicPr>
          <p:cNvPr id="6" name="image5.jpeg"/>
          <p:cNvPicPr/>
          <p:nvPr/>
        </p:nvPicPr>
        <p:blipFill>
          <a:blip r:embed="rId2" cstate="print"/>
          <a:stretch>
            <a:fillRect/>
          </a:stretch>
        </p:blipFill>
        <p:spPr>
          <a:xfrm>
            <a:off x="1828800" y="1447800"/>
            <a:ext cx="5609879" cy="3933825"/>
          </a:xfrm>
          <a:prstGeom prst="rect">
            <a:avLst/>
          </a:prstGeom>
        </p:spPr>
      </p:pic>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C2425A-A397-4E2D-B7E1-19F2205BBE4C}" type="datetime1">
              <a:rPr lang="en-US" smtClean="0"/>
              <a:pPr/>
              <a:t>10/8/2021</a:t>
            </a:fld>
            <a:endParaRPr lang="en-IN"/>
          </a:p>
        </p:txBody>
      </p:sp>
      <p:sp>
        <p:nvSpPr>
          <p:cNvPr id="5" name="Slide Number Placeholder 4"/>
          <p:cNvSpPr>
            <a:spLocks noGrp="1"/>
          </p:cNvSpPr>
          <p:nvPr>
            <p:ph type="sldNum" sz="quarter" idx="12"/>
          </p:nvPr>
        </p:nvSpPr>
        <p:spPr/>
        <p:txBody>
          <a:bodyPr/>
          <a:lstStyle/>
          <a:p>
            <a:fld id="{0E2B90DE-CA9C-452B-80F9-35262CC2B070}" type="slidenum">
              <a:rPr lang="en-IN" smtClean="0"/>
              <a:pPr/>
              <a:t>123</a:t>
            </a:fld>
            <a:endParaRPr lang="en-IN"/>
          </a:p>
        </p:txBody>
      </p:sp>
      <p:sp>
        <p:nvSpPr>
          <p:cNvPr id="137217" name="Rectangle 1"/>
          <p:cNvSpPr>
            <a:spLocks noChangeArrowheads="1"/>
          </p:cNvSpPr>
          <p:nvPr/>
        </p:nvSpPr>
        <p:spPr bwMode="auto">
          <a:xfrm>
            <a:off x="304800" y="685800"/>
            <a:ext cx="84582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Working Mechanism</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All living beings radiate energy to the surroundings in the form of infrared radiations which are invisible to human eyes. A PIR (Passive infrared) sensor can be used to detect these passive radiations. When an object (human or animal) emitting infrared radiations passes through the field of view of the sensor, it detects the change in temperature and therefore can be used to detect motion.HC-SR501 uses differential detection with two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pyroelectric</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infrared sensors. By taking a difference of the values, the average temperature from the field of view of a sensor is removed and thereby reducing false positives.</a:t>
            </a:r>
            <a:endParaRPr kumimoji="0" lang="en-US" sz="2400" b="0" i="0" u="none" strike="noStrike" cap="none" normalizeH="0" baseline="0" dirty="0">
              <a:ln>
                <a:noFill/>
              </a:ln>
              <a:solidFill>
                <a:schemeClr val="tx1"/>
              </a:solidFill>
              <a:effectLst/>
              <a:cs typeface="Arial" pitchFamily="34" charset="0"/>
            </a:endParaRPr>
          </a:p>
        </p:txBody>
      </p:sp>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C2425A-A397-4E2D-B7E1-19F2205BBE4C}" type="datetime1">
              <a:rPr lang="en-US" smtClean="0"/>
              <a:pPr/>
              <a:t>10/8/2021</a:t>
            </a:fld>
            <a:endParaRPr lang="en-IN"/>
          </a:p>
        </p:txBody>
      </p:sp>
      <p:sp>
        <p:nvSpPr>
          <p:cNvPr id="5" name="Slide Number Placeholder 4"/>
          <p:cNvSpPr>
            <a:spLocks noGrp="1"/>
          </p:cNvSpPr>
          <p:nvPr>
            <p:ph type="sldNum" sz="quarter" idx="12"/>
          </p:nvPr>
        </p:nvSpPr>
        <p:spPr/>
        <p:txBody>
          <a:bodyPr/>
          <a:lstStyle/>
          <a:p>
            <a:fld id="{0E2B90DE-CA9C-452B-80F9-35262CC2B070}" type="slidenum">
              <a:rPr lang="en-IN" smtClean="0"/>
              <a:pPr/>
              <a:t>124</a:t>
            </a:fld>
            <a:endParaRPr lang="en-IN"/>
          </a:p>
        </p:txBody>
      </p:sp>
      <p:sp>
        <p:nvSpPr>
          <p:cNvPr id="143361" name="Rectangle 1"/>
          <p:cNvSpPr>
            <a:spLocks noChangeArrowheads="1"/>
          </p:cNvSpPr>
          <p:nvPr/>
        </p:nvSpPr>
        <p:spPr bwMode="auto">
          <a:xfrm>
            <a:off x="381000" y="1219200"/>
            <a:ext cx="83058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import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RPi.GPIO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as GPIO import time #Import time library</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GPIO.setmode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(GPIO.BOARD) #Set GPIO pin numbering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pir</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26 #Associate pin 26 to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pir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GPIO.setup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pir</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GPIO.IN) #Set pin as GPIO in print "Waiting for sensor to settle"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time.sleep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(2) #Waiting 2 seconds for the sensor to initiate print "Detecting motion"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while True: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if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GPIO.input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pir</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#Check whether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pir</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is HIGH print "Motion Detected!"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time.sleep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(2) #D1- Delay to avoid multiple detection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spcBef>
                <a:spcPct val="0"/>
              </a:spcBef>
              <a:spcAft>
                <a:spcPct val="0"/>
              </a:spcAft>
              <a:buClrTx/>
              <a:buSzTx/>
              <a:buFontTx/>
              <a:buNone/>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time.sleep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(0.1) #While loop delay should be less than detection(hardware) delay</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spcBef>
                <a:spcPct val="0"/>
              </a:spcBef>
              <a:spcAft>
                <a:spcPct val="0"/>
              </a:spcAft>
              <a:buClrTx/>
              <a:buSzTx/>
              <a:buFontTx/>
              <a:buNone/>
              <a:tabLst/>
            </a:pPr>
            <a:endParaRPr kumimoji="0" lang="en-US" sz="2400" b="0" i="0" u="none" strike="noStrike" cap="none" normalizeH="0" baseline="0" dirty="0">
              <a:ln>
                <a:noFill/>
              </a:ln>
              <a:solidFill>
                <a:schemeClr val="tx1"/>
              </a:solidFill>
              <a:effectLst/>
              <a:cs typeface="Arial" pitchFamily="34"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13</a:t>
            </a:fld>
            <a:endParaRPr lang="en-IN"/>
          </a:p>
        </p:txBody>
      </p:sp>
      <p:sp>
        <p:nvSpPr>
          <p:cNvPr id="6" name="Rectangle 5"/>
          <p:cNvSpPr/>
          <p:nvPr/>
        </p:nvSpPr>
        <p:spPr>
          <a:xfrm>
            <a:off x="533400" y="1066800"/>
            <a:ext cx="8229600" cy="5032147"/>
          </a:xfrm>
          <a:prstGeom prst="rect">
            <a:avLst/>
          </a:prstGeom>
        </p:spPr>
        <p:txBody>
          <a:bodyPr wrap="square">
            <a:spAutoFit/>
          </a:bodyPr>
          <a:lstStyle/>
          <a:p>
            <a:pPr algn="just">
              <a:lnSpc>
                <a:spcPct val="150000"/>
              </a:lnSpc>
            </a:pPr>
            <a:r>
              <a:rPr lang="en-US" sz="2400" b="1" dirty="0"/>
              <a:t>2. Predictive maintenance/analytics</a:t>
            </a:r>
            <a:r>
              <a:rPr lang="en-US" sz="2400" dirty="0"/>
              <a:t>—Industry 4.0 solutions give manufacturers the ability to predict when potential problems are going to arise before they actually happen. Without IoT systems in place at your factory, preventive maintenance happens based on routine or time. In other words, it’s a manual task. With IoT systems in place, preventive maintenance is much more automated and streamlined. Systems can sense when problems are arising or machinery needs to be fixed, and can empower you to solve potential issues before they become bigger problems. </a:t>
            </a: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14</a:t>
            </a:fld>
            <a:endParaRPr lang="en-IN"/>
          </a:p>
        </p:txBody>
      </p:sp>
      <p:pic>
        <p:nvPicPr>
          <p:cNvPr id="6" name="Picture 5" descr="Predictive Analytics"/>
          <p:cNvPicPr/>
          <p:nvPr/>
        </p:nvPicPr>
        <p:blipFill>
          <a:blip r:embed="rId2"/>
          <a:srcRect/>
          <a:stretch>
            <a:fillRect/>
          </a:stretch>
        </p:blipFill>
        <p:spPr bwMode="auto">
          <a:xfrm>
            <a:off x="1447800" y="1066800"/>
            <a:ext cx="6477000" cy="5029200"/>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15</a:t>
            </a:fld>
            <a:endParaRPr lang="en-IN"/>
          </a:p>
        </p:txBody>
      </p:sp>
      <p:sp>
        <p:nvSpPr>
          <p:cNvPr id="21505" name="Rectangle 1"/>
          <p:cNvSpPr>
            <a:spLocks noChangeArrowheads="1"/>
          </p:cNvSpPr>
          <p:nvPr/>
        </p:nvSpPr>
        <p:spPr bwMode="auto">
          <a:xfrm>
            <a:off x="457200" y="1295400"/>
            <a:ext cx="8229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3. Asset tracking and optimization</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—Industry 4.0 solutions help manufacturers become more efficient with assets at each stage of the supply chain, allowing them to keep a better pulse on inventory, quality, and optimization opportunities relating to logistics. With IoT in place at a factory, employees can get better visibility into their assets worldwide. Standard asset management tasks such as asset transfers, disposals, reclassifications, and adjustments can be streamlined and managed centrally and in real time.</a:t>
            </a:r>
            <a:endParaRPr kumimoji="0" lang="en-US" sz="36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16</a:t>
            </a:fld>
            <a:endParaRPr lang="en-IN"/>
          </a:p>
        </p:txBody>
      </p:sp>
      <p:sp>
        <p:nvSpPr>
          <p:cNvPr id="20481" name="Rectangle 1"/>
          <p:cNvSpPr>
            <a:spLocks noChangeArrowheads="1"/>
          </p:cNvSpPr>
          <p:nvPr/>
        </p:nvSpPr>
        <p:spPr bwMode="auto">
          <a:xfrm>
            <a:off x="457200" y="1219200"/>
            <a:ext cx="8305800" cy="5032147"/>
          </a:xfrm>
          <a:prstGeom prst="rect">
            <a:avLst/>
          </a:prstGeom>
          <a:solidFill>
            <a:srgbClr val="FEFEFE"/>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80975" algn="l"/>
              </a:tabLst>
            </a:pPr>
            <a:r>
              <a:rPr kumimoji="0" lang="en-US" sz="2400" b="1" i="0" u="sng" strike="noStrike" cap="none" normalizeH="0" baseline="0" dirty="0">
                <a:ln>
                  <a:noFill/>
                </a:ln>
                <a:solidFill>
                  <a:srgbClr val="000000"/>
                </a:solidFill>
                <a:effectLst/>
                <a:ea typeface="Times New Roman" pitchFamily="18" charset="0"/>
                <a:cs typeface="Times New Roman" pitchFamily="18" charset="0"/>
              </a:rPr>
              <a:t>Who Is Industry 4.0 Right For?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You’re in a particularly competitive industry with a lot of tech-savvy  players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You’re having a hard time recruiting to fill vacant jobs at your organization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 want better visibility across your supply chain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 want to identify and address issues before they become bigger problems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80975" algn="l"/>
              </a:tabLst>
            </a:pP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17</a:t>
            </a:fld>
            <a:endParaRPr lang="en-IN"/>
          </a:p>
        </p:txBody>
      </p:sp>
      <p:sp>
        <p:nvSpPr>
          <p:cNvPr id="6" name="Rectangle 5"/>
          <p:cNvSpPr/>
          <p:nvPr/>
        </p:nvSpPr>
        <p:spPr>
          <a:xfrm>
            <a:off x="457200" y="1219200"/>
            <a:ext cx="8229600" cy="2862322"/>
          </a:xfrm>
          <a:prstGeom prst="rect">
            <a:avLst/>
          </a:prstGeom>
        </p:spPr>
        <p:txBody>
          <a:bodyPr wrap="square">
            <a:spAutoFit/>
          </a:bodyPr>
          <a:lstStyle/>
          <a:p>
            <a:pPr lvl="0" algn="just" eaLnBrk="0" fontAlgn="base" hangingPunct="0">
              <a:lnSpc>
                <a:spcPct val="150000"/>
              </a:lnSpc>
              <a:spcBef>
                <a:spcPct val="0"/>
              </a:spcBef>
              <a:spcAft>
                <a:spcPct val="0"/>
              </a:spcAft>
              <a:buFontTx/>
              <a:buChar char="•"/>
              <a:tabLst>
                <a:tab pos="180975" algn="l"/>
              </a:tabLst>
            </a:pPr>
            <a:r>
              <a:rPr lang="en-US" sz="2400" dirty="0">
                <a:solidFill>
                  <a:srgbClr val="000000"/>
                </a:solidFill>
                <a:ea typeface="Times New Roman" pitchFamily="18" charset="0"/>
                <a:cs typeface="Times New Roman" pitchFamily="18" charset="0"/>
              </a:rPr>
              <a:t>You want to boost efficiency and profitability across your entire organization</a:t>
            </a:r>
            <a:endParaRPr lang="en-US" sz="2400" dirty="0">
              <a:cs typeface="Arial" pitchFamily="34" charset="0"/>
            </a:endParaRPr>
          </a:p>
          <a:p>
            <a:pPr lvl="0" algn="just" eaLnBrk="0" fontAlgn="base" hangingPunct="0">
              <a:lnSpc>
                <a:spcPct val="150000"/>
              </a:lnSpc>
              <a:spcBef>
                <a:spcPct val="0"/>
              </a:spcBef>
              <a:spcAft>
                <a:spcPct val="0"/>
              </a:spcAft>
              <a:buFontTx/>
              <a:buChar char="•"/>
              <a:tabLst>
                <a:tab pos="180975" algn="l"/>
              </a:tabLst>
            </a:pPr>
            <a:r>
              <a:rPr lang="en-US" sz="2400" dirty="0">
                <a:solidFill>
                  <a:srgbClr val="000000"/>
                </a:solidFill>
                <a:ea typeface="Times New Roman" pitchFamily="18" charset="0"/>
                <a:cs typeface="Times New Roman" pitchFamily="18" charset="0"/>
              </a:rPr>
              <a:t>You want everyone on your team to have informed, up-to-date, relevant views of production and business processes</a:t>
            </a:r>
            <a:endParaRPr lang="en-US" sz="2400" dirty="0">
              <a:cs typeface="Arial" pitchFamily="34" charset="0"/>
            </a:endParaRPr>
          </a:p>
          <a:p>
            <a:pPr lvl="0" algn="just" eaLnBrk="0" fontAlgn="base" hangingPunct="0">
              <a:lnSpc>
                <a:spcPct val="150000"/>
              </a:lnSpc>
              <a:spcBef>
                <a:spcPct val="0"/>
              </a:spcBef>
              <a:spcAft>
                <a:spcPct val="0"/>
              </a:spcAft>
              <a:buFontTx/>
              <a:buChar char="•"/>
              <a:tabLst>
                <a:tab pos="180975" algn="l"/>
              </a:tabLst>
            </a:pPr>
            <a:r>
              <a:rPr lang="en-US" sz="2400" dirty="0">
                <a:solidFill>
                  <a:srgbClr val="000000"/>
                </a:solidFill>
                <a:ea typeface="Times New Roman" pitchFamily="18" charset="0"/>
                <a:cs typeface="Times New Roman" pitchFamily="18" charset="0"/>
              </a:rPr>
              <a:t>You want richer and more timely analytics</a:t>
            </a:r>
            <a:endParaRPr lang="en-US" sz="2400" dirty="0"/>
          </a:p>
        </p:txBody>
      </p:sp>
      <p:sp>
        <p:nvSpPr>
          <p:cNvPr id="19457" name="Rectangle 1"/>
          <p:cNvSpPr>
            <a:spLocks noChangeArrowheads="1"/>
          </p:cNvSpPr>
          <p:nvPr/>
        </p:nvSpPr>
        <p:spPr bwMode="auto">
          <a:xfrm>
            <a:off x="457200" y="3962400"/>
            <a:ext cx="7865679" cy="170816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 need help digitizing and making sense of information</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 want to improve customer satisfaction and customer experience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 want to improve product quality or keep product quality intact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18</a:t>
            </a:fld>
            <a:endParaRPr lang="en-IN"/>
          </a:p>
        </p:txBody>
      </p:sp>
      <p:sp>
        <p:nvSpPr>
          <p:cNvPr id="18433" name="Rectangle 1"/>
          <p:cNvSpPr>
            <a:spLocks noChangeArrowheads="1"/>
          </p:cNvSpPr>
          <p:nvPr/>
        </p:nvSpPr>
        <p:spPr bwMode="auto">
          <a:xfrm>
            <a:off x="457200" y="1295400"/>
            <a:ext cx="83058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Char char="•"/>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 want a more integrated </a:t>
            </a:r>
            <a:r>
              <a:rPr kumimoji="0" lang="en-US" sz="2400" b="1" i="0" u="none" strike="noStrike" cap="none" normalizeH="0" baseline="0" dirty="0">
                <a:ln>
                  <a:noFill/>
                </a:ln>
                <a:solidFill>
                  <a:srgbClr val="000000"/>
                </a:solidFill>
                <a:effectLst/>
                <a:ea typeface="Times New Roman" pitchFamily="18" charset="0"/>
                <a:cs typeface="Times New Roman" pitchFamily="18" charset="0"/>
              </a:rPr>
              <a:t>enterprise resource planning</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 system that spans not only inventory and planning, but also financials, customer relationships, supply chain management, and manufacturing execution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 want a consistent and flexible view of production and business operations tailored to specific areas or users in your organization</a:t>
            </a:r>
          </a:p>
          <a:p>
            <a:pPr marL="0" marR="0" lvl="0" indent="0" algn="just" defTabSz="914400" rtl="0" eaLnBrk="0" fontAlgn="base" latinLnBrk="0" hangingPunct="0">
              <a:lnSpc>
                <a:spcPct val="150000"/>
              </a:lnSpc>
              <a:spcBef>
                <a:spcPct val="0"/>
              </a:spcBef>
              <a:spcAft>
                <a:spcPct val="0"/>
              </a:spcAft>
              <a:buClrTx/>
              <a:buSzTx/>
              <a:buFontTx/>
              <a:buNone/>
              <a:tabLst>
                <a:tab pos="180975"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You want real-time insights that help you make better, faster decisions about your business each day</a:t>
            </a:r>
            <a:r>
              <a:rPr kumimoji="0" lang="en-US" sz="2400" b="0" i="0" u="none" strike="noStrike" cap="none" normalizeH="0" baseline="0" dirty="0">
                <a:ln>
                  <a:noFill/>
                </a:ln>
                <a:solidFill>
                  <a:schemeClr val="tx1"/>
                </a:solidFill>
                <a:effectLst/>
                <a:cs typeface="Arial" pitchFamily="34" charset="0"/>
              </a:rPr>
              <a:t> </a:t>
            </a:r>
          </a:p>
        </p:txBody>
      </p:sp>
    </p:spTree>
    <p:extLst>
      <p:ext uri="{BB962C8B-B14F-4D97-AF65-F5344CB8AC3E}">
        <p14:creationId xmlns:p14="http://schemas.microsoft.com/office/powerpoint/2010/main" val="39762731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19</a:t>
            </a:fld>
            <a:endParaRPr lang="en-IN"/>
          </a:p>
        </p:txBody>
      </p:sp>
      <p:sp>
        <p:nvSpPr>
          <p:cNvPr id="17409" name="Rectangle 1"/>
          <p:cNvSpPr>
            <a:spLocks noChangeArrowheads="1"/>
          </p:cNvSpPr>
          <p:nvPr/>
        </p:nvSpPr>
        <p:spPr bwMode="auto">
          <a:xfrm>
            <a:off x="457200" y="1066800"/>
            <a:ext cx="8153400" cy="4524315"/>
          </a:xfrm>
          <a:prstGeom prst="rect">
            <a:avLst/>
          </a:prstGeom>
          <a:solidFill>
            <a:srgbClr val="FEFEFE"/>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rgbClr val="000000"/>
                </a:solidFill>
                <a:effectLst/>
                <a:ea typeface="Times New Roman" pitchFamily="18" charset="0"/>
                <a:cs typeface="Times New Roman" pitchFamily="18" charset="0"/>
              </a:rPr>
              <a:t>Benefits of Adopting an Industry 4.0 Model</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Industry 4.0 spans the entire product life cycle and supply chain— design, sales, inventory, scheduling, quality, engineering, and customer and field service. Everyone shares informed, up-to-date, relevant views of production and business processes—and much richer and timelier analytics.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Here is a quick, non-exhaustive list of some of the benefits of adopting an Industry 4.0 model for your business: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a:t>
            </a:fld>
            <a:endParaRPr lang="en-IN"/>
          </a:p>
        </p:txBody>
      </p:sp>
      <p:sp>
        <p:nvSpPr>
          <p:cNvPr id="34817" name="Rectangle 1"/>
          <p:cNvSpPr>
            <a:spLocks noChangeArrowheads="1"/>
          </p:cNvSpPr>
          <p:nvPr/>
        </p:nvSpPr>
        <p:spPr bwMode="auto">
          <a:xfrm>
            <a:off x="381000" y="990600"/>
            <a:ext cx="84582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Evolution of Industry from 1.0 to 4.0</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There are four distinct industrial revolutions that the world either has experienced or continues to experience today.</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The First Industrial Revolution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first industrial revolution happened between the late 1700s and early 1800s. During this period of time, manufacturing evolved from focusing on manual labor performed by people and aided by work animals to a more optimized form of labor performed by people through the use of water and steam-powered engines and other types of machine tools.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20</a:t>
            </a:fld>
            <a:endParaRPr lang="en-IN"/>
          </a:p>
        </p:txBody>
      </p:sp>
      <p:sp>
        <p:nvSpPr>
          <p:cNvPr id="16385" name="Rectangle 1"/>
          <p:cNvSpPr>
            <a:spLocks noChangeArrowheads="1"/>
          </p:cNvSpPr>
          <p:nvPr/>
        </p:nvSpPr>
        <p:spPr bwMode="auto">
          <a:xfrm>
            <a:off x="304800" y="1143000"/>
            <a:ext cx="84582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It makes you more competitive, especially against disruptors like Amazon. As companies like Amazon continue to optimize logistics and supply chain management, you need to be investing in technology and solutions that help you improve and optimize your own operation. To stay competitive, you have to have the systems and processes in place to allow you to provide the same level of service (or better) to your customers and clients that they could be getting from a company like Amazon.</a:t>
            </a:r>
            <a:endParaRPr kumimoji="0" lang="en-US" sz="36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21</a:t>
            </a:fld>
            <a:endParaRPr lang="en-IN"/>
          </a:p>
        </p:txBody>
      </p:sp>
      <p:sp>
        <p:nvSpPr>
          <p:cNvPr id="15361" name="Rectangle 1"/>
          <p:cNvSpPr>
            <a:spLocks noChangeArrowheads="1"/>
          </p:cNvSpPr>
          <p:nvPr/>
        </p:nvSpPr>
        <p:spPr bwMode="auto">
          <a:xfrm>
            <a:off x="457200" y="738455"/>
            <a:ext cx="83058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rgbClr val="FF0000"/>
                </a:solidFill>
                <a:effectLst/>
                <a:ea typeface="Times New Roman" pitchFamily="18" charset="0"/>
                <a:cs typeface="Times New Roman" pitchFamily="18" charset="0"/>
              </a:rPr>
              <a:t>Raspberry Pi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sng" strike="noStrike" cap="none" normalizeH="0" baseline="0" dirty="0">
                <a:ln>
                  <a:noFill/>
                </a:ln>
                <a:solidFill>
                  <a:srgbClr val="000000"/>
                </a:solidFill>
                <a:effectLst/>
                <a:ea typeface="Times New Roman" pitchFamily="18" charset="0"/>
                <a:cs typeface="Times New Roman" pitchFamily="18" charset="0"/>
              </a:rPr>
              <a:t>IoT Device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A "Thing" in Internet of Things (IoT) can be any object that has a unique identifier and which can send/receive data (including user data) over a network (e.g., smart phone, smart TV, computer, refrigerator, car, etc.).</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IoT devices are connected to the Internet and send information about themselves or about their surroundings (e.g. information sensed by the connected sensors) over a network (to other devices or servers/storage) or allow actuation upon the physical entities/environment around the remotely.</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22</a:t>
            </a:fld>
            <a:endParaRPr lang="en-IN"/>
          </a:p>
        </p:txBody>
      </p:sp>
      <p:sp>
        <p:nvSpPr>
          <p:cNvPr id="14337" name="Rectangle 1"/>
          <p:cNvSpPr>
            <a:spLocks noChangeArrowheads="1"/>
          </p:cNvSpPr>
          <p:nvPr/>
        </p:nvSpPr>
        <p:spPr bwMode="auto">
          <a:xfrm>
            <a:off x="457200" y="838200"/>
            <a:ext cx="8229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rgbClr val="000000"/>
                </a:solidFill>
                <a:effectLst/>
                <a:ea typeface="Times New Roman" pitchFamily="18" charset="0"/>
                <a:cs typeface="Times New Roman" pitchFamily="18" charset="0"/>
              </a:rPr>
              <a:t>IoT Device Examples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A home automation device that allows remotely monitoring the status of appliances and controlling the appliances.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An industrial machine which sends information about its operation and health monitoring data to a server.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A car which sends information about its location to a cloud-based service.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 • A wireless-enabled wearable device that measures data about a person such as the number of steps walked and sends the data to a cloud-based service.</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23</a:t>
            </a:fld>
            <a:endParaRPr lang="en-IN"/>
          </a:p>
        </p:txBody>
      </p:sp>
      <p:sp>
        <p:nvSpPr>
          <p:cNvPr id="13313" name="Rectangle 1"/>
          <p:cNvSpPr>
            <a:spLocks noChangeArrowheads="1"/>
          </p:cNvSpPr>
          <p:nvPr/>
        </p:nvSpPr>
        <p:spPr bwMode="auto">
          <a:xfrm>
            <a:off x="304800" y="1219200"/>
            <a:ext cx="84582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Raspberry Pi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Raspberry Pi is a low-cost mini-computer with the physical size of a credit card. Raspberry Pi runs various flavors of Linux and can perform almost all tasks that a normal desktop computer can do. Raspberry Pi also allows interfacing sensors and actuators through the general purpose I/O pins. Since Raspberry Pi runs Linux operating system, it supports Python "out of the box".</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24</a:t>
            </a:fld>
            <a:endParaRPr lang="en-IN"/>
          </a:p>
        </p:txBody>
      </p:sp>
      <p:pic>
        <p:nvPicPr>
          <p:cNvPr id="6" name="image10.png"/>
          <p:cNvPicPr/>
          <p:nvPr/>
        </p:nvPicPr>
        <p:blipFill>
          <a:blip r:embed="rId2" cstate="print"/>
          <a:stretch>
            <a:fillRect/>
          </a:stretch>
        </p:blipFill>
        <p:spPr>
          <a:xfrm>
            <a:off x="1828800" y="1447800"/>
            <a:ext cx="5857875" cy="4062413"/>
          </a:xfrm>
          <a:prstGeom prst="rect">
            <a:avLst/>
          </a:prstGeom>
        </p:spPr>
      </p:pic>
    </p:spTree>
    <p:extLst>
      <p:ext uri="{BB962C8B-B14F-4D97-AF65-F5344CB8AC3E}">
        <p14:creationId xmlns:p14="http://schemas.microsoft.com/office/powerpoint/2010/main" val="39762731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25</a:t>
            </a:fld>
            <a:endParaRPr lang="en-IN"/>
          </a:p>
        </p:txBody>
      </p:sp>
      <p:sp>
        <p:nvSpPr>
          <p:cNvPr id="11265" name="Rectangle 1"/>
          <p:cNvSpPr>
            <a:spLocks noChangeArrowheads="1"/>
          </p:cNvSpPr>
          <p:nvPr/>
        </p:nvSpPr>
        <p:spPr bwMode="auto">
          <a:xfrm>
            <a:off x="381000" y="1143000"/>
            <a:ext cx="82296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Specifications and performance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As for the specifications, the Raspberry Pi is a credit card-sized computer powered by the Broadcom BCM2835 system-on-a-chip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SoC</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This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SoC</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includes a 32-bit ARM1176JZFS processor, clocked at 700MHz, and a Video core IV GPU.</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It also has 256MB of RAM in a POP package above the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SoC.</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The Raspberry Pi is powered by a 5V micro USB AC charger or at least 4 AA batteries (with a bit of hacking).</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26</a:t>
            </a:fld>
            <a:endParaRPr lang="en-IN"/>
          </a:p>
        </p:txBody>
      </p:sp>
      <p:graphicFrame>
        <p:nvGraphicFramePr>
          <p:cNvPr id="6" name="Table 5"/>
          <p:cNvGraphicFramePr>
            <a:graphicFrameLocks noGrp="1"/>
          </p:cNvGraphicFramePr>
          <p:nvPr/>
        </p:nvGraphicFramePr>
        <p:xfrm>
          <a:off x="990600" y="1524000"/>
          <a:ext cx="7391400" cy="4114801"/>
        </p:xfrm>
        <a:graphic>
          <a:graphicData uri="http://schemas.openxmlformats.org/drawingml/2006/table">
            <a:tbl>
              <a:tblPr/>
              <a:tblGrid>
                <a:gridCol w="1142399">
                  <a:extLst>
                    <a:ext uri="{9D8B030D-6E8A-4147-A177-3AD203B41FA5}">
                      <a16:colId xmlns:a16="http://schemas.microsoft.com/office/drawing/2014/main" val="20000"/>
                    </a:ext>
                  </a:extLst>
                </a:gridCol>
                <a:gridCol w="2025441">
                  <a:extLst>
                    <a:ext uri="{9D8B030D-6E8A-4147-A177-3AD203B41FA5}">
                      <a16:colId xmlns:a16="http://schemas.microsoft.com/office/drawing/2014/main" val="20001"/>
                    </a:ext>
                  </a:extLst>
                </a:gridCol>
                <a:gridCol w="2015960">
                  <a:extLst>
                    <a:ext uri="{9D8B030D-6E8A-4147-A177-3AD203B41FA5}">
                      <a16:colId xmlns:a16="http://schemas.microsoft.com/office/drawing/2014/main" val="20002"/>
                    </a:ext>
                  </a:extLst>
                </a:gridCol>
                <a:gridCol w="2207600">
                  <a:extLst>
                    <a:ext uri="{9D8B030D-6E8A-4147-A177-3AD203B41FA5}">
                      <a16:colId xmlns:a16="http://schemas.microsoft.com/office/drawing/2014/main" val="20003"/>
                    </a:ext>
                  </a:extLst>
                </a:gridCol>
              </a:tblGrid>
              <a:tr h="520401">
                <a:tc>
                  <a:txBody>
                    <a:bodyPr/>
                    <a:lstStyle/>
                    <a:p>
                      <a:pPr marL="71755">
                        <a:lnSpc>
                          <a:spcPts val="1395"/>
                        </a:lnSpc>
                        <a:spcBef>
                          <a:spcPts val="600"/>
                        </a:spcBef>
                        <a:spcAft>
                          <a:spcPts val="600"/>
                        </a:spcAft>
                      </a:pPr>
                      <a:endParaRPr lang="en-US" sz="1600">
                        <a:latin typeface="+mn-lt"/>
                        <a:ea typeface="Times New Roman"/>
                        <a:cs typeface="Times New Roman"/>
                      </a:endParaRP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a:lnSpc>
                          <a:spcPts val="1395"/>
                        </a:lnSpc>
                        <a:spcBef>
                          <a:spcPts val="600"/>
                        </a:spcBef>
                        <a:spcAft>
                          <a:spcPts val="600"/>
                        </a:spcAft>
                      </a:pPr>
                      <a:r>
                        <a:rPr lang="en-US" sz="1600" b="1">
                          <a:latin typeface="+mn-lt"/>
                          <a:ea typeface="Times New Roman"/>
                          <a:cs typeface="Times New Roman"/>
                        </a:rPr>
                        <a:t>Raspberry</a:t>
                      </a:r>
                      <a:r>
                        <a:rPr lang="en-US" sz="1600" b="1" spc="-5">
                          <a:latin typeface="+mn-lt"/>
                          <a:ea typeface="Times New Roman"/>
                          <a:cs typeface="Times New Roman"/>
                        </a:rPr>
                        <a:t> </a:t>
                      </a:r>
                      <a:r>
                        <a:rPr lang="en-US" sz="1600" b="1">
                          <a:latin typeface="+mn-lt"/>
                          <a:ea typeface="Times New Roman"/>
                          <a:cs typeface="Times New Roman"/>
                        </a:rPr>
                        <a:t>pi</a:t>
                      </a:r>
                      <a:r>
                        <a:rPr lang="en-US" sz="1600" b="1" spc="-20">
                          <a:latin typeface="+mn-lt"/>
                          <a:ea typeface="Times New Roman"/>
                          <a:cs typeface="Times New Roman"/>
                        </a:rPr>
                        <a:t> </a:t>
                      </a:r>
                      <a:r>
                        <a:rPr lang="en-US" sz="1600" b="1">
                          <a:latin typeface="+mn-lt"/>
                          <a:ea typeface="Times New Roman"/>
                          <a:cs typeface="Times New Roman"/>
                        </a:rPr>
                        <a:t>3 model B</a:t>
                      </a:r>
                      <a:endParaRPr lang="en-US" sz="1600">
                        <a:latin typeface="+mn-lt"/>
                        <a:ea typeface="Times New Roman"/>
                        <a:cs typeface="Times New Roman"/>
                      </a:endParaRP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a:lnSpc>
                          <a:spcPts val="1395"/>
                        </a:lnSpc>
                        <a:spcBef>
                          <a:spcPts val="600"/>
                        </a:spcBef>
                        <a:spcAft>
                          <a:spcPts val="600"/>
                        </a:spcAft>
                      </a:pPr>
                      <a:r>
                        <a:rPr lang="en-US" sz="1600" b="1">
                          <a:latin typeface="+mn-lt"/>
                          <a:ea typeface="Times New Roman"/>
                          <a:cs typeface="Times New Roman"/>
                        </a:rPr>
                        <a:t>Raspberry</a:t>
                      </a:r>
                      <a:r>
                        <a:rPr lang="en-US" sz="1600" b="1" spc="-5">
                          <a:latin typeface="+mn-lt"/>
                          <a:ea typeface="Times New Roman"/>
                          <a:cs typeface="Times New Roman"/>
                        </a:rPr>
                        <a:t> </a:t>
                      </a:r>
                      <a:r>
                        <a:rPr lang="en-US" sz="1600" b="1">
                          <a:latin typeface="+mn-lt"/>
                          <a:ea typeface="Times New Roman"/>
                          <a:cs typeface="Times New Roman"/>
                        </a:rPr>
                        <a:t>pi</a:t>
                      </a:r>
                      <a:r>
                        <a:rPr lang="en-US" sz="1600" b="1" spc="-20">
                          <a:latin typeface="+mn-lt"/>
                          <a:ea typeface="Times New Roman"/>
                          <a:cs typeface="Times New Roman"/>
                        </a:rPr>
                        <a:t> </a:t>
                      </a:r>
                      <a:r>
                        <a:rPr lang="en-US" sz="1600" b="1">
                          <a:latin typeface="+mn-lt"/>
                          <a:ea typeface="Times New Roman"/>
                          <a:cs typeface="Times New Roman"/>
                        </a:rPr>
                        <a:t>2 model B</a:t>
                      </a:r>
                      <a:endParaRPr lang="en-US" sz="1600">
                        <a:latin typeface="+mn-lt"/>
                        <a:ea typeface="Times New Roman"/>
                        <a:cs typeface="Times New Roman"/>
                      </a:endParaRP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9540">
                        <a:lnSpc>
                          <a:spcPts val="1395"/>
                        </a:lnSpc>
                        <a:spcBef>
                          <a:spcPts val="600"/>
                        </a:spcBef>
                        <a:spcAft>
                          <a:spcPts val="600"/>
                        </a:spcAft>
                      </a:pPr>
                      <a:r>
                        <a:rPr lang="en-US" sz="1600" b="1">
                          <a:latin typeface="+mn-lt"/>
                          <a:ea typeface="Times New Roman"/>
                          <a:cs typeface="Times New Roman"/>
                        </a:rPr>
                        <a:t>Raspberry</a:t>
                      </a:r>
                      <a:r>
                        <a:rPr lang="en-US" sz="1600" b="1" spc="-10">
                          <a:latin typeface="+mn-lt"/>
                          <a:ea typeface="Times New Roman"/>
                          <a:cs typeface="Times New Roman"/>
                        </a:rPr>
                        <a:t> </a:t>
                      </a:r>
                      <a:r>
                        <a:rPr lang="en-US" sz="1600" b="1">
                          <a:latin typeface="+mn-lt"/>
                          <a:ea typeface="Times New Roman"/>
                          <a:cs typeface="Times New Roman"/>
                        </a:rPr>
                        <a:t>Pi</a:t>
                      </a:r>
                      <a:r>
                        <a:rPr lang="en-US" sz="1600" b="1" spc="-5">
                          <a:latin typeface="+mn-lt"/>
                          <a:ea typeface="Times New Roman"/>
                          <a:cs typeface="Times New Roman"/>
                        </a:rPr>
                        <a:t> </a:t>
                      </a:r>
                      <a:r>
                        <a:rPr lang="en-US" sz="1600" b="1">
                          <a:latin typeface="+mn-lt"/>
                          <a:ea typeface="Times New Roman"/>
                          <a:cs typeface="Times New Roman"/>
                        </a:rPr>
                        <a:t>zero</a:t>
                      </a:r>
                      <a:endParaRPr lang="en-US" sz="1600">
                        <a:latin typeface="+mn-lt"/>
                        <a:ea typeface="Times New Roman"/>
                        <a:cs typeface="Times New Roman"/>
                      </a:endParaRP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6987">
                <a:tc>
                  <a:txBody>
                    <a:bodyPr/>
                    <a:lstStyle/>
                    <a:p>
                      <a:pPr marL="67945">
                        <a:lnSpc>
                          <a:spcPts val="1395"/>
                        </a:lnSpc>
                        <a:spcBef>
                          <a:spcPts val="600"/>
                        </a:spcBef>
                        <a:spcAft>
                          <a:spcPts val="600"/>
                        </a:spcAft>
                      </a:pPr>
                      <a:r>
                        <a:rPr lang="en-US" sz="1600">
                          <a:latin typeface="+mn-lt"/>
                          <a:ea typeface="Times New Roman"/>
                          <a:cs typeface="Times New Roman"/>
                        </a:rPr>
                        <a:t>RAM</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a:lnSpc>
                          <a:spcPts val="1395"/>
                        </a:lnSpc>
                        <a:spcBef>
                          <a:spcPts val="600"/>
                        </a:spcBef>
                        <a:spcAft>
                          <a:spcPts val="600"/>
                        </a:spcAft>
                      </a:pPr>
                      <a:r>
                        <a:rPr lang="en-US" sz="1600">
                          <a:latin typeface="+mn-lt"/>
                          <a:ea typeface="Times New Roman"/>
                          <a:cs typeface="Times New Roman"/>
                        </a:rPr>
                        <a:t>1GB</a:t>
                      </a:r>
                      <a:r>
                        <a:rPr lang="en-US" sz="1600" spc="-10">
                          <a:latin typeface="+mn-lt"/>
                          <a:ea typeface="Times New Roman"/>
                          <a:cs typeface="Times New Roman"/>
                        </a:rPr>
                        <a:t> </a:t>
                      </a:r>
                      <a:r>
                        <a:rPr lang="en-US" sz="1600">
                          <a:latin typeface="+mn-lt"/>
                          <a:ea typeface="Times New Roman"/>
                          <a:cs typeface="Times New Roman"/>
                        </a:rPr>
                        <a:t>SDRAM</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a:lnSpc>
                          <a:spcPts val="1395"/>
                        </a:lnSpc>
                        <a:spcBef>
                          <a:spcPts val="600"/>
                        </a:spcBef>
                        <a:spcAft>
                          <a:spcPts val="600"/>
                        </a:spcAft>
                      </a:pPr>
                      <a:r>
                        <a:rPr lang="en-US" sz="1600">
                          <a:latin typeface="+mn-lt"/>
                          <a:ea typeface="Times New Roman"/>
                          <a:cs typeface="Times New Roman"/>
                        </a:rPr>
                        <a:t>1GB</a:t>
                      </a:r>
                      <a:r>
                        <a:rPr lang="en-US" sz="1600" spc="-10">
                          <a:latin typeface="+mn-lt"/>
                          <a:ea typeface="Times New Roman"/>
                          <a:cs typeface="Times New Roman"/>
                        </a:rPr>
                        <a:t> </a:t>
                      </a:r>
                      <a:r>
                        <a:rPr lang="en-US" sz="1600">
                          <a:latin typeface="+mn-lt"/>
                          <a:ea typeface="Times New Roman"/>
                          <a:cs typeface="Times New Roman"/>
                        </a:rPr>
                        <a:t>SDRAM</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9540">
                        <a:lnSpc>
                          <a:spcPts val="1395"/>
                        </a:lnSpc>
                        <a:spcBef>
                          <a:spcPts val="600"/>
                        </a:spcBef>
                        <a:spcAft>
                          <a:spcPts val="600"/>
                        </a:spcAft>
                      </a:pPr>
                      <a:r>
                        <a:rPr lang="en-US" sz="1600">
                          <a:latin typeface="+mn-lt"/>
                          <a:ea typeface="Times New Roman"/>
                          <a:cs typeface="Times New Roman"/>
                        </a:rPr>
                        <a:t>512</a:t>
                      </a:r>
                      <a:r>
                        <a:rPr lang="en-US" sz="1600" spc="-5">
                          <a:latin typeface="+mn-lt"/>
                          <a:ea typeface="Times New Roman"/>
                          <a:cs typeface="Times New Roman"/>
                        </a:rPr>
                        <a:t> </a:t>
                      </a:r>
                      <a:r>
                        <a:rPr lang="en-US" sz="1600">
                          <a:latin typeface="+mn-lt"/>
                          <a:ea typeface="Times New Roman"/>
                          <a:cs typeface="Times New Roman"/>
                        </a:rPr>
                        <a:t>MB</a:t>
                      </a:r>
                      <a:r>
                        <a:rPr lang="en-US" sz="1600" spc="-5">
                          <a:latin typeface="+mn-lt"/>
                          <a:ea typeface="Times New Roman"/>
                          <a:cs typeface="Times New Roman"/>
                        </a:rPr>
                        <a:t> </a:t>
                      </a:r>
                      <a:r>
                        <a:rPr lang="en-US" sz="1600">
                          <a:latin typeface="+mn-lt"/>
                          <a:ea typeface="Times New Roman"/>
                          <a:cs typeface="Times New Roman"/>
                        </a:rPr>
                        <a:t>SDRAM</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0773">
                <a:tc>
                  <a:txBody>
                    <a:bodyPr/>
                    <a:lstStyle/>
                    <a:p>
                      <a:pPr marL="67945">
                        <a:lnSpc>
                          <a:spcPts val="1395"/>
                        </a:lnSpc>
                        <a:spcBef>
                          <a:spcPts val="600"/>
                        </a:spcBef>
                        <a:spcAft>
                          <a:spcPts val="600"/>
                        </a:spcAft>
                      </a:pPr>
                      <a:r>
                        <a:rPr lang="en-US" sz="1600">
                          <a:latin typeface="+mn-lt"/>
                          <a:ea typeface="Times New Roman"/>
                          <a:cs typeface="Times New Roman"/>
                        </a:rPr>
                        <a:t>CPU</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a:lnSpc>
                          <a:spcPts val="1280"/>
                        </a:lnSpc>
                        <a:spcBef>
                          <a:spcPts val="600"/>
                        </a:spcBef>
                        <a:spcAft>
                          <a:spcPts val="600"/>
                        </a:spcAft>
                      </a:pPr>
                      <a:r>
                        <a:rPr lang="en-US" sz="1600">
                          <a:latin typeface="+mn-lt"/>
                          <a:ea typeface="Times New Roman"/>
                          <a:cs typeface="Times New Roman"/>
                        </a:rPr>
                        <a:t>Quad</a:t>
                      </a:r>
                      <a:r>
                        <a:rPr lang="en-US" sz="1600" spc="-5">
                          <a:latin typeface="+mn-lt"/>
                          <a:ea typeface="Times New Roman"/>
                          <a:cs typeface="Times New Roman"/>
                        </a:rPr>
                        <a:t> </a:t>
                      </a:r>
                      <a:r>
                        <a:rPr lang="en-US" sz="1600">
                          <a:latin typeface="+mn-lt"/>
                          <a:ea typeface="Times New Roman"/>
                          <a:cs typeface="Times New Roman"/>
                        </a:rPr>
                        <a:t>corte</a:t>
                      </a:r>
                      <a:r>
                        <a:rPr lang="en-US" sz="1600" u="none" strike="noStrike">
                          <a:solidFill>
                            <a:srgbClr val="0000FF"/>
                          </a:solidFill>
                          <a:latin typeface="+mn-lt"/>
                          <a:ea typeface="Times New Roman"/>
                          <a:cs typeface="Times New Roman"/>
                          <a:hlinkClick r:id="rId2"/>
                        </a:rPr>
                        <a:t>x</a:t>
                      </a:r>
                      <a:endParaRPr lang="en-US" sz="1600">
                        <a:latin typeface="+mn-lt"/>
                        <a:ea typeface="Times New Roman"/>
                        <a:cs typeface="Times New Roman"/>
                      </a:endParaRPr>
                    </a:p>
                    <a:p>
                      <a:pPr marL="76200">
                        <a:lnSpc>
                          <a:spcPts val="1370"/>
                        </a:lnSpc>
                        <a:spcBef>
                          <a:spcPts val="600"/>
                        </a:spcBef>
                        <a:spcAft>
                          <a:spcPts val="600"/>
                        </a:spcAft>
                      </a:pPr>
                      <a:r>
                        <a:rPr lang="en-US" sz="1600" u="none" strike="noStrike">
                          <a:solidFill>
                            <a:srgbClr val="0000FF"/>
                          </a:solidFill>
                          <a:latin typeface="+mn-lt"/>
                          <a:ea typeface="Times New Roman"/>
                          <a:cs typeface="Times New Roman"/>
                          <a:hlinkClick r:id="rId2"/>
                        </a:rPr>
                        <a:t>A53@1.2GHz</a:t>
                      </a:r>
                      <a:endParaRPr lang="en-US" sz="1600">
                        <a:latin typeface="+mn-lt"/>
                        <a:ea typeface="Times New Roman"/>
                        <a:cs typeface="Times New Roman"/>
                      </a:endParaRP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a:lnSpc>
                          <a:spcPts val="1280"/>
                        </a:lnSpc>
                        <a:spcBef>
                          <a:spcPts val="600"/>
                        </a:spcBef>
                        <a:spcAft>
                          <a:spcPts val="600"/>
                        </a:spcAft>
                      </a:pPr>
                      <a:r>
                        <a:rPr lang="en-US" sz="1600">
                          <a:latin typeface="+mn-lt"/>
                          <a:ea typeface="Times New Roman"/>
                          <a:cs typeface="Times New Roman"/>
                        </a:rPr>
                        <a:t>Quad</a:t>
                      </a:r>
                      <a:r>
                        <a:rPr lang="en-US" sz="1600" spc="-5">
                          <a:latin typeface="+mn-lt"/>
                          <a:ea typeface="Times New Roman"/>
                          <a:cs typeface="Times New Roman"/>
                        </a:rPr>
                        <a:t> </a:t>
                      </a:r>
                      <a:r>
                        <a:rPr lang="en-US" sz="1600">
                          <a:latin typeface="+mn-lt"/>
                          <a:ea typeface="Times New Roman"/>
                          <a:cs typeface="Times New Roman"/>
                        </a:rPr>
                        <a:t>cortex</a:t>
                      </a:r>
                    </a:p>
                    <a:p>
                      <a:pPr marL="86360">
                        <a:lnSpc>
                          <a:spcPts val="1370"/>
                        </a:lnSpc>
                        <a:spcBef>
                          <a:spcPts val="600"/>
                        </a:spcBef>
                        <a:spcAft>
                          <a:spcPts val="600"/>
                        </a:spcAft>
                      </a:pPr>
                      <a:r>
                        <a:rPr lang="en-US" sz="1600">
                          <a:latin typeface="+mn-lt"/>
                          <a:ea typeface="Times New Roman"/>
                          <a:cs typeface="Times New Roman"/>
                        </a:rPr>
                        <a:t>A53@900MHz</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9540">
                        <a:lnSpc>
                          <a:spcPts val="1395"/>
                        </a:lnSpc>
                        <a:spcBef>
                          <a:spcPts val="600"/>
                        </a:spcBef>
                        <a:spcAft>
                          <a:spcPts val="600"/>
                        </a:spcAft>
                      </a:pPr>
                      <a:r>
                        <a:rPr lang="en-US" sz="1600">
                          <a:latin typeface="+mn-lt"/>
                          <a:ea typeface="Times New Roman"/>
                          <a:cs typeface="Times New Roman"/>
                        </a:rPr>
                        <a:t>ARM</a:t>
                      </a:r>
                      <a:r>
                        <a:rPr lang="en-US" sz="1600" spc="-5">
                          <a:latin typeface="+mn-lt"/>
                          <a:ea typeface="Times New Roman"/>
                          <a:cs typeface="Times New Roman"/>
                        </a:rPr>
                        <a:t> </a:t>
                      </a:r>
                      <a:r>
                        <a:rPr lang="en-US" sz="1600">
                          <a:latin typeface="+mn-lt"/>
                          <a:ea typeface="Times New Roman"/>
                          <a:cs typeface="Times New Roman"/>
                        </a:rPr>
                        <a:t>11@ 1GHz</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3859">
                <a:tc>
                  <a:txBody>
                    <a:bodyPr/>
                    <a:lstStyle/>
                    <a:p>
                      <a:pPr marL="67945">
                        <a:lnSpc>
                          <a:spcPts val="1395"/>
                        </a:lnSpc>
                        <a:spcBef>
                          <a:spcPts val="600"/>
                        </a:spcBef>
                        <a:spcAft>
                          <a:spcPts val="600"/>
                        </a:spcAft>
                      </a:pPr>
                      <a:r>
                        <a:rPr lang="en-US" sz="1600">
                          <a:latin typeface="+mn-lt"/>
                          <a:ea typeface="Times New Roman"/>
                          <a:cs typeface="Times New Roman"/>
                        </a:rPr>
                        <a:t>GPU</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a:lnSpc>
                          <a:spcPts val="1395"/>
                        </a:lnSpc>
                        <a:spcBef>
                          <a:spcPts val="600"/>
                        </a:spcBef>
                        <a:spcAft>
                          <a:spcPts val="600"/>
                        </a:spcAft>
                      </a:pPr>
                      <a:r>
                        <a:rPr lang="en-US" sz="1600">
                          <a:latin typeface="+mn-lt"/>
                          <a:ea typeface="Times New Roman"/>
                          <a:cs typeface="Times New Roman"/>
                        </a:rPr>
                        <a:t>400 MHz</a:t>
                      </a:r>
                      <a:r>
                        <a:rPr lang="en-US" sz="1600" spc="-20">
                          <a:latin typeface="+mn-lt"/>
                          <a:ea typeface="Times New Roman"/>
                          <a:cs typeface="Times New Roman"/>
                        </a:rPr>
                        <a:t> </a:t>
                      </a:r>
                      <a:r>
                        <a:rPr lang="en-US" sz="1600">
                          <a:latin typeface="+mn-lt"/>
                          <a:ea typeface="Times New Roman"/>
                          <a:cs typeface="Times New Roman"/>
                        </a:rPr>
                        <a:t>video</a:t>
                      </a:r>
                      <a:r>
                        <a:rPr lang="en-US" sz="1600" spc="5">
                          <a:latin typeface="+mn-lt"/>
                          <a:ea typeface="Times New Roman"/>
                          <a:cs typeface="Times New Roman"/>
                        </a:rPr>
                        <a:t> </a:t>
                      </a:r>
                      <a:r>
                        <a:rPr lang="en-US" sz="1600">
                          <a:latin typeface="+mn-lt"/>
                          <a:ea typeface="Times New Roman"/>
                          <a:cs typeface="Times New Roman"/>
                        </a:rPr>
                        <a:t>core</a:t>
                      </a:r>
                      <a:r>
                        <a:rPr lang="en-US" sz="1600" spc="-20">
                          <a:latin typeface="+mn-lt"/>
                          <a:ea typeface="Times New Roman"/>
                          <a:cs typeface="Times New Roman"/>
                        </a:rPr>
                        <a:t> </a:t>
                      </a:r>
                      <a:r>
                        <a:rPr lang="en-US" sz="1600">
                          <a:latin typeface="+mn-lt"/>
                          <a:ea typeface="Times New Roman"/>
                          <a:cs typeface="Times New Roman"/>
                        </a:rPr>
                        <a:t>IV</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a:lnSpc>
                          <a:spcPts val="1395"/>
                        </a:lnSpc>
                        <a:spcBef>
                          <a:spcPts val="600"/>
                        </a:spcBef>
                        <a:spcAft>
                          <a:spcPts val="600"/>
                        </a:spcAft>
                      </a:pPr>
                      <a:r>
                        <a:rPr lang="en-US" sz="1600">
                          <a:latin typeface="+mn-lt"/>
                          <a:ea typeface="Times New Roman"/>
                          <a:cs typeface="Times New Roman"/>
                        </a:rPr>
                        <a:t>250 MHz</a:t>
                      </a:r>
                      <a:r>
                        <a:rPr lang="en-US" sz="1600" spc="-20">
                          <a:latin typeface="+mn-lt"/>
                          <a:ea typeface="Times New Roman"/>
                          <a:cs typeface="Times New Roman"/>
                        </a:rPr>
                        <a:t> </a:t>
                      </a:r>
                      <a:r>
                        <a:rPr lang="en-US" sz="1600">
                          <a:latin typeface="+mn-lt"/>
                          <a:ea typeface="Times New Roman"/>
                          <a:cs typeface="Times New Roman"/>
                        </a:rPr>
                        <a:t>video</a:t>
                      </a:r>
                      <a:r>
                        <a:rPr lang="en-US" sz="1600" spc="5">
                          <a:latin typeface="+mn-lt"/>
                          <a:ea typeface="Times New Roman"/>
                          <a:cs typeface="Times New Roman"/>
                        </a:rPr>
                        <a:t> </a:t>
                      </a:r>
                      <a:r>
                        <a:rPr lang="en-US" sz="1600">
                          <a:latin typeface="+mn-lt"/>
                          <a:ea typeface="Times New Roman"/>
                          <a:cs typeface="Times New Roman"/>
                        </a:rPr>
                        <a:t>core</a:t>
                      </a:r>
                      <a:r>
                        <a:rPr lang="en-US" sz="1600" spc="-20">
                          <a:latin typeface="+mn-lt"/>
                          <a:ea typeface="Times New Roman"/>
                          <a:cs typeface="Times New Roman"/>
                        </a:rPr>
                        <a:t> </a:t>
                      </a:r>
                      <a:r>
                        <a:rPr lang="en-US" sz="1600">
                          <a:latin typeface="+mn-lt"/>
                          <a:ea typeface="Times New Roman"/>
                          <a:cs typeface="Times New Roman"/>
                        </a:rPr>
                        <a:t>IV</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9540" marR="21590">
                        <a:lnSpc>
                          <a:spcPct val="85000"/>
                        </a:lnSpc>
                        <a:spcBef>
                          <a:spcPts val="600"/>
                        </a:spcBef>
                        <a:spcAft>
                          <a:spcPts val="600"/>
                        </a:spcAft>
                      </a:pPr>
                      <a:r>
                        <a:rPr lang="en-US" sz="1600">
                          <a:latin typeface="+mn-lt"/>
                          <a:ea typeface="Times New Roman"/>
                          <a:cs typeface="Times New Roman"/>
                        </a:rPr>
                        <a:t>250 MHz video</a:t>
                      </a:r>
                      <a:r>
                        <a:rPr lang="en-US" sz="1600" spc="-335">
                          <a:latin typeface="+mn-lt"/>
                          <a:ea typeface="Times New Roman"/>
                          <a:cs typeface="Times New Roman"/>
                        </a:rPr>
                        <a:t> </a:t>
                      </a:r>
                      <a:r>
                        <a:rPr lang="en-US" sz="1600">
                          <a:latin typeface="+mn-lt"/>
                          <a:ea typeface="Times New Roman"/>
                          <a:cs typeface="Times New Roman"/>
                        </a:rPr>
                        <a:t>core  IV</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9831">
                <a:tc>
                  <a:txBody>
                    <a:bodyPr/>
                    <a:lstStyle/>
                    <a:p>
                      <a:pPr marL="67945">
                        <a:lnSpc>
                          <a:spcPts val="1395"/>
                        </a:lnSpc>
                        <a:spcBef>
                          <a:spcPts val="600"/>
                        </a:spcBef>
                        <a:spcAft>
                          <a:spcPts val="600"/>
                        </a:spcAft>
                      </a:pPr>
                      <a:r>
                        <a:rPr lang="en-US" sz="1600">
                          <a:latin typeface="+mn-lt"/>
                          <a:ea typeface="Times New Roman"/>
                          <a:cs typeface="Times New Roman"/>
                        </a:rPr>
                        <a:t>Ethernet</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a:lnSpc>
                          <a:spcPts val="1395"/>
                        </a:lnSpc>
                        <a:spcBef>
                          <a:spcPts val="600"/>
                        </a:spcBef>
                        <a:spcAft>
                          <a:spcPts val="600"/>
                        </a:spcAft>
                      </a:pPr>
                      <a:r>
                        <a:rPr lang="en-US" sz="1600">
                          <a:latin typeface="+mn-lt"/>
                          <a:ea typeface="Times New Roman"/>
                          <a:cs typeface="Times New Roman"/>
                        </a:rPr>
                        <a:t>10/100</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a:lnSpc>
                          <a:spcPts val="1395"/>
                        </a:lnSpc>
                        <a:spcBef>
                          <a:spcPts val="600"/>
                        </a:spcBef>
                        <a:spcAft>
                          <a:spcPts val="600"/>
                        </a:spcAft>
                      </a:pPr>
                      <a:r>
                        <a:rPr lang="en-US" sz="1600">
                          <a:latin typeface="+mn-lt"/>
                          <a:ea typeface="Times New Roman"/>
                          <a:cs typeface="Times New Roman"/>
                        </a:rPr>
                        <a:t>10/100</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9540">
                        <a:lnSpc>
                          <a:spcPts val="1395"/>
                        </a:lnSpc>
                        <a:spcBef>
                          <a:spcPts val="600"/>
                        </a:spcBef>
                        <a:spcAft>
                          <a:spcPts val="600"/>
                        </a:spcAft>
                      </a:pPr>
                      <a:r>
                        <a:rPr lang="en-US" sz="1600">
                          <a:latin typeface="+mn-lt"/>
                          <a:ea typeface="Times New Roman"/>
                          <a:cs typeface="Times New Roman"/>
                        </a:rPr>
                        <a:t>None</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96939">
                <a:tc>
                  <a:txBody>
                    <a:bodyPr/>
                    <a:lstStyle/>
                    <a:p>
                      <a:pPr marL="67945">
                        <a:lnSpc>
                          <a:spcPts val="1395"/>
                        </a:lnSpc>
                        <a:spcBef>
                          <a:spcPts val="600"/>
                        </a:spcBef>
                        <a:spcAft>
                          <a:spcPts val="600"/>
                        </a:spcAft>
                      </a:pPr>
                      <a:r>
                        <a:rPr lang="en-US" sz="1600">
                          <a:latin typeface="+mn-lt"/>
                          <a:ea typeface="Times New Roman"/>
                          <a:cs typeface="Times New Roman"/>
                        </a:rPr>
                        <a:t>Wireless</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a:lnSpc>
                          <a:spcPts val="1395"/>
                        </a:lnSpc>
                        <a:spcBef>
                          <a:spcPts val="600"/>
                        </a:spcBef>
                        <a:spcAft>
                          <a:spcPts val="600"/>
                        </a:spcAft>
                      </a:pPr>
                      <a:r>
                        <a:rPr lang="en-US" sz="1600">
                          <a:latin typeface="+mn-lt"/>
                          <a:ea typeface="Times New Roman"/>
                          <a:cs typeface="Times New Roman"/>
                        </a:rPr>
                        <a:t>802.11/Bluetooth</a:t>
                      </a:r>
                      <a:r>
                        <a:rPr lang="en-US" sz="1600" spc="-25">
                          <a:latin typeface="+mn-lt"/>
                          <a:ea typeface="Times New Roman"/>
                          <a:cs typeface="Times New Roman"/>
                        </a:rPr>
                        <a:t> </a:t>
                      </a:r>
                      <a:r>
                        <a:rPr lang="en-US" sz="1600">
                          <a:latin typeface="+mn-lt"/>
                          <a:ea typeface="Times New Roman"/>
                          <a:cs typeface="Times New Roman"/>
                        </a:rPr>
                        <a:t>4.0</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a:lnSpc>
                          <a:spcPts val="1395"/>
                        </a:lnSpc>
                        <a:spcBef>
                          <a:spcPts val="600"/>
                        </a:spcBef>
                        <a:spcAft>
                          <a:spcPts val="600"/>
                        </a:spcAft>
                      </a:pPr>
                      <a:r>
                        <a:rPr lang="en-US" sz="1600">
                          <a:latin typeface="+mn-lt"/>
                          <a:ea typeface="Times New Roman"/>
                          <a:cs typeface="Times New Roman"/>
                        </a:rPr>
                        <a:t>None</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9540">
                        <a:lnSpc>
                          <a:spcPts val="1395"/>
                        </a:lnSpc>
                        <a:spcBef>
                          <a:spcPts val="600"/>
                        </a:spcBef>
                        <a:spcAft>
                          <a:spcPts val="600"/>
                        </a:spcAft>
                      </a:pPr>
                      <a:r>
                        <a:rPr lang="en-US" sz="1600">
                          <a:latin typeface="+mn-lt"/>
                          <a:ea typeface="Times New Roman"/>
                          <a:cs typeface="Times New Roman"/>
                        </a:rPr>
                        <a:t>None</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94806">
                <a:tc>
                  <a:txBody>
                    <a:bodyPr/>
                    <a:lstStyle/>
                    <a:p>
                      <a:pPr marL="67945">
                        <a:lnSpc>
                          <a:spcPts val="1395"/>
                        </a:lnSpc>
                        <a:spcBef>
                          <a:spcPts val="600"/>
                        </a:spcBef>
                        <a:spcAft>
                          <a:spcPts val="600"/>
                        </a:spcAft>
                      </a:pPr>
                      <a:r>
                        <a:rPr lang="en-US" sz="1600">
                          <a:latin typeface="+mn-lt"/>
                          <a:ea typeface="Times New Roman"/>
                          <a:cs typeface="Times New Roman"/>
                        </a:rPr>
                        <a:t>Video</a:t>
                      </a:r>
                      <a:r>
                        <a:rPr lang="en-US" sz="1600" spc="-15">
                          <a:latin typeface="+mn-lt"/>
                          <a:ea typeface="Times New Roman"/>
                          <a:cs typeface="Times New Roman"/>
                        </a:rPr>
                        <a:t> </a:t>
                      </a:r>
                      <a:r>
                        <a:rPr lang="en-US" sz="1600">
                          <a:latin typeface="+mn-lt"/>
                          <a:ea typeface="Times New Roman"/>
                          <a:cs typeface="Times New Roman"/>
                        </a:rPr>
                        <a:t>output</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a:lnSpc>
                          <a:spcPts val="1395"/>
                        </a:lnSpc>
                        <a:spcBef>
                          <a:spcPts val="600"/>
                        </a:spcBef>
                        <a:spcAft>
                          <a:spcPts val="600"/>
                        </a:spcAft>
                      </a:pPr>
                      <a:r>
                        <a:rPr lang="en-US" sz="1600">
                          <a:latin typeface="+mn-lt"/>
                          <a:ea typeface="Times New Roman"/>
                          <a:cs typeface="Times New Roman"/>
                        </a:rPr>
                        <a:t>HDMI/Composite</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a:lnSpc>
                          <a:spcPts val="1395"/>
                        </a:lnSpc>
                        <a:spcBef>
                          <a:spcPts val="600"/>
                        </a:spcBef>
                        <a:spcAft>
                          <a:spcPts val="600"/>
                        </a:spcAft>
                      </a:pPr>
                      <a:r>
                        <a:rPr lang="en-US" sz="1600">
                          <a:latin typeface="+mn-lt"/>
                          <a:ea typeface="Times New Roman"/>
                          <a:cs typeface="Times New Roman"/>
                        </a:rPr>
                        <a:t>HDMI/Composite</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9540">
                        <a:lnSpc>
                          <a:spcPts val="1395"/>
                        </a:lnSpc>
                        <a:spcBef>
                          <a:spcPts val="600"/>
                        </a:spcBef>
                        <a:spcAft>
                          <a:spcPts val="600"/>
                        </a:spcAft>
                      </a:pPr>
                      <a:r>
                        <a:rPr lang="en-US" sz="1600">
                          <a:latin typeface="+mn-lt"/>
                          <a:ea typeface="Times New Roman"/>
                          <a:cs typeface="Times New Roman"/>
                        </a:rPr>
                        <a:t>HDMI/Composite</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01205">
                <a:tc>
                  <a:txBody>
                    <a:bodyPr/>
                    <a:lstStyle/>
                    <a:p>
                      <a:pPr marL="67945">
                        <a:lnSpc>
                          <a:spcPts val="1395"/>
                        </a:lnSpc>
                        <a:spcBef>
                          <a:spcPts val="600"/>
                        </a:spcBef>
                        <a:spcAft>
                          <a:spcPts val="600"/>
                        </a:spcAft>
                      </a:pPr>
                      <a:r>
                        <a:rPr lang="en-US" sz="1600">
                          <a:latin typeface="+mn-lt"/>
                          <a:ea typeface="Times New Roman"/>
                          <a:cs typeface="Times New Roman"/>
                        </a:rPr>
                        <a:t>GPIO</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6200">
                        <a:lnSpc>
                          <a:spcPts val="1395"/>
                        </a:lnSpc>
                        <a:spcBef>
                          <a:spcPts val="600"/>
                        </a:spcBef>
                        <a:spcAft>
                          <a:spcPts val="600"/>
                        </a:spcAft>
                      </a:pPr>
                      <a:r>
                        <a:rPr lang="en-US" sz="1600">
                          <a:latin typeface="+mn-lt"/>
                          <a:ea typeface="Times New Roman"/>
                          <a:cs typeface="Times New Roman"/>
                        </a:rPr>
                        <a:t>40</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a:lnSpc>
                          <a:spcPts val="1395"/>
                        </a:lnSpc>
                        <a:spcBef>
                          <a:spcPts val="600"/>
                        </a:spcBef>
                        <a:spcAft>
                          <a:spcPts val="600"/>
                        </a:spcAft>
                      </a:pPr>
                      <a:r>
                        <a:rPr lang="en-US" sz="1600">
                          <a:latin typeface="+mn-lt"/>
                          <a:ea typeface="Times New Roman"/>
                          <a:cs typeface="Times New Roman"/>
                        </a:rPr>
                        <a:t>40</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29540">
                        <a:lnSpc>
                          <a:spcPts val="1395"/>
                        </a:lnSpc>
                        <a:spcBef>
                          <a:spcPts val="600"/>
                        </a:spcBef>
                        <a:spcAft>
                          <a:spcPts val="600"/>
                        </a:spcAft>
                      </a:pPr>
                      <a:r>
                        <a:rPr lang="en-US" sz="1600" dirty="0">
                          <a:latin typeface="+mn-lt"/>
                          <a:ea typeface="Times New Roman"/>
                          <a:cs typeface="Times New Roman"/>
                        </a:rPr>
                        <a:t>40</a:t>
                      </a:r>
                    </a:p>
                  </a:txBody>
                  <a:tcPr marL="60290" marR="6029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9762731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27</a:t>
            </a:fld>
            <a:endParaRPr lang="en-IN"/>
          </a:p>
        </p:txBody>
      </p:sp>
      <p:sp>
        <p:nvSpPr>
          <p:cNvPr id="9217" name="Rectangle 1"/>
          <p:cNvSpPr>
            <a:spLocks noChangeArrowheads="1"/>
          </p:cNvSpPr>
          <p:nvPr/>
        </p:nvSpPr>
        <p:spPr bwMode="auto">
          <a:xfrm>
            <a:off x="381000" y="762000"/>
            <a:ext cx="84582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Raspberry Pi Basics: installing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Raspbian</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and getting it up and running</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1. Downloading </a:t>
            </a:r>
            <a:r>
              <a:rPr kumimoji="0" lang="en-US" sz="2400" b="1" i="0" u="sng" strike="noStrike" cap="none" normalizeH="0" baseline="0" dirty="0" err="1">
                <a:ln>
                  <a:noFill/>
                </a:ln>
                <a:solidFill>
                  <a:schemeClr val="tx1"/>
                </a:solidFill>
                <a:effectLst/>
                <a:ea typeface="Times New Roman" pitchFamily="18" charset="0"/>
                <a:cs typeface="Times New Roman" pitchFamily="18" charset="0"/>
              </a:rPr>
              <a:t>Raspbian</a:t>
            </a:r>
            <a:r>
              <a:rPr kumimoji="0" lang="en-US" sz="2400" b="1" i="0" u="sng" strike="noStrike" cap="none" normalizeH="0" baseline="0" dirty="0">
                <a:ln>
                  <a:noFill/>
                </a:ln>
                <a:solidFill>
                  <a:schemeClr val="tx1"/>
                </a:solidFill>
                <a:effectLst/>
                <a:ea typeface="Times New Roman" pitchFamily="18" charset="0"/>
                <a:cs typeface="Times New Roman" pitchFamily="18" charset="0"/>
              </a:rPr>
              <a:t> and Image writer.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You will need an image writer to write the downloaded OS into the SD card.</a:t>
            </a:r>
            <a:r>
              <a:rPr kumimoji="0" lang="en-US" sz="2400" b="0" i="0" u="none" strike="noStrike" cap="none" normalizeH="0" dirty="0">
                <a:ln>
                  <a:noFill/>
                </a:ln>
                <a:solidFill>
                  <a:schemeClr val="tx1"/>
                </a:solidFill>
                <a:effectLst/>
                <a:ea typeface="Times New Roman" pitchFamily="18" charset="0"/>
                <a:cs typeface="Times New Roman" pitchFamily="18" charset="0"/>
              </a:rPr>
              <a:t> </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So download the "win32 disk imager" from the website.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2. Writing the image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Insert the SD card into the laptop/pc and run the image writer. Once open, browse and select the downloaded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Raspbian</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image file. Select the correct device that is the drive representing the SD card. If the drive (or device) selected is different from the SD card then the other selected drive will become corrupted. SO be careful.</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28</a:t>
            </a:fld>
            <a:endParaRPr lang="en-IN"/>
          </a:p>
        </p:txBody>
      </p:sp>
      <p:pic>
        <p:nvPicPr>
          <p:cNvPr id="6" name="image11.png"/>
          <p:cNvPicPr/>
          <p:nvPr/>
        </p:nvPicPr>
        <p:blipFill>
          <a:blip r:embed="rId2" cstate="print"/>
          <a:stretch>
            <a:fillRect/>
          </a:stretch>
        </p:blipFill>
        <p:spPr>
          <a:xfrm>
            <a:off x="2209800" y="2971800"/>
            <a:ext cx="4657820" cy="2605516"/>
          </a:xfrm>
          <a:prstGeom prst="rect">
            <a:avLst/>
          </a:prstGeom>
        </p:spPr>
      </p:pic>
      <p:sp>
        <p:nvSpPr>
          <p:cNvPr id="8193" name="Rectangle 1"/>
          <p:cNvSpPr>
            <a:spLocks noChangeArrowheads="1"/>
          </p:cNvSpPr>
          <p:nvPr/>
        </p:nvSpPr>
        <p:spPr bwMode="auto">
          <a:xfrm>
            <a:off x="457200" y="1219200"/>
            <a:ext cx="8229600" cy="17081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a:ln>
                  <a:noFill/>
                </a:ln>
                <a:solidFill>
                  <a:schemeClr val="tx1"/>
                </a:solidFill>
                <a:effectLst/>
                <a:ea typeface="Times New Roman" pitchFamily="18" charset="0"/>
                <a:cs typeface="Times New Roman" pitchFamily="18" charset="0"/>
              </a:rPr>
              <a:t>After that, click on the "Write" button in the bottom. As an example, see the image below, where the SD card (or micro SD) drives is represented by the letter "G:\"</a:t>
            </a:r>
            <a:endParaRPr kumimoji="0" lang="en-US" sz="2400" b="0" i="0" u="none" strike="noStrike" cap="none" normalizeH="0" baseline="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29</a:t>
            </a:fld>
            <a:endParaRPr lang="en-IN"/>
          </a:p>
        </p:txBody>
      </p:sp>
      <p:sp>
        <p:nvSpPr>
          <p:cNvPr id="7169" name="Rectangle 1"/>
          <p:cNvSpPr>
            <a:spLocks noChangeArrowheads="1"/>
          </p:cNvSpPr>
          <p:nvPr/>
        </p:nvSpPr>
        <p:spPr bwMode="auto">
          <a:xfrm>
            <a:off x="381000" y="762000"/>
            <a:ext cx="83820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3. Setting up the Pi</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Please remember that after booting the Pi, there might be situations when the user credentials like the "username" and password will be asked. Raspberry Pi comes with a default user name and password and so always use it whenever it is being asked. The credentials are: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Login: pi</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Password: raspberry</a:t>
            </a:r>
            <a:endParaRPr kumimoji="0" lang="en-US" sz="2400" b="0" i="0" u="none" strike="noStrike" cap="none" normalizeH="0" baseline="0" dirty="0">
              <a:ln>
                <a:noFill/>
              </a:ln>
              <a:solidFill>
                <a:schemeClr val="tx1"/>
              </a:solidFill>
              <a:effectLst/>
              <a:cs typeface="Arial" pitchFamily="34" charset="0"/>
            </a:endParaRPr>
          </a:p>
        </p:txBody>
      </p:sp>
      <p:sp>
        <p:nvSpPr>
          <p:cNvPr id="7170" name="Rectangle 2"/>
          <p:cNvSpPr>
            <a:spLocks noChangeArrowheads="1"/>
          </p:cNvSpPr>
          <p:nvPr/>
        </p:nvSpPr>
        <p:spPr bwMode="auto">
          <a:xfrm>
            <a:off x="381000" y="4540240"/>
            <a:ext cx="8458200" cy="17081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When the Pi has been booted for the first time, a configuration screen called the "Setup Options" should appear and it will look like the image below.</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a:t>
            </a:fld>
            <a:endParaRPr lang="en-IN"/>
          </a:p>
        </p:txBody>
      </p:sp>
      <p:sp>
        <p:nvSpPr>
          <p:cNvPr id="33794" name="Rectangle 2"/>
          <p:cNvSpPr>
            <a:spLocks noChangeArrowheads="1"/>
          </p:cNvSpPr>
          <p:nvPr/>
        </p:nvSpPr>
        <p:spPr bwMode="auto">
          <a:xfrm>
            <a:off x="304800" y="1143000"/>
            <a:ext cx="84582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The Second Industrial Revolution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In the early part of the 20th century, the world entered a second industrial revolution with the introduction of steel and use of electricity in factories. The introduction of electricity enabled manufacturers to increase efficiency and helped make factory machinery more mobile. It was during this phase that mass production concepts like the assembly line were introduced as a way to boost productivity.</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30</a:t>
            </a:fld>
            <a:endParaRPr lang="en-IN"/>
          </a:p>
        </p:txBody>
      </p:sp>
      <p:pic>
        <p:nvPicPr>
          <p:cNvPr id="6" name="image12.jpeg"/>
          <p:cNvPicPr/>
          <p:nvPr/>
        </p:nvPicPr>
        <p:blipFill>
          <a:blip r:embed="rId2" cstate="print"/>
          <a:stretch>
            <a:fillRect/>
          </a:stretch>
        </p:blipFill>
        <p:spPr>
          <a:xfrm>
            <a:off x="1524000" y="1143000"/>
            <a:ext cx="6019800" cy="3962400"/>
          </a:xfrm>
          <a:prstGeom prst="rect">
            <a:avLst/>
          </a:prstGeom>
        </p:spPr>
      </p:pic>
      <p:sp>
        <p:nvSpPr>
          <p:cNvPr id="6145" name="Rectangle 1"/>
          <p:cNvSpPr>
            <a:spLocks noChangeArrowheads="1"/>
          </p:cNvSpPr>
          <p:nvPr/>
        </p:nvSpPr>
        <p:spPr bwMode="auto">
          <a:xfrm>
            <a:off x="2057400" y="5257800"/>
            <a:ext cx="436799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Fig 5.5.Raspberry Configuration</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31</a:t>
            </a:fld>
            <a:endParaRPr lang="en-IN"/>
          </a:p>
        </p:txBody>
      </p:sp>
      <p:sp>
        <p:nvSpPr>
          <p:cNvPr id="5121" name="Rectangle 1"/>
          <p:cNvSpPr>
            <a:spLocks noChangeArrowheads="1"/>
          </p:cNvSpPr>
          <p:nvPr/>
        </p:nvSpPr>
        <p:spPr bwMode="auto">
          <a:xfrm>
            <a:off x="304800" y="1143000"/>
            <a:ext cx="86106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err="1">
                <a:ln>
                  <a:noFill/>
                </a:ln>
                <a:solidFill>
                  <a:schemeClr val="tx1"/>
                </a:solidFill>
                <a:effectLst/>
                <a:ea typeface="Times New Roman" pitchFamily="18" charset="0"/>
                <a:cs typeface="Times New Roman" pitchFamily="18" charset="0"/>
              </a:rPr>
              <a:t>sudoraspi-config</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Once you execute this command the "Setup Options" screen will come up as shown in the image above.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Now that the Setup Options window is up, we will have to set a few things. After completing each of the steps below, if it asks to reboot the Pi, please do so. After the reboot, if you don't get the "Setup Options" screen, then follow the command given above to get the screen/window.</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4" name="Footer Placeholder 3"/>
          <p:cNvSpPr>
            <a:spLocks noGrp="1"/>
          </p:cNvSpPr>
          <p:nvPr>
            <p:ph type="ftr" sz="quarter" idx="11"/>
          </p:nvPr>
        </p:nvSpPr>
        <p:spPr/>
        <p:txBody>
          <a:bodyPr/>
          <a:lstStyle/>
          <a:p>
            <a:r>
              <a:rPr lang="en-IN"/>
              <a:t>UNIT-III</a:t>
            </a:r>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32</a:t>
            </a:fld>
            <a:endParaRPr lang="en-IN"/>
          </a:p>
        </p:txBody>
      </p:sp>
      <p:sp>
        <p:nvSpPr>
          <p:cNvPr id="6" name="Rectangle 5"/>
          <p:cNvSpPr/>
          <p:nvPr/>
        </p:nvSpPr>
        <p:spPr>
          <a:xfrm>
            <a:off x="457200" y="1143000"/>
            <a:ext cx="8153400" cy="3370153"/>
          </a:xfrm>
          <a:prstGeom prst="rect">
            <a:avLst/>
          </a:prstGeom>
        </p:spPr>
        <p:txBody>
          <a:bodyPr wrap="square">
            <a:spAutoFit/>
          </a:bodyPr>
          <a:lstStyle/>
          <a:p>
            <a:pPr lvl="0" algn="just" eaLnBrk="0" fontAlgn="base" hangingPunct="0">
              <a:lnSpc>
                <a:spcPct val="150000"/>
              </a:lnSpc>
              <a:spcBef>
                <a:spcPct val="0"/>
              </a:spcBef>
              <a:spcAft>
                <a:spcPct val="0"/>
              </a:spcAft>
            </a:pPr>
            <a:r>
              <a:rPr lang="en-US" sz="2400" b="1" u="sng" dirty="0">
                <a:ea typeface="Times New Roman" pitchFamily="18" charset="0"/>
                <a:cs typeface="Times New Roman" pitchFamily="18" charset="0"/>
              </a:rPr>
              <a:t>The first thing to do:</a:t>
            </a:r>
            <a:endParaRPr lang="en-US" sz="2400" dirty="0">
              <a:cs typeface="Arial" pitchFamily="34" charset="0"/>
            </a:endParaRPr>
          </a:p>
          <a:p>
            <a:pPr lvl="0" algn="just" eaLnBrk="0" fontAlgn="base" hangingPunct="0">
              <a:lnSpc>
                <a:spcPct val="150000"/>
              </a:lnSpc>
              <a:spcBef>
                <a:spcPct val="0"/>
              </a:spcBef>
              <a:spcAft>
                <a:spcPct val="0"/>
              </a:spcAft>
            </a:pPr>
            <a:r>
              <a:rPr lang="en-US" sz="2400" dirty="0">
                <a:ea typeface="Times New Roman" pitchFamily="18" charset="0"/>
                <a:cs typeface="Times New Roman" pitchFamily="18" charset="0"/>
              </a:rPr>
              <a:t>Select the first option in the list of the setup options window, that is select the "Expand Filesystem" option and hit the enter key. We do this to make use of all the space present on the SD card as a full partition. All this does is, expand the OS to fit the whole space on the SD card which can then be used as the storage memory for the Pi</a:t>
            </a:r>
            <a:endParaRPr lang="en-US" sz="2400" dirty="0">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33</a:t>
            </a:fld>
            <a:endParaRPr lang="en-IN"/>
          </a:p>
        </p:txBody>
      </p:sp>
      <p:sp>
        <p:nvSpPr>
          <p:cNvPr id="3077" name="Rectangle 5"/>
          <p:cNvSpPr>
            <a:spLocks noChangeArrowheads="1"/>
          </p:cNvSpPr>
          <p:nvPr/>
        </p:nvSpPr>
        <p:spPr bwMode="auto">
          <a:xfrm>
            <a:off x="457200" y="1295400"/>
            <a:ext cx="3262432"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The second thing to do:</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cs typeface="Arial" pitchFamily="34" charset="0"/>
            </a:endParaRPr>
          </a:p>
        </p:txBody>
      </p:sp>
      <p:sp>
        <p:nvSpPr>
          <p:cNvPr id="3078" name="Rectangle 6"/>
          <p:cNvSpPr>
            <a:spLocks noChangeArrowheads="1"/>
          </p:cNvSpPr>
          <p:nvPr/>
        </p:nvSpPr>
        <p:spPr bwMode="auto">
          <a:xfrm>
            <a:off x="381000" y="1143000"/>
            <a:ext cx="80772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br>
              <a:rPr kumimoji="0" lang="en-US" sz="2400" b="0" i="0" u="none" strike="noStrike" cap="none" normalizeH="0" baseline="0" dirty="0">
                <a:ln>
                  <a:noFill/>
                </a:ln>
                <a:solidFill>
                  <a:schemeClr val="tx1"/>
                </a:solidFill>
                <a:effectLst/>
                <a:ea typeface="Times New Roman" pitchFamily="18" charset="0"/>
                <a:cs typeface="Times New Roman" pitchFamily="18" charset="0"/>
              </a:rPr>
            </a:br>
            <a:r>
              <a:rPr kumimoji="0" lang="en-US" sz="2400" b="0" i="0" u="none" strike="noStrike" cap="none" normalizeH="0" baseline="0" dirty="0">
                <a:ln>
                  <a:noFill/>
                </a:ln>
                <a:solidFill>
                  <a:schemeClr val="tx1"/>
                </a:solidFill>
                <a:effectLst/>
                <a:ea typeface="Times New Roman" pitchFamily="18" charset="0"/>
                <a:cs typeface="Times New Roman" pitchFamily="18" charset="0"/>
              </a:rPr>
              <a:t>Select the third option in the list of the setup options window, that is select the "Enable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BootTo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Desktop/Scratch" option and hit the enter key. It will take you to another window called the "choose boot option" window that looks like the image below.</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34</a:t>
            </a:fld>
            <a:endParaRPr lang="en-IN"/>
          </a:p>
        </p:txBody>
      </p:sp>
      <p:pic>
        <p:nvPicPr>
          <p:cNvPr id="6" name="image13.png"/>
          <p:cNvPicPr/>
          <p:nvPr/>
        </p:nvPicPr>
        <p:blipFill>
          <a:blip r:embed="rId2" cstate="print"/>
          <a:stretch>
            <a:fillRect/>
          </a:stretch>
        </p:blipFill>
        <p:spPr>
          <a:xfrm>
            <a:off x="1828800" y="1295400"/>
            <a:ext cx="5376862" cy="3414712"/>
          </a:xfrm>
          <a:prstGeom prst="rect">
            <a:avLst/>
          </a:prstGeom>
        </p:spPr>
      </p:pic>
      <p:sp>
        <p:nvSpPr>
          <p:cNvPr id="2049" name="Rectangle 1"/>
          <p:cNvSpPr>
            <a:spLocks noChangeArrowheads="1"/>
          </p:cNvSpPr>
          <p:nvPr/>
        </p:nvSpPr>
        <p:spPr bwMode="auto">
          <a:xfrm>
            <a:off x="3352800" y="4876800"/>
            <a:ext cx="2821605"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15430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Fig 5.6 Boot Options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35</a:t>
            </a:fld>
            <a:endParaRPr lang="en-IN"/>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43050" algn="l"/>
              </a:tabLst>
            </a:pPr>
            <a:r>
              <a:rPr kumimoji="0" lang="en-US" sz="1200" b="1" i="0" u="sng" strike="noStrike" cap="none" normalizeH="0" baseline="0">
                <a:ln>
                  <a:noFill/>
                </a:ln>
                <a:solidFill>
                  <a:schemeClr val="tx1"/>
                </a:solidFill>
                <a:effectLst/>
                <a:latin typeface="Cambria" pitchFamily="18" charset="0"/>
                <a:ea typeface="Times New Roman" pitchFamily="18" charset="0"/>
                <a:cs typeface="Times New Roman" pitchFamily="18" charset="0"/>
              </a:rPr>
              <a:t>sudo reboot</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1543050" algn="l"/>
              </a:tabLst>
            </a:pPr>
            <a:r>
              <a:rPr kumimoji="0" lang="en-US" sz="1200" b="0" i="0" u="none" strike="noStrike" cap="none" normalizeH="0" baseline="0">
                <a:ln>
                  <a:noFill/>
                </a:ln>
                <a:solidFill>
                  <a:schemeClr val="tx1"/>
                </a:solidFill>
                <a:effectLst/>
                <a:latin typeface="Cambria" pitchFamily="18" charset="0"/>
                <a:ea typeface="Times New Roman" pitchFamily="18" charset="0"/>
                <a:cs typeface="Times New Roman" pitchFamily="18" charset="0"/>
              </a:rPr>
              <a:t>Updating the firmware</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5" name="image14.jpeg"/>
          <p:cNvPicPr>
            <a:picLocks noChangeAspect="1" noChangeArrowheads="1"/>
          </p:cNvPicPr>
          <p:nvPr/>
        </p:nvPicPr>
        <p:blipFill>
          <a:blip r:embed="rId2"/>
          <a:srcRect/>
          <a:stretch>
            <a:fillRect/>
          </a:stretch>
        </p:blipFill>
        <p:spPr bwMode="auto">
          <a:xfrm>
            <a:off x="1981200" y="2733226"/>
            <a:ext cx="5391150" cy="3048450"/>
          </a:xfrm>
          <a:prstGeom prst="rect">
            <a:avLst/>
          </a:prstGeom>
          <a:noFill/>
        </p:spPr>
      </p:pic>
      <p:sp>
        <p:nvSpPr>
          <p:cNvPr id="1027" name="Rectangle 3"/>
          <p:cNvSpPr>
            <a:spLocks noChangeArrowheads="1"/>
          </p:cNvSpPr>
          <p:nvPr/>
        </p:nvSpPr>
        <p:spPr bwMode="auto">
          <a:xfrm>
            <a:off x="381000" y="1219200"/>
            <a:ext cx="8534400" cy="11541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After the reboot from the previous step, if everything went right, then you will end up on the desktop which looks like the image below.</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36</a:t>
            </a:fld>
            <a:endParaRPr lang="en-IN"/>
          </a:p>
        </p:txBody>
      </p:sp>
      <p:sp>
        <p:nvSpPr>
          <p:cNvPr id="59393" name="Rectangle 1"/>
          <p:cNvSpPr>
            <a:spLocks noChangeArrowheads="1"/>
          </p:cNvSpPr>
          <p:nvPr/>
        </p:nvSpPr>
        <p:spPr bwMode="auto">
          <a:xfrm>
            <a:off x="304800" y="1066800"/>
            <a:ext cx="85344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1543050" algn="l"/>
              </a:tabLst>
            </a:pPr>
            <a:r>
              <a:rPr kumimoji="0" lang="en-US" sz="2400" b="1" i="0" u="sng" strike="noStrike" cap="none" normalizeH="0" baseline="0" dirty="0" err="1">
                <a:ln>
                  <a:noFill/>
                </a:ln>
                <a:solidFill>
                  <a:schemeClr val="tx1"/>
                </a:solidFill>
                <a:effectLst/>
                <a:ea typeface="Times New Roman" pitchFamily="18" charset="0"/>
                <a:cs typeface="Times New Roman" pitchFamily="18" charset="0"/>
              </a:rPr>
              <a:t>sudorpi</a:t>
            </a:r>
            <a:r>
              <a:rPr kumimoji="0" lang="en-US" sz="2400" b="1" i="0" u="sng" strike="noStrike" cap="none" normalizeH="0" baseline="0" dirty="0">
                <a:ln>
                  <a:noFill/>
                </a:ln>
                <a:solidFill>
                  <a:schemeClr val="tx1"/>
                </a:solidFill>
                <a:effectLst/>
                <a:ea typeface="Times New Roman" pitchFamily="18" charset="0"/>
                <a:cs typeface="Times New Roman" pitchFamily="18" charset="0"/>
              </a:rPr>
              <a:t>-update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Updating the firmware is necessary because certain models of the Pi might not have all the required dependencies to run smoothly or it may have some bug. The latest firmware might have the fix to those bugs, thus its very important to update it in the beginning itself.</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5430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5. Conclusions</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So, we have covered the steps to get the Pi up and running. This method works on all the different models of Raspberry Pi (model A, B, B+ and also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RPi</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2) as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Raspbain</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was made to be supported on all models.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37</a:t>
            </a:fld>
            <a:endParaRPr lang="en-IN"/>
          </a:p>
        </p:txBody>
      </p:sp>
      <p:sp>
        <p:nvSpPr>
          <p:cNvPr id="6" name="Rectangle 5"/>
          <p:cNvSpPr/>
          <p:nvPr/>
        </p:nvSpPr>
        <p:spPr>
          <a:xfrm>
            <a:off x="533400" y="1219200"/>
            <a:ext cx="8153400" cy="4478149"/>
          </a:xfrm>
          <a:prstGeom prst="rect">
            <a:avLst/>
          </a:prstGeom>
        </p:spPr>
        <p:txBody>
          <a:bodyPr wrap="square">
            <a:spAutoFit/>
          </a:bodyPr>
          <a:lstStyle/>
          <a:p>
            <a:pPr lvl="0" algn="just">
              <a:lnSpc>
                <a:spcPct val="150000"/>
              </a:lnSpc>
            </a:pPr>
            <a:r>
              <a:rPr lang="en-US" sz="2400" dirty="0">
                <a:ea typeface="Times New Roman" pitchFamily="18" charset="0"/>
                <a:cs typeface="Times New Roman" pitchFamily="18" charset="0"/>
              </a:rPr>
              <a:t>However, while installing other software or libraries, the procedure might change a bit while installing depending on the model of the Pi or the version of </a:t>
            </a:r>
            <a:r>
              <a:rPr lang="en-US" sz="2400" dirty="0" err="1">
                <a:ea typeface="Times New Roman" pitchFamily="18" charset="0"/>
                <a:cs typeface="Times New Roman" pitchFamily="18" charset="0"/>
              </a:rPr>
              <a:t>Raspbian</a:t>
            </a:r>
            <a:r>
              <a:rPr lang="en-US" sz="2400" dirty="0">
                <a:ea typeface="Times New Roman" pitchFamily="18" charset="0"/>
                <a:cs typeface="Times New Roman" pitchFamily="18" charset="0"/>
              </a:rPr>
              <a:t> itself. </a:t>
            </a:r>
            <a:endParaRPr lang="en-US" sz="2400" dirty="0">
              <a:cs typeface="Arial" pitchFamily="34" charset="0"/>
            </a:endParaRPr>
          </a:p>
          <a:p>
            <a:pPr algn="just">
              <a:lnSpc>
                <a:spcPct val="150000"/>
              </a:lnSpc>
            </a:pPr>
            <a:r>
              <a:rPr lang="en-US" sz="2400" dirty="0">
                <a:ea typeface="Times New Roman" pitchFamily="18" charset="0"/>
                <a:cs typeface="Times New Roman" pitchFamily="18" charset="0"/>
              </a:rPr>
              <a:t>The concept of Raspberry is to keep trying till you get the result or build that you want. This might involve a lot of trial and error but spending the time will be worth it. The actual usage doesn't end here. This is just the beginning. It is up to you to go ahead to build something amazing out of it.</a:t>
            </a:r>
            <a:endParaRPr lang="en-US" sz="2400" dirty="0"/>
          </a:p>
        </p:txBody>
      </p:sp>
    </p:spTree>
    <p:extLst>
      <p:ext uri="{BB962C8B-B14F-4D97-AF65-F5344CB8AC3E}">
        <p14:creationId xmlns:p14="http://schemas.microsoft.com/office/powerpoint/2010/main" val="39762731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38</a:t>
            </a:fld>
            <a:endParaRPr lang="en-IN"/>
          </a:p>
        </p:txBody>
      </p:sp>
      <p:pic>
        <p:nvPicPr>
          <p:cNvPr id="6" name="image15.png"/>
          <p:cNvPicPr/>
          <p:nvPr/>
        </p:nvPicPr>
        <p:blipFill>
          <a:blip r:embed="rId2" cstate="print"/>
          <a:stretch>
            <a:fillRect/>
          </a:stretch>
        </p:blipFill>
        <p:spPr>
          <a:xfrm>
            <a:off x="1295400" y="1295400"/>
            <a:ext cx="6415087" cy="3062287"/>
          </a:xfrm>
          <a:prstGeom prst="rect">
            <a:avLst/>
          </a:prstGeom>
        </p:spPr>
      </p:pic>
    </p:spTree>
    <p:extLst>
      <p:ext uri="{BB962C8B-B14F-4D97-AF65-F5344CB8AC3E}">
        <p14:creationId xmlns:p14="http://schemas.microsoft.com/office/powerpoint/2010/main" val="39762731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39</a:t>
            </a:fld>
            <a:endParaRPr lang="en-IN"/>
          </a:p>
        </p:txBody>
      </p:sp>
      <p:sp>
        <p:nvSpPr>
          <p:cNvPr id="56321" name="Rectangle 1"/>
          <p:cNvSpPr>
            <a:spLocks noChangeArrowheads="1"/>
          </p:cNvSpPr>
          <p:nvPr/>
        </p:nvSpPr>
        <p:spPr bwMode="auto">
          <a:xfrm>
            <a:off x="228600" y="1143000"/>
            <a:ext cx="8610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430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GPIO:</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Act as both digital output and digital input.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Output: turn a GPIO pin high or low.</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Input: detect a GPIO pin high or low</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Installing GPIO library:</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Open terminal</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Enter the command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sudoapt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-get install python-dev” to install python development Enter the command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sudoapt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-get install python-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rpi.gpio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to install GPIO library.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a:t>
            </a:fld>
            <a:endParaRPr lang="en-IN"/>
          </a:p>
        </p:txBody>
      </p:sp>
      <p:sp>
        <p:nvSpPr>
          <p:cNvPr id="32769" name="Rectangle 1"/>
          <p:cNvSpPr>
            <a:spLocks noChangeArrowheads="1"/>
          </p:cNvSpPr>
          <p:nvPr/>
        </p:nvSpPr>
        <p:spPr bwMode="auto">
          <a:xfrm>
            <a:off x="381000" y="1066800"/>
            <a:ext cx="83820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The Third Industrial Revolution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Starting in the late 1950s, a third industrial revolution slowly began to emerge, as manufacturers began incorporating more electronic—and eventually computer—technology into their factories. During this period, manufacturers began experiencing a shift that put less emphasis on analog and mechanical technology and more on digital technology and automation software.</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40</a:t>
            </a:fld>
            <a:endParaRPr lang="en-IN"/>
          </a:p>
        </p:txBody>
      </p:sp>
      <p:sp>
        <p:nvSpPr>
          <p:cNvPr id="6" name="Rectangle 5"/>
          <p:cNvSpPr/>
          <p:nvPr/>
        </p:nvSpPr>
        <p:spPr>
          <a:xfrm>
            <a:off x="381000" y="1143000"/>
            <a:ext cx="8229600" cy="2308324"/>
          </a:xfrm>
          <a:prstGeom prst="rect">
            <a:avLst/>
          </a:prstGeom>
        </p:spPr>
        <p:txBody>
          <a:bodyPr wrap="square">
            <a:spAutoFit/>
          </a:bodyPr>
          <a:lstStyle/>
          <a:p>
            <a:pPr lvl="0" algn="just" eaLnBrk="0" fontAlgn="base" hangingPunct="0">
              <a:lnSpc>
                <a:spcPct val="150000"/>
              </a:lnSpc>
              <a:spcBef>
                <a:spcPct val="0"/>
              </a:spcBef>
              <a:spcAft>
                <a:spcPct val="0"/>
              </a:spcAft>
              <a:tabLst>
                <a:tab pos="1543050" algn="l"/>
              </a:tabLst>
            </a:pPr>
            <a:r>
              <a:rPr lang="en-US" sz="2400" dirty="0">
                <a:ea typeface="Times New Roman" pitchFamily="18" charset="0"/>
                <a:cs typeface="Times New Roman" pitchFamily="18" charset="0"/>
              </a:rPr>
              <a:t>Basic python coding: Open terminal enter the command sudonanofilename.py</a:t>
            </a:r>
            <a:endParaRPr lang="en-US" sz="2400" dirty="0">
              <a:cs typeface="Arial" pitchFamily="34" charset="0"/>
            </a:endParaRPr>
          </a:p>
          <a:p>
            <a:pPr lvl="0" algn="just" eaLnBrk="0" fontAlgn="base" hangingPunct="0">
              <a:lnSpc>
                <a:spcPct val="150000"/>
              </a:lnSpc>
              <a:spcBef>
                <a:spcPct val="0"/>
              </a:spcBef>
              <a:spcAft>
                <a:spcPct val="0"/>
              </a:spcAft>
              <a:tabLst>
                <a:tab pos="1543050" algn="l"/>
              </a:tabLst>
            </a:pPr>
            <a:r>
              <a:rPr lang="en-US" sz="2400" dirty="0">
                <a:ea typeface="Times New Roman" pitchFamily="18" charset="0"/>
                <a:cs typeface="Times New Roman" pitchFamily="18" charset="0"/>
              </a:rPr>
              <a:t>This will open the </a:t>
            </a:r>
            <a:r>
              <a:rPr lang="en-US" sz="2400" dirty="0" err="1">
                <a:ea typeface="Times New Roman" pitchFamily="18" charset="0"/>
                <a:cs typeface="Times New Roman" pitchFamily="18" charset="0"/>
              </a:rPr>
              <a:t>nano</a:t>
            </a:r>
            <a:r>
              <a:rPr lang="en-US" sz="2400" dirty="0">
                <a:ea typeface="Times New Roman" pitchFamily="18" charset="0"/>
                <a:cs typeface="Times New Roman" pitchFamily="18" charset="0"/>
              </a:rPr>
              <a:t> editor where you can write your code </a:t>
            </a:r>
            <a:r>
              <a:rPr lang="en-US" sz="2400" dirty="0" err="1">
                <a:ea typeface="Times New Roman" pitchFamily="18" charset="0"/>
                <a:cs typeface="Times New Roman" pitchFamily="18" charset="0"/>
              </a:rPr>
              <a:t>Ctrl+O</a:t>
            </a:r>
            <a:r>
              <a:rPr lang="en-US" sz="2400" dirty="0">
                <a:ea typeface="Times New Roman" pitchFamily="18" charset="0"/>
                <a:cs typeface="Times New Roman" pitchFamily="18" charset="0"/>
              </a:rPr>
              <a:t> : Writes the code to the file </a:t>
            </a:r>
            <a:r>
              <a:rPr lang="en-US" sz="2400" dirty="0" err="1">
                <a:ea typeface="Times New Roman" pitchFamily="18" charset="0"/>
                <a:cs typeface="Times New Roman" pitchFamily="18" charset="0"/>
              </a:rPr>
              <a:t>Ctrl+X</a:t>
            </a:r>
            <a:r>
              <a:rPr lang="en-US" sz="2400" dirty="0">
                <a:ea typeface="Times New Roman" pitchFamily="18" charset="0"/>
                <a:cs typeface="Times New Roman" pitchFamily="18" charset="0"/>
              </a:rPr>
              <a:t> : Exits the editor</a:t>
            </a:r>
            <a:endParaRPr lang="en-US" sz="2400" dirty="0">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41</a:t>
            </a:fld>
            <a:endParaRPr lang="en-IN"/>
          </a:p>
        </p:txBody>
      </p:sp>
      <p:sp>
        <p:nvSpPr>
          <p:cNvPr id="54273" name="Rectangle 1"/>
          <p:cNvSpPr>
            <a:spLocks noChangeArrowheads="1"/>
          </p:cNvSpPr>
          <p:nvPr/>
        </p:nvSpPr>
        <p:spPr bwMode="auto">
          <a:xfrm>
            <a:off x="381000" y="1143000"/>
            <a:ext cx="71628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Blinking LED Code: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import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RPi.GPIO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as GPIO #GPIO library import time </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GPIO.setmode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(GPIO.BOARD) # Set the type of board for pin </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numbering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GPIO.setup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(11, GPIO.OUT) # Set GPIO pin 11as output </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pin</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for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i</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in range (0,5):</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GPIO.output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(11,True) # Turn on GPIO pin 11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time.sleep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(1)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GPIO.output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(11,False)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Time.sleep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(2)</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GPIO.output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(11,Tr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ue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543050" algn="l"/>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GPIO.cleanup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42</a:t>
            </a:fld>
            <a:endParaRPr lang="en-IN"/>
          </a:p>
        </p:txBody>
      </p:sp>
      <p:sp>
        <p:nvSpPr>
          <p:cNvPr id="53249" name="Rectangle 1"/>
          <p:cNvSpPr>
            <a:spLocks noChangeArrowheads="1"/>
          </p:cNvSpPr>
          <p:nvPr/>
        </p:nvSpPr>
        <p:spPr bwMode="auto">
          <a:xfrm>
            <a:off x="304800" y="990600"/>
            <a:ext cx="8534400" cy="50321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Power Pins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header provides 5V on Pin 2 and 3.3V on Pin 1. The 3.3V supply is limited to 50mA. The 5V supply draws current directly from your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microUSB</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supply so can use whatever is left over after the board has taken its share. A 1A power supply could supply up to 300mA once the Board has drawn 700mA.</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Basic GPIO</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header provides 17 Pins that can be configured as inputs and outputs. By default they are all configured as inputs except GPIO 14 &amp; 15.</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43</a:t>
            </a:fld>
            <a:endParaRPr lang="en-IN"/>
          </a:p>
        </p:txBody>
      </p:sp>
      <p:sp>
        <p:nvSpPr>
          <p:cNvPr id="70657" name="Rectangle 1"/>
          <p:cNvSpPr>
            <a:spLocks noChangeArrowheads="1"/>
          </p:cNvSpPr>
          <p:nvPr/>
        </p:nvSpPr>
        <p:spPr bwMode="auto">
          <a:xfrm>
            <a:off x="381000" y="990600"/>
            <a:ext cx="83820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430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Raspberry Pi Terminal Commands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sudo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apt-get update] - Update Package Lists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sudo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apt-get upgrade] - Download and Install Updated Packages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sudoraspi-config</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 The Raspberry Pi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Configuration Tool</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sudo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apt-get clean] - Clean Old Package Files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sudo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reboot] - Restart your Raspberry Pi</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sudo</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halt] - Shut down your Raspberry Pi</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44</a:t>
            </a:fld>
            <a:endParaRPr lang="en-IN"/>
          </a:p>
        </p:txBody>
      </p:sp>
      <p:sp>
        <p:nvSpPr>
          <p:cNvPr id="69633" name="Rectangle 1"/>
          <p:cNvSpPr>
            <a:spLocks noChangeArrowheads="1"/>
          </p:cNvSpPr>
          <p:nvPr/>
        </p:nvSpPr>
        <p:spPr bwMode="auto">
          <a:xfrm>
            <a:off x="304800" y="1219200"/>
            <a:ext cx="8534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rgbClr val="FF0000"/>
                </a:solidFill>
                <a:effectLst/>
                <a:ea typeface="Times New Roman" pitchFamily="18" charset="0"/>
                <a:cs typeface="Times New Roman" pitchFamily="18" charset="0"/>
              </a:rPr>
              <a:t>Introduction to Intel® Galileo Boards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This is the first installment of tutorials designed to get you using your Intel® Galileo Board.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After completing this lesson, you will:</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543050"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Understand the basic structure of Arduino* programs.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543050"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Write code in proper syntax.</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543050"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Get an overview of the Arduino user interface.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543050"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Engage in your first set challenges.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45</a:t>
            </a:fld>
            <a:endParaRPr lang="en-IN"/>
          </a:p>
        </p:txBody>
      </p:sp>
      <p:pic>
        <p:nvPicPr>
          <p:cNvPr id="6" name="Picture 5" descr="https://cdn.shopify.com/s/files/1/0559/1970/6265/files/IntelGalileo_JumpersSetup_480x480.jpg?v=1624876762"/>
          <p:cNvPicPr/>
          <p:nvPr/>
        </p:nvPicPr>
        <p:blipFill>
          <a:blip r:embed="rId2"/>
          <a:srcRect/>
          <a:stretch>
            <a:fillRect/>
          </a:stretch>
        </p:blipFill>
        <p:spPr bwMode="auto">
          <a:xfrm>
            <a:off x="2121735" y="1724025"/>
            <a:ext cx="4900529" cy="3409950"/>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46</a:t>
            </a:fld>
            <a:endParaRPr lang="en-IN" dirty="0"/>
          </a:p>
        </p:txBody>
      </p:sp>
      <p:sp>
        <p:nvSpPr>
          <p:cNvPr id="67585" name="Rectangle 1"/>
          <p:cNvSpPr>
            <a:spLocks noChangeArrowheads="1"/>
          </p:cNvSpPr>
          <p:nvPr/>
        </p:nvSpPr>
        <p:spPr bwMode="auto">
          <a:xfrm>
            <a:off x="304800" y="990600"/>
            <a:ext cx="84582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Features of the Intel® Galileo Board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Arduino</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Intel Galileo Board is the first Arduino board based on Intel architecture. The headers (what you connect jumper cables to on the board) are based off the Arduino 1.0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pinout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model that's found on the Arduino Uno R3 boards. This provides the ability to use compatible shields (modules that you can plug into headers), allowing you to extend the functionality of the board. Like the Uno, it has 14 digital I/O pins, 6 analog inputs, a serial port, and an ICSP header for serial programming.</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47</a:t>
            </a:fld>
            <a:endParaRPr lang="en-IN"/>
          </a:p>
        </p:txBody>
      </p:sp>
      <p:sp>
        <p:nvSpPr>
          <p:cNvPr id="6" name="Rectangle 5"/>
          <p:cNvSpPr/>
          <p:nvPr/>
        </p:nvSpPr>
        <p:spPr>
          <a:xfrm>
            <a:off x="381000" y="762000"/>
            <a:ext cx="8305800" cy="2862322"/>
          </a:xfrm>
          <a:prstGeom prst="rect">
            <a:avLst/>
          </a:prstGeom>
        </p:spPr>
        <p:txBody>
          <a:bodyPr wrap="square">
            <a:spAutoFit/>
          </a:bodyPr>
          <a:lstStyle/>
          <a:p>
            <a:pPr lvl="0" algn="just" eaLnBrk="0" fontAlgn="base" hangingPunct="0">
              <a:lnSpc>
                <a:spcPct val="150000"/>
              </a:lnSpc>
              <a:spcBef>
                <a:spcPct val="0"/>
              </a:spcBef>
              <a:spcAft>
                <a:spcPct val="0"/>
              </a:spcAft>
              <a:tabLst>
                <a:tab pos="1543050" algn="l"/>
              </a:tabLst>
            </a:pPr>
            <a:r>
              <a:rPr lang="en-US" sz="2400" b="1" u="sng" dirty="0">
                <a:ea typeface="Times New Roman" pitchFamily="18" charset="0"/>
                <a:cs typeface="Times New Roman" pitchFamily="18" charset="0"/>
              </a:rPr>
              <a:t>Quark</a:t>
            </a:r>
            <a:endParaRPr lang="en-US" sz="2400" dirty="0">
              <a:cs typeface="Arial" pitchFamily="34" charset="0"/>
            </a:endParaRPr>
          </a:p>
          <a:p>
            <a:pPr lvl="0" algn="just" eaLnBrk="0" fontAlgn="base" hangingPunct="0">
              <a:lnSpc>
                <a:spcPct val="150000"/>
              </a:lnSpc>
              <a:spcBef>
                <a:spcPct val="0"/>
              </a:spcBef>
              <a:spcAft>
                <a:spcPct val="0"/>
              </a:spcAft>
              <a:tabLst>
                <a:tab pos="1543050" algn="l"/>
              </a:tabLst>
            </a:pPr>
            <a:r>
              <a:rPr lang="en-US" sz="2400" dirty="0">
                <a:ea typeface="Times New Roman" pitchFamily="18" charset="0"/>
                <a:cs typeface="Times New Roman" pitchFamily="18" charset="0"/>
              </a:rPr>
              <a:t>The board features an Intel® Quark </a:t>
            </a:r>
            <a:r>
              <a:rPr lang="en-US" sz="2400" dirty="0" err="1">
                <a:ea typeface="Times New Roman" pitchFamily="18" charset="0"/>
                <a:cs typeface="Times New Roman" pitchFamily="18" charset="0"/>
              </a:rPr>
              <a:t>SoC</a:t>
            </a:r>
            <a:r>
              <a:rPr lang="en-US" sz="2400" dirty="0">
                <a:ea typeface="Times New Roman" pitchFamily="18" charset="0"/>
                <a:cs typeface="Times New Roman" pitchFamily="18" charset="0"/>
              </a:rPr>
              <a:t> X1000 Application Processor, designed for the Internet of Things. It's smaller and more power efficient than the Intel Atom® Processor, making it great for small, low-powered projects.</a:t>
            </a:r>
            <a:endParaRPr lang="en-US" sz="2400" dirty="0">
              <a:cs typeface="Arial" pitchFamily="34" charset="0"/>
            </a:endParaRPr>
          </a:p>
        </p:txBody>
      </p:sp>
      <p:sp>
        <p:nvSpPr>
          <p:cNvPr id="66561" name="Rectangle 1"/>
          <p:cNvSpPr>
            <a:spLocks noChangeArrowheads="1"/>
          </p:cNvSpPr>
          <p:nvPr/>
        </p:nvSpPr>
        <p:spPr bwMode="auto">
          <a:xfrm>
            <a:off x="381000" y="3352800"/>
            <a:ext cx="8229600" cy="28161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Ethernet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On the top portion of the board, right next to what looks like an audio jack labeled UART, there is a 100 Mb Ethernet port that allows the Intel Galileo to connect to wired networks. Once your board is connected to the Internet, anything is possible.</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48</a:t>
            </a:fld>
            <a:endParaRPr lang="en-IN"/>
          </a:p>
        </p:txBody>
      </p:sp>
      <p:sp>
        <p:nvSpPr>
          <p:cNvPr id="65537" name="Rectangle 1"/>
          <p:cNvSpPr>
            <a:spLocks noChangeArrowheads="1"/>
          </p:cNvSpPr>
          <p:nvPr/>
        </p:nvSpPr>
        <p:spPr bwMode="auto">
          <a:xfrm>
            <a:off x="304800" y="685800"/>
            <a:ext cx="84582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Mini-</a:t>
            </a:r>
            <a:r>
              <a:rPr kumimoji="0" lang="en-US" sz="2400" b="1" i="0" u="sng" strike="noStrike" cap="none" normalizeH="0" baseline="0" dirty="0" err="1">
                <a:ln>
                  <a:noFill/>
                </a:ln>
                <a:solidFill>
                  <a:schemeClr val="tx1"/>
                </a:solidFill>
                <a:effectLst/>
                <a:ea typeface="Times New Roman" pitchFamily="18" charset="0"/>
                <a:cs typeface="Times New Roman" pitchFamily="18" charset="0"/>
              </a:rPr>
              <a:t>PCIe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Intel Galileo is the first Arduino Certified board that provides a mini PCI Express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mPCIe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slot. This allows you to connect standard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mPCIe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modules like Wi-Fi, Bluetooth, and SIM card adapters for cell phones.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Real Time Clock (RTC)</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Synchronize data between modules using the boards-integrated Real Time Clock. Using the Arduino Time Library, you can add timekeeping functionality to your program. Wireless projects can synchronize in real time using the Network Time Protocol (NTP) and Global Positioning System (GPS) time data.</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49</a:t>
            </a:fld>
            <a:endParaRPr lang="en-IN"/>
          </a:p>
        </p:txBody>
      </p:sp>
      <p:sp>
        <p:nvSpPr>
          <p:cNvPr id="64513" name="Rectangle 1"/>
          <p:cNvSpPr>
            <a:spLocks noChangeArrowheads="1"/>
          </p:cNvSpPr>
          <p:nvPr/>
        </p:nvSpPr>
        <p:spPr bwMode="auto">
          <a:xfrm>
            <a:off x="304800" y="609600"/>
            <a:ext cx="85344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Micro SD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Use the optional onboard micro SD card reader that is accessible through the Secure Digital (SD) Library. Using a micro SD card, you can store up to 32 GB of data!</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Linux*</a:t>
            </a:r>
            <a:endParaRPr kumimoji="0" lang="en-US" sz="2400" b="0" i="0" u="none" strike="noStrike" cap="none" normalizeH="0" baseline="0" dirty="0">
              <a:ln>
                <a:noFill/>
              </a:ln>
              <a:solidFill>
                <a:schemeClr val="tx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tab pos="15430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Using the Linux image for the Intel Galileo, you can access serial ports, Wi-Fi, and board pins using programming languages like Advanced Linux Sound Architecture (ALSA), Video4Linux (V4L2), Python, Secure Shell (SSH), Node.js, and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OpenCV</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a:t>
            </a:fld>
            <a:endParaRPr lang="en-IN"/>
          </a:p>
        </p:txBody>
      </p:sp>
      <p:sp>
        <p:nvSpPr>
          <p:cNvPr id="31745" name="Rectangle 1"/>
          <p:cNvSpPr>
            <a:spLocks noChangeArrowheads="1"/>
          </p:cNvSpPr>
          <p:nvPr/>
        </p:nvSpPr>
        <p:spPr bwMode="auto">
          <a:xfrm>
            <a:off x="381000" y="1066800"/>
            <a:ext cx="8382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The Fourth Industrial Revolution or Industry 4.0</a:t>
            </a:r>
            <a:endParaRPr kumimoji="0" lang="en-US" sz="2400" b="0" i="0" u="none" strike="noStrike" cap="none" normalizeH="0" baseline="0" dirty="0">
              <a:ln>
                <a:noFill/>
              </a:ln>
              <a:solidFill>
                <a:schemeClr val="tx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In the past few decades, a fourth industrial revolution has emerged, known as Industry 4.0. Industry 4.0 takes the emphasis on digital technology from recent decades to a whole new level with the help of interconnectivity through the Internet of Things (IoT), access to real-time data, and the introduction of cyber-physical systems. Industry 4.0 offers a more comprehensive, interlinked, and holistic approach to manufacturing.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50</a:t>
            </a:fld>
            <a:endParaRPr lang="en-IN"/>
          </a:p>
        </p:txBody>
      </p:sp>
    </p:spTree>
    <p:extLst>
      <p:ext uri="{BB962C8B-B14F-4D97-AF65-F5344CB8AC3E}">
        <p14:creationId xmlns:p14="http://schemas.microsoft.com/office/powerpoint/2010/main" val="397627315"/>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51</a:t>
            </a:fld>
            <a:endParaRPr lang="en-IN"/>
          </a:p>
        </p:txBody>
      </p:sp>
      <p:sp>
        <p:nvSpPr>
          <p:cNvPr id="62465" name="Rectangle 1"/>
          <p:cNvSpPr>
            <a:spLocks noChangeArrowheads="1"/>
          </p:cNvSpPr>
          <p:nvPr/>
        </p:nvSpPr>
        <p:spPr bwMode="auto">
          <a:xfrm>
            <a:off x="304800" y="990600"/>
            <a:ext cx="8382000" cy="50321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Arduino* IDE Tutorial</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Required equipment: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Intel® Galileo Board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Power supply (included in the box)</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Micro USB cable (Type B)</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Installed and configured Arduino* software v 1.5.3</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Sample sketch</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When you create a file in Arduino* software, it opens up a sketch with the basic layout of an Arduino program. Here is the user interface:</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52</a:t>
            </a:fld>
            <a:endParaRPr lang="en-IN"/>
          </a:p>
        </p:txBody>
      </p:sp>
      <p:pic>
        <p:nvPicPr>
          <p:cNvPr id="6" name="Picture 5" descr="BareMinimum User Interface"/>
          <p:cNvPicPr/>
          <p:nvPr/>
        </p:nvPicPr>
        <p:blipFill>
          <a:blip r:embed="rId2"/>
          <a:srcRect/>
          <a:stretch>
            <a:fillRect/>
          </a:stretch>
        </p:blipFill>
        <p:spPr bwMode="auto">
          <a:xfrm>
            <a:off x="1676400" y="1143000"/>
            <a:ext cx="5410200" cy="4343400"/>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53</a:t>
            </a:fld>
            <a:endParaRPr lang="en-IN"/>
          </a:p>
        </p:txBody>
      </p:sp>
      <p:sp>
        <p:nvSpPr>
          <p:cNvPr id="60432" name="Rectangle 16"/>
          <p:cNvSpPr>
            <a:spLocks noChangeArrowheads="1"/>
          </p:cNvSpPr>
          <p:nvPr/>
        </p:nvSpPr>
        <p:spPr bwMode="auto">
          <a:xfrm>
            <a:off x="304800" y="1219200"/>
            <a:ext cx="85344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7622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Comments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two forward slashes (between the {and}) represent the beginning of an inline code comment. When your code is uploaded to the board, the compiler ignores the text after the two slashes. Using the inline code comment allows you to leave notes for yourself, and for people reading your code. You can also write multiline comments by starting your comment with /* and ending with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You are reading an example of a comment that has many lines.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54</a:t>
            </a:fld>
            <a:endParaRPr lang="en-IN"/>
          </a:p>
        </p:txBody>
      </p:sp>
      <p:sp>
        <p:nvSpPr>
          <p:cNvPr id="52225" name="Rectangle 1"/>
          <p:cNvSpPr>
            <a:spLocks noChangeArrowheads="1"/>
          </p:cNvSpPr>
          <p:nvPr/>
        </p:nvSpPr>
        <p:spPr bwMode="auto">
          <a:xfrm>
            <a:off x="304800" y="662255"/>
            <a:ext cx="85344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7622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Variables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Passing around data throughout a program can get messy quick. Variables are like storage containers that hold different types of values. Using variables to pass values around is a great way to keep your code organized and readable.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When declaring a variable (introducing it into the program), choosing the right data type is important. If you are trying to measure light intensity using a photometer, you might want a precise reading. Declaring a variable type of double reserves space in memory for a number with a decimal point.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55</a:t>
            </a:fld>
            <a:endParaRPr lang="en-IN"/>
          </a:p>
        </p:txBody>
      </p:sp>
      <p:sp>
        <p:nvSpPr>
          <p:cNvPr id="90113" name="Rectangle 1"/>
          <p:cNvSpPr>
            <a:spLocks noChangeArrowheads="1"/>
          </p:cNvSpPr>
          <p:nvPr/>
        </p:nvSpPr>
        <p:spPr bwMode="auto">
          <a:xfrm>
            <a:off x="381000" y="1219200"/>
            <a:ext cx="83820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Hello World Example for Intel® Galileo Boards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Pin 13</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This content might look familiar if you've completed Intel® Galileo Board Getting Started.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Pin 13 has an LED connected to it. You can run your first sketch by accessing this onboard LED. This is the first step in connecting external LEDs and modules.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56</a:t>
            </a:fld>
            <a:endParaRPr lang="en-IN"/>
          </a:p>
        </p:txBody>
      </p:sp>
      <p:sp>
        <p:nvSpPr>
          <p:cNvPr id="89089" name="Rectangle 1"/>
          <p:cNvSpPr>
            <a:spLocks noChangeArrowheads="1"/>
          </p:cNvSpPr>
          <p:nvPr/>
        </p:nvSpPr>
        <p:spPr bwMode="auto">
          <a:xfrm>
            <a:off x="228600" y="1219200"/>
            <a:ext cx="86868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Load sketch</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Arduino* software comes with code examples showing how to use some of the available modules for the Intel® Galileo Board. To run your first sketch, go to File &gt; Examples &gt; 01.Basics &gt; Blink.</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You should already have a connection with the serial port. To confirm, check out the bottom right side of the Arduino Integrated Development Environment.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57</a:t>
            </a:fld>
            <a:endParaRPr lang="en-IN"/>
          </a:p>
        </p:txBody>
      </p:sp>
      <p:pic>
        <p:nvPicPr>
          <p:cNvPr id="6" name="Picture 5" descr="Serial Port"/>
          <p:cNvPicPr/>
          <p:nvPr/>
        </p:nvPicPr>
        <p:blipFill>
          <a:blip r:embed="rId2"/>
          <a:srcRect/>
          <a:stretch>
            <a:fillRect/>
          </a:stretch>
        </p:blipFill>
        <p:spPr bwMode="auto">
          <a:xfrm>
            <a:off x="1752600" y="1295400"/>
            <a:ext cx="5715000" cy="4191000"/>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58</a:t>
            </a:fld>
            <a:endParaRPr lang="en-IN"/>
          </a:p>
        </p:txBody>
      </p:sp>
      <p:sp>
        <p:nvSpPr>
          <p:cNvPr id="87041" name="Rectangle 1"/>
          <p:cNvSpPr>
            <a:spLocks noChangeArrowheads="1"/>
          </p:cNvSpPr>
          <p:nvPr/>
        </p:nvSpPr>
        <p:spPr bwMode="auto">
          <a:xfrm>
            <a:off x="304800" y="1219200"/>
            <a:ext cx="8534400" cy="33701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Your serial port ID might be different. Simply select the one starting with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cu.usbmodem</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If you are using Windows*, the port begins with COM.</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When you're ready to run your sketch, go to: File &gt; Upload.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Once the sketch uploads, you should see an LED on the board blinking. This blinking LED is programmatically associated with pin 13.</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762250" algn="l"/>
              </a:tabLst>
            </a:pP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59</a:t>
            </a:fld>
            <a:endParaRPr lang="en-IN"/>
          </a:p>
        </p:txBody>
      </p:sp>
      <p:pic>
        <p:nvPicPr>
          <p:cNvPr id="6" name="Picture 5" descr="LED location highlight"/>
          <p:cNvPicPr/>
          <p:nvPr/>
        </p:nvPicPr>
        <p:blipFill>
          <a:blip r:embed="rId2"/>
          <a:srcRect/>
          <a:stretch>
            <a:fillRect/>
          </a:stretch>
        </p:blipFill>
        <p:spPr bwMode="auto">
          <a:xfrm>
            <a:off x="2514600" y="1524000"/>
            <a:ext cx="4548187" cy="3449240"/>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a:t>
            </a:fld>
            <a:endParaRPr lang="en-IN"/>
          </a:p>
        </p:txBody>
      </p:sp>
      <p:sp>
        <p:nvSpPr>
          <p:cNvPr id="30721" name="Rectangle 1"/>
          <p:cNvSpPr>
            <a:spLocks noChangeArrowheads="1"/>
          </p:cNvSpPr>
          <p:nvPr/>
        </p:nvSpPr>
        <p:spPr bwMode="auto">
          <a:xfrm>
            <a:off x="381000" y="1143000"/>
            <a:ext cx="8382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It connects physical with digital, and allows for better collaboration and access across departments, partners, vendors, product, and people. Industry 4.0 empowers business owners to better control and understands every aspect of their operation, and allows them to leverage instant data to boost productivity, improve processes, and drive growth.</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60</a:t>
            </a:fld>
            <a:endParaRPr lang="en-IN"/>
          </a:p>
        </p:txBody>
      </p:sp>
      <p:sp>
        <p:nvSpPr>
          <p:cNvPr id="84993" name="Rectangle 1"/>
          <p:cNvSpPr>
            <a:spLocks noChangeArrowheads="1"/>
          </p:cNvSpPr>
          <p:nvPr/>
        </p:nvSpPr>
        <p:spPr bwMode="auto">
          <a:xfrm>
            <a:off x="304800" y="1143000"/>
            <a:ext cx="1851404"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2762250" algn="l"/>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ARM Cortex</a:t>
            </a:r>
            <a:endParaRPr kumimoji="0" lang="en-US" sz="2400" b="0" i="0" u="none" strike="noStrike" cap="none" normalizeH="0" baseline="0" dirty="0">
              <a:ln>
                <a:noFill/>
              </a:ln>
              <a:solidFill>
                <a:schemeClr val="tx1"/>
              </a:solidFill>
              <a:effectLst/>
              <a:cs typeface="Arial" pitchFamily="34" charset="0"/>
            </a:endParaRPr>
          </a:p>
        </p:txBody>
      </p:sp>
      <p:pic>
        <p:nvPicPr>
          <p:cNvPr id="6" name="Picture 5" descr="ARM Processor"/>
          <p:cNvPicPr/>
          <p:nvPr/>
        </p:nvPicPr>
        <p:blipFill>
          <a:blip r:embed="rId2"/>
          <a:srcRect/>
          <a:stretch>
            <a:fillRect/>
          </a:stretch>
        </p:blipFill>
        <p:spPr bwMode="auto">
          <a:xfrm>
            <a:off x="2362200" y="1981200"/>
            <a:ext cx="4591050" cy="3124200"/>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61</a:t>
            </a:fld>
            <a:endParaRPr lang="en-IN"/>
          </a:p>
        </p:txBody>
      </p:sp>
      <p:sp>
        <p:nvSpPr>
          <p:cNvPr id="83969" name="Rectangle 1"/>
          <p:cNvSpPr>
            <a:spLocks noChangeArrowheads="1"/>
          </p:cNvSpPr>
          <p:nvPr/>
        </p:nvSpPr>
        <p:spPr bwMode="auto">
          <a:xfrm>
            <a:off x="304800" y="814655"/>
            <a:ext cx="85344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ARM microcontroller stands for Advance RISC Machine; it is one of the extensive and most licensed processor cores in the world. The first ARM processor was developed in the year 1978 by Cambridge University, and the first ARM RISC processor was produced by the Acorn Group of Computers in the year 1985. These processors are specifically used in portable devices like digital cameras, mobile phones, home networking modules and wireless communication technologies and other embedded systems due to the benefits, such as low power consumption, reasonable performance, etc. This article gives an overview of ARM architecture with each module’s principle of working.</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62</a:t>
            </a:fld>
            <a:endParaRPr lang="en-IN"/>
          </a:p>
        </p:txBody>
      </p:sp>
      <p:sp>
        <p:nvSpPr>
          <p:cNvPr id="82945" name="Rectangle 1"/>
          <p:cNvSpPr>
            <a:spLocks noChangeArrowheads="1"/>
          </p:cNvSpPr>
          <p:nvPr/>
        </p:nvSpPr>
        <p:spPr bwMode="auto">
          <a:xfrm>
            <a:off x="304800" y="1219200"/>
            <a:ext cx="86106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762250" algn="l"/>
              </a:tabLst>
            </a:pPr>
            <a:r>
              <a:rPr kumimoji="0" lang="en-US" sz="2400" b="1" i="0" u="none" strike="noStrike" cap="none" normalizeH="0" baseline="0">
                <a:ln>
                  <a:noFill/>
                </a:ln>
                <a:solidFill>
                  <a:schemeClr val="tx1"/>
                </a:solidFill>
                <a:effectLst/>
                <a:ea typeface="Times New Roman" pitchFamily="18" charset="0"/>
                <a:cs typeface="Times New Roman" pitchFamily="18" charset="0"/>
              </a:rPr>
              <a:t>ARM Architecture</a:t>
            </a:r>
            <a:endParaRPr kumimoji="0" lang="en-US" sz="2400" b="0" i="0" u="none" strike="noStrike" cap="none" normalizeH="0" baseline="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762250" algn="l"/>
              </a:tabLst>
            </a:pPr>
            <a:r>
              <a:rPr kumimoji="0" lang="en-US" sz="2400" b="0" i="0" u="none" strike="noStrike" cap="none" normalizeH="0" baseline="0">
                <a:ln>
                  <a:noFill/>
                </a:ln>
                <a:solidFill>
                  <a:schemeClr val="tx1"/>
                </a:solidFill>
                <a:effectLst/>
                <a:ea typeface="Times New Roman" pitchFamily="18" charset="0"/>
                <a:cs typeface="Times New Roman" pitchFamily="18" charset="0"/>
              </a:rPr>
              <a:t>The ARM architecture processor is an advanced reduced instruction set computing [RISC] machine and it’s a 32bit reduced instruction set computer (RISC) microcontroller. It was introduced by the Acron computer organization in 1987. This ARM is a family of microcontroller developed by makers like ST Microelectronics,Motorola, and so on. The ARM architecture comes with totally different versions like ARMv1, ARMv2, etc., and, each one has its own advantage and disadvantages.</a:t>
            </a:r>
            <a:endParaRPr kumimoji="0" lang="en-US" sz="2400" b="0" i="0" u="none" strike="noStrike" cap="none" normalizeH="0" baseline="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63</a:t>
            </a:fld>
            <a:endParaRPr lang="en-IN"/>
          </a:p>
        </p:txBody>
      </p:sp>
      <p:pic>
        <p:nvPicPr>
          <p:cNvPr id="6" name="Picture 5" descr="ARM Architecture"/>
          <p:cNvPicPr/>
          <p:nvPr/>
        </p:nvPicPr>
        <p:blipFill>
          <a:blip r:embed="rId2"/>
          <a:srcRect/>
          <a:stretch>
            <a:fillRect/>
          </a:stretch>
        </p:blipFill>
        <p:spPr bwMode="auto">
          <a:xfrm>
            <a:off x="2133600" y="1295400"/>
            <a:ext cx="5187645" cy="4136531"/>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64</a:t>
            </a:fld>
            <a:endParaRPr lang="en-IN"/>
          </a:p>
        </p:txBody>
      </p:sp>
      <p:sp>
        <p:nvSpPr>
          <p:cNvPr id="80897" name="Rectangle 1"/>
          <p:cNvSpPr>
            <a:spLocks noChangeArrowheads="1"/>
          </p:cNvSpPr>
          <p:nvPr/>
        </p:nvSpPr>
        <p:spPr bwMode="auto">
          <a:xfrm>
            <a:off x="304800" y="1219200"/>
            <a:ext cx="3154453" cy="337015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7622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The ARM Architecture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Arithmetic Logic Unit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Booth multiplier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Barrel shifter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Control unit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276225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Register file</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65</a:t>
            </a:fld>
            <a:endParaRPr lang="en-IN"/>
          </a:p>
        </p:txBody>
      </p:sp>
      <p:sp>
        <p:nvSpPr>
          <p:cNvPr id="79873" name="Rectangle 1"/>
          <p:cNvSpPr>
            <a:spLocks noChangeArrowheads="1"/>
          </p:cNvSpPr>
          <p:nvPr/>
        </p:nvSpPr>
        <p:spPr bwMode="auto">
          <a:xfrm>
            <a:off x="304800" y="1143000"/>
            <a:ext cx="8458200" cy="50321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7622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Priority encoder:</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The encoder is used in the multiple load and store instruction to point which register within the register file to be loaded or kept.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276225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Multiplexers:</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several multiplexers are accustomed to the management operation  of  the processor buses. Because of the restricted project time, we tend to implement these components in a very behavioral model. Each component is described with an entity. Every entity has its own architecture, which can be optimized for certain necessities depending on its application. This creates the design easier to construct and maintain.</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66</a:t>
            </a:fld>
            <a:endParaRPr lang="en-IN"/>
          </a:p>
        </p:txBody>
      </p:sp>
      <p:pic>
        <p:nvPicPr>
          <p:cNvPr id="6" name="Picture 5" descr="ARM Block Diagram"/>
          <p:cNvPicPr/>
          <p:nvPr/>
        </p:nvPicPr>
        <p:blipFill>
          <a:blip r:embed="rId2"/>
          <a:srcRect/>
          <a:stretch>
            <a:fillRect/>
          </a:stretch>
        </p:blipFill>
        <p:spPr bwMode="auto">
          <a:xfrm>
            <a:off x="1467167" y="1447800"/>
            <a:ext cx="6533833" cy="4419600"/>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67</a:t>
            </a:fld>
            <a:endParaRPr lang="en-IN"/>
          </a:p>
        </p:txBody>
      </p:sp>
      <p:sp>
        <p:nvSpPr>
          <p:cNvPr id="77825" name="Rectangle 1"/>
          <p:cNvSpPr>
            <a:spLocks noChangeArrowheads="1"/>
          </p:cNvSpPr>
          <p:nvPr/>
        </p:nvSpPr>
        <p:spPr bwMode="auto">
          <a:xfrm>
            <a:off x="381000" y="662255"/>
            <a:ext cx="83820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Arithmetic Logic Unit (ALU)</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ALU has two 32-bits inputs. The primary comes from the register file, whereas the other comes from the shifter. Status registers flags modified by the ALU outputs. The V-bit output goes to the V flag as well as the Count goes to the C flag.</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Booth Multiplier Factor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multiplier factor has 3 32-bit inputs and the inputs return from the register file. The multiplier output is barely 32-Least Significant Bits of the merchandise. The entity representation of the multiplier factor is shown in the above block diagram.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68</a:t>
            </a:fld>
            <a:endParaRPr lang="en-IN"/>
          </a:p>
        </p:txBody>
      </p:sp>
      <p:sp>
        <p:nvSpPr>
          <p:cNvPr id="76801" name="Rectangle 1"/>
          <p:cNvSpPr>
            <a:spLocks noChangeArrowheads="1"/>
          </p:cNvSpPr>
          <p:nvPr/>
        </p:nvSpPr>
        <p:spPr bwMode="auto">
          <a:xfrm>
            <a:off x="533400" y="1219200"/>
            <a:ext cx="8229600" cy="33701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Booth Algorithm</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Booth algorithm is a noteworthy multiplication algorithmic rule for 2’s complement numbers. This treats positive and negative numbers uniformly. Moreover, the runs of 0’s or 1’s within the multiplier factor are skipped over without any addition or subtraction being performed, thereby creating possible quicker multiplication.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69</a:t>
            </a:fld>
            <a:endParaRPr lang="en-IN"/>
          </a:p>
        </p:txBody>
      </p:sp>
      <p:sp>
        <p:nvSpPr>
          <p:cNvPr id="6" name="Rectangle 5"/>
          <p:cNvSpPr/>
          <p:nvPr/>
        </p:nvSpPr>
        <p:spPr>
          <a:xfrm>
            <a:off x="533400" y="1295400"/>
            <a:ext cx="8153400" cy="3370153"/>
          </a:xfrm>
          <a:prstGeom prst="rect">
            <a:avLst/>
          </a:prstGeom>
        </p:spPr>
        <p:txBody>
          <a:bodyPr wrap="square">
            <a:spAutoFit/>
          </a:bodyPr>
          <a:lstStyle/>
          <a:p>
            <a:pPr lvl="0" algn="just" eaLnBrk="0" fontAlgn="base" hangingPunct="0">
              <a:lnSpc>
                <a:spcPct val="150000"/>
              </a:lnSpc>
              <a:spcBef>
                <a:spcPct val="0"/>
              </a:spcBef>
              <a:spcAft>
                <a:spcPct val="0"/>
              </a:spcAft>
            </a:pPr>
            <a:r>
              <a:rPr lang="en-US" sz="2400" b="1" dirty="0">
                <a:ea typeface="Times New Roman" pitchFamily="18" charset="0"/>
                <a:cs typeface="Times New Roman" pitchFamily="18" charset="0"/>
              </a:rPr>
              <a:t>Barrel Shifter</a:t>
            </a:r>
            <a:endParaRPr lang="en-US" sz="2400" dirty="0">
              <a:cs typeface="Arial" pitchFamily="34" charset="0"/>
            </a:endParaRPr>
          </a:p>
          <a:p>
            <a:pPr lvl="0" algn="just" eaLnBrk="0" fontAlgn="base" hangingPunct="0">
              <a:lnSpc>
                <a:spcPct val="150000"/>
              </a:lnSpc>
              <a:spcBef>
                <a:spcPct val="0"/>
              </a:spcBef>
              <a:spcAft>
                <a:spcPct val="0"/>
              </a:spcAft>
            </a:pPr>
            <a:r>
              <a:rPr lang="en-US" sz="2400" dirty="0">
                <a:ea typeface="Times New Roman" pitchFamily="18" charset="0"/>
                <a:cs typeface="Times New Roman" pitchFamily="18" charset="0"/>
              </a:rPr>
              <a:t>The barrel shifter features a 32-bit input to be shifted.  This input is coming back from the register file or it might be immediate data.  The shifter has different control inputs coming back from the instruction register. The Shift field within the instruction controls the operation of the barrel shifter. </a:t>
            </a:r>
            <a:endParaRPr lang="en-US" sz="2400" dirty="0">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a:t>
            </a:fld>
            <a:endParaRPr lang="en-IN"/>
          </a:p>
        </p:txBody>
      </p:sp>
      <p:sp>
        <p:nvSpPr>
          <p:cNvPr id="29697" name="Rectangle 1"/>
          <p:cNvSpPr>
            <a:spLocks noChangeArrowheads="1"/>
          </p:cNvSpPr>
          <p:nvPr/>
        </p:nvSpPr>
        <p:spPr bwMode="auto">
          <a:xfrm>
            <a:off x="432014" y="990600"/>
            <a:ext cx="566398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sng" strike="noStrike" cap="none" normalizeH="0" baseline="0" dirty="0">
                <a:ln>
                  <a:noFill/>
                </a:ln>
                <a:solidFill>
                  <a:schemeClr val="tx1"/>
                </a:solidFill>
                <a:effectLst/>
                <a:ea typeface="Times New Roman" pitchFamily="18" charset="0"/>
                <a:cs typeface="Times New Roman" pitchFamily="18" charset="0"/>
              </a:rPr>
              <a:t>Basic IIoT Concepts and Glossary of Terms</a:t>
            </a:r>
            <a:endParaRPr kumimoji="0" lang="en-US" sz="2400" b="0" i="0" u="none" strike="noStrike" cap="none" normalizeH="0" baseline="0" dirty="0">
              <a:ln>
                <a:noFill/>
              </a:ln>
              <a:solidFill>
                <a:schemeClr val="tx1"/>
              </a:solidFill>
              <a:effectLst/>
              <a:cs typeface="Arial" pitchFamily="34" charset="0"/>
            </a:endParaRPr>
          </a:p>
        </p:txBody>
      </p:sp>
      <p:sp>
        <p:nvSpPr>
          <p:cNvPr id="29698" name="Rectangle 2"/>
          <p:cNvSpPr>
            <a:spLocks noChangeArrowheads="1"/>
          </p:cNvSpPr>
          <p:nvPr/>
        </p:nvSpPr>
        <p:spPr bwMode="auto">
          <a:xfrm>
            <a:off x="381000" y="1524000"/>
            <a:ext cx="84582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Enterprise Resource Planning (ERP):</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Business process management tools that can be used to manage information across an organization.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IoT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IoT stands for Internet of Things, a concept that refers to connections between physical objects like sensors or machines and the Internet.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IIoT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IIoT stands for the Industrial Internet of Things, a concept that refers to the connections between people, data, and machines as they relate to manufacturing.</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70</a:t>
            </a:fld>
            <a:endParaRPr lang="en-IN"/>
          </a:p>
        </p:txBody>
      </p:sp>
      <p:sp>
        <p:nvSpPr>
          <p:cNvPr id="74753" name="Rectangle 1"/>
          <p:cNvSpPr>
            <a:spLocks noChangeArrowheads="1"/>
          </p:cNvSpPr>
          <p:nvPr/>
        </p:nvSpPr>
        <p:spPr bwMode="auto">
          <a:xfrm>
            <a:off x="304800" y="1219200"/>
            <a:ext cx="85344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Control Unit</a:t>
            </a:r>
            <a:endParaRPr kumimoji="0" lang="en-US" sz="2400" b="0" i="0" u="none" strike="noStrike" cap="none" normalizeH="0" baseline="0" dirty="0">
              <a:ln>
                <a:noFill/>
              </a:ln>
              <a:solidFill>
                <a:schemeClr val="tx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For any microprocessor, control unit is the heart of the whole process and it is responsible for the system operation, so the control unit design is the most important part within the whole design. The control unit is sometimes a pure combinational circuit design. Here, the control unit is implemented by easy state machine. The processor timing is additionally included within the control unit. </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71</a:t>
            </a:fld>
            <a:endParaRPr lang="en-IN"/>
          </a:p>
        </p:txBody>
      </p:sp>
      <p:sp>
        <p:nvSpPr>
          <p:cNvPr id="73729" name="Rectangle 1"/>
          <p:cNvSpPr>
            <a:spLocks noChangeArrowheads="1"/>
          </p:cNvSpPr>
          <p:nvPr/>
        </p:nvSpPr>
        <p:spPr bwMode="auto">
          <a:xfrm>
            <a:off x="381000" y="1143000"/>
            <a:ext cx="84582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ARM Microcontroller Register Modes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An ARM microcontroller is a load store reducing instruction set computer architecture means the core cannot directly operate with the memory. The data operations must be done by the registers and the information is stored in the memory by an address. The ARM cortex-M3 consists of 37 register sets wherein 31 are general purpose registers and 6 are status registers. The ARM uses seven processing modes to run the user task.</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72</a:t>
            </a:fld>
            <a:endParaRPr lang="en-IN"/>
          </a:p>
        </p:txBody>
      </p:sp>
      <p:sp>
        <p:nvSpPr>
          <p:cNvPr id="94209" name="Rectangle 1"/>
          <p:cNvSpPr>
            <a:spLocks noChangeArrowheads="1"/>
          </p:cNvSpPr>
          <p:nvPr/>
        </p:nvSpPr>
        <p:spPr bwMode="auto">
          <a:xfrm>
            <a:off x="533400" y="1219200"/>
            <a:ext cx="36576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USER Mode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FIQ Mode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IRQ Mode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SVC Mode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UNDEFINED Mode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ABORT Mode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Monitor Mode</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73</a:t>
            </a:fld>
            <a:endParaRPr lang="en-IN"/>
          </a:p>
        </p:txBody>
      </p:sp>
      <p:pic>
        <p:nvPicPr>
          <p:cNvPr id="6" name="Picture 5" descr="ARM Microcontroller Register Modes"/>
          <p:cNvPicPr/>
          <p:nvPr/>
        </p:nvPicPr>
        <p:blipFill>
          <a:blip r:embed="rId2"/>
          <a:srcRect/>
          <a:stretch>
            <a:fillRect/>
          </a:stretch>
        </p:blipFill>
        <p:spPr bwMode="auto">
          <a:xfrm>
            <a:off x="762000" y="1219200"/>
            <a:ext cx="7620000" cy="4419600"/>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74</a:t>
            </a:fld>
            <a:endParaRPr lang="en-IN"/>
          </a:p>
        </p:txBody>
      </p:sp>
      <p:sp>
        <p:nvSpPr>
          <p:cNvPr id="92161" name="Rectangle 1"/>
          <p:cNvSpPr>
            <a:spLocks noChangeArrowheads="1"/>
          </p:cNvSpPr>
          <p:nvPr/>
        </p:nvSpPr>
        <p:spPr bwMode="auto">
          <a:xfrm>
            <a:off x="304800" y="1066800"/>
            <a:ext cx="8458200" cy="50321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18110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USER Mode: </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user mode is a normal mode, which has the least number of registers. It doesn’t have SPSR and has limited access to the CPSR.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18110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FIQ and IRQ: </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FIQ and IRQ are the two interrupt caused modes of the CPU. The FIQ is processing interrupt and IRQ is standard interrupt. The FIQ mode has additional five banked registers to provide more flexibility and high performance when critical interrupts are handled.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18110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SVC Mode: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The Supervisor mode is the software interrupt mode of the processor to start up or reset.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75</a:t>
            </a:fld>
            <a:endParaRPr lang="en-IN"/>
          </a:p>
        </p:txBody>
      </p:sp>
      <p:sp>
        <p:nvSpPr>
          <p:cNvPr id="91137" name="Rectangle 1"/>
          <p:cNvSpPr>
            <a:spLocks noChangeArrowheads="1"/>
          </p:cNvSpPr>
          <p:nvPr/>
        </p:nvSpPr>
        <p:spPr bwMode="auto">
          <a:xfrm>
            <a:off x="304800" y="1143000"/>
            <a:ext cx="8534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18110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Undefined Mode: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The Undefined mode traps when illegal instructions are executed. The ARM core consists of 32-bit data bus and faster data flow.</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18110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THUMB Mode: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In THUMB mode 32-bit data is divided into 16-bits and increases the processing speed.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118110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THUMB-2 Mode: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In THUMB-2 mode the instructions can be either 16-bit or 32-bit and it increases the performance of the ARM cortex –M3 microcontroller. The ARM cortex-m3 microcontroller uses only THUMB-2 instructions.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76</a:t>
            </a:fld>
            <a:endParaRPr lang="en-IN"/>
          </a:p>
        </p:txBody>
      </p:sp>
      <p:sp>
        <p:nvSpPr>
          <p:cNvPr id="72705" name="Rectangle 1"/>
          <p:cNvSpPr>
            <a:spLocks noChangeArrowheads="1"/>
          </p:cNvSpPr>
          <p:nvPr/>
        </p:nvSpPr>
        <p:spPr bwMode="auto">
          <a:xfrm>
            <a:off x="228600" y="1219200"/>
            <a:ext cx="8610600" cy="33701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tab pos="118110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Some of the registers are reserved in each mode for the specific use of the core. The reserved registers are</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18110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Stack Pointer (SP).</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18110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Link Register (LR).</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18110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Program Counter (PC).</a:t>
            </a:r>
            <a:endParaRPr kumimoji="0" lang="en-US" sz="2400" b="0" i="0" u="none" strike="noStrike" cap="none" normalizeH="0" baseline="0" dirty="0">
              <a:ln>
                <a:noFill/>
              </a:ln>
              <a:solidFill>
                <a:schemeClr val="tx1"/>
              </a:solidFill>
              <a:effectLst/>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1181100" algn="l"/>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Current Program Status Register (CPSR).</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77</a:t>
            </a:fld>
            <a:endParaRPr lang="en-IN"/>
          </a:p>
        </p:txBody>
      </p:sp>
      <p:sp>
        <p:nvSpPr>
          <p:cNvPr id="6" name="Rectangle 5"/>
          <p:cNvSpPr/>
          <p:nvPr/>
        </p:nvSpPr>
        <p:spPr>
          <a:xfrm>
            <a:off x="381000" y="1143000"/>
            <a:ext cx="8382000" cy="3370153"/>
          </a:xfrm>
          <a:prstGeom prst="rect">
            <a:avLst/>
          </a:prstGeom>
        </p:spPr>
        <p:txBody>
          <a:bodyPr wrap="square">
            <a:spAutoFit/>
          </a:bodyPr>
          <a:lstStyle/>
          <a:p>
            <a:pPr lvl="0" algn="just" eaLnBrk="0" fontAlgn="base" hangingPunct="0">
              <a:lnSpc>
                <a:spcPct val="150000"/>
              </a:lnSpc>
              <a:spcBef>
                <a:spcPct val="0"/>
              </a:spcBef>
              <a:spcAft>
                <a:spcPct val="0"/>
              </a:spcAft>
              <a:tabLst>
                <a:tab pos="1181100" algn="l"/>
              </a:tabLst>
            </a:pPr>
            <a:r>
              <a:rPr lang="en-US" sz="2400" b="1" dirty="0">
                <a:ea typeface="Times New Roman" pitchFamily="18" charset="0"/>
                <a:cs typeface="Times New Roman" pitchFamily="18" charset="0"/>
              </a:rPr>
              <a:t>Saved Program Status Register (SPSR).</a:t>
            </a:r>
            <a:endParaRPr lang="en-US" sz="2400" dirty="0">
              <a:cs typeface="Arial" pitchFamily="34" charset="0"/>
            </a:endParaRPr>
          </a:p>
          <a:p>
            <a:pPr lvl="0" algn="just" eaLnBrk="0" fontAlgn="base" hangingPunct="0">
              <a:lnSpc>
                <a:spcPct val="150000"/>
              </a:lnSpc>
              <a:spcBef>
                <a:spcPct val="0"/>
              </a:spcBef>
              <a:spcAft>
                <a:spcPct val="0"/>
              </a:spcAft>
              <a:tabLst>
                <a:tab pos="1181100" algn="l"/>
              </a:tabLst>
            </a:pPr>
            <a:r>
              <a:rPr lang="en-US" sz="2400" dirty="0">
                <a:ea typeface="Times New Roman" pitchFamily="18" charset="0"/>
                <a:cs typeface="Times New Roman" pitchFamily="18" charset="0"/>
              </a:rPr>
              <a:t>The reserved registers are used for specific functions. The SPSR and CPSR contain the status control bits which are used to store the temporary data. The SPSR and CPSR register have some properties that are defined operating modes, Interrupt enable or disable flags and ALU status flag. The ARM core operates in two states 32-bit state or THUMBS state.</a:t>
            </a:r>
            <a:endParaRPr lang="en-US" sz="2400" dirty="0">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78</a:t>
            </a:fld>
            <a:endParaRPr lang="en-IN"/>
          </a:p>
        </p:txBody>
      </p:sp>
      <p:sp>
        <p:nvSpPr>
          <p:cNvPr id="108545" name="Rectangle 1"/>
          <p:cNvSpPr>
            <a:spLocks noChangeArrowheads="1"/>
          </p:cNvSpPr>
          <p:nvPr/>
        </p:nvSpPr>
        <p:spPr bwMode="auto">
          <a:xfrm>
            <a:off x="1600200" y="1066800"/>
            <a:ext cx="6198172"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181100" algn="l"/>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ARM-Cortex Microcontroller Programming</a:t>
            </a:r>
            <a:endParaRPr kumimoji="0" lang="en-US" sz="2400" b="0" i="0" u="none" strike="noStrike" cap="none" normalizeH="0" baseline="0" dirty="0">
              <a:ln>
                <a:noFill/>
              </a:ln>
              <a:solidFill>
                <a:schemeClr val="tx1"/>
              </a:solidFill>
              <a:effectLst/>
              <a:cs typeface="Arial" pitchFamily="34" charset="0"/>
            </a:endParaRPr>
          </a:p>
        </p:txBody>
      </p:sp>
      <p:pic>
        <p:nvPicPr>
          <p:cNvPr id="7" name="Picture 6" descr="ARM-Cortex Microcontroller Programming"/>
          <p:cNvPicPr/>
          <p:nvPr/>
        </p:nvPicPr>
        <p:blipFill>
          <a:blip r:embed="rId2"/>
          <a:srcRect/>
          <a:stretch>
            <a:fillRect/>
          </a:stretch>
        </p:blipFill>
        <p:spPr bwMode="auto">
          <a:xfrm>
            <a:off x="1828800" y="1600200"/>
            <a:ext cx="5879431" cy="3776663"/>
          </a:xfrm>
          <a:prstGeom prst="rect">
            <a:avLst/>
          </a:prstGeom>
          <a:noFill/>
          <a:ln w="9525">
            <a:noFill/>
            <a:miter lim="800000"/>
            <a:headEnd/>
            <a:tailEnd/>
          </a:ln>
        </p:spPr>
      </p:pic>
    </p:spTree>
    <p:extLst>
      <p:ext uri="{BB962C8B-B14F-4D97-AF65-F5344CB8AC3E}">
        <p14:creationId xmlns:p14="http://schemas.microsoft.com/office/powerpoint/2010/main" val="397627315"/>
      </p:ext>
    </p:extLst>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79</a:t>
            </a:fld>
            <a:endParaRPr lang="en-IN"/>
          </a:p>
        </p:txBody>
      </p:sp>
      <p:sp>
        <p:nvSpPr>
          <p:cNvPr id="107521" name="Rectangle 1"/>
          <p:cNvSpPr>
            <a:spLocks noChangeArrowheads="1"/>
          </p:cNvSpPr>
          <p:nvPr/>
        </p:nvSpPr>
        <p:spPr bwMode="auto">
          <a:xfrm>
            <a:off x="381000" y="1143000"/>
            <a:ext cx="81534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Additional Uses of the Cortex Processor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It is a reduced instruction set computing Controller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32-bit high performance central processing unit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3-stage pipeline and compact one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It has THUMB-2 technology</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Merges optimally with 16/32 bit instructions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High performance</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a:t>
            </a:fld>
            <a:endParaRPr lang="en-IN"/>
          </a:p>
        </p:txBody>
      </p:sp>
      <p:sp>
        <p:nvSpPr>
          <p:cNvPr id="6" name="Rectangle 5"/>
          <p:cNvSpPr/>
          <p:nvPr/>
        </p:nvSpPr>
        <p:spPr>
          <a:xfrm>
            <a:off x="381000" y="1219200"/>
            <a:ext cx="8305800" cy="1754326"/>
          </a:xfrm>
          <a:prstGeom prst="rect">
            <a:avLst/>
          </a:prstGeom>
        </p:spPr>
        <p:txBody>
          <a:bodyPr wrap="square">
            <a:spAutoFit/>
          </a:bodyPr>
          <a:lstStyle/>
          <a:p>
            <a:pPr lvl="0" algn="just" eaLnBrk="0" fontAlgn="base" hangingPunct="0">
              <a:lnSpc>
                <a:spcPct val="150000"/>
              </a:lnSpc>
              <a:spcBef>
                <a:spcPct val="0"/>
              </a:spcBef>
              <a:spcAft>
                <a:spcPct val="0"/>
              </a:spcAft>
            </a:pPr>
            <a:r>
              <a:rPr lang="en-US" sz="2400" b="1" dirty="0">
                <a:ea typeface="Times New Roman" pitchFamily="18" charset="0"/>
                <a:cs typeface="Times New Roman" pitchFamily="18" charset="0"/>
              </a:rPr>
              <a:t>Big data:</a:t>
            </a:r>
            <a:r>
              <a:rPr lang="en-US" sz="2400" dirty="0">
                <a:ea typeface="Times New Roman" pitchFamily="18" charset="0"/>
                <a:cs typeface="Times New Roman" pitchFamily="18" charset="0"/>
              </a:rPr>
              <a:t> Big data refers to large sets of structured or unstructured data that can be compiled, stored, organized, and analyzed to reveal patterns, trends, associations, and opportunities.</a:t>
            </a:r>
            <a:endParaRPr lang="en-US" sz="2400" dirty="0">
              <a:cs typeface="Arial" pitchFamily="34" charset="0"/>
            </a:endParaRPr>
          </a:p>
        </p:txBody>
      </p:sp>
      <p:sp>
        <p:nvSpPr>
          <p:cNvPr id="28673" name="Rectangle 1"/>
          <p:cNvSpPr>
            <a:spLocks noChangeArrowheads="1"/>
          </p:cNvSpPr>
          <p:nvPr/>
        </p:nvSpPr>
        <p:spPr bwMode="auto">
          <a:xfrm>
            <a:off x="457200" y="2819400"/>
            <a:ext cx="8305800" cy="33701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Artificial intelligence (AI):</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Artificial intelligence is a concept that refers to a computer’s ability to perform tasks and make decisions that would historically require some level of human intelligence.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M2M: </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This stands for machine-to-machine, and refers to the communication that happens between two separate machines through wireless or wired networks.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80</a:t>
            </a:fld>
            <a:endParaRPr lang="en-IN"/>
          </a:p>
        </p:txBody>
      </p:sp>
      <p:sp>
        <p:nvSpPr>
          <p:cNvPr id="106497" name="Rectangle 1"/>
          <p:cNvSpPr>
            <a:spLocks noChangeArrowheads="1"/>
          </p:cNvSpPr>
          <p:nvPr/>
        </p:nvSpPr>
        <p:spPr bwMode="auto">
          <a:xfrm>
            <a:off x="228600" y="1066800"/>
            <a:ext cx="8610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It supports tools and RTOS and its core Sight debug and trace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JTAG or 2-pin serial wire debugs connection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Support for multiple processors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Low power Modes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It supports sleep modes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Control the software package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Nested vectored interrupt controller (NVIC)</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Low latency, low noise interrupts response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No need for assembly programming</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81</a:t>
            </a:fld>
            <a:endParaRPr lang="en-IN"/>
          </a:p>
        </p:txBody>
      </p:sp>
      <p:sp>
        <p:nvSpPr>
          <p:cNvPr id="105473" name="Rectangle 1"/>
          <p:cNvSpPr>
            <a:spLocks noChangeArrowheads="1"/>
          </p:cNvSpPr>
          <p:nvPr/>
        </p:nvSpPr>
        <p:spPr bwMode="auto">
          <a:xfrm>
            <a:off x="304800" y="1219200"/>
            <a:ext cx="85344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sng" strike="noStrike" cap="none" normalizeH="0" baseline="0" dirty="0">
                <a:ln>
                  <a:noFill/>
                </a:ln>
                <a:solidFill>
                  <a:srgbClr val="FF0000"/>
                </a:solidFill>
                <a:effectLst/>
                <a:ea typeface="Times New Roman" pitchFamily="18" charset="0"/>
                <a:cs typeface="Times New Roman" pitchFamily="18" charset="0"/>
              </a:rPr>
              <a:t>Arduino</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Arduino is an open-source platform used for building electronics projects. Arduino consists of both a physical programmable circuit board (often referred to as a microcontroller) and a piece of software, or IDE (Integrated Development Environment) that runs on your computer, used to write and upload computer code to the physical board. Accepts analog and digital signals as input and gives desired output.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82</a:t>
            </a:fld>
            <a:endParaRPr lang="en-IN"/>
          </a:p>
        </p:txBody>
      </p:sp>
      <p:sp>
        <p:nvSpPr>
          <p:cNvPr id="104449" name="Rectangle 1"/>
          <p:cNvSpPr>
            <a:spLocks noChangeArrowheads="1"/>
          </p:cNvSpPr>
          <p:nvPr/>
        </p:nvSpPr>
        <p:spPr bwMode="auto">
          <a:xfrm>
            <a:off x="614137" y="799856"/>
            <a:ext cx="6172200" cy="6134344"/>
          </a:xfrm>
          <a:prstGeom prst="rect">
            <a:avLst/>
          </a:prstGeom>
          <a:noFill/>
          <a:ln w="9525">
            <a:noFill/>
            <a:miter lim="800000"/>
            <a:headEnd/>
            <a:tailEnd/>
          </a:ln>
          <a:effectLst/>
        </p:spPr>
        <p:txBody>
          <a:bodyPr vert="horz" wrap="square" lIns="180918" tIns="85698" rIns="91440" bIns="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ea typeface="Times New Roman" pitchFamily="18" charset="0"/>
                <a:cs typeface="Arial" pitchFamily="34" charset="0"/>
              </a:rPr>
              <a:t>BOARD DETAILS:</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Power Supply:</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USB or power barrel jack</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Voltage Regulator</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LED Power Indicator</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err="1">
                <a:ln>
                  <a:noFill/>
                </a:ln>
                <a:solidFill>
                  <a:srgbClr val="000000"/>
                </a:solidFill>
                <a:effectLst/>
                <a:ea typeface="Times New Roman" pitchFamily="18" charset="0"/>
                <a:cs typeface="Times New Roman" pitchFamily="18" charset="0"/>
              </a:rPr>
              <a:t>Tx</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-Rx LED Indicator</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Output power,</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Ground</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Analog Input Pins</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Digital I/O Pin</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83</a:t>
            </a:fld>
            <a:endParaRPr lang="en-IN"/>
          </a:p>
        </p:txBody>
      </p:sp>
      <p:graphicFrame>
        <p:nvGraphicFramePr>
          <p:cNvPr id="6" name="Table 5"/>
          <p:cNvGraphicFramePr>
            <a:graphicFrameLocks noGrp="1"/>
          </p:cNvGraphicFramePr>
          <p:nvPr/>
        </p:nvGraphicFramePr>
        <p:xfrm>
          <a:off x="1524000" y="1447800"/>
          <a:ext cx="6248400" cy="3962401"/>
        </p:xfrm>
        <a:graphic>
          <a:graphicData uri="http://schemas.openxmlformats.org/drawingml/2006/table">
            <a:tbl>
              <a:tblPr/>
              <a:tblGrid>
                <a:gridCol w="2909642">
                  <a:extLst>
                    <a:ext uri="{9D8B030D-6E8A-4147-A177-3AD203B41FA5}">
                      <a16:colId xmlns:a16="http://schemas.microsoft.com/office/drawing/2014/main" val="20000"/>
                    </a:ext>
                  </a:extLst>
                </a:gridCol>
                <a:gridCol w="3338758">
                  <a:extLst>
                    <a:ext uri="{9D8B030D-6E8A-4147-A177-3AD203B41FA5}">
                      <a16:colId xmlns:a16="http://schemas.microsoft.com/office/drawing/2014/main" val="20001"/>
                    </a:ext>
                  </a:extLst>
                </a:gridCol>
              </a:tblGrid>
              <a:tr h="560163">
                <a:tc gridSpan="2">
                  <a:txBody>
                    <a:bodyPr/>
                    <a:lstStyle/>
                    <a:p>
                      <a:pPr marL="71755" algn="ctr">
                        <a:lnSpc>
                          <a:spcPts val="1395"/>
                        </a:lnSpc>
                        <a:spcBef>
                          <a:spcPts val="765"/>
                        </a:spcBef>
                        <a:spcAft>
                          <a:spcPts val="0"/>
                        </a:spcAft>
                      </a:pPr>
                      <a:r>
                        <a:rPr lang="en-US" sz="2400" b="1">
                          <a:latin typeface="+mn-lt"/>
                          <a:ea typeface="Times New Roman"/>
                          <a:cs typeface="Times New Roman"/>
                        </a:rPr>
                        <a:t>ARDUIN0</a:t>
                      </a:r>
                      <a:r>
                        <a:rPr lang="en-US" sz="2400" b="1" spc="-10">
                          <a:latin typeface="+mn-lt"/>
                          <a:ea typeface="Times New Roman"/>
                          <a:cs typeface="Times New Roman"/>
                        </a:rPr>
                        <a:t> </a:t>
                      </a:r>
                      <a:r>
                        <a:rPr lang="en-US" sz="2400" b="1">
                          <a:latin typeface="+mn-lt"/>
                          <a:ea typeface="Times New Roman"/>
                          <a:cs typeface="Times New Roman"/>
                        </a:rPr>
                        <a:t>UN0</a:t>
                      </a:r>
                      <a:endParaRPr lang="en-US" sz="2400">
                        <a:latin typeface="+mn-lt"/>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408288">
                <a:tc>
                  <a:txBody>
                    <a:bodyPr/>
                    <a:lstStyle/>
                    <a:p>
                      <a:pPr marL="71755">
                        <a:lnSpc>
                          <a:spcPts val="1395"/>
                        </a:lnSpc>
                        <a:spcAft>
                          <a:spcPts val="0"/>
                        </a:spcAft>
                      </a:pPr>
                      <a:r>
                        <a:rPr lang="en-US" sz="2400">
                          <a:latin typeface="+mn-lt"/>
                          <a:ea typeface="Times New Roman"/>
                          <a:cs typeface="Times New Roman"/>
                        </a:rPr>
                        <a:t>Feature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lnSpc>
                          <a:spcPts val="1395"/>
                        </a:lnSpc>
                        <a:spcAft>
                          <a:spcPts val="0"/>
                        </a:spcAft>
                      </a:pPr>
                      <a:r>
                        <a:rPr lang="en-US" sz="2400">
                          <a:latin typeface="+mn-lt"/>
                          <a:ea typeface="Times New Roman"/>
                          <a:cs typeface="Times New Roman"/>
                        </a:rPr>
                        <a:t>Value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79213">
                <a:tc>
                  <a:txBody>
                    <a:bodyPr/>
                    <a:lstStyle/>
                    <a:p>
                      <a:pPr marL="71755">
                        <a:lnSpc>
                          <a:spcPts val="1395"/>
                        </a:lnSpc>
                        <a:spcBef>
                          <a:spcPts val="15"/>
                        </a:spcBef>
                        <a:spcAft>
                          <a:spcPts val="0"/>
                        </a:spcAft>
                      </a:pPr>
                      <a:r>
                        <a:rPr lang="en-US" sz="2400">
                          <a:latin typeface="+mn-lt"/>
                          <a:ea typeface="Times New Roman"/>
                          <a:cs typeface="Times New Roman"/>
                        </a:rPr>
                        <a:t>Operating Voltage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lnSpc>
                          <a:spcPts val="1395"/>
                        </a:lnSpc>
                        <a:spcBef>
                          <a:spcPts val="15"/>
                        </a:spcBef>
                        <a:spcAft>
                          <a:spcPts val="0"/>
                        </a:spcAft>
                      </a:pPr>
                      <a:r>
                        <a:rPr lang="en-US" sz="2400">
                          <a:latin typeface="+mn-lt"/>
                          <a:ea typeface="Times New Roman"/>
                          <a:cs typeface="Times New Roman"/>
                        </a:rPr>
                        <a:t>5V</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6316">
                <a:tc>
                  <a:txBody>
                    <a:bodyPr/>
                    <a:lstStyle/>
                    <a:p>
                      <a:pPr marL="71755">
                        <a:lnSpc>
                          <a:spcPts val="1395"/>
                        </a:lnSpc>
                        <a:spcAft>
                          <a:spcPts val="0"/>
                        </a:spcAft>
                      </a:pPr>
                      <a:r>
                        <a:rPr lang="en-US" sz="2400">
                          <a:latin typeface="+mn-lt"/>
                          <a:ea typeface="Times New Roman"/>
                          <a:cs typeface="Times New Roman"/>
                        </a:rPr>
                        <a:t>Clock Speed</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lnSpc>
                          <a:spcPts val="1395"/>
                        </a:lnSpc>
                        <a:spcAft>
                          <a:spcPts val="0"/>
                        </a:spcAft>
                      </a:pPr>
                      <a:r>
                        <a:rPr lang="en-US" sz="2400">
                          <a:latin typeface="+mn-lt"/>
                          <a:ea typeface="Times New Roman"/>
                          <a:cs typeface="Times New Roman"/>
                        </a:rPr>
                        <a:t>16MHz</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06316">
                <a:tc>
                  <a:txBody>
                    <a:bodyPr/>
                    <a:lstStyle/>
                    <a:p>
                      <a:pPr marL="71755">
                        <a:lnSpc>
                          <a:spcPts val="1395"/>
                        </a:lnSpc>
                        <a:spcAft>
                          <a:spcPts val="0"/>
                        </a:spcAft>
                      </a:pPr>
                      <a:r>
                        <a:rPr lang="en-US" sz="2400">
                          <a:latin typeface="+mn-lt"/>
                          <a:ea typeface="Times New Roman"/>
                          <a:cs typeface="Times New Roman"/>
                        </a:rPr>
                        <a:t>Digital</a:t>
                      </a:r>
                      <a:r>
                        <a:rPr lang="en-US" sz="2400" spc="-5">
                          <a:latin typeface="+mn-lt"/>
                          <a:ea typeface="Times New Roman"/>
                          <a:cs typeface="Times New Roman"/>
                        </a:rPr>
                        <a:t> </a:t>
                      </a:r>
                      <a:r>
                        <a:rPr lang="en-US" sz="2400">
                          <a:latin typeface="+mn-lt"/>
                          <a:ea typeface="Times New Roman"/>
                          <a:cs typeface="Times New Roman"/>
                        </a:rPr>
                        <a:t>I/O</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lnSpc>
                          <a:spcPts val="1395"/>
                        </a:lnSpc>
                        <a:spcAft>
                          <a:spcPts val="0"/>
                        </a:spcAft>
                      </a:pPr>
                      <a:r>
                        <a:rPr lang="en-US" sz="2400">
                          <a:latin typeface="+mn-lt"/>
                          <a:ea typeface="Times New Roman"/>
                          <a:cs typeface="Times New Roman"/>
                        </a:rPr>
                        <a:t>14</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08288">
                <a:tc>
                  <a:txBody>
                    <a:bodyPr/>
                    <a:lstStyle/>
                    <a:p>
                      <a:pPr marL="71755">
                        <a:lnSpc>
                          <a:spcPts val="1395"/>
                        </a:lnSpc>
                        <a:spcAft>
                          <a:spcPts val="0"/>
                        </a:spcAft>
                      </a:pPr>
                      <a:r>
                        <a:rPr lang="en-US" sz="2400">
                          <a:latin typeface="+mn-lt"/>
                          <a:ea typeface="Times New Roman"/>
                          <a:cs typeface="Times New Roman"/>
                        </a:rPr>
                        <a:t>Analog Input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lnSpc>
                          <a:spcPts val="1395"/>
                        </a:lnSpc>
                        <a:spcAft>
                          <a:spcPts val="0"/>
                        </a:spcAft>
                      </a:pPr>
                      <a:r>
                        <a:rPr lang="en-US" sz="2400">
                          <a:latin typeface="+mn-lt"/>
                          <a:ea typeface="Times New Roman"/>
                          <a:cs typeface="Times New Roman"/>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8288">
                <a:tc>
                  <a:txBody>
                    <a:bodyPr/>
                    <a:lstStyle/>
                    <a:p>
                      <a:pPr marL="71755">
                        <a:lnSpc>
                          <a:spcPts val="1395"/>
                        </a:lnSpc>
                        <a:spcAft>
                          <a:spcPts val="0"/>
                        </a:spcAft>
                      </a:pPr>
                      <a:r>
                        <a:rPr lang="en-US" sz="2400">
                          <a:latin typeface="+mn-lt"/>
                          <a:ea typeface="Times New Roman"/>
                          <a:cs typeface="Times New Roman"/>
                        </a:rPr>
                        <a:t>PWM</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lnSpc>
                          <a:spcPts val="1395"/>
                        </a:lnSpc>
                        <a:spcAft>
                          <a:spcPts val="0"/>
                        </a:spcAft>
                      </a:pPr>
                      <a:r>
                        <a:rPr lang="en-US" sz="2400">
                          <a:latin typeface="+mn-lt"/>
                          <a:ea typeface="Times New Roman"/>
                          <a:cs typeface="Times New Roman"/>
                        </a:rPr>
                        <a:t>6</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06316">
                <a:tc>
                  <a:txBody>
                    <a:bodyPr/>
                    <a:lstStyle/>
                    <a:p>
                      <a:pPr marL="71755">
                        <a:lnSpc>
                          <a:spcPts val="1395"/>
                        </a:lnSpc>
                        <a:spcAft>
                          <a:spcPts val="0"/>
                        </a:spcAft>
                      </a:pPr>
                      <a:r>
                        <a:rPr lang="en-US" sz="2400">
                          <a:latin typeface="+mn-lt"/>
                          <a:ea typeface="Times New Roman"/>
                          <a:cs typeface="Times New Roman"/>
                        </a:rPr>
                        <a:t>UART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lnSpc>
                          <a:spcPts val="1395"/>
                        </a:lnSpc>
                        <a:spcAft>
                          <a:spcPts val="0"/>
                        </a:spcAft>
                      </a:pPr>
                      <a:r>
                        <a:rPr lang="en-US" sz="2400">
                          <a:latin typeface="+mn-lt"/>
                          <a:ea typeface="Times New Roman"/>
                          <a:cs typeface="Times New Roman"/>
                        </a:rPr>
                        <a:t>1</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79213">
                <a:tc>
                  <a:txBody>
                    <a:bodyPr/>
                    <a:lstStyle/>
                    <a:p>
                      <a:pPr marL="71755">
                        <a:lnSpc>
                          <a:spcPts val="1395"/>
                        </a:lnSpc>
                        <a:spcAft>
                          <a:spcPts val="0"/>
                        </a:spcAft>
                      </a:pPr>
                      <a:r>
                        <a:rPr lang="en-US" sz="2400">
                          <a:latin typeface="+mn-lt"/>
                          <a:ea typeface="Times New Roman"/>
                          <a:cs typeface="Times New Roman"/>
                        </a:rPr>
                        <a:t>Interface</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120">
                        <a:lnSpc>
                          <a:spcPts val="1395"/>
                        </a:lnSpc>
                        <a:spcAft>
                          <a:spcPts val="0"/>
                        </a:spcAft>
                      </a:pPr>
                      <a:r>
                        <a:rPr lang="en-US" sz="2400" dirty="0">
                          <a:latin typeface="+mn-lt"/>
                          <a:ea typeface="Times New Roman"/>
                          <a:cs typeface="Times New Roman"/>
                        </a:rPr>
                        <a:t>USB</a:t>
                      </a:r>
                      <a:r>
                        <a:rPr lang="en-US" sz="2400" spc="-5" dirty="0">
                          <a:latin typeface="+mn-lt"/>
                          <a:ea typeface="Times New Roman"/>
                          <a:cs typeface="Times New Roman"/>
                        </a:rPr>
                        <a:t> </a:t>
                      </a:r>
                      <a:r>
                        <a:rPr lang="en-US" sz="2400" dirty="0">
                          <a:latin typeface="+mn-lt"/>
                          <a:ea typeface="Times New Roman"/>
                          <a:cs typeface="Times New Roman"/>
                        </a:rPr>
                        <a:t>via</a:t>
                      </a:r>
                      <a:r>
                        <a:rPr lang="en-US" sz="2400" spc="-5" dirty="0">
                          <a:latin typeface="+mn-lt"/>
                          <a:ea typeface="Times New Roman"/>
                          <a:cs typeface="Times New Roman"/>
                        </a:rPr>
                        <a:t> </a:t>
                      </a:r>
                      <a:r>
                        <a:rPr lang="en-US" sz="2400" dirty="0">
                          <a:latin typeface="+mn-lt"/>
                          <a:ea typeface="Times New Roman"/>
                          <a:cs typeface="Times New Roman"/>
                        </a:rPr>
                        <a:t>ATMega16U2</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7627315"/>
      </p:ext>
    </p:extLst>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84</a:t>
            </a:fld>
            <a:endParaRPr lang="en-IN"/>
          </a:p>
        </p:txBody>
      </p:sp>
      <p:sp>
        <p:nvSpPr>
          <p:cNvPr id="102401" name="Rectangle 1"/>
          <p:cNvSpPr>
            <a:spLocks noChangeArrowheads="1"/>
          </p:cNvSpPr>
          <p:nvPr/>
        </p:nvSpPr>
        <p:spPr bwMode="auto">
          <a:xfrm>
            <a:off x="304800" y="1219200"/>
            <a:ext cx="2472152" cy="3031502"/>
          </a:xfrm>
          <a:prstGeom prst="rect">
            <a:avLst/>
          </a:prstGeom>
          <a:noFill/>
          <a:ln w="9525">
            <a:noFill/>
            <a:miter lim="800000"/>
            <a:headEnd/>
            <a:tailEnd/>
          </a:ln>
          <a:effectLst/>
        </p:spPr>
        <p:txBody>
          <a:bodyPr vert="horz" wrap="none" lIns="91440" tIns="304704" rIns="91440" bIns="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1219200" algn="l"/>
              </a:tabLst>
            </a:pPr>
            <a:r>
              <a:rPr kumimoji="0" lang="en-US" sz="2400" b="1" i="0" u="none" strike="noStrike" cap="none" normalizeH="0" baseline="0" dirty="0">
                <a:ln>
                  <a:noFill/>
                </a:ln>
                <a:solidFill>
                  <a:srgbClr val="000000"/>
                </a:solidFill>
                <a:effectLst/>
                <a:ea typeface="Times New Roman" pitchFamily="18" charset="0"/>
                <a:cs typeface="Times New Roman" pitchFamily="18" charset="0"/>
              </a:rPr>
              <a:t>TYPES:</a:t>
            </a:r>
            <a:endParaRPr kumimoji="0" lang="en-US" sz="2400" b="1" i="0" u="none" strike="noStrike" cap="none" normalizeH="0" baseline="0" dirty="0">
              <a:ln>
                <a:noFill/>
              </a:ln>
              <a:solidFill>
                <a:srgbClr val="365F91"/>
              </a:solidFill>
              <a:effectLst/>
              <a:ea typeface="Times New Roman" pitchFamily="18" charset="0"/>
              <a:cs typeface="Times New Roman"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219200"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Arduino Uno (R3)</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219200" algn="l"/>
              </a:tabLst>
            </a:pPr>
            <a:r>
              <a:rPr kumimoji="0" lang="en-US" sz="2400" b="0" i="0" u="none" strike="noStrike" cap="none" normalizeH="0" baseline="0" dirty="0" err="1">
                <a:ln>
                  <a:noFill/>
                </a:ln>
                <a:solidFill>
                  <a:srgbClr val="000000"/>
                </a:solidFill>
                <a:effectLst/>
                <a:ea typeface="Times New Roman" pitchFamily="18" charset="0"/>
                <a:cs typeface="Times New Roman" pitchFamily="18" charset="0"/>
              </a:rPr>
              <a:t>LilyPad</a:t>
            </a:r>
            <a:r>
              <a:rPr kumimoji="0" lang="en-US" sz="2400" b="0" i="0" u="none" strike="noStrike" cap="none" normalizeH="0" baseline="0" dirty="0">
                <a:ln>
                  <a:noFill/>
                </a:ln>
                <a:solidFill>
                  <a:srgbClr val="000000"/>
                </a:solidFill>
                <a:effectLst/>
                <a:ea typeface="Times New Roman" pitchFamily="18" charset="0"/>
                <a:cs typeface="Times New Roman" pitchFamily="18" charset="0"/>
              </a:rPr>
              <a:t> Arduino</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219200" algn="l"/>
              </a:tabLst>
            </a:pPr>
            <a:r>
              <a:rPr kumimoji="0" lang="en-US" sz="2400" b="0" i="0" u="none" strike="noStrike" cap="none" normalizeH="0" baseline="0" dirty="0" err="1">
                <a:ln>
                  <a:noFill/>
                </a:ln>
                <a:solidFill>
                  <a:srgbClr val="000000"/>
                </a:solidFill>
                <a:effectLst/>
                <a:ea typeface="Times New Roman" pitchFamily="18" charset="0"/>
                <a:cs typeface="Times New Roman" pitchFamily="18" charset="0"/>
              </a:rPr>
              <a:t>RedBoard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1219200"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Arduino Mega (R3)</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85</a:t>
            </a:fld>
            <a:endParaRPr lang="en-IN"/>
          </a:p>
        </p:txBody>
      </p:sp>
      <p:pic>
        <p:nvPicPr>
          <p:cNvPr id="6" name="image7.jpeg"/>
          <p:cNvPicPr/>
          <p:nvPr/>
        </p:nvPicPr>
        <p:blipFill>
          <a:blip r:embed="rId2" cstate="print"/>
          <a:stretch>
            <a:fillRect/>
          </a:stretch>
        </p:blipFill>
        <p:spPr>
          <a:xfrm>
            <a:off x="1828800" y="1143000"/>
            <a:ext cx="5981700" cy="4376738"/>
          </a:xfrm>
          <a:prstGeom prst="rect">
            <a:avLst/>
          </a:prstGeom>
        </p:spPr>
      </p:pic>
    </p:spTree>
    <p:extLst>
      <p:ext uri="{BB962C8B-B14F-4D97-AF65-F5344CB8AC3E}">
        <p14:creationId xmlns:p14="http://schemas.microsoft.com/office/powerpoint/2010/main" val="397627315"/>
      </p:ext>
    </p:extLst>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86</a:t>
            </a:fld>
            <a:endParaRPr lang="en-IN"/>
          </a:p>
        </p:txBody>
      </p:sp>
      <p:sp>
        <p:nvSpPr>
          <p:cNvPr id="100353" name="Rectangle 1"/>
          <p:cNvSpPr>
            <a:spLocks noChangeArrowheads="1"/>
          </p:cNvSpPr>
          <p:nvPr/>
        </p:nvSpPr>
        <p:spPr bwMode="auto">
          <a:xfrm>
            <a:off x="381000" y="1219200"/>
            <a:ext cx="8458200" cy="39241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a:ln>
                  <a:noFill/>
                </a:ln>
                <a:solidFill>
                  <a:schemeClr val="tx1"/>
                </a:solidFill>
                <a:effectLst/>
                <a:ea typeface="Times New Roman" pitchFamily="18" charset="0"/>
                <a:cs typeface="Times New Roman" pitchFamily="18" charset="0"/>
              </a:rPr>
              <a:t>Power (USB / Barrel Jack):</a:t>
            </a:r>
            <a:endParaRPr kumimoji="0" lang="en-US" sz="2400" b="0" i="0" u="none" strike="noStrike" cap="none" normalizeH="0" baseline="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a:ln>
                  <a:noFill/>
                </a:ln>
                <a:solidFill>
                  <a:schemeClr val="tx1"/>
                </a:solidFill>
                <a:effectLst/>
                <a:ea typeface="Times New Roman" pitchFamily="18" charset="0"/>
                <a:cs typeface="Times New Roman" pitchFamily="18" charset="0"/>
              </a:rPr>
              <a:t>Every Arduino board needs a way to be connected to a power source. The Arduino UNO can be powered from a USB cable coming from your computer or a wall power supply (like this) that is terminated in a barrel jack. In the picture above the USB connection is labeled (1) and the barrel jack is labeled (2).The USB connection is also how you will load code onto your Arduino board.</a:t>
            </a:r>
            <a:endParaRPr kumimoji="0" lang="en-US" sz="2400" b="0" i="0" u="none" strike="noStrike" cap="none" normalizeH="0" baseline="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87</a:t>
            </a:fld>
            <a:endParaRPr lang="en-IN"/>
          </a:p>
        </p:txBody>
      </p:sp>
      <p:sp>
        <p:nvSpPr>
          <p:cNvPr id="99329" name="Rectangle 1"/>
          <p:cNvSpPr>
            <a:spLocks noChangeArrowheads="1"/>
          </p:cNvSpPr>
          <p:nvPr/>
        </p:nvSpPr>
        <p:spPr bwMode="auto">
          <a:xfrm>
            <a:off x="228600" y="1219200"/>
            <a:ext cx="86868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Pins (5V, 3.3V, GND, Analog, Digital, PWM, AREF):</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pins on your Arduino are the places where you connect wires to construct a circuit (probably in conjunction with a breadboard and some wire. They usually have black plastic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headers‘that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allow you to just plug a wire right into the board. The Arduino has several different kinds of pins, each of which is labeled on the board and used for different functions.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GND (3):</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Short for ‗Ground‘. There are several GND pins on the Arduino, any of which can be used to ground your circuit.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88</a:t>
            </a:fld>
            <a:endParaRPr lang="en-IN"/>
          </a:p>
        </p:txBody>
      </p:sp>
      <p:sp>
        <p:nvSpPr>
          <p:cNvPr id="6" name="Rectangle 5"/>
          <p:cNvSpPr/>
          <p:nvPr/>
        </p:nvSpPr>
        <p:spPr>
          <a:xfrm>
            <a:off x="457200" y="1219200"/>
            <a:ext cx="8229600" cy="1754326"/>
          </a:xfrm>
          <a:prstGeom prst="rect">
            <a:avLst/>
          </a:prstGeom>
        </p:spPr>
        <p:txBody>
          <a:bodyPr wrap="square">
            <a:spAutoFit/>
          </a:bodyPr>
          <a:lstStyle/>
          <a:p>
            <a:pPr lvl="0" algn="just" eaLnBrk="0" fontAlgn="base" hangingPunct="0">
              <a:lnSpc>
                <a:spcPct val="150000"/>
              </a:lnSpc>
              <a:spcBef>
                <a:spcPct val="0"/>
              </a:spcBef>
              <a:spcAft>
                <a:spcPct val="0"/>
              </a:spcAft>
            </a:pPr>
            <a:r>
              <a:rPr lang="en-US" sz="2400" b="1" dirty="0">
                <a:ea typeface="Times New Roman" pitchFamily="18" charset="0"/>
                <a:cs typeface="Times New Roman" pitchFamily="18" charset="0"/>
              </a:rPr>
              <a:t>5V (4) &amp; 3.3V (5):</a:t>
            </a:r>
            <a:r>
              <a:rPr lang="en-US" sz="2400" dirty="0">
                <a:ea typeface="Times New Roman" pitchFamily="18" charset="0"/>
                <a:cs typeface="Times New Roman" pitchFamily="18" charset="0"/>
              </a:rPr>
              <a:t> As you might guess, the 5V pin supplies 5 volts of power, and the 3.3V pin supplies 3.3 volts of power. Most of the simple components used with the Arduino run happily off of 5 or 3.3 volts.</a:t>
            </a:r>
            <a:endParaRPr lang="en-US" sz="2400" dirty="0">
              <a:cs typeface="Arial" pitchFamily="34" charset="0"/>
            </a:endParaRPr>
          </a:p>
        </p:txBody>
      </p:sp>
      <p:sp>
        <p:nvSpPr>
          <p:cNvPr id="98305" name="Rectangle 1"/>
          <p:cNvSpPr>
            <a:spLocks noChangeArrowheads="1"/>
          </p:cNvSpPr>
          <p:nvPr/>
        </p:nvSpPr>
        <p:spPr bwMode="auto">
          <a:xfrm>
            <a:off x="533400" y="3071842"/>
            <a:ext cx="8229600" cy="22621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Analog (6):</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The area of pins under the ‗Analog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in‘label</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(A0 through A5 on the UNO) are Analog In pins. These pins can read the signal from an analog sensor (like a temperature sensor) and convert it into a digital value that we can read.</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89</a:t>
            </a:fld>
            <a:endParaRPr lang="en-IN"/>
          </a:p>
        </p:txBody>
      </p:sp>
      <p:sp>
        <p:nvSpPr>
          <p:cNvPr id="97281" name="Rectangle 1"/>
          <p:cNvSpPr>
            <a:spLocks noChangeArrowheads="1"/>
          </p:cNvSpPr>
          <p:nvPr/>
        </p:nvSpPr>
        <p:spPr bwMode="auto">
          <a:xfrm>
            <a:off x="304800" y="1219200"/>
            <a:ext cx="85344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Digital (7):</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Across from the analog pins are the digital pins (0 through 13 on the UNO). These pins can be used for both digital input (like telling if a button is pushed) and digital output (like powering an LED).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PWM (8):</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You may have noticed the tilde (~) next to some of the digital pins (3, 5, 6, 9, 10, and 11 on the UNO). These pins act as normal digital pins, but can also be used for something called Pulse-Width Modulation (PWM). We have a tutorial on PWM, but for now, think of these pins as being able to simulate analog output (like fading an LED in and out).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a:t>
            </a:fld>
            <a:endParaRPr lang="en-IN"/>
          </a:p>
        </p:txBody>
      </p:sp>
      <p:sp>
        <p:nvSpPr>
          <p:cNvPr id="27649" name="Rectangle 1"/>
          <p:cNvSpPr>
            <a:spLocks noChangeArrowheads="1"/>
          </p:cNvSpPr>
          <p:nvPr/>
        </p:nvSpPr>
        <p:spPr bwMode="auto">
          <a:xfrm>
            <a:off x="457200" y="990600"/>
            <a:ext cx="8305800"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Digitization:</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Digitization refers to the process of collecting and converting different types of information into a digital format.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Smart factory:</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A smart factory is one that invests in and leverages Industry 4.0 technology, solutions, and approaches.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Machine learning:</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Machine learning refers to the ability that computers have to learn and improve on their own through artificial intelligence—without being explicitly told or programmed to do so.</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90</a:t>
            </a:fld>
            <a:endParaRPr lang="en-IN"/>
          </a:p>
        </p:txBody>
      </p:sp>
      <p:sp>
        <p:nvSpPr>
          <p:cNvPr id="96257" name="Rectangle 1"/>
          <p:cNvSpPr>
            <a:spLocks noChangeArrowheads="1"/>
          </p:cNvSpPr>
          <p:nvPr/>
        </p:nvSpPr>
        <p:spPr bwMode="auto">
          <a:xfrm>
            <a:off x="228600" y="990600"/>
            <a:ext cx="8610600" cy="50321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AREF (9):</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Stands for Analog Reference. Most of the time you can leave this pin alone. It is sometimes used to set an external reference voltage (between 0 and 5 Volts) as the upper limit for the analog input pins.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Reset Button</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Just like the original Nintendo, the Arduino has a reset button (10). Pushing it will temporarily connect the reset pin to ground and restart any code that is loaded on the Arduino. This can be very useful if your code doesn‘t repeat, but you want to test it multiple times. Unlike the original Nintendo however, blowing on the Arduino doesn‘t usually fix any problems.</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91</a:t>
            </a:fld>
            <a:endParaRPr lang="en-IN"/>
          </a:p>
        </p:txBody>
      </p:sp>
      <p:sp>
        <p:nvSpPr>
          <p:cNvPr id="95234" name="Rectangle 2"/>
          <p:cNvSpPr>
            <a:spLocks noChangeArrowheads="1"/>
          </p:cNvSpPr>
          <p:nvPr/>
        </p:nvSpPr>
        <p:spPr bwMode="auto">
          <a:xfrm>
            <a:off x="523653" y="163919"/>
            <a:ext cx="83058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ARDINO IDE OVERVIEW:</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Program coded in Arduino IDE is called a SKETCH</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To create a new sketch File -&gt; New</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To open an existing sketch File -&gt; open -&gt;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There are some basic ready-to-use sketches available in the EXAMPLES section File -&gt; Examples -&gt; select any program</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Verify: Checks the code for compilation errors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Upload: Uploads the final code to the controller board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New: Creates a new blank sketch with basic structure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Open: Opens an existing sketch</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92</a:t>
            </a:fld>
            <a:endParaRPr lang="en-IN"/>
          </a:p>
        </p:txBody>
      </p:sp>
      <p:pic>
        <p:nvPicPr>
          <p:cNvPr id="6" name="image8.jpeg"/>
          <p:cNvPicPr>
            <a:picLocks noChangeAspect="1" noChangeArrowheads="1"/>
          </p:cNvPicPr>
          <p:nvPr/>
        </p:nvPicPr>
        <p:blipFill>
          <a:blip r:embed="rId2"/>
          <a:srcRect/>
          <a:stretch>
            <a:fillRect/>
          </a:stretch>
        </p:blipFill>
        <p:spPr bwMode="auto">
          <a:xfrm>
            <a:off x="2819400" y="1143000"/>
            <a:ext cx="3400425" cy="619125"/>
          </a:xfrm>
          <a:prstGeom prst="rect">
            <a:avLst/>
          </a:prstGeom>
          <a:noFill/>
        </p:spPr>
      </p:pic>
      <p:pic>
        <p:nvPicPr>
          <p:cNvPr id="7" name="image9.jpeg"/>
          <p:cNvPicPr/>
          <p:nvPr/>
        </p:nvPicPr>
        <p:blipFill>
          <a:blip r:embed="rId3" cstate="print"/>
          <a:stretch>
            <a:fillRect/>
          </a:stretch>
        </p:blipFill>
        <p:spPr>
          <a:xfrm>
            <a:off x="2133600" y="1905000"/>
            <a:ext cx="4953000" cy="3657600"/>
          </a:xfrm>
          <a:prstGeom prst="rect">
            <a:avLst/>
          </a:prstGeom>
        </p:spPr>
      </p:pic>
    </p:spTree>
    <p:extLst>
      <p:ext uri="{BB962C8B-B14F-4D97-AF65-F5344CB8AC3E}">
        <p14:creationId xmlns:p14="http://schemas.microsoft.com/office/powerpoint/2010/main" val="397627315"/>
      </p:ext>
    </p:extLst>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93</a:t>
            </a:fld>
            <a:endParaRPr lang="en-IN"/>
          </a:p>
        </p:txBody>
      </p:sp>
      <p:sp>
        <p:nvSpPr>
          <p:cNvPr id="113665" name="Rectangle 1"/>
          <p:cNvSpPr>
            <a:spLocks noChangeArrowheads="1"/>
          </p:cNvSpPr>
          <p:nvPr/>
        </p:nvSpPr>
        <p:spPr bwMode="auto">
          <a:xfrm>
            <a:off x="304800" y="762000"/>
            <a:ext cx="85344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 sketch can be divided into two parts: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Setup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Loop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The function setup () is the point where the code starts, just like the main () function in C and C++ I/O Variables, pin modes are initialized in the Setup () function </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Calibri" pitchFamily="34" charset="0"/>
              </a:rPr>
              <a:t>Loop() function, as the name suggests, iterates the specified task in the program DATA </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TYPES: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Void, Long,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Int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Char, Boolean, Unsigned char, Byte, Unsigned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int</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Word ,Unsigned long ,Float, Double,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Array,String</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-char array, String-object, Short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94</a:t>
            </a:fld>
            <a:endParaRPr lang="en-IN"/>
          </a:p>
        </p:txBody>
      </p:sp>
      <p:sp>
        <p:nvSpPr>
          <p:cNvPr id="112641" name="Rectangle 1"/>
          <p:cNvSpPr>
            <a:spLocks noChangeArrowheads="1"/>
          </p:cNvSpPr>
          <p:nvPr/>
        </p:nvSpPr>
        <p:spPr bwMode="auto">
          <a:xfrm>
            <a:off x="228600" y="738455"/>
            <a:ext cx="8686800" cy="55861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ea typeface="Times New Roman" pitchFamily="18" charset="0"/>
                <a:cs typeface="Times New Roman" pitchFamily="18" charset="0"/>
              </a:rPr>
              <a:t>EXAMPLE BLINKING LED:</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Requirement: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Arduino controller board, USB connector, Bread board, LED, 1.4Kohm resistor, connecting wires, Arduino IDE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Connect the LED to the Arduino using the Bread board and the connecting wires</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Connect the Arduino board to the PC using the USB connector</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Select the board type and port </a:t>
            </a:r>
            <a:r>
              <a:rPr kumimoji="0" lang="en-US" sz="2400" b="0" i="0" u="none" strike="noStrike" cap="none" normalizeH="0" baseline="0" dirty="0">
                <a:ln>
                  <a:noFill/>
                </a:ln>
                <a:solidFill>
                  <a:schemeClr val="tx1"/>
                </a:solidFill>
                <a:effectLst/>
                <a:ea typeface="Times New Roman" pitchFamily="18" charset="0"/>
                <a:cs typeface="Cambria" pitchFamily="18" charset="0"/>
              </a:rPr>
              <a:t> Write the sketch in the editor, verify </a:t>
            </a:r>
            <a:r>
              <a:rPr kumimoji="0" lang="en-US" sz="2400" b="0" i="0" u="none" strike="noStrike" cap="none" normalizeH="0" baseline="0" dirty="0" err="1">
                <a:ln>
                  <a:noFill/>
                </a:ln>
                <a:solidFill>
                  <a:schemeClr val="tx1"/>
                </a:solidFill>
                <a:effectLst/>
                <a:ea typeface="Times New Roman" pitchFamily="18" charset="0"/>
                <a:cs typeface="Cambria" pitchFamily="18" charset="0"/>
              </a:rPr>
              <a:t>andupload</a:t>
            </a:r>
            <a:r>
              <a:rPr kumimoji="0" lang="en-US" sz="2400" b="0" i="0" u="none" strike="noStrike" cap="none" normalizeH="0" baseline="0" dirty="0">
                <a:ln>
                  <a:noFill/>
                </a:ln>
                <a:solidFill>
                  <a:schemeClr val="tx1"/>
                </a:solidFill>
                <a:effectLst/>
                <a:ea typeface="Times New Roman" pitchFamily="18" charset="0"/>
                <a:cs typeface="Cambria" pitchFamily="18" charset="0"/>
              </a:rPr>
              <a:t> Connect the positive terminal of the LED to digital pin 12 and the nega</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tive terminal to the ground pin (GND) of Arduino Board</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95</a:t>
            </a:fld>
            <a:endParaRPr lang="en-IN"/>
          </a:p>
        </p:txBody>
      </p:sp>
      <p:sp>
        <p:nvSpPr>
          <p:cNvPr id="111617" name="Rectangle 1"/>
          <p:cNvSpPr>
            <a:spLocks noChangeArrowheads="1"/>
          </p:cNvSpPr>
          <p:nvPr/>
        </p:nvSpPr>
        <p:spPr bwMode="auto">
          <a:xfrm>
            <a:off x="381000" y="1066800"/>
            <a:ext cx="83820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void setup()</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pinMode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(12, OUTPUT); // set the pin mode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 void loop()</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digitalWrite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(12, HIGH); // Turn on the LED delay(1000);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digitalWrite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(12, LOW); //Turn of the LED delay(1000);</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96</a:t>
            </a:fld>
            <a:endParaRPr lang="en-IN"/>
          </a:p>
        </p:txBody>
      </p:sp>
      <p:sp>
        <p:nvSpPr>
          <p:cNvPr id="110593" name="Rectangle 1"/>
          <p:cNvSpPr>
            <a:spLocks noChangeArrowheads="1"/>
          </p:cNvSpPr>
          <p:nvPr/>
        </p:nvSpPr>
        <p:spPr bwMode="auto">
          <a:xfrm>
            <a:off x="304800" y="1066800"/>
            <a:ext cx="8534400" cy="447814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Set the pin mode as output which is connected to the led, pin 12 in this case. Use </a:t>
            </a:r>
            <a:r>
              <a:rPr kumimoji="0" lang="en-US" sz="2400" b="0" i="0" u="none" strike="noStrike" cap="none" normalizeH="0" baseline="0" dirty="0" err="1">
                <a:ln>
                  <a:noFill/>
                </a:ln>
                <a:solidFill>
                  <a:schemeClr val="tx1"/>
                </a:solidFill>
                <a:effectLst/>
                <a:ea typeface="Times New Roman" pitchFamily="18" charset="0"/>
                <a:cs typeface="Times New Roman" pitchFamily="18" charset="0"/>
              </a:rPr>
              <a:t>digitalWrite</a:t>
            </a:r>
            <a:r>
              <a:rPr kumimoji="0" lang="en-US" sz="2400" b="0" i="0" u="none" strike="noStrike" cap="none" normalizeH="0" baseline="0" dirty="0">
                <a:ln>
                  <a:noFill/>
                </a:ln>
                <a:solidFill>
                  <a:schemeClr val="tx1"/>
                </a:solidFill>
                <a:effectLst/>
                <a:ea typeface="Times New Roman" pitchFamily="18" charset="0"/>
                <a:cs typeface="Times New Roman" pitchFamily="18" charset="0"/>
              </a:rPr>
              <a:t>() function to set the output as HIGH and LOW</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Delay () function is used to specify the delay between HIGH-LOW transition of the output</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Connect he board to the PC</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Set the port and board type</a:t>
            </a:r>
            <a:endParaRPr kumimoji="0" lang="en-US" sz="2400" b="0" i="0" u="none" strike="noStrike" cap="none" normalizeH="0" baseline="0" dirty="0">
              <a:ln>
                <a:noFill/>
              </a:ln>
              <a:solidFill>
                <a:schemeClr val="tx1"/>
              </a:solidFill>
              <a:effectLst/>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sz="2400" b="0" i="0" u="none" strike="noStrike" cap="none" normalizeH="0" baseline="0" dirty="0">
                <a:ln>
                  <a:noFill/>
                </a:ln>
                <a:solidFill>
                  <a:schemeClr val="tx1"/>
                </a:solidFill>
                <a:effectLst/>
                <a:ea typeface="Times New Roman" pitchFamily="18" charset="0"/>
                <a:cs typeface="Times New Roman" pitchFamily="18" charset="0"/>
              </a:rPr>
              <a:t>Verify the code and upload, notice the TX – RX led in the board starts flashing as the code is uploaded.</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97</a:t>
            </a:fld>
            <a:endParaRPr lang="en-IN"/>
          </a:p>
        </p:txBody>
      </p:sp>
      <p:sp>
        <p:nvSpPr>
          <p:cNvPr id="6" name="Rectangle 5"/>
          <p:cNvSpPr/>
          <p:nvPr/>
        </p:nvSpPr>
        <p:spPr>
          <a:xfrm>
            <a:off x="2971800" y="990600"/>
            <a:ext cx="3537892" cy="461665"/>
          </a:xfrm>
          <a:prstGeom prst="rect">
            <a:avLst/>
          </a:prstGeom>
        </p:spPr>
        <p:txBody>
          <a:bodyPr wrap="none">
            <a:spAutoFit/>
          </a:bodyPr>
          <a:lstStyle/>
          <a:p>
            <a:r>
              <a:rPr lang="en-US" sz="2400" b="1" u="sng" dirty="0"/>
              <a:t>Soil Moisture Monitoring</a:t>
            </a:r>
            <a:endParaRPr lang="en-US" sz="2400" dirty="0"/>
          </a:p>
        </p:txBody>
      </p:sp>
      <p:sp>
        <p:nvSpPr>
          <p:cNvPr id="120834" name="Rectangle 2"/>
          <p:cNvSpPr>
            <a:spLocks noChangeArrowheads="1"/>
          </p:cNvSpPr>
          <p:nvPr/>
        </p:nvSpPr>
        <p:spPr bwMode="auto">
          <a:xfrm>
            <a:off x="228600" y="14478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0835" name="Rectangle 3"/>
          <p:cNvSpPr>
            <a:spLocks noChangeArrowheads="1"/>
          </p:cNvSpPr>
          <p:nvPr/>
        </p:nvSpPr>
        <p:spPr bwMode="auto">
          <a:xfrm>
            <a:off x="304800" y="1600200"/>
            <a:ext cx="8534400" cy="34163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2286000" algn="l"/>
              </a:tabLst>
            </a:pPr>
            <a:r>
              <a:rPr kumimoji="0" lang="en-US" sz="2400" b="0" i="0" u="none" strike="noStrike" cap="none" normalizeH="0" baseline="0" dirty="0">
                <a:ln>
                  <a:noFill/>
                </a:ln>
                <a:solidFill>
                  <a:srgbClr val="000000"/>
                </a:solidFill>
                <a:effectLst/>
                <a:ea typeface="Times New Roman" pitchFamily="18" charset="0"/>
                <a:cs typeface="Times New Roman" pitchFamily="18" charset="0"/>
              </a:rPr>
              <a:t>Soil   moisture   sensors measure   the   volumetric water   content in soil. Since   the direct gravimetric measurement of free soil moisture requires removing, drying, and weighting of a sample, soil moisture sensors measure the volumetric water content indirectly by using some other property of the soil, such as electrical resistance, dielectric constant, or interaction with neutrons, as a proxy for the moisture content</a:t>
            </a:r>
            <a:endParaRPr kumimoji="0" lang="en-US" sz="2400" b="0" i="0" u="none" strike="noStrike" cap="none" normalizeH="0" baseline="0" dirty="0">
              <a:ln>
                <a:noFill/>
              </a:ln>
              <a:solidFill>
                <a:schemeClr val="tx1"/>
              </a:solidFill>
              <a:effectLst/>
              <a:cs typeface="Arial" pitchFamily="34" charset="0"/>
            </a:endParaRPr>
          </a:p>
        </p:txBody>
      </p:sp>
    </p:spTree>
    <p:extLst>
      <p:ext uri="{BB962C8B-B14F-4D97-AF65-F5344CB8AC3E}">
        <p14:creationId xmlns:p14="http://schemas.microsoft.com/office/powerpoint/2010/main" val="397627315"/>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98</a:t>
            </a:fld>
            <a:endParaRPr lang="en-IN"/>
          </a:p>
        </p:txBody>
      </p:sp>
      <p:sp>
        <p:nvSpPr>
          <p:cNvPr id="6" name="Rectangle 5"/>
          <p:cNvSpPr/>
          <p:nvPr/>
        </p:nvSpPr>
        <p:spPr>
          <a:xfrm>
            <a:off x="381000" y="1143000"/>
            <a:ext cx="8229600" cy="2862322"/>
          </a:xfrm>
          <a:prstGeom prst="rect">
            <a:avLst/>
          </a:prstGeom>
        </p:spPr>
        <p:txBody>
          <a:bodyPr wrap="square">
            <a:spAutoFit/>
          </a:bodyPr>
          <a:lstStyle/>
          <a:p>
            <a:pPr algn="just">
              <a:lnSpc>
                <a:spcPct val="150000"/>
              </a:lnSpc>
            </a:pPr>
            <a:r>
              <a:rPr lang="en-US" sz="2400" dirty="0">
                <a:solidFill>
                  <a:srgbClr val="000000"/>
                </a:solidFill>
                <a:ea typeface="Times New Roman" pitchFamily="18" charset="0"/>
                <a:cs typeface="Times New Roman" pitchFamily="18" charset="0"/>
              </a:rPr>
              <a:t>The relation between the measured property and soil moisture must be calibrated and may vary depending on environmental factors such as soil type, temperature, or electric conductivity. Reflected microwave radiation is affected by the soil moisture and is used for remote sensing in hydrology and agriculture.</a:t>
            </a:r>
            <a:endParaRPr lang="en-US" sz="2400" dirty="0"/>
          </a:p>
        </p:txBody>
      </p:sp>
    </p:spTree>
    <p:extLst>
      <p:ext uri="{BB962C8B-B14F-4D97-AF65-F5344CB8AC3E}">
        <p14:creationId xmlns:p14="http://schemas.microsoft.com/office/powerpoint/2010/main" val="397627315"/>
      </p:ext>
    </p:extLst>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BB6EC8-A810-4679-A59B-04B8165577A0}" type="datetime1">
              <a:rPr lang="en-US" smtClean="0"/>
              <a:pPr/>
              <a:t>10/8/2021</a:t>
            </a:fld>
            <a:endParaRPr lang="en-IN" dirty="0"/>
          </a:p>
        </p:txBody>
      </p:sp>
      <p:sp>
        <p:nvSpPr>
          <p:cNvPr id="5" name="Slide Number Placeholder 4"/>
          <p:cNvSpPr>
            <a:spLocks noGrp="1"/>
          </p:cNvSpPr>
          <p:nvPr>
            <p:ph type="sldNum" sz="quarter" idx="12"/>
          </p:nvPr>
        </p:nvSpPr>
        <p:spPr/>
        <p:txBody>
          <a:bodyPr/>
          <a:lstStyle/>
          <a:p>
            <a:fld id="{0E2B90DE-CA9C-452B-80F9-35262CC2B070}" type="slidenum">
              <a:rPr lang="en-IN" smtClean="0"/>
              <a:pPr/>
              <a:t>99</a:t>
            </a:fld>
            <a:endParaRPr lang="en-IN"/>
          </a:p>
        </p:txBody>
      </p:sp>
      <p:pic>
        <p:nvPicPr>
          <p:cNvPr id="6" name="image1.jpeg"/>
          <p:cNvPicPr/>
          <p:nvPr/>
        </p:nvPicPr>
        <p:blipFill>
          <a:blip r:embed="rId2" cstate="print"/>
          <a:stretch>
            <a:fillRect/>
          </a:stretch>
        </p:blipFill>
        <p:spPr>
          <a:xfrm>
            <a:off x="2133600" y="1447800"/>
            <a:ext cx="4953000" cy="3200400"/>
          </a:xfrm>
          <a:prstGeom prst="rect">
            <a:avLst/>
          </a:prstGeom>
        </p:spPr>
      </p:pic>
    </p:spTree>
    <p:extLst>
      <p:ext uri="{BB962C8B-B14F-4D97-AF65-F5344CB8AC3E}">
        <p14:creationId xmlns:p14="http://schemas.microsoft.com/office/powerpoint/2010/main" val="397627315"/>
      </p:ext>
    </p:extLst>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1670</TotalTime>
  <Words>8315</Words>
  <Application>Microsoft Office PowerPoint</Application>
  <PresentationFormat>On-screen Show (4:3)</PresentationFormat>
  <Paragraphs>706</Paragraphs>
  <Slides>124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124</vt:i4>
      </vt:variant>
    </vt:vector>
  </HeadingPairs>
  <TitlesOfParts>
    <vt:vector size="131" baseType="lpstr">
      <vt:lpstr>Arial</vt:lpstr>
      <vt:lpstr>Calibri</vt:lpstr>
      <vt:lpstr>Cambria</vt:lpstr>
      <vt:lpstr>Franklin Gothic Book</vt:lpstr>
      <vt:lpstr>Perpetua</vt:lpstr>
      <vt:lpstr>Wingdings 2</vt:lpstr>
      <vt:lpstr>Equity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UNIT IV</dc:title>
  <dc:creator>lakshmanan</dc:creator>
  <cp:lastModifiedBy>K R</cp:lastModifiedBy>
  <cp:revision>157</cp:revision>
  <dcterms:created xsi:type="dcterms:W3CDTF">2020-04-03T05:15:40Z</dcterms:created>
  <dcterms:modified xsi:type="dcterms:W3CDTF">2021-10-08T03:37:50Z</dcterms:modified>
</cp:coreProperties>
</file>