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76" r:id="rId2"/>
    <p:sldId id="277" r:id="rId3"/>
    <p:sldId id="278"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5"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327"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28" r:id="rId60"/>
    <p:sldId id="318" r:id="rId61"/>
    <p:sldId id="319" r:id="rId62"/>
    <p:sldId id="320"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A529C8-8B2C-4D91-B4CE-E0A17C99C257}" type="datetimeFigureOut">
              <a:rPr lang="en-US" smtClean="0"/>
              <a:t>9/17/2020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CF75E4-3B38-4905-B73E-45EC956BAADE}" type="slidenum">
              <a:rPr lang="en-US" smtClean="0"/>
              <a:t>‹#›</a:t>
            </a:fld>
            <a:endParaRPr lang="en-US"/>
          </a:p>
        </p:txBody>
      </p:sp>
    </p:spTree>
    <p:extLst>
      <p:ext uri="{BB962C8B-B14F-4D97-AF65-F5344CB8AC3E}">
        <p14:creationId xmlns:p14="http://schemas.microsoft.com/office/powerpoint/2010/main" val="3273511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AAE7F4-E55F-47F4-AD60-91FB174E5178}"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324-11D6-4257-9269-B29E3C303D24}" type="slidenum">
              <a:rPr lang="en-US" smtClean="0"/>
              <a:t>‹#›</a:t>
            </a:fld>
            <a:endParaRPr lang="en-US"/>
          </a:p>
        </p:txBody>
      </p:sp>
    </p:spTree>
    <p:extLst>
      <p:ext uri="{BB962C8B-B14F-4D97-AF65-F5344CB8AC3E}">
        <p14:creationId xmlns:p14="http://schemas.microsoft.com/office/powerpoint/2010/main" val="3267075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AAE7F4-E55F-47F4-AD60-91FB174E5178}"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324-11D6-4257-9269-B29E3C303D24}" type="slidenum">
              <a:rPr lang="en-US" smtClean="0"/>
              <a:t>‹#›</a:t>
            </a:fld>
            <a:endParaRPr lang="en-US"/>
          </a:p>
        </p:txBody>
      </p:sp>
    </p:spTree>
    <p:extLst>
      <p:ext uri="{BB962C8B-B14F-4D97-AF65-F5344CB8AC3E}">
        <p14:creationId xmlns:p14="http://schemas.microsoft.com/office/powerpoint/2010/main" val="174228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AAE7F4-E55F-47F4-AD60-91FB174E5178}"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324-11D6-4257-9269-B29E3C303D24}" type="slidenum">
              <a:rPr lang="en-US" smtClean="0"/>
              <a:t>‹#›</a:t>
            </a:fld>
            <a:endParaRPr lang="en-US"/>
          </a:p>
        </p:txBody>
      </p:sp>
    </p:spTree>
    <p:extLst>
      <p:ext uri="{BB962C8B-B14F-4D97-AF65-F5344CB8AC3E}">
        <p14:creationId xmlns:p14="http://schemas.microsoft.com/office/powerpoint/2010/main" val="189063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AAE7F4-E55F-47F4-AD60-91FB174E5178}"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324-11D6-4257-9269-B29E3C303D24}" type="slidenum">
              <a:rPr lang="en-US" smtClean="0"/>
              <a:t>‹#›</a:t>
            </a:fld>
            <a:endParaRPr lang="en-US"/>
          </a:p>
        </p:txBody>
      </p:sp>
    </p:spTree>
    <p:extLst>
      <p:ext uri="{BB962C8B-B14F-4D97-AF65-F5344CB8AC3E}">
        <p14:creationId xmlns:p14="http://schemas.microsoft.com/office/powerpoint/2010/main" val="2968343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AAE7F4-E55F-47F4-AD60-91FB174E5178}"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324-11D6-4257-9269-B29E3C303D24}" type="slidenum">
              <a:rPr lang="en-US" smtClean="0"/>
              <a:t>‹#›</a:t>
            </a:fld>
            <a:endParaRPr lang="en-US"/>
          </a:p>
        </p:txBody>
      </p:sp>
    </p:spTree>
    <p:extLst>
      <p:ext uri="{BB962C8B-B14F-4D97-AF65-F5344CB8AC3E}">
        <p14:creationId xmlns:p14="http://schemas.microsoft.com/office/powerpoint/2010/main" val="991860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AAE7F4-E55F-47F4-AD60-91FB174E5178}"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324-11D6-4257-9269-B29E3C303D24}" type="slidenum">
              <a:rPr lang="en-US" smtClean="0"/>
              <a:t>‹#›</a:t>
            </a:fld>
            <a:endParaRPr lang="en-US"/>
          </a:p>
        </p:txBody>
      </p:sp>
    </p:spTree>
    <p:extLst>
      <p:ext uri="{BB962C8B-B14F-4D97-AF65-F5344CB8AC3E}">
        <p14:creationId xmlns:p14="http://schemas.microsoft.com/office/powerpoint/2010/main" val="2888702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AAE7F4-E55F-47F4-AD60-91FB174E5178}" type="datetimeFigureOut">
              <a:rPr lang="en-US" smtClean="0"/>
              <a:t>9/17/2020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23324-11D6-4257-9269-B29E3C303D24}" type="slidenum">
              <a:rPr lang="en-US" smtClean="0"/>
              <a:t>‹#›</a:t>
            </a:fld>
            <a:endParaRPr lang="en-US"/>
          </a:p>
        </p:txBody>
      </p:sp>
    </p:spTree>
    <p:extLst>
      <p:ext uri="{BB962C8B-B14F-4D97-AF65-F5344CB8AC3E}">
        <p14:creationId xmlns:p14="http://schemas.microsoft.com/office/powerpoint/2010/main" val="19485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AAE7F4-E55F-47F4-AD60-91FB174E5178}" type="datetimeFigureOut">
              <a:rPr lang="en-US" smtClean="0"/>
              <a:t>9/17/2020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823324-11D6-4257-9269-B29E3C303D24}" type="slidenum">
              <a:rPr lang="en-US" smtClean="0"/>
              <a:t>‹#›</a:t>
            </a:fld>
            <a:endParaRPr lang="en-US"/>
          </a:p>
        </p:txBody>
      </p:sp>
    </p:spTree>
    <p:extLst>
      <p:ext uri="{BB962C8B-B14F-4D97-AF65-F5344CB8AC3E}">
        <p14:creationId xmlns:p14="http://schemas.microsoft.com/office/powerpoint/2010/main" val="3082232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AAE7F4-E55F-47F4-AD60-91FB174E5178}" type="datetimeFigureOut">
              <a:rPr lang="en-US" smtClean="0"/>
              <a:t>9/17/2020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823324-11D6-4257-9269-B29E3C303D24}" type="slidenum">
              <a:rPr lang="en-US" smtClean="0"/>
              <a:t>‹#›</a:t>
            </a:fld>
            <a:endParaRPr lang="en-US"/>
          </a:p>
        </p:txBody>
      </p:sp>
    </p:spTree>
    <p:extLst>
      <p:ext uri="{BB962C8B-B14F-4D97-AF65-F5344CB8AC3E}">
        <p14:creationId xmlns:p14="http://schemas.microsoft.com/office/powerpoint/2010/main" val="153076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AAE7F4-E55F-47F4-AD60-91FB174E5178}"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324-11D6-4257-9269-B29E3C303D24}" type="slidenum">
              <a:rPr lang="en-US" smtClean="0"/>
              <a:t>‹#›</a:t>
            </a:fld>
            <a:endParaRPr lang="en-US"/>
          </a:p>
        </p:txBody>
      </p:sp>
    </p:spTree>
    <p:extLst>
      <p:ext uri="{BB962C8B-B14F-4D97-AF65-F5344CB8AC3E}">
        <p14:creationId xmlns:p14="http://schemas.microsoft.com/office/powerpoint/2010/main" val="176044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AAE7F4-E55F-47F4-AD60-91FB174E5178}"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324-11D6-4257-9269-B29E3C303D24}" type="slidenum">
              <a:rPr lang="en-US" smtClean="0"/>
              <a:t>‹#›</a:t>
            </a:fld>
            <a:endParaRPr lang="en-US"/>
          </a:p>
        </p:txBody>
      </p:sp>
    </p:spTree>
    <p:extLst>
      <p:ext uri="{BB962C8B-B14F-4D97-AF65-F5344CB8AC3E}">
        <p14:creationId xmlns:p14="http://schemas.microsoft.com/office/powerpoint/2010/main" val="915330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AE7F4-E55F-47F4-AD60-91FB174E5178}" type="datetimeFigureOut">
              <a:rPr lang="en-US" smtClean="0"/>
              <a:t>9/17/2020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23324-11D6-4257-9269-B29E3C303D24}" type="slidenum">
              <a:rPr lang="en-US" smtClean="0"/>
              <a:t>‹#›</a:t>
            </a:fld>
            <a:endParaRPr lang="en-US"/>
          </a:p>
        </p:txBody>
      </p:sp>
    </p:spTree>
    <p:extLst>
      <p:ext uri="{BB962C8B-B14F-4D97-AF65-F5344CB8AC3E}">
        <p14:creationId xmlns:p14="http://schemas.microsoft.com/office/powerpoint/2010/main" val="4151217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4.xml"/><Relationship Id="rId5" Type="http://schemas.openxmlformats.org/officeDocument/2006/relationships/image" Target="../media/image1.jp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12775" y="228600"/>
            <a:ext cx="8153400" cy="990600"/>
          </a:xfrm>
        </p:spPr>
        <p:txBody>
          <a:bodyPr>
            <a:normAutofit/>
          </a:bodyPr>
          <a:lstStyle/>
          <a:p>
            <a:r>
              <a:rPr lang="en-US" dirty="0" smtClean="0">
                <a:latin typeface="Arial" pitchFamily="34" charset="0"/>
                <a:cs typeface="Arial" pitchFamily="34" charset="0"/>
              </a:rPr>
              <a:t>Iteration And Prototyping</a:t>
            </a:r>
            <a:endParaRPr lang="en-GB" altLang="en-US" dirty="0" smtClean="0">
              <a:latin typeface="Arial" pitchFamily="34" charset="0"/>
              <a:cs typeface="Arial" pitchFamily="34" charset="0"/>
            </a:endParaRPr>
          </a:p>
        </p:txBody>
      </p:sp>
      <p:sp>
        <p:nvSpPr>
          <p:cNvPr id="35843" name="Rectangle 3"/>
          <p:cNvSpPr>
            <a:spLocks noGrp="1" noChangeArrowheads="1"/>
          </p:cNvSpPr>
          <p:nvPr>
            <p:ph type="body" idx="1"/>
          </p:nvPr>
        </p:nvSpPr>
        <p:spPr>
          <a:xfrm>
            <a:off x="612775" y="1600200"/>
            <a:ext cx="8153400" cy="4495800"/>
          </a:xfrm>
        </p:spPr>
        <p:txBody>
          <a:bodyPr/>
          <a:lstStyle/>
          <a:p>
            <a:r>
              <a:rPr lang="en-US" dirty="0" smtClean="0">
                <a:latin typeface="Arial" pitchFamily="34" charset="0"/>
                <a:cs typeface="Arial" pitchFamily="34" charset="0"/>
              </a:rPr>
              <a:t>formative evaluation-</a:t>
            </a:r>
          </a:p>
          <a:p>
            <a:pPr lvl="1"/>
            <a:r>
              <a:rPr lang="en-US" altLang="en-US" sz="2000" dirty="0" smtClean="0">
                <a:latin typeface="Arial" pitchFamily="34" charset="0"/>
                <a:cs typeface="Arial" pitchFamily="34" charset="0"/>
              </a:rPr>
              <a:t>Prototype that is acceptable</a:t>
            </a:r>
          </a:p>
          <a:p>
            <a:pPr lvl="1"/>
            <a:r>
              <a:rPr lang="en-US" altLang="en-US" sz="2000" dirty="0" smtClean="0">
                <a:latin typeface="Arial" pitchFamily="34" charset="0"/>
                <a:cs typeface="Arial" pitchFamily="34" charset="0"/>
              </a:rPr>
              <a:t>Room for improvement</a:t>
            </a:r>
          </a:p>
          <a:p>
            <a:pPr lvl="1"/>
            <a:r>
              <a:rPr lang="en-US" sz="2000" dirty="0" smtClean="0">
                <a:latin typeface="Arial" pitchFamily="34" charset="0"/>
                <a:cs typeface="Arial" pitchFamily="34" charset="0"/>
              </a:rPr>
              <a:t>intended to improve designs</a:t>
            </a:r>
          </a:p>
          <a:p>
            <a:pPr marL="342900" lvl="1" indent="-342900">
              <a:buFont typeface="Arial" pitchFamily="34" charset="0"/>
              <a:buChar char="•"/>
            </a:pPr>
            <a:r>
              <a:rPr lang="en-US" sz="3200" dirty="0" smtClean="0">
                <a:latin typeface="Arial" pitchFamily="34" charset="0"/>
                <a:cs typeface="Arial" pitchFamily="34" charset="0"/>
              </a:rPr>
              <a:t>summative evaluation</a:t>
            </a:r>
            <a:endParaRPr lang="en-US" altLang="en-US" sz="3200" dirty="0" smtClean="0">
              <a:latin typeface="Arial" pitchFamily="34" charset="0"/>
              <a:cs typeface="Arial" pitchFamily="34" charset="0"/>
            </a:endParaRPr>
          </a:p>
          <a:p>
            <a:pPr lvl="1"/>
            <a:r>
              <a:rPr lang="en-US" sz="2000" dirty="0" smtClean="0">
                <a:latin typeface="Arial" pitchFamily="34" charset="0"/>
                <a:cs typeface="Arial" pitchFamily="34" charset="0"/>
              </a:rPr>
              <a:t>performed at the end to verify whether the product is good enough.</a:t>
            </a:r>
          </a:p>
          <a:p>
            <a:pPr lvl="1"/>
            <a:r>
              <a:rPr lang="en-US" sz="2000" dirty="0" smtClean="0"/>
              <a:t>a real-use environment</a:t>
            </a:r>
            <a:endParaRPr lang="en-US" altLang="en-US" sz="2000" dirty="0">
              <a:latin typeface="Arial" pitchFamily="34" charset="0"/>
              <a:cs typeface="Arial" pitchFamily="34" charset="0"/>
            </a:endParaRP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2960829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12775" y="228600"/>
            <a:ext cx="8153400" cy="990600"/>
          </a:xfrm>
        </p:spPr>
        <p:txBody>
          <a:bodyPr>
            <a:noAutofit/>
          </a:bodyPr>
          <a:lstStyle/>
          <a:p>
            <a:r>
              <a:rPr lang="en-US" altLang="en-US" sz="4000" dirty="0" smtClean="0">
                <a:latin typeface="Arial" pitchFamily="34" charset="0"/>
                <a:cs typeface="Arial" pitchFamily="34" charset="0"/>
              </a:rPr>
              <a:t/>
            </a:r>
            <a:br>
              <a:rPr lang="en-US" altLang="en-US" sz="4000" dirty="0" smtClean="0">
                <a:latin typeface="Arial" pitchFamily="34" charset="0"/>
                <a:cs typeface="Arial" pitchFamily="34" charset="0"/>
              </a:rPr>
            </a:br>
            <a:r>
              <a:rPr lang="en-US" altLang="en-US" sz="4000" dirty="0" smtClean="0">
                <a:latin typeface="Arial" pitchFamily="34" charset="0"/>
                <a:cs typeface="Arial" pitchFamily="34" charset="0"/>
              </a:rPr>
              <a:t>2. Defining the requirements</a:t>
            </a:r>
            <a:br>
              <a:rPr lang="en-US" altLang="en-US" sz="4000" dirty="0" smtClean="0">
                <a:latin typeface="Arial" pitchFamily="34" charset="0"/>
                <a:cs typeface="Arial" pitchFamily="34" charset="0"/>
              </a:rPr>
            </a:br>
            <a:endParaRPr lang="en-US" sz="4000" dirty="0" smtClean="0">
              <a:latin typeface="Arial" pitchFamily="34" charset="0"/>
              <a:cs typeface="Arial" pitchFamily="34" charset="0"/>
            </a:endParaRPr>
          </a:p>
        </p:txBody>
      </p:sp>
      <p:sp>
        <p:nvSpPr>
          <p:cNvPr id="16387" name="Content Placeholder 2"/>
          <p:cNvSpPr>
            <a:spLocks noGrp="1"/>
          </p:cNvSpPr>
          <p:nvPr>
            <p:ph sz="quarter" idx="1"/>
          </p:nvPr>
        </p:nvSpPr>
        <p:spPr>
          <a:xfrm>
            <a:off x="612775" y="1219200"/>
            <a:ext cx="8153400" cy="4876800"/>
          </a:xfrm>
        </p:spPr>
        <p:txBody>
          <a:bodyPr>
            <a:normAutofit/>
          </a:bodyPr>
          <a:lstStyle/>
          <a:p>
            <a:pPr>
              <a:spcBef>
                <a:spcPts val="1800"/>
              </a:spcBef>
            </a:pPr>
            <a:r>
              <a:rPr lang="en-US" sz="2400" dirty="0" smtClean="0">
                <a:latin typeface="Arial" pitchFamily="34" charset="0"/>
                <a:cs typeface="Arial" pitchFamily="34" charset="0"/>
              </a:rPr>
              <a:t>The next step is to clearly define and document the product requirements and get them approved from the customer or the market analysts. </a:t>
            </a:r>
          </a:p>
          <a:p>
            <a:pPr>
              <a:spcBef>
                <a:spcPts val="1800"/>
              </a:spcBef>
            </a:pPr>
            <a:r>
              <a:rPr lang="en-US" sz="2400" dirty="0" smtClean="0">
                <a:latin typeface="Arial" pitchFamily="34" charset="0"/>
                <a:cs typeface="Arial" pitchFamily="34" charset="0"/>
              </a:rPr>
              <a:t>This is done through SRS. Software Requirement Specification document </a:t>
            </a:r>
          </a:p>
          <a:p>
            <a:pPr>
              <a:spcBef>
                <a:spcPts val="1800"/>
              </a:spcBef>
            </a:pPr>
            <a:r>
              <a:rPr lang="en-US" sz="2400" dirty="0" smtClean="0">
                <a:latin typeface="Arial" pitchFamily="34" charset="0"/>
                <a:cs typeface="Arial" pitchFamily="34" charset="0"/>
              </a:rPr>
              <a:t>It consists of all the product requirements to be designed and developed during the project life cycle.</a:t>
            </a: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598256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12775" y="228600"/>
            <a:ext cx="8153400" cy="990600"/>
          </a:xfrm>
        </p:spPr>
        <p:txBody>
          <a:bodyPr>
            <a:normAutofit fontScale="90000"/>
          </a:bodyPr>
          <a:lstStyle/>
          <a:p>
            <a:r>
              <a:rPr lang="en-US" altLang="en-US" dirty="0" smtClean="0">
                <a:latin typeface="Arial" pitchFamily="34" charset="0"/>
                <a:cs typeface="Arial" pitchFamily="34" charset="0"/>
              </a:rPr>
              <a:t/>
            </a:r>
            <a:br>
              <a:rPr lang="en-US" altLang="en-US" dirty="0" smtClean="0">
                <a:latin typeface="Arial" pitchFamily="34" charset="0"/>
                <a:cs typeface="Arial" pitchFamily="34" charset="0"/>
              </a:rPr>
            </a:br>
            <a:r>
              <a:rPr lang="en-US" altLang="en-US" dirty="0" smtClean="0">
                <a:latin typeface="Arial" pitchFamily="34" charset="0"/>
                <a:cs typeface="Arial" pitchFamily="34" charset="0"/>
              </a:rPr>
              <a:t>3. Architectural design</a:t>
            </a:r>
            <a:br>
              <a:rPr lang="en-US" altLang="en-US" dirty="0" smtClean="0">
                <a:latin typeface="Arial" pitchFamily="34" charset="0"/>
                <a:cs typeface="Arial" pitchFamily="34" charset="0"/>
              </a:rPr>
            </a:br>
            <a:endParaRPr lang="en-US" dirty="0" smtClean="0">
              <a:latin typeface="Arial" pitchFamily="34" charset="0"/>
              <a:cs typeface="Arial" pitchFamily="34" charset="0"/>
            </a:endParaRPr>
          </a:p>
        </p:txBody>
      </p:sp>
      <p:sp>
        <p:nvSpPr>
          <p:cNvPr id="17411" name="Content Placeholder 2"/>
          <p:cNvSpPr>
            <a:spLocks noGrp="1"/>
          </p:cNvSpPr>
          <p:nvPr>
            <p:ph sz="quarter" idx="1"/>
          </p:nvPr>
        </p:nvSpPr>
        <p:spPr>
          <a:xfrm>
            <a:off x="612775" y="1219200"/>
            <a:ext cx="8153400" cy="4876800"/>
          </a:xfrm>
        </p:spPr>
        <p:txBody>
          <a:bodyPr>
            <a:normAutofit/>
          </a:bodyPr>
          <a:lstStyle/>
          <a:p>
            <a:pPr>
              <a:spcBef>
                <a:spcPts val="1800"/>
              </a:spcBef>
            </a:pPr>
            <a:r>
              <a:rPr lang="en-GB" altLang="en-US" sz="2400" dirty="0" smtClean="0">
                <a:latin typeface="Arial" pitchFamily="34" charset="0"/>
                <a:cs typeface="Arial" pitchFamily="34" charset="0"/>
              </a:rPr>
              <a:t>High-level description of </a:t>
            </a:r>
            <a:r>
              <a:rPr lang="en-GB" altLang="en-US" sz="2400" dirty="0" smtClean="0">
                <a:solidFill>
                  <a:srgbClr val="C00000"/>
                </a:solidFill>
                <a:latin typeface="Arial" pitchFamily="34" charset="0"/>
                <a:cs typeface="Arial" pitchFamily="34" charset="0"/>
              </a:rPr>
              <a:t>how the system will provide the services </a:t>
            </a:r>
          </a:p>
          <a:p>
            <a:pPr>
              <a:spcBef>
                <a:spcPts val="1800"/>
              </a:spcBef>
            </a:pPr>
            <a:r>
              <a:rPr lang="en-GB" altLang="en-US" sz="2400" dirty="0" smtClean="0">
                <a:latin typeface="Arial" pitchFamily="34" charset="0"/>
                <a:cs typeface="Arial" pitchFamily="34" charset="0"/>
              </a:rPr>
              <a:t>How it satisfy both </a:t>
            </a:r>
            <a:r>
              <a:rPr lang="en-GB" altLang="en-US" sz="2400" dirty="0" smtClean="0">
                <a:solidFill>
                  <a:srgbClr val="C00000"/>
                </a:solidFill>
                <a:latin typeface="Arial" pitchFamily="34" charset="0"/>
                <a:cs typeface="Arial" pitchFamily="34" charset="0"/>
              </a:rPr>
              <a:t>functional and non functional requirements</a:t>
            </a:r>
          </a:p>
          <a:p>
            <a:pPr>
              <a:spcBef>
                <a:spcPts val="1800"/>
              </a:spcBef>
            </a:pPr>
            <a:r>
              <a:rPr lang="en-US" sz="2400" dirty="0" smtClean="0">
                <a:latin typeface="Arial" pitchFamily="34" charset="0"/>
                <a:cs typeface="Arial" pitchFamily="34" charset="0"/>
              </a:rPr>
              <a:t>SRS is the reference for product architects to come out with the best architecture for the product to be developed. Based on the requirements specified in SRS, the best design approach is selected for the product and documented in a DDS - Design Document Specification.</a:t>
            </a:r>
            <a:endParaRPr lang="en-GB" altLang="en-US" sz="2400" dirty="0" smtClean="0">
              <a:solidFill>
                <a:srgbClr val="C00000"/>
              </a:solidFill>
              <a:latin typeface="Arial" pitchFamily="34" charset="0"/>
              <a:cs typeface="Arial" pitchFamily="34" charset="0"/>
            </a:endParaRPr>
          </a:p>
          <a:p>
            <a:pPr>
              <a:spcBef>
                <a:spcPts val="1800"/>
              </a:spcBef>
            </a:pPr>
            <a:endParaRPr lang="en-US" altLang="en-US" sz="2400" dirty="0" smtClean="0">
              <a:latin typeface="Arial" pitchFamily="34" charset="0"/>
              <a:cs typeface="Arial" pitchFamily="34" charset="0"/>
            </a:endParaRPr>
          </a:p>
          <a:p>
            <a:pPr>
              <a:spcBef>
                <a:spcPts val="1800"/>
              </a:spcBef>
            </a:pPr>
            <a:endParaRPr lang="en-US" sz="2400" dirty="0" smtClean="0">
              <a:latin typeface="Arial" pitchFamily="34" charset="0"/>
              <a:cs typeface="Arial" pitchFamily="34" charset="0"/>
            </a:endParaRP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838956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12775" y="228600"/>
            <a:ext cx="8153400" cy="990600"/>
          </a:xfrm>
        </p:spPr>
        <p:txBody>
          <a:bodyPr>
            <a:normAutofit fontScale="90000"/>
          </a:bodyPr>
          <a:lstStyle/>
          <a:p>
            <a:r>
              <a:rPr lang="en-US" altLang="en-US" dirty="0" smtClean="0"/>
              <a:t/>
            </a:r>
            <a:br>
              <a:rPr lang="en-US" altLang="en-US" dirty="0" smtClean="0"/>
            </a:br>
            <a:r>
              <a:rPr lang="en-US" altLang="en-US" dirty="0" smtClean="0"/>
              <a:t>4. Development and unit testing</a:t>
            </a:r>
            <a:br>
              <a:rPr lang="en-US" altLang="en-US" dirty="0" smtClean="0"/>
            </a:br>
            <a:endParaRPr lang="en-US" dirty="0" smtClean="0"/>
          </a:p>
        </p:txBody>
      </p:sp>
      <p:sp>
        <p:nvSpPr>
          <p:cNvPr id="18435" name="Content Placeholder 2"/>
          <p:cNvSpPr>
            <a:spLocks noGrp="1"/>
          </p:cNvSpPr>
          <p:nvPr>
            <p:ph sz="quarter" idx="1"/>
          </p:nvPr>
        </p:nvSpPr>
        <p:spPr>
          <a:xfrm>
            <a:off x="612775" y="1295400"/>
            <a:ext cx="8153400" cy="4800600"/>
          </a:xfrm>
        </p:spPr>
        <p:txBody>
          <a:bodyPr>
            <a:normAutofit/>
          </a:bodyPr>
          <a:lstStyle/>
          <a:p>
            <a:pPr>
              <a:spcBef>
                <a:spcPts val="1800"/>
              </a:spcBef>
            </a:pPr>
            <a:r>
              <a:rPr lang="en-US" sz="2400" dirty="0" smtClean="0">
                <a:latin typeface="Arial" pitchFamily="34" charset="0"/>
                <a:cs typeface="Arial" pitchFamily="34" charset="0"/>
              </a:rPr>
              <a:t>The programming code is generated as per DDS during this stage. </a:t>
            </a:r>
          </a:p>
          <a:p>
            <a:pPr>
              <a:spcBef>
                <a:spcPts val="1800"/>
              </a:spcBef>
            </a:pPr>
            <a:r>
              <a:rPr lang="en-US" sz="2400" dirty="0" smtClean="0">
                <a:latin typeface="Arial" pitchFamily="34" charset="0"/>
                <a:cs typeface="Arial" pitchFamily="34" charset="0"/>
              </a:rPr>
              <a:t>If the design is performed in a detailed and organized manner, code generation can be accomplished without much hassle.</a:t>
            </a:r>
          </a:p>
          <a:p>
            <a:pPr>
              <a:spcBef>
                <a:spcPts val="1800"/>
              </a:spcBef>
            </a:pPr>
            <a:r>
              <a:rPr lang="en-US" sz="2400" dirty="0" smtClean="0">
                <a:latin typeface="Arial" pitchFamily="34" charset="0"/>
                <a:cs typeface="Arial" pitchFamily="34" charset="0"/>
              </a:rPr>
              <a:t>Developers have to follow the coding guidelines defined by their organization and programming tools like compilers, interpreters, debuggers </a:t>
            </a:r>
            <a:r>
              <a:rPr lang="en-US" sz="2400" dirty="0" err="1" smtClean="0">
                <a:latin typeface="Arial" pitchFamily="34" charset="0"/>
                <a:cs typeface="Arial" pitchFamily="34" charset="0"/>
              </a:rPr>
              <a:t>etc</a:t>
            </a:r>
            <a:r>
              <a:rPr lang="en-US" sz="2400" dirty="0" smtClean="0">
                <a:latin typeface="Arial" pitchFamily="34" charset="0"/>
                <a:cs typeface="Arial" pitchFamily="34" charset="0"/>
              </a:rPr>
              <a:t> are used to generate the code.</a:t>
            </a: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3990346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12775" y="228600"/>
            <a:ext cx="8153400" cy="990600"/>
          </a:xfrm>
        </p:spPr>
        <p:txBody>
          <a:bodyPr>
            <a:normAutofit fontScale="90000"/>
          </a:bodyPr>
          <a:lstStyle/>
          <a:p>
            <a:r>
              <a:rPr lang="en-US" altLang="en-US" dirty="0" smtClean="0">
                <a:latin typeface="Arial" pitchFamily="34" charset="0"/>
                <a:cs typeface="Arial" pitchFamily="34" charset="0"/>
              </a:rPr>
              <a:t/>
            </a:r>
            <a:br>
              <a:rPr lang="en-US" altLang="en-US" dirty="0" smtClean="0">
                <a:latin typeface="Arial" pitchFamily="34" charset="0"/>
                <a:cs typeface="Arial" pitchFamily="34" charset="0"/>
              </a:rPr>
            </a:br>
            <a:r>
              <a:rPr lang="en-US" altLang="en-US" dirty="0" smtClean="0">
                <a:latin typeface="Arial" pitchFamily="34" charset="0"/>
                <a:cs typeface="Arial" pitchFamily="34" charset="0"/>
              </a:rPr>
              <a:t>5. Integration and testing</a:t>
            </a:r>
            <a:br>
              <a:rPr lang="en-US" altLang="en-US" dirty="0" smtClean="0">
                <a:latin typeface="Arial" pitchFamily="34" charset="0"/>
                <a:cs typeface="Arial" pitchFamily="34" charset="0"/>
              </a:rPr>
            </a:br>
            <a:endParaRPr lang="en-US" dirty="0" smtClean="0">
              <a:latin typeface="Arial" pitchFamily="34" charset="0"/>
              <a:cs typeface="Arial" pitchFamily="34" charset="0"/>
            </a:endParaRPr>
          </a:p>
        </p:txBody>
      </p:sp>
      <p:sp>
        <p:nvSpPr>
          <p:cNvPr id="19459" name="Content Placeholder 2"/>
          <p:cNvSpPr>
            <a:spLocks noGrp="1"/>
          </p:cNvSpPr>
          <p:nvPr>
            <p:ph sz="quarter" idx="1"/>
          </p:nvPr>
        </p:nvSpPr>
        <p:spPr>
          <a:xfrm>
            <a:off x="612775" y="1219200"/>
            <a:ext cx="8153400" cy="4876800"/>
          </a:xfrm>
        </p:spPr>
        <p:txBody>
          <a:bodyPr>
            <a:normAutofit/>
          </a:bodyPr>
          <a:lstStyle/>
          <a:p>
            <a:pPr>
              <a:spcBef>
                <a:spcPts val="1800"/>
              </a:spcBef>
            </a:pPr>
            <a:r>
              <a:rPr lang="en-US" sz="2400" dirty="0" smtClean="0">
                <a:latin typeface="Arial" pitchFamily="34" charset="0"/>
                <a:cs typeface="Arial" pitchFamily="34" charset="0"/>
              </a:rPr>
              <a:t>This stage of SDLC is involved in the integration of software with outer world entities.</a:t>
            </a:r>
          </a:p>
          <a:p>
            <a:pPr>
              <a:spcBef>
                <a:spcPts val="1800"/>
              </a:spcBef>
            </a:pPr>
            <a:r>
              <a:rPr lang="en-US" sz="2400" dirty="0" smtClean="0">
                <a:latin typeface="Arial" pitchFamily="34" charset="0"/>
                <a:cs typeface="Arial" pitchFamily="34" charset="0"/>
              </a:rPr>
              <a:t>Software may need to be integrated with the libraries, databases and other program(s). </a:t>
            </a:r>
          </a:p>
          <a:p>
            <a:pPr>
              <a:spcBef>
                <a:spcPts val="1800"/>
              </a:spcBef>
            </a:pPr>
            <a:r>
              <a:rPr lang="en-US" sz="2400" dirty="0" smtClean="0">
                <a:latin typeface="Arial" pitchFamily="34" charset="0"/>
                <a:cs typeface="Arial" pitchFamily="34" charset="0"/>
              </a:rPr>
              <a:t>Also, during this stage, the product defects are reported, tracked, fixed and retested, until the product reaches the quality standards defined in the SRS.</a:t>
            </a: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39210048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12775" y="228600"/>
            <a:ext cx="8153400" cy="990600"/>
          </a:xfrm>
        </p:spPr>
        <p:txBody>
          <a:bodyPr>
            <a:normAutofit fontScale="90000"/>
          </a:bodyPr>
          <a:lstStyle/>
          <a:p>
            <a:r>
              <a:rPr lang="en-US" altLang="en-US" dirty="0" smtClean="0">
                <a:latin typeface="Arial" pitchFamily="34" charset="0"/>
                <a:cs typeface="Arial" pitchFamily="34" charset="0"/>
              </a:rPr>
              <a:t/>
            </a:r>
            <a:br>
              <a:rPr lang="en-US" altLang="en-US" dirty="0" smtClean="0">
                <a:latin typeface="Arial" pitchFamily="34" charset="0"/>
                <a:cs typeface="Arial" pitchFamily="34" charset="0"/>
              </a:rPr>
            </a:br>
            <a:r>
              <a:rPr lang="en-US" altLang="en-US" dirty="0" smtClean="0">
                <a:latin typeface="Arial" pitchFamily="34" charset="0"/>
                <a:cs typeface="Arial" pitchFamily="34" charset="0"/>
              </a:rPr>
              <a:t>6. Operation and maintenance</a:t>
            </a:r>
            <a:br>
              <a:rPr lang="en-US" altLang="en-US" dirty="0" smtClean="0">
                <a:latin typeface="Arial" pitchFamily="34" charset="0"/>
                <a:cs typeface="Arial" pitchFamily="34" charset="0"/>
              </a:rPr>
            </a:br>
            <a:endParaRPr lang="en-US" dirty="0" smtClean="0">
              <a:latin typeface="Arial" pitchFamily="34" charset="0"/>
              <a:cs typeface="Arial" pitchFamily="34" charset="0"/>
            </a:endParaRPr>
          </a:p>
        </p:txBody>
      </p:sp>
      <p:sp>
        <p:nvSpPr>
          <p:cNvPr id="20483" name="Content Placeholder 2"/>
          <p:cNvSpPr>
            <a:spLocks noGrp="1"/>
          </p:cNvSpPr>
          <p:nvPr>
            <p:ph sz="quarter" idx="1"/>
          </p:nvPr>
        </p:nvSpPr>
        <p:spPr>
          <a:xfrm>
            <a:off x="612775" y="1371600"/>
            <a:ext cx="8153400" cy="4724400"/>
          </a:xfrm>
        </p:spPr>
        <p:txBody>
          <a:bodyPr>
            <a:normAutofit/>
          </a:bodyPr>
          <a:lstStyle/>
          <a:p>
            <a:pPr>
              <a:spcBef>
                <a:spcPts val="1800"/>
              </a:spcBef>
            </a:pPr>
            <a:r>
              <a:rPr lang="en-US" sz="2400" dirty="0" smtClean="0">
                <a:latin typeface="Arial" pitchFamily="34" charset="0"/>
                <a:cs typeface="Arial" pitchFamily="34" charset="0"/>
              </a:rPr>
              <a:t>This phase confirms the software operation in terms of more efficiency and less errors. </a:t>
            </a:r>
          </a:p>
          <a:p>
            <a:pPr>
              <a:spcBef>
                <a:spcPts val="1800"/>
              </a:spcBef>
            </a:pPr>
            <a:r>
              <a:rPr lang="en-US" sz="2400" dirty="0" smtClean="0">
                <a:latin typeface="Arial" pitchFamily="34" charset="0"/>
                <a:cs typeface="Arial" pitchFamily="34" charset="0"/>
              </a:rPr>
              <a:t>If required, the users are trained on, or aided with the documentation on how to operate the software and how to keep the software operational. </a:t>
            </a: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2986510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12775" y="228600"/>
            <a:ext cx="8153400" cy="990600"/>
          </a:xfrm>
        </p:spPr>
        <p:txBody>
          <a:bodyPr/>
          <a:lstStyle/>
          <a:p>
            <a:r>
              <a:rPr lang="en-GB" altLang="en-US" dirty="0" smtClean="0">
                <a:latin typeface="Arial" pitchFamily="34" charset="0"/>
                <a:cs typeface="Arial" pitchFamily="34" charset="0"/>
              </a:rPr>
              <a:t>Verification and validation</a:t>
            </a:r>
            <a:endParaRPr lang="en-US" altLang="en-US" dirty="0" smtClean="0">
              <a:latin typeface="Arial" pitchFamily="34" charset="0"/>
              <a:cs typeface="Arial" pitchFamily="34" charset="0"/>
            </a:endParaRPr>
          </a:p>
        </p:txBody>
      </p:sp>
      <p:sp>
        <p:nvSpPr>
          <p:cNvPr id="21507" name="Content Placeholder 2"/>
          <p:cNvSpPr>
            <a:spLocks noGrp="1"/>
          </p:cNvSpPr>
          <p:nvPr>
            <p:ph sz="quarter" idx="1"/>
          </p:nvPr>
        </p:nvSpPr>
        <p:spPr>
          <a:xfrm>
            <a:off x="612775" y="1295400"/>
            <a:ext cx="8153400" cy="4800600"/>
          </a:xfrm>
        </p:spPr>
        <p:txBody>
          <a:bodyPr>
            <a:normAutofit/>
          </a:bodyPr>
          <a:lstStyle/>
          <a:p>
            <a:r>
              <a:rPr lang="en-US" altLang="en-US" sz="2400" dirty="0" smtClean="0">
                <a:latin typeface="Arial" pitchFamily="34" charset="0"/>
                <a:cs typeface="Arial" pitchFamily="34" charset="0"/>
              </a:rPr>
              <a:t>Each step contains verification and validation </a:t>
            </a:r>
          </a:p>
          <a:p>
            <a:r>
              <a:rPr lang="en-US" altLang="en-US" sz="2400" dirty="0" smtClean="0">
                <a:latin typeface="Arial" pitchFamily="34" charset="0"/>
                <a:cs typeface="Arial" pitchFamily="34" charset="0"/>
              </a:rPr>
              <a:t>Verification:</a:t>
            </a:r>
          </a:p>
          <a:p>
            <a:pPr lvl="1"/>
            <a:r>
              <a:rPr lang="en-US" altLang="en-US" sz="2400" dirty="0" smtClean="0">
                <a:latin typeface="Arial" pitchFamily="34" charset="0"/>
                <a:cs typeface="Arial" pitchFamily="34" charset="0"/>
              </a:rPr>
              <a:t>Correct/Consistent representation of previous stage</a:t>
            </a:r>
          </a:p>
          <a:p>
            <a:pPr lvl="1"/>
            <a:r>
              <a:rPr lang="en-GB" altLang="en-US" sz="2400" dirty="0" smtClean="0">
                <a:latin typeface="Arial" pitchFamily="34" charset="0"/>
                <a:cs typeface="Arial" pitchFamily="34" charset="0"/>
              </a:rPr>
              <a:t>It should produce correct results for correct inputs</a:t>
            </a:r>
          </a:p>
          <a:p>
            <a:pPr lvl="1"/>
            <a:r>
              <a:rPr lang="en-GB" altLang="en-US" sz="2400" dirty="0" smtClean="0">
                <a:solidFill>
                  <a:srgbClr val="C00000"/>
                </a:solidFill>
                <a:latin typeface="Arial" pitchFamily="34" charset="0"/>
                <a:cs typeface="Arial" pitchFamily="34" charset="0"/>
              </a:rPr>
              <a:t>Designing the right product</a:t>
            </a:r>
          </a:p>
          <a:p>
            <a:r>
              <a:rPr lang="en-US" altLang="en-US" sz="2400" dirty="0" smtClean="0">
                <a:latin typeface="Arial" pitchFamily="34" charset="0"/>
                <a:cs typeface="Arial" pitchFamily="34" charset="0"/>
              </a:rPr>
              <a:t>Validation:</a:t>
            </a:r>
          </a:p>
          <a:p>
            <a:pPr lvl="1"/>
            <a:r>
              <a:rPr lang="en-US" altLang="en-US" sz="2400" dirty="0" smtClean="0">
                <a:latin typeface="Arial" pitchFamily="34" charset="0"/>
                <a:cs typeface="Arial" pitchFamily="34" charset="0"/>
              </a:rPr>
              <a:t>Check product to ensure results are conform requirements</a:t>
            </a:r>
          </a:p>
          <a:p>
            <a:pPr lvl="1"/>
            <a:r>
              <a:rPr lang="en-GB" altLang="en-US" sz="2400" dirty="0" smtClean="0">
                <a:latin typeface="Arial" pitchFamily="34" charset="0"/>
                <a:cs typeface="Arial" pitchFamily="34" charset="0"/>
              </a:rPr>
              <a:t>It should produce error for incorrect inputs</a:t>
            </a:r>
          </a:p>
          <a:p>
            <a:pPr lvl="1"/>
            <a:r>
              <a:rPr lang="en-GB" altLang="en-US" sz="2400" dirty="0" smtClean="0">
                <a:solidFill>
                  <a:srgbClr val="C00000"/>
                </a:solidFill>
                <a:latin typeface="Arial" pitchFamily="34" charset="0"/>
                <a:cs typeface="Arial" pitchFamily="34" charset="0"/>
              </a:rPr>
              <a:t>Designing the product right</a:t>
            </a:r>
          </a:p>
          <a:p>
            <a:pPr lvl="1"/>
            <a:endParaRPr lang="en-GB" altLang="en-US" sz="2400" dirty="0" smtClean="0">
              <a:solidFill>
                <a:srgbClr val="C00000"/>
              </a:solidFill>
              <a:latin typeface="Arial" pitchFamily="34" charset="0"/>
              <a:cs typeface="Arial" pitchFamily="34" charset="0"/>
            </a:endParaRPr>
          </a:p>
          <a:p>
            <a:pPr lvl="1"/>
            <a:endParaRPr lang="en-US" altLang="en-US" sz="2400" dirty="0" smtClean="0">
              <a:latin typeface="Arial" pitchFamily="34" charset="0"/>
              <a:cs typeface="Arial" pitchFamily="34" charset="0"/>
            </a:endParaRP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8168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12775" y="228600"/>
            <a:ext cx="8153400" cy="990600"/>
          </a:xfrm>
        </p:spPr>
        <p:txBody>
          <a:bodyPr/>
          <a:lstStyle/>
          <a:p>
            <a:r>
              <a:rPr lang="en-GB" altLang="en-US" dirty="0" smtClean="0">
                <a:latin typeface="Arial" pitchFamily="34" charset="0"/>
                <a:cs typeface="Arial" pitchFamily="34" charset="0"/>
              </a:rPr>
              <a:t>Verification and validation</a:t>
            </a:r>
          </a:p>
        </p:txBody>
      </p:sp>
      <p:sp>
        <p:nvSpPr>
          <p:cNvPr id="22531" name="Rectangle 3"/>
          <p:cNvSpPr>
            <a:spLocks noGrp="1" noChangeArrowheads="1"/>
          </p:cNvSpPr>
          <p:nvPr>
            <p:ph type="body" idx="1"/>
          </p:nvPr>
        </p:nvSpPr>
        <p:spPr>
          <a:xfrm>
            <a:off x="381000" y="1981200"/>
            <a:ext cx="7772400" cy="4114800"/>
          </a:xfrm>
        </p:spPr>
        <p:txBody>
          <a:bodyPr/>
          <a:lstStyle/>
          <a:p>
            <a:pPr marL="0" indent="0">
              <a:lnSpc>
                <a:spcPct val="90000"/>
              </a:lnSpc>
              <a:buFontTx/>
              <a:buNone/>
            </a:pPr>
            <a:endParaRPr lang="en-GB" altLang="en-US" sz="2000" dirty="0" smtClean="0"/>
          </a:p>
          <a:p>
            <a:pPr marL="0" indent="0">
              <a:lnSpc>
                <a:spcPct val="90000"/>
              </a:lnSpc>
              <a:buFontTx/>
              <a:buNone/>
            </a:pPr>
            <a:endParaRPr lang="en-GB" altLang="en-US" sz="2000" dirty="0" smtClean="0"/>
          </a:p>
          <a:p>
            <a:pPr marL="0" indent="0">
              <a:lnSpc>
                <a:spcPct val="90000"/>
              </a:lnSpc>
              <a:buFontTx/>
              <a:buNone/>
            </a:pPr>
            <a:endParaRPr lang="en-GB" altLang="en-US" sz="2000" dirty="0" smtClean="0"/>
          </a:p>
          <a:p>
            <a:pPr marL="0" indent="0">
              <a:lnSpc>
                <a:spcPct val="90000"/>
              </a:lnSpc>
              <a:buFontTx/>
              <a:buNone/>
            </a:pPr>
            <a:r>
              <a:rPr lang="en-GB" altLang="en-US" sz="2000" dirty="0" smtClean="0"/>
              <a:t> </a:t>
            </a:r>
          </a:p>
          <a:p>
            <a:pPr marL="0" indent="0">
              <a:lnSpc>
                <a:spcPct val="90000"/>
              </a:lnSpc>
              <a:buFontTx/>
              <a:buNone/>
            </a:pPr>
            <a:endParaRPr lang="en-GB" altLang="en-US" sz="2000" dirty="0" smtClean="0"/>
          </a:p>
          <a:p>
            <a:pPr marL="0" indent="0">
              <a:lnSpc>
                <a:spcPct val="90000"/>
              </a:lnSpc>
              <a:buFontTx/>
              <a:buNone/>
            </a:pPr>
            <a:endParaRPr lang="en-GB" altLang="en-US" sz="2000" dirty="0" smtClean="0"/>
          </a:p>
          <a:p>
            <a:pPr marL="0" indent="0">
              <a:lnSpc>
                <a:spcPct val="90000"/>
              </a:lnSpc>
              <a:buFontTx/>
              <a:buNone/>
            </a:pPr>
            <a:endParaRPr lang="en-GB" altLang="en-US" sz="2000" dirty="0" smtClean="0"/>
          </a:p>
          <a:p>
            <a:pPr marL="0" indent="0">
              <a:lnSpc>
                <a:spcPct val="90000"/>
              </a:lnSpc>
              <a:buFontTx/>
              <a:buNone/>
            </a:pPr>
            <a:r>
              <a:rPr lang="en-GB" altLang="en-US" sz="2000" dirty="0" smtClean="0"/>
              <a:t>The formality gap</a:t>
            </a:r>
          </a:p>
          <a:p>
            <a:pPr marL="190500" lvl="1" indent="6350">
              <a:lnSpc>
                <a:spcPct val="90000"/>
              </a:lnSpc>
              <a:buFontTx/>
              <a:buNone/>
            </a:pPr>
            <a:r>
              <a:rPr lang="en-GB" altLang="en-US" sz="1800" dirty="0" smtClean="0"/>
              <a:t>validation will always rely to some extent on subjective means of proof</a:t>
            </a:r>
          </a:p>
          <a:p>
            <a:pPr marL="0" indent="0">
              <a:lnSpc>
                <a:spcPct val="90000"/>
              </a:lnSpc>
              <a:buFontTx/>
              <a:buNone/>
            </a:pPr>
            <a:r>
              <a:rPr lang="en-GB" altLang="en-US" sz="2000" dirty="0" smtClean="0"/>
              <a:t>Management and contractual issues</a:t>
            </a:r>
          </a:p>
          <a:p>
            <a:pPr marL="190500" lvl="1" indent="6350">
              <a:lnSpc>
                <a:spcPct val="90000"/>
              </a:lnSpc>
              <a:buFontTx/>
              <a:buNone/>
            </a:pPr>
            <a:r>
              <a:rPr lang="en-GB" altLang="en-US" sz="1800" dirty="0" smtClean="0"/>
              <a:t>design in commercial and legal contexts</a:t>
            </a:r>
          </a:p>
          <a:p>
            <a:pPr marL="0" indent="0">
              <a:lnSpc>
                <a:spcPct val="90000"/>
              </a:lnSpc>
              <a:buFontTx/>
              <a:buNone/>
            </a:pPr>
            <a:endParaRPr lang="en-GB" altLang="en-US" sz="20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143001"/>
            <a:ext cx="6772275" cy="2975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6307983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12775" y="228600"/>
            <a:ext cx="8153400" cy="990600"/>
          </a:xfrm>
        </p:spPr>
        <p:txBody>
          <a:bodyPr>
            <a:normAutofit fontScale="90000"/>
          </a:bodyPr>
          <a:lstStyle/>
          <a:p>
            <a:r>
              <a:rPr lang="en-GB" altLang="en-US" smtClean="0"/>
              <a:t>The life cycle for interactive systems</a:t>
            </a:r>
          </a:p>
        </p:txBody>
      </p:sp>
      <p:sp>
        <p:nvSpPr>
          <p:cNvPr id="23555" name="Rectangle 3"/>
          <p:cNvSpPr>
            <a:spLocks noGrp="1" noChangeArrowheads="1"/>
          </p:cNvSpPr>
          <p:nvPr>
            <p:ph type="body" idx="1"/>
          </p:nvPr>
        </p:nvSpPr>
        <p:spPr>
          <a:xfrm>
            <a:off x="612775" y="1600200"/>
            <a:ext cx="8153400" cy="4495800"/>
          </a:xfrm>
        </p:spPr>
        <p:txBody>
          <a:bodyPr/>
          <a:lstStyle/>
          <a:p>
            <a:pPr algn="r">
              <a:buFontTx/>
              <a:buNone/>
            </a:pPr>
            <a:r>
              <a:rPr lang="en-GB" altLang="en-US" sz="2400" dirty="0" smtClean="0"/>
              <a:t>cannot assume a linear</a:t>
            </a:r>
            <a:br>
              <a:rPr lang="en-GB" altLang="en-US" sz="2400" dirty="0" smtClean="0"/>
            </a:br>
            <a:r>
              <a:rPr lang="en-GB" altLang="en-US" sz="2400" dirty="0" smtClean="0"/>
              <a:t>sequence of activities</a:t>
            </a:r>
            <a:br>
              <a:rPr lang="en-GB" altLang="en-US" sz="2400" dirty="0" smtClean="0"/>
            </a:br>
            <a:r>
              <a:rPr lang="en-GB" altLang="en-US" sz="2400" dirty="0" smtClean="0"/>
              <a:t>as in the waterfall model</a:t>
            </a:r>
          </a:p>
          <a:p>
            <a:pPr algn="r">
              <a:buFontTx/>
              <a:buNone/>
            </a:pPr>
            <a:endParaRPr lang="en-GB" altLang="en-US" sz="2400" dirty="0" smtClean="0"/>
          </a:p>
          <a:p>
            <a:pPr algn="r">
              <a:buFontTx/>
              <a:buNone/>
            </a:pPr>
            <a:endParaRPr lang="en-GB" altLang="en-US" sz="2400" dirty="0" smtClean="0"/>
          </a:p>
          <a:p>
            <a:pPr algn="r">
              <a:buFontTx/>
              <a:buNone/>
            </a:pPr>
            <a:endParaRPr lang="en-GB" altLang="en-US" sz="2400" dirty="0" smtClean="0"/>
          </a:p>
          <a:p>
            <a:pPr algn="r">
              <a:buFontTx/>
              <a:buNone/>
            </a:pPr>
            <a:endParaRPr lang="en-GB" altLang="en-US" sz="2400" dirty="0" smtClean="0"/>
          </a:p>
          <a:p>
            <a:pPr algn="r">
              <a:buFontTx/>
              <a:buNone/>
            </a:pPr>
            <a:endParaRPr lang="en-GB" altLang="en-US" sz="2400" dirty="0" smtClean="0"/>
          </a:p>
          <a:p>
            <a:pPr algn="r">
              <a:buFontTx/>
              <a:buNone/>
            </a:pPr>
            <a:endParaRPr lang="en-GB" altLang="en-US" sz="2400" dirty="0" smtClean="0"/>
          </a:p>
          <a:p>
            <a:pPr>
              <a:buFontTx/>
              <a:buNone/>
            </a:pPr>
            <a:r>
              <a:rPr lang="en-GB" altLang="en-US" sz="2400" dirty="0" smtClean="0"/>
              <a:t>		lots of feedback!</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5257800" cy="4284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27086654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12775" y="228600"/>
            <a:ext cx="8153400" cy="990600"/>
          </a:xfrm>
        </p:spPr>
        <p:txBody>
          <a:bodyPr/>
          <a:lstStyle/>
          <a:p>
            <a:r>
              <a:rPr lang="en-US" altLang="en-US" dirty="0" smtClean="0">
                <a:latin typeface="Arial" pitchFamily="34" charset="0"/>
                <a:cs typeface="Arial" pitchFamily="34" charset="0"/>
              </a:rPr>
              <a:t>HCI life-cycle</a:t>
            </a:r>
          </a:p>
        </p:txBody>
      </p:sp>
      <p:sp>
        <p:nvSpPr>
          <p:cNvPr id="24579" name="Content Placeholder 2"/>
          <p:cNvSpPr>
            <a:spLocks noGrp="1"/>
          </p:cNvSpPr>
          <p:nvPr>
            <p:ph sz="quarter" idx="1"/>
          </p:nvPr>
        </p:nvSpPr>
        <p:spPr>
          <a:xfrm>
            <a:off x="609600" y="1371600"/>
            <a:ext cx="8153400" cy="4495800"/>
          </a:xfrm>
        </p:spPr>
        <p:txBody>
          <a:bodyPr>
            <a:noAutofit/>
          </a:bodyPr>
          <a:lstStyle/>
          <a:p>
            <a:r>
              <a:rPr lang="en-US" altLang="en-US" sz="2400" dirty="0" smtClean="0">
                <a:latin typeface="Arial" pitchFamily="34" charset="0"/>
                <a:cs typeface="Arial" pitchFamily="34" charset="0"/>
              </a:rPr>
              <a:t>Design</a:t>
            </a:r>
          </a:p>
          <a:p>
            <a:pPr lvl="1"/>
            <a:r>
              <a:rPr lang="en-US" altLang="en-US" sz="2400" dirty="0" smtClean="0">
                <a:latin typeface="Arial" pitchFamily="34" charset="0"/>
                <a:cs typeface="Arial" pitchFamily="34" charset="0"/>
              </a:rPr>
              <a:t>Process of developing </a:t>
            </a:r>
            <a:r>
              <a:rPr lang="en-US" altLang="en-US" sz="2400" dirty="0" err="1" smtClean="0">
                <a:solidFill>
                  <a:srgbClr val="C00000"/>
                </a:solidFill>
                <a:latin typeface="Arial" pitchFamily="34" charset="0"/>
                <a:cs typeface="Arial" pitchFamily="34" charset="0"/>
              </a:rPr>
              <a:t>artefacts</a:t>
            </a:r>
            <a:endParaRPr lang="en-US" altLang="en-US" sz="2400" dirty="0" smtClean="0">
              <a:solidFill>
                <a:srgbClr val="C00000"/>
              </a:solidFill>
              <a:latin typeface="Arial" pitchFamily="34" charset="0"/>
              <a:cs typeface="Arial" pitchFamily="34" charset="0"/>
            </a:endParaRPr>
          </a:p>
          <a:p>
            <a:pPr lvl="1"/>
            <a:r>
              <a:rPr lang="en-US" altLang="en-US" sz="2400" dirty="0" smtClean="0">
                <a:latin typeface="Arial" pitchFamily="34" charset="0"/>
                <a:cs typeface="Arial" pitchFamily="34" charset="0"/>
              </a:rPr>
              <a:t>Various representations of </a:t>
            </a:r>
            <a:r>
              <a:rPr lang="en-US" altLang="en-US" sz="2400" dirty="0" err="1" smtClean="0">
                <a:solidFill>
                  <a:srgbClr val="C00000"/>
                </a:solidFill>
                <a:latin typeface="Arial" pitchFamily="34" charset="0"/>
                <a:cs typeface="Arial" pitchFamily="34" charset="0"/>
              </a:rPr>
              <a:t>artefacts</a:t>
            </a:r>
            <a:r>
              <a:rPr lang="en-US" altLang="en-US" sz="2400" dirty="0" smtClean="0">
                <a:latin typeface="Arial" pitchFamily="34" charset="0"/>
                <a:cs typeface="Arial" pitchFamily="34" charset="0"/>
              </a:rPr>
              <a:t> during design</a:t>
            </a:r>
          </a:p>
          <a:p>
            <a:pPr lvl="1"/>
            <a:r>
              <a:rPr lang="en-US" altLang="en-US" sz="2400" dirty="0" smtClean="0">
                <a:latin typeface="Arial" pitchFamily="34" charset="0"/>
                <a:cs typeface="Arial" pitchFamily="34" charset="0"/>
              </a:rPr>
              <a:t>Look at </a:t>
            </a:r>
            <a:r>
              <a:rPr lang="en-US" altLang="en-US" sz="2400" i="1" dirty="0" smtClean="0">
                <a:solidFill>
                  <a:srgbClr val="C00000"/>
                </a:solidFill>
                <a:latin typeface="Arial" pitchFamily="34" charset="0"/>
                <a:cs typeface="Arial" pitchFamily="34" charset="0"/>
              </a:rPr>
              <a:t>user-centered</a:t>
            </a:r>
            <a:r>
              <a:rPr lang="en-US" altLang="en-US" sz="2400" i="1" dirty="0" smtClean="0">
                <a:latin typeface="Arial" pitchFamily="34" charset="0"/>
                <a:cs typeface="Arial" pitchFamily="34" charset="0"/>
              </a:rPr>
              <a:t> </a:t>
            </a:r>
            <a:r>
              <a:rPr lang="en-US" altLang="en-US" sz="2400" dirty="0" smtClean="0">
                <a:latin typeface="Arial" pitchFamily="34" charset="0"/>
                <a:cs typeface="Arial" pitchFamily="34" charset="0"/>
              </a:rPr>
              <a:t>design</a:t>
            </a:r>
          </a:p>
          <a:p>
            <a:r>
              <a:rPr lang="en-US" altLang="en-US" sz="2400" dirty="0" smtClean="0">
                <a:latin typeface="Arial" pitchFamily="34" charset="0"/>
                <a:cs typeface="Arial" pitchFamily="34" charset="0"/>
              </a:rPr>
              <a:t>Development</a:t>
            </a:r>
          </a:p>
          <a:p>
            <a:pPr lvl="1"/>
            <a:r>
              <a:rPr lang="en-US" altLang="en-US" sz="2400" dirty="0" smtClean="0">
                <a:latin typeface="Arial" pitchFamily="34" charset="0"/>
                <a:cs typeface="Arial" pitchFamily="34" charset="0"/>
              </a:rPr>
              <a:t>Producing range of representations until suitable </a:t>
            </a:r>
            <a:r>
              <a:rPr lang="en-US" altLang="en-US" sz="2400" dirty="0" err="1" smtClean="0">
                <a:solidFill>
                  <a:srgbClr val="C00000"/>
                </a:solidFill>
                <a:latin typeface="Arial" pitchFamily="34" charset="0"/>
                <a:cs typeface="Arial" pitchFamily="34" charset="0"/>
              </a:rPr>
              <a:t>artefacts</a:t>
            </a:r>
            <a:r>
              <a:rPr lang="en-US" altLang="en-US" sz="2400" dirty="0" smtClean="0">
                <a:solidFill>
                  <a:srgbClr val="C00000"/>
                </a:solidFill>
                <a:latin typeface="Arial" pitchFamily="34" charset="0"/>
                <a:cs typeface="Arial" pitchFamily="34" charset="0"/>
              </a:rPr>
              <a:t> is built</a:t>
            </a:r>
          </a:p>
          <a:p>
            <a:r>
              <a:rPr lang="en-US" altLang="en-US" sz="2400" dirty="0" smtClean="0">
                <a:latin typeface="Arial" pitchFamily="34" charset="0"/>
                <a:cs typeface="Arial" pitchFamily="34" charset="0"/>
              </a:rPr>
              <a:t>Representations (models): formal + informal</a:t>
            </a:r>
          </a:p>
          <a:p>
            <a:pPr lvl="1"/>
            <a:r>
              <a:rPr lang="en-US" altLang="en-US" sz="2400" dirty="0" smtClean="0">
                <a:latin typeface="Arial" pitchFamily="34" charset="0"/>
                <a:cs typeface="Arial" pitchFamily="34" charset="0"/>
              </a:rPr>
              <a:t>Users</a:t>
            </a:r>
          </a:p>
          <a:p>
            <a:pPr lvl="1"/>
            <a:r>
              <a:rPr lang="en-US" altLang="en-US" sz="2400" dirty="0" smtClean="0">
                <a:latin typeface="Arial" pitchFamily="34" charset="0"/>
                <a:cs typeface="Arial" pitchFamily="34" charset="0"/>
              </a:rPr>
              <a:t>Model of users</a:t>
            </a:r>
          </a:p>
          <a:p>
            <a:pPr lvl="1"/>
            <a:r>
              <a:rPr lang="en-US" altLang="en-US" sz="2400" dirty="0" smtClean="0">
                <a:latin typeface="Arial" pitchFamily="34" charset="0"/>
                <a:cs typeface="Arial" pitchFamily="34" charset="0"/>
              </a:rPr>
              <a:t>Look at </a:t>
            </a:r>
            <a:r>
              <a:rPr lang="en-US" altLang="en-US" sz="2400" dirty="0" smtClean="0">
                <a:solidFill>
                  <a:srgbClr val="C00000"/>
                </a:solidFill>
                <a:latin typeface="Arial" pitchFamily="34" charset="0"/>
                <a:cs typeface="Arial" pitchFamily="34" charset="0"/>
              </a:rPr>
              <a:t>several models </a:t>
            </a:r>
            <a:r>
              <a:rPr lang="en-US" altLang="en-US" sz="2400" dirty="0" smtClean="0">
                <a:latin typeface="Arial" pitchFamily="34" charset="0"/>
                <a:cs typeface="Arial" pitchFamily="34" charset="0"/>
              </a:rPr>
              <a:t>for the design process</a:t>
            </a: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22309001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274638"/>
            <a:ext cx="8229600" cy="868362"/>
          </a:xfrm>
        </p:spPr>
        <p:txBody>
          <a:bodyPr>
            <a:normAutofit/>
          </a:bodyPr>
          <a:lstStyle/>
          <a:p>
            <a:pPr algn="l"/>
            <a:r>
              <a:rPr lang="en-US" altLang="en-US" sz="3600" dirty="0" smtClean="0">
                <a:latin typeface="Arial" pitchFamily="34" charset="0"/>
                <a:cs typeface="Arial" pitchFamily="34" charset="0"/>
              </a:rPr>
              <a:t>S/W Engineering		      HCI</a:t>
            </a:r>
          </a:p>
        </p:txBody>
      </p:sp>
      <p:sp>
        <p:nvSpPr>
          <p:cNvPr id="25603" name="Content Placeholder 2"/>
          <p:cNvSpPr>
            <a:spLocks noGrp="1"/>
          </p:cNvSpPr>
          <p:nvPr>
            <p:ph sz="quarter" idx="1"/>
          </p:nvPr>
        </p:nvSpPr>
        <p:spPr>
          <a:xfrm>
            <a:off x="304800" y="1219200"/>
            <a:ext cx="4648200" cy="4659312"/>
          </a:xfrm>
        </p:spPr>
        <p:txBody>
          <a:bodyPr>
            <a:normAutofit/>
          </a:bodyPr>
          <a:lstStyle/>
          <a:p>
            <a:r>
              <a:rPr lang="en-US" altLang="en-US" sz="2400" dirty="0" smtClean="0">
                <a:latin typeface="Arial" pitchFamily="34" charset="0"/>
                <a:cs typeface="Arial" pitchFamily="34" charset="0"/>
              </a:rPr>
              <a:t>Identifies </a:t>
            </a:r>
            <a:r>
              <a:rPr lang="en-US" altLang="en-US" sz="2400" dirty="0" smtClean="0">
                <a:solidFill>
                  <a:srgbClr val="C00000"/>
                </a:solidFill>
                <a:latin typeface="Arial" pitchFamily="34" charset="0"/>
                <a:cs typeface="Arial" pitchFamily="34" charset="0"/>
              </a:rPr>
              <a:t>issues (entities) </a:t>
            </a:r>
            <a:r>
              <a:rPr lang="en-US" altLang="en-US" sz="2400" dirty="0" smtClean="0">
                <a:latin typeface="Arial" pitchFamily="34" charset="0"/>
                <a:cs typeface="Arial" pitchFamily="34" charset="0"/>
              </a:rPr>
              <a:t>of significance to </a:t>
            </a:r>
            <a:r>
              <a:rPr lang="en-US" altLang="en-US" sz="2400" dirty="0" smtClean="0">
                <a:solidFill>
                  <a:srgbClr val="C00000"/>
                </a:solidFill>
                <a:latin typeface="Arial" pitchFamily="34" charset="0"/>
                <a:cs typeface="Arial" pitchFamily="34" charset="0"/>
              </a:rPr>
              <a:t>system</a:t>
            </a:r>
          </a:p>
          <a:p>
            <a:r>
              <a:rPr lang="en-US" altLang="en-US" sz="2400" dirty="0" smtClean="0">
                <a:latin typeface="Arial" pitchFamily="34" charset="0"/>
                <a:cs typeface="Arial" pitchFamily="34" charset="0"/>
              </a:rPr>
              <a:t>Functionally oriented, </a:t>
            </a:r>
            <a:r>
              <a:rPr lang="en-US" altLang="en-US" sz="2400" dirty="0" smtClean="0">
                <a:solidFill>
                  <a:srgbClr val="C00000"/>
                </a:solidFill>
                <a:latin typeface="Arial" pitchFamily="34" charset="0"/>
                <a:cs typeface="Arial" pitchFamily="34" charset="0"/>
              </a:rPr>
              <a:t>data driven</a:t>
            </a:r>
          </a:p>
          <a:p>
            <a:r>
              <a:rPr lang="en-US" altLang="en-US" sz="2400" dirty="0" smtClean="0">
                <a:latin typeface="Arial" pitchFamily="34" charset="0"/>
                <a:cs typeface="Arial" pitchFamily="34" charset="0"/>
              </a:rPr>
              <a:t>Design notation: to be understood by system analysts</a:t>
            </a:r>
          </a:p>
          <a:p>
            <a:pPr lvl="1"/>
            <a:r>
              <a:rPr lang="en-US" altLang="en-US" dirty="0" smtClean="0">
                <a:latin typeface="Arial" pitchFamily="34" charset="0"/>
                <a:cs typeface="Arial" pitchFamily="34" charset="0"/>
              </a:rPr>
              <a:t>Dataflow diagrams</a:t>
            </a:r>
          </a:p>
          <a:p>
            <a:pPr lvl="1"/>
            <a:r>
              <a:rPr lang="en-US" altLang="en-US" dirty="0" smtClean="0">
                <a:latin typeface="Arial" pitchFamily="34" charset="0"/>
                <a:cs typeface="Arial" pitchFamily="34" charset="0"/>
              </a:rPr>
              <a:t>Entity Relationship Diagrams</a:t>
            </a:r>
          </a:p>
          <a:p>
            <a:pPr lvl="1"/>
            <a:r>
              <a:rPr lang="en-US" altLang="en-US" dirty="0" smtClean="0">
                <a:latin typeface="Arial" pitchFamily="34" charset="0"/>
                <a:cs typeface="Arial" pitchFamily="34" charset="0"/>
              </a:rPr>
              <a:t>Resistance by future users</a:t>
            </a:r>
          </a:p>
        </p:txBody>
      </p:sp>
      <p:sp>
        <p:nvSpPr>
          <p:cNvPr id="25604" name="Content Placeholder 3"/>
          <p:cNvSpPr>
            <a:spLocks noGrp="1"/>
          </p:cNvSpPr>
          <p:nvPr>
            <p:ph sz="quarter" idx="2"/>
          </p:nvPr>
        </p:nvSpPr>
        <p:spPr>
          <a:xfrm>
            <a:off x="4818011" y="1219200"/>
            <a:ext cx="4298950" cy="4572000"/>
          </a:xfrm>
        </p:spPr>
        <p:txBody>
          <a:bodyPr>
            <a:normAutofit/>
          </a:bodyPr>
          <a:lstStyle/>
          <a:p>
            <a:r>
              <a:rPr lang="en-US" altLang="en-US" sz="2400" dirty="0" smtClean="0">
                <a:latin typeface="Arial" pitchFamily="34" charset="0"/>
                <a:cs typeface="Arial" pitchFamily="34" charset="0"/>
              </a:rPr>
              <a:t>Identifies </a:t>
            </a:r>
            <a:r>
              <a:rPr lang="en-US" altLang="en-US" sz="2400" dirty="0" smtClean="0">
                <a:solidFill>
                  <a:srgbClr val="C00000"/>
                </a:solidFill>
                <a:latin typeface="Arial" pitchFamily="34" charset="0"/>
                <a:cs typeface="Arial" pitchFamily="34" charset="0"/>
              </a:rPr>
              <a:t>issues (entities) </a:t>
            </a:r>
            <a:r>
              <a:rPr lang="en-US" altLang="en-US" sz="2400" dirty="0" smtClean="0">
                <a:latin typeface="Arial" pitchFamily="34" charset="0"/>
                <a:cs typeface="Arial" pitchFamily="34" charset="0"/>
              </a:rPr>
              <a:t>of </a:t>
            </a:r>
            <a:r>
              <a:rPr lang="en-US" altLang="en-US" sz="2400" dirty="0" smtClean="0">
                <a:solidFill>
                  <a:srgbClr val="C00000"/>
                </a:solidFill>
                <a:latin typeface="Arial" pitchFamily="34" charset="0"/>
                <a:cs typeface="Arial" pitchFamily="34" charset="0"/>
              </a:rPr>
              <a:t>practical effectiveness</a:t>
            </a:r>
          </a:p>
          <a:p>
            <a:r>
              <a:rPr lang="en-US" altLang="en-US" sz="2400" dirty="0" smtClean="0">
                <a:latin typeface="Arial" pitchFamily="34" charset="0"/>
                <a:cs typeface="Arial" pitchFamily="34" charset="0"/>
              </a:rPr>
              <a:t>Usability oriented, </a:t>
            </a:r>
            <a:r>
              <a:rPr lang="en-US" altLang="en-US" sz="2400" dirty="0" smtClean="0">
                <a:solidFill>
                  <a:srgbClr val="C00000"/>
                </a:solidFill>
                <a:latin typeface="Arial" pitchFamily="34" charset="0"/>
                <a:cs typeface="Arial" pitchFamily="34" charset="0"/>
              </a:rPr>
              <a:t>user driven</a:t>
            </a:r>
          </a:p>
          <a:p>
            <a:r>
              <a:rPr lang="en-US" altLang="en-US" sz="2400" dirty="0" smtClean="0">
                <a:latin typeface="Arial" pitchFamily="34" charset="0"/>
                <a:cs typeface="Arial" pitchFamily="34" charset="0"/>
              </a:rPr>
              <a:t>Design notation: to be understood by users</a:t>
            </a:r>
          </a:p>
          <a:p>
            <a:pPr lvl="1"/>
            <a:r>
              <a:rPr lang="en-US" altLang="en-US" dirty="0" smtClean="0">
                <a:latin typeface="Arial" pitchFamily="34" charset="0"/>
                <a:cs typeface="Arial" pitchFamily="34" charset="0"/>
              </a:rPr>
              <a:t>Task Analysis (diagrams)</a:t>
            </a:r>
          </a:p>
          <a:p>
            <a:pPr lvl="1"/>
            <a:r>
              <a:rPr lang="en-US" altLang="en-US" dirty="0" smtClean="0">
                <a:latin typeface="Arial" pitchFamily="34" charset="0"/>
                <a:cs typeface="Arial" pitchFamily="34" charset="0"/>
              </a:rPr>
              <a:t>Scenarios</a:t>
            </a:r>
          </a:p>
          <a:p>
            <a:pPr lvl="1"/>
            <a:r>
              <a:rPr lang="en-US" altLang="en-US" dirty="0" smtClean="0">
                <a:latin typeface="Arial" pitchFamily="34" charset="0"/>
                <a:cs typeface="Arial" pitchFamily="34" charset="0"/>
              </a:rPr>
              <a:t>Screen sketch</a:t>
            </a:r>
          </a:p>
          <a:p>
            <a:pPr lvl="1"/>
            <a:r>
              <a:rPr lang="en-US" altLang="en-US" dirty="0" smtClean="0">
                <a:latin typeface="Arial" pitchFamily="34" charset="0"/>
                <a:cs typeface="Arial" pitchFamily="34" charset="0"/>
              </a:rPr>
              <a:t>Prototype</a:t>
            </a:r>
          </a:p>
        </p:txBody>
      </p:sp>
      <p:pic>
        <p:nvPicPr>
          <p:cNvPr id="5"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3824809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12775" y="228600"/>
            <a:ext cx="8153400" cy="990600"/>
          </a:xfrm>
        </p:spPr>
        <p:txBody>
          <a:bodyPr/>
          <a:lstStyle/>
          <a:p>
            <a:pPr algn="l"/>
            <a:r>
              <a:rPr lang="en-US" altLang="en-US" dirty="0" err="1" smtClean="0">
                <a:latin typeface="Arial" pitchFamily="34" charset="0"/>
                <a:cs typeface="Arial" pitchFamily="34" charset="0"/>
              </a:rPr>
              <a:t>Contn</a:t>
            </a:r>
            <a:r>
              <a:rPr lang="en-US" altLang="en-US" dirty="0" smtClean="0">
                <a:latin typeface="Arial" pitchFamily="34" charset="0"/>
                <a:cs typeface="Arial" pitchFamily="34" charset="0"/>
              </a:rPr>
              <a:t>…</a:t>
            </a:r>
            <a:endParaRPr lang="en-GB" altLang="en-US" dirty="0" smtClean="0">
              <a:latin typeface="Arial" pitchFamily="34" charset="0"/>
              <a:cs typeface="Arial" pitchFamily="34" charset="0"/>
            </a:endParaRPr>
          </a:p>
        </p:txBody>
      </p:sp>
      <p:sp>
        <p:nvSpPr>
          <p:cNvPr id="35843" name="Rectangle 3"/>
          <p:cNvSpPr>
            <a:spLocks noGrp="1" noChangeArrowheads="1"/>
          </p:cNvSpPr>
          <p:nvPr>
            <p:ph type="body" idx="1"/>
          </p:nvPr>
        </p:nvSpPr>
        <p:spPr>
          <a:xfrm>
            <a:off x="612775" y="1600200"/>
            <a:ext cx="8153400" cy="4495800"/>
          </a:xfrm>
        </p:spPr>
        <p:txBody>
          <a:bodyPr/>
          <a:lstStyle/>
          <a:p>
            <a:pPr>
              <a:spcBef>
                <a:spcPts val="1200"/>
              </a:spcBef>
            </a:pPr>
            <a:r>
              <a:rPr lang="en-US" sz="2400" dirty="0">
                <a:latin typeface="Arial" pitchFamily="34" charset="0"/>
                <a:cs typeface="Arial" pitchFamily="34" charset="0"/>
              </a:rPr>
              <a:t>best practice’ </a:t>
            </a:r>
            <a:r>
              <a:rPr lang="en-US" sz="2400" dirty="0" smtClean="0">
                <a:latin typeface="Arial" pitchFamily="34" charset="0"/>
                <a:cs typeface="Arial" pitchFamily="34" charset="0"/>
              </a:rPr>
              <a:t>approach for </a:t>
            </a:r>
            <a:r>
              <a:rPr lang="en-US" sz="2400" dirty="0">
                <a:latin typeface="Arial" pitchFamily="34" charset="0"/>
                <a:cs typeface="Arial" pitchFamily="34" charset="0"/>
              </a:rPr>
              <a:t>interaction design</a:t>
            </a:r>
            <a:r>
              <a:rPr lang="en-US" sz="2400" dirty="0" smtClean="0">
                <a:latin typeface="Arial" pitchFamily="34" charset="0"/>
                <a:cs typeface="Arial" pitchFamily="34" charset="0"/>
              </a:rPr>
              <a:t>.</a:t>
            </a:r>
          </a:p>
          <a:p>
            <a:pPr>
              <a:spcBef>
                <a:spcPts val="1200"/>
              </a:spcBef>
            </a:pPr>
            <a:r>
              <a:rPr lang="en-US" sz="2400" dirty="0" smtClean="0">
                <a:latin typeface="Arial" pitchFamily="34" charset="0"/>
                <a:cs typeface="Arial" pitchFamily="34" charset="0"/>
              </a:rPr>
              <a:t>Hill climbing</a:t>
            </a:r>
          </a:p>
          <a:p>
            <a:pPr>
              <a:spcBef>
                <a:spcPts val="1200"/>
              </a:spcBef>
            </a:pPr>
            <a:r>
              <a:rPr lang="en-US" sz="2400" dirty="0">
                <a:latin typeface="Arial" pitchFamily="34" charset="0"/>
                <a:cs typeface="Arial" pitchFamily="34" charset="0"/>
              </a:rPr>
              <a:t>you start somewhere, evaluate it to </a:t>
            </a:r>
            <a:r>
              <a:rPr lang="en-US" sz="2400" dirty="0" smtClean="0">
                <a:latin typeface="Arial" pitchFamily="34" charset="0"/>
                <a:cs typeface="Arial" pitchFamily="34" charset="0"/>
              </a:rPr>
              <a:t>see how </a:t>
            </a:r>
            <a:r>
              <a:rPr lang="en-US" sz="2400" dirty="0">
                <a:latin typeface="Arial" pitchFamily="34" charset="0"/>
                <a:cs typeface="Arial" pitchFamily="34" charset="0"/>
              </a:rPr>
              <a:t>to make it better, change it to make it better and then keep on doing this </a:t>
            </a:r>
            <a:r>
              <a:rPr lang="en-US" sz="2400" dirty="0" smtClean="0">
                <a:latin typeface="Arial" pitchFamily="34" charset="0"/>
                <a:cs typeface="Arial" pitchFamily="34" charset="0"/>
              </a:rPr>
              <a:t>until it </a:t>
            </a:r>
            <a:r>
              <a:rPr lang="en-US" sz="2400" dirty="0">
                <a:latin typeface="Arial" pitchFamily="34" charset="0"/>
                <a:cs typeface="Arial" pitchFamily="34" charset="0"/>
              </a:rPr>
              <a:t>can’t get any better.</a:t>
            </a:r>
            <a:endParaRPr lang="en-US" altLang="en-US" sz="2400" dirty="0">
              <a:latin typeface="Arial" pitchFamily="34" charset="0"/>
              <a:cs typeface="Arial" pitchFamily="34" charset="0"/>
            </a:endParaRP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40163888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12775" y="228600"/>
            <a:ext cx="8153400" cy="990600"/>
          </a:xfrm>
        </p:spPr>
        <p:txBody>
          <a:bodyPr/>
          <a:lstStyle/>
          <a:p>
            <a:r>
              <a:rPr lang="en-US" altLang="en-US" smtClean="0"/>
              <a:t>S/W Engineering and HCI</a:t>
            </a:r>
            <a:endParaRPr lang="en-US" smtClean="0"/>
          </a:p>
        </p:txBody>
      </p:sp>
      <p:sp>
        <p:nvSpPr>
          <p:cNvPr id="26627" name="Content Placeholder 2"/>
          <p:cNvSpPr>
            <a:spLocks noGrp="1"/>
          </p:cNvSpPr>
          <p:nvPr>
            <p:ph sz="quarter" idx="1"/>
          </p:nvPr>
        </p:nvSpPr>
        <p:spPr>
          <a:xfrm>
            <a:off x="612775" y="1600200"/>
            <a:ext cx="8153400" cy="4495800"/>
          </a:xfrm>
        </p:spPr>
        <p:txBody>
          <a:bodyPr/>
          <a:lstStyle/>
          <a:p>
            <a:r>
              <a:rPr lang="en-US" b="1" smtClean="0"/>
              <a:t> HCI Engineering and Software Engineering are keepers of different views.</a:t>
            </a:r>
            <a:endParaRPr lang="en-US" smtClean="0"/>
          </a:p>
        </p:txBody>
      </p:sp>
      <p:pic>
        <p:nvPicPr>
          <p:cNvPr id="26628" name="Picture 2" descr="HCI and software engineering hold different vie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19400"/>
            <a:ext cx="811212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32475608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5029200" y="4038600"/>
            <a:ext cx="13716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
        <p:nvSpPr>
          <p:cNvPr id="28675" name="Rectangle 3"/>
          <p:cNvSpPr>
            <a:spLocks noGrp="1" noChangeArrowheads="1"/>
          </p:cNvSpPr>
          <p:nvPr>
            <p:ph type="title"/>
          </p:nvPr>
        </p:nvSpPr>
        <p:spPr/>
        <p:txBody>
          <a:bodyPr/>
          <a:lstStyle/>
          <a:p>
            <a:r>
              <a:rPr lang="en-GB" altLang="en-US" dirty="0" smtClean="0">
                <a:latin typeface="Arial" pitchFamily="34" charset="0"/>
                <a:cs typeface="Arial" pitchFamily="34" charset="0"/>
              </a:rPr>
              <a:t>The process of design (Recap)</a:t>
            </a:r>
          </a:p>
        </p:txBody>
      </p:sp>
      <p:sp>
        <p:nvSpPr>
          <p:cNvPr id="28676" name="AutoShape 4"/>
          <p:cNvSpPr>
            <a:spLocks noChangeArrowheads="1"/>
          </p:cNvSpPr>
          <p:nvPr/>
        </p:nvSpPr>
        <p:spPr bwMode="auto">
          <a:xfrm>
            <a:off x="609600" y="2438400"/>
            <a:ext cx="1371600" cy="762000"/>
          </a:xfrm>
          <a:prstGeom prst="roundRect">
            <a:avLst>
              <a:gd name="adj" fmla="val 16667"/>
            </a:avLst>
          </a:prstGeom>
          <a:solidFill>
            <a:schemeClr val="hlink"/>
          </a:solidFill>
          <a:ln w="9525">
            <a:solidFill>
              <a:schemeClr val="tx1"/>
            </a:solidFill>
            <a:round/>
            <a:headEnd/>
            <a:tailEnd/>
          </a:ln>
        </p:spPr>
        <p:txBody>
          <a:bodyPr wrap="none" anchor="ctr"/>
          <a:lstStyle/>
          <a:p>
            <a:pPr algn="ctr"/>
            <a:r>
              <a:rPr lang="en-GB" altLang="en-US">
                <a:latin typeface="Verdana" pitchFamily="34" charset="0"/>
              </a:rPr>
              <a:t>what is</a:t>
            </a:r>
            <a:br>
              <a:rPr lang="en-GB" altLang="en-US">
                <a:latin typeface="Verdana" pitchFamily="34" charset="0"/>
              </a:rPr>
            </a:br>
            <a:r>
              <a:rPr lang="en-GB" altLang="en-US">
                <a:latin typeface="Verdana" pitchFamily="34" charset="0"/>
              </a:rPr>
              <a:t>wanted</a:t>
            </a:r>
          </a:p>
        </p:txBody>
      </p:sp>
      <p:sp>
        <p:nvSpPr>
          <p:cNvPr id="28677" name="AutoShape 5"/>
          <p:cNvSpPr>
            <a:spLocks noChangeArrowheads="1"/>
          </p:cNvSpPr>
          <p:nvPr/>
        </p:nvSpPr>
        <p:spPr bwMode="auto">
          <a:xfrm>
            <a:off x="2819400" y="3048000"/>
            <a:ext cx="1371600" cy="762000"/>
          </a:xfrm>
          <a:prstGeom prst="roundRect">
            <a:avLst>
              <a:gd name="adj" fmla="val 16667"/>
            </a:avLst>
          </a:prstGeom>
          <a:solidFill>
            <a:schemeClr val="hlink"/>
          </a:solidFill>
          <a:ln w="9525">
            <a:solidFill>
              <a:schemeClr val="tx1"/>
            </a:solidFill>
            <a:round/>
            <a:headEnd/>
            <a:tailEnd/>
          </a:ln>
        </p:spPr>
        <p:txBody>
          <a:bodyPr wrap="none" anchor="ctr"/>
          <a:lstStyle/>
          <a:p>
            <a:pPr algn="ctr"/>
            <a:r>
              <a:rPr lang="en-GB" altLang="en-US">
                <a:latin typeface="Verdana" pitchFamily="34" charset="0"/>
              </a:rPr>
              <a:t>analysis</a:t>
            </a:r>
          </a:p>
        </p:txBody>
      </p:sp>
      <p:sp>
        <p:nvSpPr>
          <p:cNvPr id="28678" name="AutoShape 6"/>
          <p:cNvSpPr>
            <a:spLocks noChangeArrowheads="1"/>
          </p:cNvSpPr>
          <p:nvPr/>
        </p:nvSpPr>
        <p:spPr bwMode="auto">
          <a:xfrm>
            <a:off x="5029200" y="3657600"/>
            <a:ext cx="1371600" cy="762000"/>
          </a:xfrm>
          <a:prstGeom prst="roundRect">
            <a:avLst>
              <a:gd name="adj" fmla="val 16667"/>
            </a:avLst>
          </a:prstGeom>
          <a:solidFill>
            <a:schemeClr val="hlink"/>
          </a:solidFill>
          <a:ln w="9525">
            <a:solidFill>
              <a:schemeClr val="tx1"/>
            </a:solidFill>
            <a:round/>
            <a:headEnd/>
            <a:tailEnd/>
          </a:ln>
        </p:spPr>
        <p:txBody>
          <a:bodyPr wrap="none" anchor="ctr"/>
          <a:lstStyle/>
          <a:p>
            <a:pPr algn="ctr"/>
            <a:r>
              <a:rPr lang="en-GB" altLang="en-US">
                <a:latin typeface="Verdana" pitchFamily="34" charset="0"/>
              </a:rPr>
              <a:t>design</a:t>
            </a:r>
          </a:p>
        </p:txBody>
      </p:sp>
      <p:sp>
        <p:nvSpPr>
          <p:cNvPr id="28679" name="AutoShape 7"/>
          <p:cNvSpPr>
            <a:spLocks noChangeArrowheads="1"/>
          </p:cNvSpPr>
          <p:nvPr/>
        </p:nvSpPr>
        <p:spPr bwMode="auto">
          <a:xfrm>
            <a:off x="7239000" y="4267200"/>
            <a:ext cx="1371600" cy="762000"/>
          </a:xfrm>
          <a:prstGeom prst="roundRect">
            <a:avLst>
              <a:gd name="adj" fmla="val 16667"/>
            </a:avLst>
          </a:prstGeom>
          <a:solidFill>
            <a:schemeClr val="hlink"/>
          </a:solidFill>
          <a:ln w="9525">
            <a:solidFill>
              <a:schemeClr val="tx1"/>
            </a:solidFill>
            <a:round/>
            <a:headEnd/>
            <a:tailEnd/>
          </a:ln>
        </p:spPr>
        <p:txBody>
          <a:bodyPr wrap="none" anchor="ctr"/>
          <a:lstStyle/>
          <a:p>
            <a:pPr algn="ctr"/>
            <a:r>
              <a:rPr lang="en-GB" altLang="en-US">
                <a:latin typeface="Verdana" pitchFamily="34" charset="0"/>
              </a:rPr>
              <a:t>implement</a:t>
            </a:r>
          </a:p>
          <a:p>
            <a:pPr algn="ctr"/>
            <a:r>
              <a:rPr lang="en-GB" altLang="en-US">
                <a:latin typeface="Verdana" pitchFamily="34" charset="0"/>
              </a:rPr>
              <a:t>and deploy</a:t>
            </a:r>
          </a:p>
        </p:txBody>
      </p:sp>
      <p:sp>
        <p:nvSpPr>
          <p:cNvPr id="28680" name="AutoShape 8"/>
          <p:cNvSpPr>
            <a:spLocks noChangeArrowheads="1"/>
          </p:cNvSpPr>
          <p:nvPr/>
        </p:nvSpPr>
        <p:spPr bwMode="auto">
          <a:xfrm>
            <a:off x="4038600" y="5029200"/>
            <a:ext cx="1524000" cy="457200"/>
          </a:xfrm>
          <a:prstGeom prst="plaque">
            <a:avLst>
              <a:gd name="adj" fmla="val 16667"/>
            </a:avLst>
          </a:prstGeom>
          <a:solidFill>
            <a:srgbClr val="E1B8B8"/>
          </a:solidFill>
          <a:ln w="9525">
            <a:solidFill>
              <a:schemeClr val="tx1"/>
            </a:solidFill>
            <a:miter lim="800000"/>
            <a:headEnd/>
            <a:tailEnd/>
          </a:ln>
        </p:spPr>
        <p:txBody>
          <a:bodyPr wrap="none" anchor="ctr"/>
          <a:lstStyle/>
          <a:p>
            <a:pPr algn="ctr"/>
            <a:r>
              <a:rPr lang="en-GB" altLang="en-US">
                <a:latin typeface="Verdana" pitchFamily="34" charset="0"/>
              </a:rPr>
              <a:t>prototype</a:t>
            </a:r>
          </a:p>
        </p:txBody>
      </p:sp>
      <p:cxnSp>
        <p:nvCxnSpPr>
          <p:cNvPr id="28681" name="AutoShape 9"/>
          <p:cNvCxnSpPr>
            <a:cxnSpLocks noChangeShapeType="1"/>
            <a:stCxn id="28676" idx="3"/>
            <a:endCxn id="28677" idx="1"/>
          </p:cNvCxnSpPr>
          <p:nvPr/>
        </p:nvCxnSpPr>
        <p:spPr bwMode="auto">
          <a:xfrm>
            <a:off x="1981200" y="2819400"/>
            <a:ext cx="838200" cy="609600"/>
          </a:xfrm>
          <a:prstGeom prst="curvedConnector3">
            <a:avLst>
              <a:gd name="adj1" fmla="val 50000"/>
            </a:avLst>
          </a:prstGeom>
          <a:noFill/>
          <a:ln w="28575">
            <a:solidFill>
              <a:srgbClr val="993333"/>
            </a:solidFill>
            <a:round/>
            <a:headEnd/>
            <a:tailEnd type="triangle" w="med" len="med"/>
          </a:ln>
          <a:extLst>
            <a:ext uri="{909E8E84-426E-40DD-AFC4-6F175D3DCCD1}">
              <a14:hiddenFill xmlns:a14="http://schemas.microsoft.com/office/drawing/2010/main">
                <a:noFill/>
              </a14:hiddenFill>
            </a:ext>
          </a:extLst>
        </p:spPr>
      </p:cxnSp>
      <p:cxnSp>
        <p:nvCxnSpPr>
          <p:cNvPr id="28682" name="AutoShape 10"/>
          <p:cNvCxnSpPr>
            <a:cxnSpLocks noChangeShapeType="1"/>
            <a:stCxn id="28678" idx="3"/>
            <a:endCxn id="28679" idx="1"/>
          </p:cNvCxnSpPr>
          <p:nvPr/>
        </p:nvCxnSpPr>
        <p:spPr bwMode="auto">
          <a:xfrm>
            <a:off x="6400800" y="4038600"/>
            <a:ext cx="838200" cy="609600"/>
          </a:xfrm>
          <a:prstGeom prst="curvedConnector3">
            <a:avLst>
              <a:gd name="adj1" fmla="val 50000"/>
            </a:avLst>
          </a:prstGeom>
          <a:noFill/>
          <a:ln w="28575">
            <a:solidFill>
              <a:srgbClr val="993333"/>
            </a:solidFill>
            <a:round/>
            <a:headEnd/>
            <a:tailEnd type="triangle" w="med" len="med"/>
          </a:ln>
          <a:extLst>
            <a:ext uri="{909E8E84-426E-40DD-AFC4-6F175D3DCCD1}">
              <a14:hiddenFill xmlns:a14="http://schemas.microsoft.com/office/drawing/2010/main">
                <a:noFill/>
              </a14:hiddenFill>
            </a:ext>
          </a:extLst>
        </p:spPr>
      </p:cxnSp>
      <p:cxnSp>
        <p:nvCxnSpPr>
          <p:cNvPr id="28683" name="AutoShape 11"/>
          <p:cNvCxnSpPr>
            <a:cxnSpLocks noChangeShapeType="1"/>
            <a:stCxn id="28677" idx="3"/>
            <a:endCxn id="28678" idx="1"/>
          </p:cNvCxnSpPr>
          <p:nvPr/>
        </p:nvCxnSpPr>
        <p:spPr bwMode="auto">
          <a:xfrm>
            <a:off x="4191000" y="3429000"/>
            <a:ext cx="838200" cy="609600"/>
          </a:xfrm>
          <a:prstGeom prst="curvedConnector3">
            <a:avLst>
              <a:gd name="adj1" fmla="val 50000"/>
            </a:avLst>
          </a:prstGeom>
          <a:noFill/>
          <a:ln w="28575">
            <a:solidFill>
              <a:srgbClr val="993333"/>
            </a:solidFill>
            <a:round/>
            <a:headEnd/>
            <a:tailEnd type="triangle" w="med" len="med"/>
          </a:ln>
          <a:extLst>
            <a:ext uri="{909E8E84-426E-40DD-AFC4-6F175D3DCCD1}">
              <a14:hiddenFill xmlns:a14="http://schemas.microsoft.com/office/drawing/2010/main">
                <a:noFill/>
              </a14:hiddenFill>
            </a:ext>
          </a:extLst>
        </p:spPr>
      </p:cxnSp>
      <p:cxnSp>
        <p:nvCxnSpPr>
          <p:cNvPr id="28684" name="AutoShape 12"/>
          <p:cNvCxnSpPr>
            <a:cxnSpLocks noChangeShapeType="1"/>
            <a:stCxn id="28674" idx="3"/>
            <a:endCxn id="28680" idx="3"/>
          </p:cNvCxnSpPr>
          <p:nvPr/>
        </p:nvCxnSpPr>
        <p:spPr bwMode="auto">
          <a:xfrm flipH="1">
            <a:off x="5562600" y="4229100"/>
            <a:ext cx="838200" cy="1028700"/>
          </a:xfrm>
          <a:prstGeom prst="curvedConnector3">
            <a:avLst>
              <a:gd name="adj1" fmla="val -27273"/>
            </a:avLst>
          </a:prstGeom>
          <a:noFill/>
          <a:ln w="28575">
            <a:solidFill>
              <a:srgbClr val="993333"/>
            </a:solidFill>
            <a:round/>
            <a:headEnd/>
            <a:tailEnd type="triangle" w="med" len="med"/>
          </a:ln>
          <a:extLst>
            <a:ext uri="{909E8E84-426E-40DD-AFC4-6F175D3DCCD1}">
              <a14:hiddenFill xmlns:a14="http://schemas.microsoft.com/office/drawing/2010/main">
                <a:noFill/>
              </a14:hiddenFill>
            </a:ext>
          </a:extLst>
        </p:spPr>
      </p:cxnSp>
      <p:cxnSp>
        <p:nvCxnSpPr>
          <p:cNvPr id="28685" name="AutoShape 13"/>
          <p:cNvCxnSpPr>
            <a:cxnSpLocks noChangeShapeType="1"/>
            <a:stCxn id="28680" idx="1"/>
            <a:endCxn id="28677" idx="2"/>
          </p:cNvCxnSpPr>
          <p:nvPr/>
        </p:nvCxnSpPr>
        <p:spPr bwMode="auto">
          <a:xfrm rot="10800000">
            <a:off x="3505200" y="3810000"/>
            <a:ext cx="533400" cy="1447800"/>
          </a:xfrm>
          <a:prstGeom prst="curvedConnector2">
            <a:avLst/>
          </a:prstGeom>
          <a:noFill/>
          <a:ln w="28575">
            <a:solidFill>
              <a:srgbClr val="993333"/>
            </a:solidFill>
            <a:round/>
            <a:headEnd/>
            <a:tailEnd type="triangle" w="med" len="med"/>
          </a:ln>
          <a:extLst>
            <a:ext uri="{909E8E84-426E-40DD-AFC4-6F175D3DCCD1}">
              <a14:hiddenFill xmlns:a14="http://schemas.microsoft.com/office/drawing/2010/main">
                <a:noFill/>
              </a14:hiddenFill>
            </a:ext>
          </a:extLst>
        </p:spPr>
      </p:cxnSp>
      <p:grpSp>
        <p:nvGrpSpPr>
          <p:cNvPr id="2" name="Group 14"/>
          <p:cNvGrpSpPr>
            <a:grpSpLocks/>
          </p:cNvGrpSpPr>
          <p:nvPr/>
        </p:nvGrpSpPr>
        <p:grpSpPr bwMode="auto">
          <a:xfrm>
            <a:off x="381000" y="2286000"/>
            <a:ext cx="8651875" cy="3895725"/>
            <a:chOff x="240" y="1440"/>
            <a:chExt cx="5450" cy="2454"/>
          </a:xfrm>
        </p:grpSpPr>
        <p:sp>
          <p:nvSpPr>
            <p:cNvPr id="28687" name="Text Box 15"/>
            <p:cNvSpPr txBox="1">
              <a:spLocks noChangeArrowheads="1"/>
            </p:cNvSpPr>
            <p:nvPr/>
          </p:nvSpPr>
          <p:spPr bwMode="auto">
            <a:xfrm>
              <a:off x="240" y="2064"/>
              <a:ext cx="1213"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w Cen MT" pitchFamily="34" charset="0"/>
                  <a:cs typeface="Arial" charset="0"/>
                </a:defRPr>
              </a:lvl1pPr>
              <a:lvl2pPr marL="742950" indent="-285750" eaLnBrk="0" hangingPunct="0">
                <a:defRPr>
                  <a:solidFill>
                    <a:schemeClr val="tx1"/>
                  </a:solidFill>
                  <a:latin typeface="Tw Cen MT" pitchFamily="34" charset="0"/>
                  <a:cs typeface="Arial" charset="0"/>
                </a:defRPr>
              </a:lvl2pPr>
              <a:lvl3pPr marL="1143000" indent="-228600" eaLnBrk="0" hangingPunct="0">
                <a:defRPr>
                  <a:solidFill>
                    <a:schemeClr val="tx1"/>
                  </a:solidFill>
                  <a:latin typeface="Tw Cen MT" pitchFamily="34" charset="0"/>
                  <a:cs typeface="Arial" charset="0"/>
                </a:defRPr>
              </a:lvl3pPr>
              <a:lvl4pPr marL="1600200" indent="-228600" eaLnBrk="0" hangingPunct="0">
                <a:defRPr>
                  <a:solidFill>
                    <a:schemeClr val="tx1"/>
                  </a:solidFill>
                  <a:latin typeface="Tw Cen MT" pitchFamily="34" charset="0"/>
                  <a:cs typeface="Arial" charset="0"/>
                </a:defRPr>
              </a:lvl4pPr>
              <a:lvl5pPr marL="2057400" indent="-228600" eaLnBrk="0" hangingPunct="0">
                <a:defRPr>
                  <a:solidFill>
                    <a:schemeClr val="tx1"/>
                  </a:solidFill>
                  <a:latin typeface="Tw Cen MT" pitchFamily="34" charset="0"/>
                  <a:cs typeface="Arial" charset="0"/>
                </a:defRPr>
              </a:lvl5pPr>
              <a:lvl6pPr marL="2514600" indent="-228600" eaLnBrk="0" fontAlgn="base" hangingPunct="0">
                <a:spcBef>
                  <a:spcPct val="0"/>
                </a:spcBef>
                <a:spcAft>
                  <a:spcPct val="0"/>
                </a:spcAft>
                <a:defRPr>
                  <a:solidFill>
                    <a:schemeClr val="tx1"/>
                  </a:solidFill>
                  <a:latin typeface="Tw Cen MT" pitchFamily="34" charset="0"/>
                  <a:cs typeface="Arial" charset="0"/>
                </a:defRPr>
              </a:lvl6pPr>
              <a:lvl7pPr marL="2971800" indent="-228600" eaLnBrk="0" fontAlgn="base" hangingPunct="0">
                <a:spcBef>
                  <a:spcPct val="0"/>
                </a:spcBef>
                <a:spcAft>
                  <a:spcPct val="0"/>
                </a:spcAft>
                <a:defRPr>
                  <a:solidFill>
                    <a:schemeClr val="tx1"/>
                  </a:solidFill>
                  <a:latin typeface="Tw Cen MT" pitchFamily="34" charset="0"/>
                  <a:cs typeface="Arial" charset="0"/>
                </a:defRPr>
              </a:lvl7pPr>
              <a:lvl8pPr marL="3429000" indent="-228600" eaLnBrk="0" fontAlgn="base" hangingPunct="0">
                <a:spcBef>
                  <a:spcPct val="0"/>
                </a:spcBef>
                <a:spcAft>
                  <a:spcPct val="0"/>
                </a:spcAft>
                <a:defRPr>
                  <a:solidFill>
                    <a:schemeClr val="tx1"/>
                  </a:solidFill>
                  <a:latin typeface="Tw Cen MT" pitchFamily="34" charset="0"/>
                  <a:cs typeface="Arial" charset="0"/>
                </a:defRPr>
              </a:lvl8pPr>
              <a:lvl9pPr marL="3886200" indent="-228600" eaLnBrk="0" fontAlgn="base" hangingPunct="0">
                <a:spcBef>
                  <a:spcPct val="0"/>
                </a:spcBef>
                <a:spcAft>
                  <a:spcPct val="0"/>
                </a:spcAft>
                <a:defRPr>
                  <a:solidFill>
                    <a:schemeClr val="tx1"/>
                  </a:solidFill>
                  <a:latin typeface="Tw Cen MT" pitchFamily="34" charset="0"/>
                  <a:cs typeface="Arial" charset="0"/>
                </a:defRPr>
              </a:lvl9pPr>
            </a:lstStyle>
            <a:p>
              <a:pPr algn="ctr" eaLnBrk="1" hangingPunct="1"/>
              <a:r>
                <a:rPr lang="en-GB" altLang="en-US">
                  <a:latin typeface="Verdana" pitchFamily="34" charset="0"/>
                </a:rPr>
                <a:t>Interviews</a:t>
              </a:r>
            </a:p>
            <a:p>
              <a:pPr algn="ctr" eaLnBrk="1" hangingPunct="1"/>
              <a:r>
                <a:rPr lang="en-GB" altLang="en-US">
                  <a:latin typeface="Verdana" pitchFamily="34" charset="0"/>
                </a:rPr>
                <a:t>Ethnography</a:t>
              </a:r>
            </a:p>
            <a:p>
              <a:pPr algn="ctr" eaLnBrk="1" hangingPunct="1"/>
              <a:endParaRPr lang="en-GB" altLang="en-US">
                <a:latin typeface="Verdana" pitchFamily="34" charset="0"/>
              </a:endParaRPr>
            </a:p>
            <a:p>
              <a:pPr algn="ctr" eaLnBrk="1" hangingPunct="1"/>
              <a:r>
                <a:rPr lang="en-GB" altLang="en-US">
                  <a:solidFill>
                    <a:srgbClr val="993333"/>
                  </a:solidFill>
                  <a:latin typeface="Verdana" pitchFamily="34" charset="0"/>
                </a:rPr>
                <a:t>what is there</a:t>
              </a:r>
            </a:p>
            <a:p>
              <a:pPr algn="ctr" eaLnBrk="1" hangingPunct="1"/>
              <a:r>
                <a:rPr lang="en-GB" altLang="en-US">
                  <a:solidFill>
                    <a:srgbClr val="993333"/>
                  </a:solidFill>
                  <a:latin typeface="Verdana" pitchFamily="34" charset="0"/>
                </a:rPr>
                <a:t>vs.</a:t>
              </a:r>
            </a:p>
            <a:p>
              <a:pPr algn="ctr" eaLnBrk="1" hangingPunct="1"/>
              <a:r>
                <a:rPr lang="en-GB" altLang="en-US">
                  <a:solidFill>
                    <a:srgbClr val="993333"/>
                  </a:solidFill>
                  <a:latin typeface="Verdana" pitchFamily="34" charset="0"/>
                </a:rPr>
                <a:t>what is wanted</a:t>
              </a:r>
              <a:endParaRPr lang="en-GB" altLang="en-US">
                <a:latin typeface="Verdana" pitchFamily="34" charset="0"/>
              </a:endParaRPr>
            </a:p>
          </p:txBody>
        </p:sp>
        <p:sp>
          <p:nvSpPr>
            <p:cNvPr id="28688" name="Text Box 16"/>
            <p:cNvSpPr txBox="1">
              <a:spLocks noChangeArrowheads="1"/>
            </p:cNvSpPr>
            <p:nvPr/>
          </p:nvSpPr>
          <p:spPr bwMode="auto">
            <a:xfrm>
              <a:off x="3164" y="1728"/>
              <a:ext cx="875"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w Cen MT" pitchFamily="34" charset="0"/>
                  <a:cs typeface="Arial" charset="0"/>
                </a:defRPr>
              </a:lvl1pPr>
              <a:lvl2pPr marL="742950" indent="-285750" eaLnBrk="0" hangingPunct="0">
                <a:defRPr>
                  <a:solidFill>
                    <a:schemeClr val="tx1"/>
                  </a:solidFill>
                  <a:latin typeface="Tw Cen MT" pitchFamily="34" charset="0"/>
                  <a:cs typeface="Arial" charset="0"/>
                </a:defRPr>
              </a:lvl2pPr>
              <a:lvl3pPr marL="1143000" indent="-228600" eaLnBrk="0" hangingPunct="0">
                <a:defRPr>
                  <a:solidFill>
                    <a:schemeClr val="tx1"/>
                  </a:solidFill>
                  <a:latin typeface="Tw Cen MT" pitchFamily="34" charset="0"/>
                  <a:cs typeface="Arial" charset="0"/>
                </a:defRPr>
              </a:lvl3pPr>
              <a:lvl4pPr marL="1600200" indent="-228600" eaLnBrk="0" hangingPunct="0">
                <a:defRPr>
                  <a:solidFill>
                    <a:schemeClr val="tx1"/>
                  </a:solidFill>
                  <a:latin typeface="Tw Cen MT" pitchFamily="34" charset="0"/>
                  <a:cs typeface="Arial" charset="0"/>
                </a:defRPr>
              </a:lvl4pPr>
              <a:lvl5pPr marL="2057400" indent="-228600" eaLnBrk="0" hangingPunct="0">
                <a:defRPr>
                  <a:solidFill>
                    <a:schemeClr val="tx1"/>
                  </a:solidFill>
                  <a:latin typeface="Tw Cen MT" pitchFamily="34" charset="0"/>
                  <a:cs typeface="Arial" charset="0"/>
                </a:defRPr>
              </a:lvl5pPr>
              <a:lvl6pPr marL="2514600" indent="-228600" eaLnBrk="0" fontAlgn="base" hangingPunct="0">
                <a:spcBef>
                  <a:spcPct val="0"/>
                </a:spcBef>
                <a:spcAft>
                  <a:spcPct val="0"/>
                </a:spcAft>
                <a:defRPr>
                  <a:solidFill>
                    <a:schemeClr val="tx1"/>
                  </a:solidFill>
                  <a:latin typeface="Tw Cen MT" pitchFamily="34" charset="0"/>
                  <a:cs typeface="Arial" charset="0"/>
                </a:defRPr>
              </a:lvl6pPr>
              <a:lvl7pPr marL="2971800" indent="-228600" eaLnBrk="0" fontAlgn="base" hangingPunct="0">
                <a:spcBef>
                  <a:spcPct val="0"/>
                </a:spcBef>
                <a:spcAft>
                  <a:spcPct val="0"/>
                </a:spcAft>
                <a:defRPr>
                  <a:solidFill>
                    <a:schemeClr val="tx1"/>
                  </a:solidFill>
                  <a:latin typeface="Tw Cen MT" pitchFamily="34" charset="0"/>
                  <a:cs typeface="Arial" charset="0"/>
                </a:defRPr>
              </a:lvl7pPr>
              <a:lvl8pPr marL="3429000" indent="-228600" eaLnBrk="0" fontAlgn="base" hangingPunct="0">
                <a:spcBef>
                  <a:spcPct val="0"/>
                </a:spcBef>
                <a:spcAft>
                  <a:spcPct val="0"/>
                </a:spcAft>
                <a:defRPr>
                  <a:solidFill>
                    <a:schemeClr val="tx1"/>
                  </a:solidFill>
                  <a:latin typeface="Tw Cen MT" pitchFamily="34" charset="0"/>
                  <a:cs typeface="Arial" charset="0"/>
                </a:defRPr>
              </a:lvl8pPr>
              <a:lvl9pPr marL="3886200" indent="-228600" eaLnBrk="0" fontAlgn="base" hangingPunct="0">
                <a:spcBef>
                  <a:spcPct val="0"/>
                </a:spcBef>
                <a:spcAft>
                  <a:spcPct val="0"/>
                </a:spcAft>
                <a:defRPr>
                  <a:solidFill>
                    <a:schemeClr val="tx1"/>
                  </a:solidFill>
                  <a:latin typeface="Tw Cen MT" pitchFamily="34" charset="0"/>
                  <a:cs typeface="Arial" charset="0"/>
                </a:defRPr>
              </a:lvl9pPr>
            </a:lstStyle>
            <a:p>
              <a:pPr algn="ctr" eaLnBrk="1" hangingPunct="1"/>
              <a:r>
                <a:rPr lang="en-GB" altLang="en-US">
                  <a:latin typeface="Verdana" pitchFamily="34" charset="0"/>
                </a:rPr>
                <a:t>Guidelines</a:t>
              </a:r>
            </a:p>
            <a:p>
              <a:pPr algn="ctr" eaLnBrk="1" hangingPunct="1"/>
              <a:r>
                <a:rPr lang="en-GB" altLang="en-US">
                  <a:latin typeface="Verdana" pitchFamily="34" charset="0"/>
                </a:rPr>
                <a:t>Principles</a:t>
              </a:r>
            </a:p>
            <a:p>
              <a:pPr algn="ctr" eaLnBrk="1" hangingPunct="1"/>
              <a:r>
                <a:rPr lang="en-GB" altLang="en-US">
                  <a:latin typeface="Verdana" pitchFamily="34" charset="0"/>
                </a:rPr>
                <a:t>Standards</a:t>
              </a:r>
            </a:p>
          </p:txBody>
        </p:sp>
        <p:sp>
          <p:nvSpPr>
            <p:cNvPr id="28689" name="Text Box 17"/>
            <p:cNvSpPr txBox="1">
              <a:spLocks noChangeArrowheads="1"/>
            </p:cNvSpPr>
            <p:nvPr/>
          </p:nvSpPr>
          <p:spPr bwMode="auto">
            <a:xfrm>
              <a:off x="2448" y="2688"/>
              <a:ext cx="81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w Cen MT" pitchFamily="34" charset="0"/>
                  <a:cs typeface="Arial" charset="0"/>
                </a:defRPr>
              </a:lvl1pPr>
              <a:lvl2pPr marL="742950" indent="-285750" eaLnBrk="0" hangingPunct="0">
                <a:defRPr>
                  <a:solidFill>
                    <a:schemeClr val="tx1"/>
                  </a:solidFill>
                  <a:latin typeface="Tw Cen MT" pitchFamily="34" charset="0"/>
                  <a:cs typeface="Arial" charset="0"/>
                </a:defRPr>
              </a:lvl2pPr>
              <a:lvl3pPr marL="1143000" indent="-228600" eaLnBrk="0" hangingPunct="0">
                <a:defRPr>
                  <a:solidFill>
                    <a:schemeClr val="tx1"/>
                  </a:solidFill>
                  <a:latin typeface="Tw Cen MT" pitchFamily="34" charset="0"/>
                  <a:cs typeface="Arial" charset="0"/>
                </a:defRPr>
              </a:lvl3pPr>
              <a:lvl4pPr marL="1600200" indent="-228600" eaLnBrk="0" hangingPunct="0">
                <a:defRPr>
                  <a:solidFill>
                    <a:schemeClr val="tx1"/>
                  </a:solidFill>
                  <a:latin typeface="Tw Cen MT" pitchFamily="34" charset="0"/>
                  <a:cs typeface="Arial" charset="0"/>
                </a:defRPr>
              </a:lvl4pPr>
              <a:lvl5pPr marL="2057400" indent="-228600" eaLnBrk="0" hangingPunct="0">
                <a:defRPr>
                  <a:solidFill>
                    <a:schemeClr val="tx1"/>
                  </a:solidFill>
                  <a:latin typeface="Tw Cen MT" pitchFamily="34" charset="0"/>
                  <a:cs typeface="Arial" charset="0"/>
                </a:defRPr>
              </a:lvl5pPr>
              <a:lvl6pPr marL="2514600" indent="-228600" eaLnBrk="0" fontAlgn="base" hangingPunct="0">
                <a:spcBef>
                  <a:spcPct val="0"/>
                </a:spcBef>
                <a:spcAft>
                  <a:spcPct val="0"/>
                </a:spcAft>
                <a:defRPr>
                  <a:solidFill>
                    <a:schemeClr val="tx1"/>
                  </a:solidFill>
                  <a:latin typeface="Tw Cen MT" pitchFamily="34" charset="0"/>
                  <a:cs typeface="Arial" charset="0"/>
                </a:defRPr>
              </a:lvl6pPr>
              <a:lvl7pPr marL="2971800" indent="-228600" eaLnBrk="0" fontAlgn="base" hangingPunct="0">
                <a:spcBef>
                  <a:spcPct val="0"/>
                </a:spcBef>
                <a:spcAft>
                  <a:spcPct val="0"/>
                </a:spcAft>
                <a:defRPr>
                  <a:solidFill>
                    <a:schemeClr val="tx1"/>
                  </a:solidFill>
                  <a:latin typeface="Tw Cen MT" pitchFamily="34" charset="0"/>
                  <a:cs typeface="Arial" charset="0"/>
                </a:defRPr>
              </a:lvl7pPr>
              <a:lvl8pPr marL="3429000" indent="-228600" eaLnBrk="0" fontAlgn="base" hangingPunct="0">
                <a:spcBef>
                  <a:spcPct val="0"/>
                </a:spcBef>
                <a:spcAft>
                  <a:spcPct val="0"/>
                </a:spcAft>
                <a:defRPr>
                  <a:solidFill>
                    <a:schemeClr val="tx1"/>
                  </a:solidFill>
                  <a:latin typeface="Tw Cen MT" pitchFamily="34" charset="0"/>
                  <a:cs typeface="Arial" charset="0"/>
                </a:defRPr>
              </a:lvl8pPr>
              <a:lvl9pPr marL="3886200" indent="-228600" eaLnBrk="0" fontAlgn="base" hangingPunct="0">
                <a:spcBef>
                  <a:spcPct val="0"/>
                </a:spcBef>
                <a:spcAft>
                  <a:spcPct val="0"/>
                </a:spcAft>
                <a:defRPr>
                  <a:solidFill>
                    <a:schemeClr val="tx1"/>
                  </a:solidFill>
                  <a:latin typeface="Tw Cen MT" pitchFamily="34" charset="0"/>
                  <a:cs typeface="Arial" charset="0"/>
                </a:defRPr>
              </a:lvl9pPr>
            </a:lstStyle>
            <a:p>
              <a:pPr algn="ctr" eaLnBrk="1" hangingPunct="1"/>
              <a:r>
                <a:rPr lang="en-GB" altLang="en-US">
                  <a:latin typeface="Verdana" pitchFamily="34" charset="0"/>
                </a:rPr>
                <a:t>Dialogue</a:t>
              </a:r>
              <a:br>
                <a:rPr lang="en-GB" altLang="en-US">
                  <a:latin typeface="Verdana" pitchFamily="34" charset="0"/>
                </a:rPr>
              </a:br>
              <a:r>
                <a:rPr lang="en-GB" altLang="en-US">
                  <a:latin typeface="Verdana" pitchFamily="34" charset="0"/>
                </a:rPr>
                <a:t>Notations</a:t>
              </a:r>
            </a:p>
          </p:txBody>
        </p:sp>
        <p:sp>
          <p:nvSpPr>
            <p:cNvPr id="28690" name="Text Box 18"/>
            <p:cNvSpPr txBox="1">
              <a:spLocks noChangeArrowheads="1"/>
            </p:cNvSpPr>
            <p:nvPr/>
          </p:nvSpPr>
          <p:spPr bwMode="auto">
            <a:xfrm>
              <a:off x="4079" y="2016"/>
              <a:ext cx="104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w Cen MT" pitchFamily="34" charset="0"/>
                  <a:cs typeface="Arial" charset="0"/>
                </a:defRPr>
              </a:lvl1pPr>
              <a:lvl2pPr marL="742950" indent="-285750" eaLnBrk="0" hangingPunct="0">
                <a:defRPr>
                  <a:solidFill>
                    <a:schemeClr val="tx1"/>
                  </a:solidFill>
                  <a:latin typeface="Tw Cen MT" pitchFamily="34" charset="0"/>
                  <a:cs typeface="Arial" charset="0"/>
                </a:defRPr>
              </a:lvl2pPr>
              <a:lvl3pPr marL="1143000" indent="-228600" eaLnBrk="0" hangingPunct="0">
                <a:defRPr>
                  <a:solidFill>
                    <a:schemeClr val="tx1"/>
                  </a:solidFill>
                  <a:latin typeface="Tw Cen MT" pitchFamily="34" charset="0"/>
                  <a:cs typeface="Arial" charset="0"/>
                </a:defRPr>
              </a:lvl3pPr>
              <a:lvl4pPr marL="1600200" indent="-228600" eaLnBrk="0" hangingPunct="0">
                <a:defRPr>
                  <a:solidFill>
                    <a:schemeClr val="tx1"/>
                  </a:solidFill>
                  <a:latin typeface="Tw Cen MT" pitchFamily="34" charset="0"/>
                  <a:cs typeface="Arial" charset="0"/>
                </a:defRPr>
              </a:lvl4pPr>
              <a:lvl5pPr marL="2057400" indent="-228600" eaLnBrk="0" hangingPunct="0">
                <a:defRPr>
                  <a:solidFill>
                    <a:schemeClr val="tx1"/>
                  </a:solidFill>
                  <a:latin typeface="Tw Cen MT" pitchFamily="34" charset="0"/>
                  <a:cs typeface="Arial" charset="0"/>
                </a:defRPr>
              </a:lvl5pPr>
              <a:lvl6pPr marL="2514600" indent="-228600" eaLnBrk="0" fontAlgn="base" hangingPunct="0">
                <a:spcBef>
                  <a:spcPct val="0"/>
                </a:spcBef>
                <a:spcAft>
                  <a:spcPct val="0"/>
                </a:spcAft>
                <a:defRPr>
                  <a:solidFill>
                    <a:schemeClr val="tx1"/>
                  </a:solidFill>
                  <a:latin typeface="Tw Cen MT" pitchFamily="34" charset="0"/>
                  <a:cs typeface="Arial" charset="0"/>
                </a:defRPr>
              </a:lvl6pPr>
              <a:lvl7pPr marL="2971800" indent="-228600" eaLnBrk="0" fontAlgn="base" hangingPunct="0">
                <a:spcBef>
                  <a:spcPct val="0"/>
                </a:spcBef>
                <a:spcAft>
                  <a:spcPct val="0"/>
                </a:spcAft>
                <a:defRPr>
                  <a:solidFill>
                    <a:schemeClr val="tx1"/>
                  </a:solidFill>
                  <a:latin typeface="Tw Cen MT" pitchFamily="34" charset="0"/>
                  <a:cs typeface="Arial" charset="0"/>
                </a:defRPr>
              </a:lvl7pPr>
              <a:lvl8pPr marL="3429000" indent="-228600" eaLnBrk="0" fontAlgn="base" hangingPunct="0">
                <a:spcBef>
                  <a:spcPct val="0"/>
                </a:spcBef>
                <a:spcAft>
                  <a:spcPct val="0"/>
                </a:spcAft>
                <a:defRPr>
                  <a:solidFill>
                    <a:schemeClr val="tx1"/>
                  </a:solidFill>
                  <a:latin typeface="Tw Cen MT" pitchFamily="34" charset="0"/>
                  <a:cs typeface="Arial" charset="0"/>
                </a:defRPr>
              </a:lvl8pPr>
              <a:lvl9pPr marL="3886200" indent="-228600" eaLnBrk="0" fontAlgn="base" hangingPunct="0">
                <a:spcBef>
                  <a:spcPct val="0"/>
                </a:spcBef>
                <a:spcAft>
                  <a:spcPct val="0"/>
                </a:spcAft>
                <a:defRPr>
                  <a:solidFill>
                    <a:schemeClr val="tx1"/>
                  </a:solidFill>
                  <a:latin typeface="Tw Cen MT" pitchFamily="34" charset="0"/>
                  <a:cs typeface="Arial" charset="0"/>
                </a:defRPr>
              </a:lvl9pPr>
            </a:lstStyle>
            <a:p>
              <a:pPr algn="ctr" eaLnBrk="1" hangingPunct="1"/>
              <a:r>
                <a:rPr lang="en-GB" altLang="en-US">
                  <a:latin typeface="Verdana" pitchFamily="34" charset="0"/>
                </a:rPr>
                <a:t>Precise</a:t>
              </a:r>
              <a:br>
                <a:rPr lang="en-GB" altLang="en-US">
                  <a:latin typeface="Verdana" pitchFamily="34" charset="0"/>
                </a:rPr>
              </a:br>
              <a:r>
                <a:rPr lang="en-GB" altLang="en-US">
                  <a:latin typeface="Verdana" pitchFamily="34" charset="0"/>
                </a:rPr>
                <a:t>Specification</a:t>
              </a:r>
            </a:p>
          </p:txBody>
        </p:sp>
        <p:sp>
          <p:nvSpPr>
            <p:cNvPr id="28691" name="Text Box 19"/>
            <p:cNvSpPr txBox="1">
              <a:spLocks noChangeArrowheads="1"/>
            </p:cNvSpPr>
            <p:nvPr/>
          </p:nvSpPr>
          <p:spPr bwMode="auto">
            <a:xfrm>
              <a:off x="4464" y="3312"/>
              <a:ext cx="1226"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w Cen MT" pitchFamily="34" charset="0"/>
                  <a:cs typeface="Arial" charset="0"/>
                </a:defRPr>
              </a:lvl1pPr>
              <a:lvl2pPr marL="742950" indent="-285750" eaLnBrk="0" hangingPunct="0">
                <a:defRPr>
                  <a:solidFill>
                    <a:schemeClr val="tx1"/>
                  </a:solidFill>
                  <a:latin typeface="Tw Cen MT" pitchFamily="34" charset="0"/>
                  <a:cs typeface="Arial" charset="0"/>
                </a:defRPr>
              </a:lvl2pPr>
              <a:lvl3pPr marL="1143000" indent="-228600" eaLnBrk="0" hangingPunct="0">
                <a:defRPr>
                  <a:solidFill>
                    <a:schemeClr val="tx1"/>
                  </a:solidFill>
                  <a:latin typeface="Tw Cen MT" pitchFamily="34" charset="0"/>
                  <a:cs typeface="Arial" charset="0"/>
                </a:defRPr>
              </a:lvl3pPr>
              <a:lvl4pPr marL="1600200" indent="-228600" eaLnBrk="0" hangingPunct="0">
                <a:defRPr>
                  <a:solidFill>
                    <a:schemeClr val="tx1"/>
                  </a:solidFill>
                  <a:latin typeface="Tw Cen MT" pitchFamily="34" charset="0"/>
                  <a:cs typeface="Arial" charset="0"/>
                </a:defRPr>
              </a:lvl4pPr>
              <a:lvl5pPr marL="2057400" indent="-228600" eaLnBrk="0" hangingPunct="0">
                <a:defRPr>
                  <a:solidFill>
                    <a:schemeClr val="tx1"/>
                  </a:solidFill>
                  <a:latin typeface="Tw Cen MT" pitchFamily="34" charset="0"/>
                  <a:cs typeface="Arial" charset="0"/>
                </a:defRPr>
              </a:lvl5pPr>
              <a:lvl6pPr marL="2514600" indent="-228600" eaLnBrk="0" fontAlgn="base" hangingPunct="0">
                <a:spcBef>
                  <a:spcPct val="0"/>
                </a:spcBef>
                <a:spcAft>
                  <a:spcPct val="0"/>
                </a:spcAft>
                <a:defRPr>
                  <a:solidFill>
                    <a:schemeClr val="tx1"/>
                  </a:solidFill>
                  <a:latin typeface="Tw Cen MT" pitchFamily="34" charset="0"/>
                  <a:cs typeface="Arial" charset="0"/>
                </a:defRPr>
              </a:lvl6pPr>
              <a:lvl7pPr marL="2971800" indent="-228600" eaLnBrk="0" fontAlgn="base" hangingPunct="0">
                <a:spcBef>
                  <a:spcPct val="0"/>
                </a:spcBef>
                <a:spcAft>
                  <a:spcPct val="0"/>
                </a:spcAft>
                <a:defRPr>
                  <a:solidFill>
                    <a:schemeClr val="tx1"/>
                  </a:solidFill>
                  <a:latin typeface="Tw Cen MT" pitchFamily="34" charset="0"/>
                  <a:cs typeface="Arial" charset="0"/>
                </a:defRPr>
              </a:lvl7pPr>
              <a:lvl8pPr marL="3429000" indent="-228600" eaLnBrk="0" fontAlgn="base" hangingPunct="0">
                <a:spcBef>
                  <a:spcPct val="0"/>
                </a:spcBef>
                <a:spcAft>
                  <a:spcPct val="0"/>
                </a:spcAft>
                <a:defRPr>
                  <a:solidFill>
                    <a:schemeClr val="tx1"/>
                  </a:solidFill>
                  <a:latin typeface="Tw Cen MT" pitchFamily="34" charset="0"/>
                  <a:cs typeface="Arial" charset="0"/>
                </a:defRPr>
              </a:lvl8pPr>
              <a:lvl9pPr marL="3886200" indent="-228600" eaLnBrk="0" fontAlgn="base" hangingPunct="0">
                <a:spcBef>
                  <a:spcPct val="0"/>
                </a:spcBef>
                <a:spcAft>
                  <a:spcPct val="0"/>
                </a:spcAft>
                <a:defRPr>
                  <a:solidFill>
                    <a:schemeClr val="tx1"/>
                  </a:solidFill>
                  <a:latin typeface="Tw Cen MT" pitchFamily="34" charset="0"/>
                  <a:cs typeface="Arial" charset="0"/>
                </a:defRPr>
              </a:lvl9pPr>
            </a:lstStyle>
            <a:p>
              <a:pPr algn="ctr" eaLnBrk="1" hangingPunct="1"/>
              <a:r>
                <a:rPr lang="en-GB" altLang="en-US">
                  <a:latin typeface="Verdana" pitchFamily="34" charset="0"/>
                </a:rPr>
                <a:t>Architectures</a:t>
              </a:r>
            </a:p>
            <a:p>
              <a:pPr algn="ctr" eaLnBrk="1" hangingPunct="1"/>
              <a:r>
                <a:rPr lang="en-GB" altLang="en-US">
                  <a:latin typeface="Verdana" pitchFamily="34" charset="0"/>
                </a:rPr>
                <a:t>Documentation</a:t>
              </a:r>
            </a:p>
            <a:p>
              <a:pPr algn="ctr" eaLnBrk="1" hangingPunct="1"/>
              <a:r>
                <a:rPr lang="en-GB" altLang="en-US">
                  <a:latin typeface="Verdana" pitchFamily="34" charset="0"/>
                </a:rPr>
                <a:t>Help</a:t>
              </a:r>
            </a:p>
          </p:txBody>
        </p:sp>
        <p:sp>
          <p:nvSpPr>
            <p:cNvPr id="28692" name="Text Box 20"/>
            <p:cNvSpPr txBox="1">
              <a:spLocks noChangeArrowheads="1"/>
            </p:cNvSpPr>
            <p:nvPr/>
          </p:nvSpPr>
          <p:spPr bwMode="auto">
            <a:xfrm>
              <a:off x="1536" y="3120"/>
              <a:ext cx="87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w Cen MT" pitchFamily="34" charset="0"/>
                  <a:cs typeface="Arial" charset="0"/>
                </a:defRPr>
              </a:lvl1pPr>
              <a:lvl2pPr marL="742950" indent="-285750" eaLnBrk="0" hangingPunct="0">
                <a:defRPr>
                  <a:solidFill>
                    <a:schemeClr val="tx1"/>
                  </a:solidFill>
                  <a:latin typeface="Tw Cen MT" pitchFamily="34" charset="0"/>
                  <a:cs typeface="Arial" charset="0"/>
                </a:defRPr>
              </a:lvl2pPr>
              <a:lvl3pPr marL="1143000" indent="-228600" eaLnBrk="0" hangingPunct="0">
                <a:defRPr>
                  <a:solidFill>
                    <a:schemeClr val="tx1"/>
                  </a:solidFill>
                  <a:latin typeface="Tw Cen MT" pitchFamily="34" charset="0"/>
                  <a:cs typeface="Arial" charset="0"/>
                </a:defRPr>
              </a:lvl3pPr>
              <a:lvl4pPr marL="1600200" indent="-228600" eaLnBrk="0" hangingPunct="0">
                <a:defRPr>
                  <a:solidFill>
                    <a:schemeClr val="tx1"/>
                  </a:solidFill>
                  <a:latin typeface="Tw Cen MT" pitchFamily="34" charset="0"/>
                  <a:cs typeface="Arial" charset="0"/>
                </a:defRPr>
              </a:lvl4pPr>
              <a:lvl5pPr marL="2057400" indent="-228600" eaLnBrk="0" hangingPunct="0">
                <a:defRPr>
                  <a:solidFill>
                    <a:schemeClr val="tx1"/>
                  </a:solidFill>
                  <a:latin typeface="Tw Cen MT" pitchFamily="34" charset="0"/>
                  <a:cs typeface="Arial" charset="0"/>
                </a:defRPr>
              </a:lvl5pPr>
              <a:lvl6pPr marL="2514600" indent="-228600" eaLnBrk="0" fontAlgn="base" hangingPunct="0">
                <a:spcBef>
                  <a:spcPct val="0"/>
                </a:spcBef>
                <a:spcAft>
                  <a:spcPct val="0"/>
                </a:spcAft>
                <a:defRPr>
                  <a:solidFill>
                    <a:schemeClr val="tx1"/>
                  </a:solidFill>
                  <a:latin typeface="Tw Cen MT" pitchFamily="34" charset="0"/>
                  <a:cs typeface="Arial" charset="0"/>
                </a:defRPr>
              </a:lvl6pPr>
              <a:lvl7pPr marL="2971800" indent="-228600" eaLnBrk="0" fontAlgn="base" hangingPunct="0">
                <a:spcBef>
                  <a:spcPct val="0"/>
                </a:spcBef>
                <a:spcAft>
                  <a:spcPct val="0"/>
                </a:spcAft>
                <a:defRPr>
                  <a:solidFill>
                    <a:schemeClr val="tx1"/>
                  </a:solidFill>
                  <a:latin typeface="Tw Cen MT" pitchFamily="34" charset="0"/>
                  <a:cs typeface="Arial" charset="0"/>
                </a:defRPr>
              </a:lvl7pPr>
              <a:lvl8pPr marL="3429000" indent="-228600" eaLnBrk="0" fontAlgn="base" hangingPunct="0">
                <a:spcBef>
                  <a:spcPct val="0"/>
                </a:spcBef>
                <a:spcAft>
                  <a:spcPct val="0"/>
                </a:spcAft>
                <a:defRPr>
                  <a:solidFill>
                    <a:schemeClr val="tx1"/>
                  </a:solidFill>
                  <a:latin typeface="Tw Cen MT" pitchFamily="34" charset="0"/>
                  <a:cs typeface="Arial" charset="0"/>
                </a:defRPr>
              </a:lvl8pPr>
              <a:lvl9pPr marL="3886200" indent="-228600" eaLnBrk="0" fontAlgn="base" hangingPunct="0">
                <a:spcBef>
                  <a:spcPct val="0"/>
                </a:spcBef>
                <a:spcAft>
                  <a:spcPct val="0"/>
                </a:spcAft>
                <a:defRPr>
                  <a:solidFill>
                    <a:schemeClr val="tx1"/>
                  </a:solidFill>
                  <a:latin typeface="Tw Cen MT" pitchFamily="34" charset="0"/>
                  <a:cs typeface="Arial" charset="0"/>
                </a:defRPr>
              </a:lvl9pPr>
            </a:lstStyle>
            <a:p>
              <a:pPr algn="ctr" eaLnBrk="1" hangingPunct="1"/>
              <a:r>
                <a:rPr lang="en-GB" altLang="en-US">
                  <a:latin typeface="Verdana" pitchFamily="34" charset="0"/>
                </a:rPr>
                <a:t>Evaluation</a:t>
              </a:r>
            </a:p>
            <a:p>
              <a:pPr algn="ctr" eaLnBrk="1" hangingPunct="1"/>
              <a:r>
                <a:rPr lang="en-GB" altLang="en-US">
                  <a:latin typeface="Verdana" pitchFamily="34" charset="0"/>
                </a:rPr>
                <a:t>Heuristics</a:t>
              </a:r>
            </a:p>
          </p:txBody>
        </p:sp>
        <p:sp>
          <p:nvSpPr>
            <p:cNvPr id="28693" name="Text Box 21"/>
            <p:cNvSpPr txBox="1">
              <a:spLocks noChangeArrowheads="1"/>
            </p:cNvSpPr>
            <p:nvPr/>
          </p:nvSpPr>
          <p:spPr bwMode="auto">
            <a:xfrm>
              <a:off x="1448" y="1440"/>
              <a:ext cx="107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w Cen MT" pitchFamily="34" charset="0"/>
                  <a:cs typeface="Arial" charset="0"/>
                </a:defRPr>
              </a:lvl1pPr>
              <a:lvl2pPr marL="742950" indent="-285750" eaLnBrk="0" hangingPunct="0">
                <a:defRPr>
                  <a:solidFill>
                    <a:schemeClr val="tx1"/>
                  </a:solidFill>
                  <a:latin typeface="Tw Cen MT" pitchFamily="34" charset="0"/>
                  <a:cs typeface="Arial" charset="0"/>
                </a:defRPr>
              </a:lvl2pPr>
              <a:lvl3pPr marL="1143000" indent="-228600" eaLnBrk="0" hangingPunct="0">
                <a:defRPr>
                  <a:solidFill>
                    <a:schemeClr val="tx1"/>
                  </a:solidFill>
                  <a:latin typeface="Tw Cen MT" pitchFamily="34" charset="0"/>
                  <a:cs typeface="Arial" charset="0"/>
                </a:defRPr>
              </a:lvl3pPr>
              <a:lvl4pPr marL="1600200" indent="-228600" eaLnBrk="0" hangingPunct="0">
                <a:defRPr>
                  <a:solidFill>
                    <a:schemeClr val="tx1"/>
                  </a:solidFill>
                  <a:latin typeface="Tw Cen MT" pitchFamily="34" charset="0"/>
                  <a:cs typeface="Arial" charset="0"/>
                </a:defRPr>
              </a:lvl4pPr>
              <a:lvl5pPr marL="2057400" indent="-228600" eaLnBrk="0" hangingPunct="0">
                <a:defRPr>
                  <a:solidFill>
                    <a:schemeClr val="tx1"/>
                  </a:solidFill>
                  <a:latin typeface="Tw Cen MT" pitchFamily="34" charset="0"/>
                  <a:cs typeface="Arial" charset="0"/>
                </a:defRPr>
              </a:lvl5pPr>
              <a:lvl6pPr marL="2514600" indent="-228600" eaLnBrk="0" fontAlgn="base" hangingPunct="0">
                <a:spcBef>
                  <a:spcPct val="0"/>
                </a:spcBef>
                <a:spcAft>
                  <a:spcPct val="0"/>
                </a:spcAft>
                <a:defRPr>
                  <a:solidFill>
                    <a:schemeClr val="tx1"/>
                  </a:solidFill>
                  <a:latin typeface="Tw Cen MT" pitchFamily="34" charset="0"/>
                  <a:cs typeface="Arial" charset="0"/>
                </a:defRPr>
              </a:lvl6pPr>
              <a:lvl7pPr marL="2971800" indent="-228600" eaLnBrk="0" fontAlgn="base" hangingPunct="0">
                <a:spcBef>
                  <a:spcPct val="0"/>
                </a:spcBef>
                <a:spcAft>
                  <a:spcPct val="0"/>
                </a:spcAft>
                <a:defRPr>
                  <a:solidFill>
                    <a:schemeClr val="tx1"/>
                  </a:solidFill>
                  <a:latin typeface="Tw Cen MT" pitchFamily="34" charset="0"/>
                  <a:cs typeface="Arial" charset="0"/>
                </a:defRPr>
              </a:lvl7pPr>
              <a:lvl8pPr marL="3429000" indent="-228600" eaLnBrk="0" fontAlgn="base" hangingPunct="0">
                <a:spcBef>
                  <a:spcPct val="0"/>
                </a:spcBef>
                <a:spcAft>
                  <a:spcPct val="0"/>
                </a:spcAft>
                <a:defRPr>
                  <a:solidFill>
                    <a:schemeClr val="tx1"/>
                  </a:solidFill>
                  <a:latin typeface="Tw Cen MT" pitchFamily="34" charset="0"/>
                  <a:cs typeface="Arial" charset="0"/>
                </a:defRPr>
              </a:lvl8pPr>
              <a:lvl9pPr marL="3886200" indent="-228600" eaLnBrk="0" fontAlgn="base" hangingPunct="0">
                <a:spcBef>
                  <a:spcPct val="0"/>
                </a:spcBef>
                <a:spcAft>
                  <a:spcPct val="0"/>
                </a:spcAft>
                <a:defRPr>
                  <a:solidFill>
                    <a:schemeClr val="tx1"/>
                  </a:solidFill>
                  <a:latin typeface="Tw Cen MT" pitchFamily="34" charset="0"/>
                  <a:cs typeface="Arial" charset="0"/>
                </a:defRPr>
              </a:lvl9pPr>
            </a:lstStyle>
            <a:p>
              <a:pPr algn="ctr" eaLnBrk="1" hangingPunct="1"/>
              <a:r>
                <a:rPr lang="en-GB" altLang="en-US">
                  <a:latin typeface="Verdana" pitchFamily="34" charset="0"/>
                </a:rPr>
                <a:t>Scenarios</a:t>
              </a:r>
              <a:br>
                <a:rPr lang="en-GB" altLang="en-US">
                  <a:latin typeface="Verdana" pitchFamily="34" charset="0"/>
                </a:rPr>
              </a:br>
              <a:r>
                <a:rPr lang="en-GB" altLang="en-US">
                  <a:latin typeface="Verdana" pitchFamily="34" charset="0"/>
                </a:rPr>
                <a:t>Task analysis</a:t>
              </a:r>
            </a:p>
          </p:txBody>
        </p:sp>
      </p:grpSp>
      <p:pic>
        <p:nvPicPr>
          <p:cNvPr id="22"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36585944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12775" y="228600"/>
            <a:ext cx="8153400" cy="990600"/>
          </a:xfrm>
        </p:spPr>
        <p:txBody>
          <a:bodyPr/>
          <a:lstStyle/>
          <a:p>
            <a:r>
              <a:rPr lang="en-US" altLang="en-US" smtClean="0"/>
              <a:t>Software Quality (ISO 9126)</a:t>
            </a:r>
          </a:p>
        </p:txBody>
      </p:sp>
      <p:sp>
        <p:nvSpPr>
          <p:cNvPr id="10243" name="Content Placeholder 2"/>
          <p:cNvSpPr>
            <a:spLocks noGrp="1"/>
          </p:cNvSpPr>
          <p:nvPr>
            <p:ph sz="quarter" idx="1"/>
          </p:nvPr>
        </p:nvSpPr>
        <p:spPr>
          <a:xfrm>
            <a:off x="612775" y="1600200"/>
            <a:ext cx="8153400" cy="4495800"/>
          </a:xfrm>
        </p:spPr>
        <p:txBody>
          <a:bodyPr>
            <a:normAutofit/>
          </a:bodyPr>
          <a:lstStyle/>
          <a:p>
            <a:r>
              <a:rPr lang="en-US" altLang="en-US" sz="2400" dirty="0" smtClean="0">
                <a:latin typeface="Arial" pitchFamily="34" charset="0"/>
                <a:cs typeface="Arial" pitchFamily="34" charset="0"/>
              </a:rPr>
              <a:t>Metrics and Evaluation</a:t>
            </a:r>
          </a:p>
          <a:p>
            <a:pPr lvl="1"/>
            <a:r>
              <a:rPr lang="en-US" altLang="en-US" sz="2400" dirty="0" smtClean="0">
                <a:latin typeface="Arial" pitchFamily="34" charset="0"/>
                <a:cs typeface="Arial" pitchFamily="34" charset="0"/>
              </a:rPr>
              <a:t>Functionality</a:t>
            </a:r>
          </a:p>
          <a:p>
            <a:pPr lvl="1"/>
            <a:r>
              <a:rPr lang="en-US" altLang="en-US" sz="2400" dirty="0" smtClean="0">
                <a:latin typeface="Arial" pitchFamily="34" charset="0"/>
                <a:cs typeface="Arial" pitchFamily="34" charset="0"/>
              </a:rPr>
              <a:t>Reliability</a:t>
            </a:r>
          </a:p>
          <a:p>
            <a:pPr lvl="1"/>
            <a:r>
              <a:rPr lang="en-US" altLang="en-US" sz="2400" dirty="0" smtClean="0">
                <a:solidFill>
                  <a:srgbClr val="C00000"/>
                </a:solidFill>
                <a:latin typeface="Arial" pitchFamily="34" charset="0"/>
                <a:cs typeface="Arial" pitchFamily="34" charset="0"/>
              </a:rPr>
              <a:t>Usability</a:t>
            </a:r>
          </a:p>
          <a:p>
            <a:pPr lvl="1"/>
            <a:r>
              <a:rPr lang="en-US" altLang="en-US" sz="2400" dirty="0" smtClean="0">
                <a:latin typeface="Arial" pitchFamily="34" charset="0"/>
                <a:cs typeface="Arial" pitchFamily="34" charset="0"/>
              </a:rPr>
              <a:t>Efficiency</a:t>
            </a:r>
          </a:p>
          <a:p>
            <a:pPr lvl="1"/>
            <a:r>
              <a:rPr lang="en-US" altLang="en-US" sz="2400" dirty="0" smtClean="0">
                <a:latin typeface="Arial" pitchFamily="34" charset="0"/>
                <a:cs typeface="Arial" pitchFamily="34" charset="0"/>
              </a:rPr>
              <a:t>Maintainability</a:t>
            </a:r>
          </a:p>
          <a:p>
            <a:pPr lvl="1"/>
            <a:r>
              <a:rPr lang="en-US" altLang="en-US" sz="2400" dirty="0" smtClean="0">
                <a:latin typeface="Arial" pitchFamily="34" charset="0"/>
                <a:cs typeface="Arial" pitchFamily="34" charset="0"/>
              </a:rPr>
              <a:t>Portability</a:t>
            </a:r>
          </a:p>
          <a:p>
            <a:pPr lvl="1"/>
            <a:r>
              <a:rPr lang="en-US" altLang="en-US" sz="2400" dirty="0" smtClean="0">
                <a:latin typeface="Arial" pitchFamily="34" charset="0"/>
                <a:cs typeface="Arial" pitchFamily="34" charset="0"/>
              </a:rPr>
              <a:t>PM Accessibility </a:t>
            </a:r>
            <a:r>
              <a:rPr lang="en-US" altLang="en-US" sz="2400" i="1" dirty="0" smtClean="0">
                <a:latin typeface="Arial" pitchFamily="34" charset="0"/>
                <a:cs typeface="Arial" pitchFamily="34" charset="0"/>
              </a:rPr>
              <a:t>(sometimes relevant, not ISO 9126)</a:t>
            </a:r>
            <a:endParaRPr lang="en-US" altLang="en-US" sz="2400" dirty="0" smtClean="0">
              <a:latin typeface="Arial" pitchFamily="34" charset="0"/>
              <a:cs typeface="Arial" pitchFamily="34" charset="0"/>
            </a:endParaRP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18399149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12775" y="228600"/>
            <a:ext cx="8153400" cy="990600"/>
          </a:xfrm>
        </p:spPr>
        <p:txBody>
          <a:bodyPr>
            <a:normAutofit/>
          </a:bodyPr>
          <a:lstStyle/>
          <a:p>
            <a:r>
              <a:rPr lang="en-US" altLang="en-US" sz="3600" dirty="0" smtClean="0">
                <a:latin typeface="Arial" pitchFamily="34" charset="0"/>
                <a:cs typeface="Arial" pitchFamily="34" charset="0"/>
              </a:rPr>
              <a:t>Definition of Usability (Nielsen 2003)</a:t>
            </a:r>
          </a:p>
        </p:txBody>
      </p:sp>
      <p:sp>
        <p:nvSpPr>
          <p:cNvPr id="11267" name="Content Placeholder 2"/>
          <p:cNvSpPr>
            <a:spLocks noGrp="1"/>
          </p:cNvSpPr>
          <p:nvPr>
            <p:ph sz="quarter" idx="1"/>
          </p:nvPr>
        </p:nvSpPr>
        <p:spPr>
          <a:xfrm>
            <a:off x="612775" y="1600200"/>
            <a:ext cx="8153400" cy="4495800"/>
          </a:xfrm>
        </p:spPr>
        <p:txBody>
          <a:bodyPr>
            <a:normAutofit/>
          </a:bodyPr>
          <a:lstStyle/>
          <a:p>
            <a:r>
              <a:rPr lang="en-US" altLang="en-US" sz="2800" dirty="0" smtClean="0">
                <a:latin typeface="Arial" pitchFamily="34" charset="0"/>
                <a:cs typeface="Arial" pitchFamily="34" charset="0"/>
              </a:rPr>
              <a:t>Usability: how well users can use the system’s functionality</a:t>
            </a:r>
          </a:p>
          <a:p>
            <a:r>
              <a:rPr lang="en-US" altLang="en-US" sz="2800" dirty="0" smtClean="0">
                <a:latin typeface="Arial" pitchFamily="34" charset="0"/>
                <a:cs typeface="Arial" pitchFamily="34" charset="0"/>
              </a:rPr>
              <a:t>Usability is a </a:t>
            </a:r>
            <a:r>
              <a:rPr lang="en-US" altLang="en-US" sz="2800" dirty="0" smtClean="0">
                <a:solidFill>
                  <a:srgbClr val="C00000"/>
                </a:solidFill>
                <a:latin typeface="Arial" pitchFamily="34" charset="0"/>
                <a:cs typeface="Arial" pitchFamily="34" charset="0"/>
              </a:rPr>
              <a:t>quality attribute </a:t>
            </a:r>
            <a:r>
              <a:rPr lang="en-US" altLang="en-US" sz="2800" dirty="0" smtClean="0">
                <a:latin typeface="Arial" pitchFamily="34" charset="0"/>
                <a:cs typeface="Arial" pitchFamily="34" charset="0"/>
              </a:rPr>
              <a:t>that assesses how easy user interfaces are to use</a:t>
            </a:r>
          </a:p>
          <a:p>
            <a:r>
              <a:rPr lang="en-US" altLang="en-US" sz="2800" dirty="0" smtClean="0">
                <a:latin typeface="Arial" pitchFamily="34" charset="0"/>
                <a:cs typeface="Arial" pitchFamily="34" charset="0"/>
              </a:rPr>
              <a:t>The word ‘usability’ also refers to methods for improving ease-of-use during the design process</a:t>
            </a: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6177986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12775" y="228600"/>
            <a:ext cx="8153400" cy="990600"/>
          </a:xfrm>
        </p:spPr>
        <p:txBody>
          <a:bodyPr/>
          <a:lstStyle/>
          <a:p>
            <a:r>
              <a:rPr lang="en-US" altLang="en-US" dirty="0" smtClean="0">
                <a:latin typeface="Arial" pitchFamily="34" charset="0"/>
                <a:cs typeface="Arial" pitchFamily="34" charset="0"/>
              </a:rPr>
              <a:t>Usability Components</a:t>
            </a:r>
          </a:p>
        </p:txBody>
      </p:sp>
      <p:sp>
        <p:nvSpPr>
          <p:cNvPr id="12291" name="Content Placeholder 2"/>
          <p:cNvSpPr>
            <a:spLocks noGrp="1"/>
          </p:cNvSpPr>
          <p:nvPr>
            <p:ph sz="quarter" idx="1"/>
          </p:nvPr>
        </p:nvSpPr>
        <p:spPr>
          <a:xfrm>
            <a:off x="647700" y="1053050"/>
            <a:ext cx="8153400" cy="4495800"/>
          </a:xfrm>
        </p:spPr>
        <p:txBody>
          <a:bodyPr>
            <a:noAutofit/>
          </a:bodyPr>
          <a:lstStyle/>
          <a:p>
            <a:r>
              <a:rPr lang="en-US" altLang="en-US" sz="2400" dirty="0" smtClean="0">
                <a:latin typeface="Arial" pitchFamily="34" charset="0"/>
                <a:cs typeface="Arial" pitchFamily="34" charset="0"/>
              </a:rPr>
              <a:t>Learnability</a:t>
            </a:r>
          </a:p>
          <a:p>
            <a:pPr lvl="1"/>
            <a:r>
              <a:rPr lang="en-US" altLang="en-US" sz="2400" dirty="0" smtClean="0">
                <a:latin typeface="Arial" pitchFamily="34" charset="0"/>
                <a:cs typeface="Arial" pitchFamily="34" charset="0"/>
              </a:rPr>
              <a:t>Ease of learning the system, i.e. the basic tasks</a:t>
            </a:r>
          </a:p>
          <a:p>
            <a:pPr lvl="1"/>
            <a:r>
              <a:rPr lang="en-US" altLang="en-US" sz="2400" dirty="0" smtClean="0">
                <a:latin typeface="Arial" pitchFamily="34" charset="0"/>
                <a:cs typeface="Arial" pitchFamily="34" charset="0"/>
              </a:rPr>
              <a:t>Skills retained over time (also Memorability)</a:t>
            </a:r>
          </a:p>
          <a:p>
            <a:r>
              <a:rPr lang="en-US" altLang="en-US" sz="2400" dirty="0" smtClean="0">
                <a:latin typeface="Arial" pitchFamily="34" charset="0"/>
                <a:cs typeface="Arial" pitchFamily="34" charset="0"/>
              </a:rPr>
              <a:t>Throughput (also Efficiency)</a:t>
            </a:r>
          </a:p>
          <a:p>
            <a:pPr lvl="1"/>
            <a:r>
              <a:rPr lang="en-US" altLang="en-US" sz="2400" dirty="0" smtClean="0">
                <a:latin typeface="Arial" pitchFamily="34" charset="0"/>
                <a:cs typeface="Arial" pitchFamily="34" charset="0"/>
              </a:rPr>
              <a:t>Speed of task performance</a:t>
            </a:r>
          </a:p>
          <a:p>
            <a:pPr lvl="1"/>
            <a:r>
              <a:rPr lang="en-US" altLang="en-US" sz="2400" dirty="0" smtClean="0">
                <a:latin typeface="Arial" pitchFamily="34" charset="0"/>
                <a:cs typeface="Arial" pitchFamily="34" charset="0"/>
              </a:rPr>
              <a:t>Low user error rate</a:t>
            </a:r>
          </a:p>
          <a:p>
            <a:r>
              <a:rPr lang="en-US" altLang="en-US" sz="2400" dirty="0" smtClean="0">
                <a:latin typeface="Arial" pitchFamily="34" charset="0"/>
                <a:cs typeface="Arial" pitchFamily="34" charset="0"/>
              </a:rPr>
              <a:t>Flexibility</a:t>
            </a:r>
          </a:p>
          <a:p>
            <a:pPr lvl="1"/>
            <a:r>
              <a:rPr lang="en-US" altLang="en-US" sz="2400" dirty="0" smtClean="0">
                <a:latin typeface="Arial" pitchFamily="34" charset="0"/>
                <a:cs typeface="Arial" pitchFamily="34" charset="0"/>
              </a:rPr>
              <a:t>Suitability for intended user expertise</a:t>
            </a:r>
          </a:p>
          <a:p>
            <a:pPr lvl="1"/>
            <a:r>
              <a:rPr lang="en-US" altLang="en-US" sz="2400" dirty="0" smtClean="0">
                <a:latin typeface="Arial" pitchFamily="34" charset="0"/>
                <a:cs typeface="Arial" pitchFamily="34" charset="0"/>
              </a:rPr>
              <a:t>Can system be customized?</a:t>
            </a:r>
          </a:p>
          <a:p>
            <a:r>
              <a:rPr lang="en-US" altLang="en-US" sz="2400" dirty="0" smtClean="0">
                <a:latin typeface="Arial" pitchFamily="34" charset="0"/>
                <a:cs typeface="Arial" pitchFamily="34" charset="0"/>
              </a:rPr>
              <a:t>Attitude (also Satisfaction)</a:t>
            </a:r>
          </a:p>
          <a:p>
            <a:pPr lvl="1"/>
            <a:r>
              <a:rPr lang="en-US" altLang="en-US" sz="2400" dirty="0" smtClean="0">
                <a:latin typeface="Arial" pitchFamily="34" charset="0"/>
                <a:cs typeface="Arial" pitchFamily="34" charset="0"/>
              </a:rPr>
              <a:t>User subjective satisfaction with system</a:t>
            </a: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27988910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12775" y="228600"/>
            <a:ext cx="8153400" cy="990600"/>
          </a:xfrm>
        </p:spPr>
        <p:txBody>
          <a:bodyPr/>
          <a:lstStyle/>
          <a:p>
            <a:r>
              <a:rPr lang="en-US" altLang="en-US" dirty="0" smtClean="0">
                <a:latin typeface="Arial" pitchFamily="34" charset="0"/>
                <a:cs typeface="Arial" pitchFamily="34" charset="0"/>
              </a:rPr>
              <a:t>The 5E’s to Usability</a:t>
            </a:r>
          </a:p>
        </p:txBody>
      </p:sp>
      <p:sp>
        <p:nvSpPr>
          <p:cNvPr id="13315" name="Content Placeholder 2"/>
          <p:cNvSpPr>
            <a:spLocks noGrp="1"/>
          </p:cNvSpPr>
          <p:nvPr>
            <p:ph sz="quarter" idx="1"/>
          </p:nvPr>
        </p:nvSpPr>
        <p:spPr>
          <a:xfrm>
            <a:off x="609600" y="1219200"/>
            <a:ext cx="8153400" cy="4572000"/>
          </a:xfrm>
        </p:spPr>
        <p:txBody>
          <a:bodyPr>
            <a:normAutofit fontScale="92500" lnSpcReduction="10000"/>
          </a:bodyPr>
          <a:lstStyle/>
          <a:p>
            <a:r>
              <a:rPr lang="en-US" altLang="en-US" sz="2400" dirty="0" smtClean="0">
                <a:latin typeface="Arial" pitchFamily="34" charset="0"/>
                <a:cs typeface="Arial" pitchFamily="34" charset="0"/>
              </a:rPr>
              <a:t>Easy to learn</a:t>
            </a:r>
          </a:p>
          <a:p>
            <a:pPr lvl="1"/>
            <a:r>
              <a:rPr lang="en-US" altLang="en-US" sz="2400" dirty="0" smtClean="0">
                <a:latin typeface="Arial" pitchFamily="34" charset="0"/>
                <a:cs typeface="Arial" pitchFamily="34" charset="0"/>
              </a:rPr>
              <a:t>Supports initial learning and continued learning</a:t>
            </a:r>
          </a:p>
          <a:p>
            <a:r>
              <a:rPr lang="en-US" altLang="en-US" sz="2400" dirty="0" smtClean="0">
                <a:latin typeface="Arial" pitchFamily="34" charset="0"/>
                <a:cs typeface="Arial" pitchFamily="34" charset="0"/>
              </a:rPr>
              <a:t>Efficient</a:t>
            </a:r>
          </a:p>
          <a:p>
            <a:pPr lvl="1"/>
            <a:r>
              <a:rPr lang="en-US" altLang="en-US" sz="2400" dirty="0" smtClean="0">
                <a:latin typeface="Arial" pitchFamily="34" charset="0"/>
                <a:cs typeface="Arial" pitchFamily="34" charset="0"/>
              </a:rPr>
              <a:t>The speed in which users complete their tasks</a:t>
            </a:r>
          </a:p>
          <a:p>
            <a:r>
              <a:rPr lang="en-US" altLang="en-US" sz="2400" dirty="0" smtClean="0">
                <a:latin typeface="Arial" pitchFamily="34" charset="0"/>
                <a:cs typeface="Arial" pitchFamily="34" charset="0"/>
              </a:rPr>
              <a:t>Error tolerant</a:t>
            </a:r>
          </a:p>
          <a:p>
            <a:pPr lvl="1"/>
            <a:r>
              <a:rPr lang="en-US" altLang="en-US" sz="2400" dirty="0" smtClean="0">
                <a:latin typeface="Arial" pitchFamily="34" charset="0"/>
                <a:cs typeface="Arial" pitchFamily="34" charset="0"/>
              </a:rPr>
              <a:t>The ability of the interface to prevent errors or help users recover from those that occur</a:t>
            </a:r>
          </a:p>
          <a:p>
            <a:r>
              <a:rPr lang="en-US" altLang="en-US" sz="2400" dirty="0" smtClean="0">
                <a:latin typeface="Arial" pitchFamily="34" charset="0"/>
                <a:cs typeface="Arial" pitchFamily="34" charset="0"/>
              </a:rPr>
              <a:t>Effective</a:t>
            </a:r>
          </a:p>
          <a:p>
            <a:pPr lvl="1"/>
            <a:r>
              <a:rPr lang="en-US" altLang="en-US" sz="2400" dirty="0" smtClean="0">
                <a:latin typeface="Arial" pitchFamily="34" charset="0"/>
                <a:cs typeface="Arial" pitchFamily="34" charset="0"/>
              </a:rPr>
              <a:t>The completeness and accuracy with which users achieve their goals</a:t>
            </a:r>
          </a:p>
          <a:p>
            <a:r>
              <a:rPr lang="en-US" altLang="en-US" sz="2400" dirty="0" smtClean="0">
                <a:latin typeface="Arial" pitchFamily="34" charset="0"/>
                <a:cs typeface="Arial" pitchFamily="34" charset="0"/>
              </a:rPr>
              <a:t>Engaging</a:t>
            </a:r>
          </a:p>
          <a:p>
            <a:pPr lvl="1"/>
            <a:r>
              <a:rPr lang="en-US" altLang="en-US" sz="2400" dirty="0" smtClean="0">
                <a:latin typeface="Arial" pitchFamily="34" charset="0"/>
                <a:cs typeface="Arial" pitchFamily="34" charset="0"/>
              </a:rPr>
              <a:t>How pleasant or satisfying the interface is to use?</a:t>
            </a:r>
          </a:p>
          <a:p>
            <a:pPr lvl="1"/>
            <a:endParaRPr lang="en-US" altLang="en-US" sz="2400" dirty="0" smtClean="0">
              <a:latin typeface="Arial" pitchFamily="34" charset="0"/>
              <a:cs typeface="Arial" pitchFamily="34" charset="0"/>
            </a:endParaRPr>
          </a:p>
          <a:p>
            <a:endParaRPr lang="en-US" altLang="en-US" dirty="0" smtClean="0">
              <a:latin typeface="Arial" pitchFamily="34" charset="0"/>
              <a:cs typeface="Arial" pitchFamily="34" charset="0"/>
            </a:endParaRPr>
          </a:p>
          <a:p>
            <a:endParaRPr lang="en-US" altLang="en-US" dirty="0" smtClean="0">
              <a:latin typeface="Arial" pitchFamily="34" charset="0"/>
              <a:cs typeface="Arial" pitchFamily="34" charset="0"/>
            </a:endParaRPr>
          </a:p>
          <a:p>
            <a:endParaRPr lang="en-US" altLang="en-US" dirty="0" smtClean="0">
              <a:latin typeface="Arial" pitchFamily="34" charset="0"/>
              <a:cs typeface="Arial" pitchFamily="34" charset="0"/>
            </a:endParaRPr>
          </a:p>
          <a:p>
            <a:endParaRPr lang="en-US" altLang="en-US" dirty="0" smtClean="0">
              <a:latin typeface="Arial" pitchFamily="34" charset="0"/>
              <a:cs typeface="Arial" pitchFamily="34" charset="0"/>
            </a:endParaRPr>
          </a:p>
          <a:p>
            <a:endParaRPr lang="en-US" altLang="en-US" dirty="0" smtClean="0">
              <a:latin typeface="Arial" pitchFamily="34" charset="0"/>
              <a:cs typeface="Arial" pitchFamily="34" charset="0"/>
            </a:endParaRP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36264341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12775" y="228600"/>
            <a:ext cx="8153400" cy="990600"/>
          </a:xfrm>
        </p:spPr>
        <p:txBody>
          <a:bodyPr>
            <a:noAutofit/>
          </a:bodyPr>
          <a:lstStyle/>
          <a:p>
            <a:r>
              <a:rPr lang="en-US" altLang="en-US" sz="3600" dirty="0" smtClean="0">
                <a:latin typeface="Arial" pitchFamily="34" charset="0"/>
                <a:cs typeface="Arial" pitchFamily="34" charset="0"/>
              </a:rPr>
              <a:t>Usability Components (Dimensions of usability)</a:t>
            </a:r>
          </a:p>
        </p:txBody>
      </p:sp>
      <p:sp>
        <p:nvSpPr>
          <p:cNvPr id="14339" name="Content Placeholder 2"/>
          <p:cNvSpPr>
            <a:spLocks noGrp="1"/>
          </p:cNvSpPr>
          <p:nvPr>
            <p:ph sz="quarter" idx="1"/>
          </p:nvPr>
        </p:nvSpPr>
        <p:spPr>
          <a:xfrm>
            <a:off x="612775" y="1447800"/>
            <a:ext cx="8153400" cy="4648200"/>
          </a:xfrm>
        </p:spPr>
        <p:txBody>
          <a:bodyPr>
            <a:normAutofit/>
          </a:bodyPr>
          <a:lstStyle/>
          <a:p>
            <a:r>
              <a:rPr lang="en-US" altLang="en-US" sz="2800" dirty="0" smtClean="0">
                <a:latin typeface="Arial" pitchFamily="34" charset="0"/>
                <a:cs typeface="Arial" pitchFamily="34" charset="0"/>
              </a:rPr>
              <a:t>Learnability: is it easy to learn?</a:t>
            </a:r>
          </a:p>
          <a:p>
            <a:r>
              <a:rPr lang="en-US" altLang="en-US" sz="2800" dirty="0" smtClean="0">
                <a:latin typeface="Arial" pitchFamily="34" charset="0"/>
                <a:cs typeface="Arial" pitchFamily="34" charset="0"/>
              </a:rPr>
              <a:t>Memorability: is it easy to remember what you learned?</a:t>
            </a:r>
          </a:p>
          <a:p>
            <a:r>
              <a:rPr lang="en-US" altLang="en-US" sz="2800" dirty="0" smtClean="0">
                <a:latin typeface="Arial" pitchFamily="34" charset="0"/>
                <a:cs typeface="Arial" pitchFamily="34" charset="0"/>
              </a:rPr>
              <a:t>Efficiency: once learned, is it fast to use?</a:t>
            </a:r>
          </a:p>
          <a:p>
            <a:r>
              <a:rPr lang="en-US" altLang="en-US" sz="2800" dirty="0" smtClean="0">
                <a:latin typeface="Arial" pitchFamily="34" charset="0"/>
                <a:cs typeface="Arial" pitchFamily="34" charset="0"/>
              </a:rPr>
              <a:t>Errors: are errors few and recoverable?</a:t>
            </a:r>
          </a:p>
          <a:p>
            <a:r>
              <a:rPr lang="en-US" altLang="en-US" sz="2800" dirty="0" smtClean="0">
                <a:latin typeface="Arial" pitchFamily="34" charset="0"/>
                <a:cs typeface="Arial" pitchFamily="34" charset="0"/>
              </a:rPr>
              <a:t>Satisfaction: is it enjoyable to use?</a:t>
            </a: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35048325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12775" y="228600"/>
            <a:ext cx="8153400" cy="990600"/>
          </a:xfrm>
        </p:spPr>
        <p:txBody>
          <a:bodyPr/>
          <a:lstStyle/>
          <a:p>
            <a:r>
              <a:rPr lang="en-US" altLang="en-US" dirty="0" smtClean="0">
                <a:latin typeface="Arial" pitchFamily="34" charset="0"/>
                <a:cs typeface="Arial" pitchFamily="34" charset="0"/>
              </a:rPr>
              <a:t>Usability Engineering</a:t>
            </a:r>
          </a:p>
        </p:txBody>
      </p:sp>
      <p:sp>
        <p:nvSpPr>
          <p:cNvPr id="15363" name="Content Placeholder 2"/>
          <p:cNvSpPr>
            <a:spLocks noGrp="1"/>
          </p:cNvSpPr>
          <p:nvPr>
            <p:ph sz="quarter" idx="1"/>
          </p:nvPr>
        </p:nvSpPr>
        <p:spPr>
          <a:xfrm>
            <a:off x="612775" y="1295400"/>
            <a:ext cx="8153400" cy="4953000"/>
          </a:xfrm>
        </p:spPr>
        <p:txBody>
          <a:bodyPr>
            <a:normAutofit/>
          </a:bodyPr>
          <a:lstStyle/>
          <a:p>
            <a:r>
              <a:rPr lang="en-GB" altLang="en-US" sz="2400" dirty="0" smtClean="0">
                <a:latin typeface="Arial" pitchFamily="34" charset="0"/>
                <a:cs typeface="Arial" pitchFamily="34" charset="0"/>
              </a:rPr>
              <a:t>The test of </a:t>
            </a:r>
            <a:r>
              <a:rPr lang="en-GB" altLang="en-US" sz="2400" dirty="0" smtClean="0">
                <a:solidFill>
                  <a:srgbClr val="C00000"/>
                </a:solidFill>
                <a:latin typeface="Arial" pitchFamily="34" charset="0"/>
                <a:cs typeface="Arial" pitchFamily="34" charset="0"/>
              </a:rPr>
              <a:t>usability</a:t>
            </a:r>
            <a:r>
              <a:rPr lang="en-GB" altLang="en-US" sz="2400" dirty="0" smtClean="0">
                <a:latin typeface="Arial" pitchFamily="34" charset="0"/>
                <a:cs typeface="Arial" pitchFamily="34" charset="0"/>
              </a:rPr>
              <a:t> based on measurement of user experience</a:t>
            </a:r>
          </a:p>
          <a:p>
            <a:r>
              <a:rPr lang="en-GB" altLang="en-US" sz="2400" dirty="0" smtClean="0">
                <a:latin typeface="Arial" pitchFamily="34" charset="0"/>
                <a:cs typeface="Arial" pitchFamily="34" charset="0"/>
              </a:rPr>
              <a:t>It demands that specific </a:t>
            </a:r>
            <a:r>
              <a:rPr lang="en-GB" altLang="en-US" sz="2400" dirty="0" smtClean="0">
                <a:solidFill>
                  <a:srgbClr val="C00000"/>
                </a:solidFill>
                <a:latin typeface="Arial" pitchFamily="34" charset="0"/>
                <a:cs typeface="Arial" pitchFamily="34" charset="0"/>
              </a:rPr>
              <a:t>usability measures</a:t>
            </a:r>
            <a:r>
              <a:rPr lang="en-GB" altLang="en-US" sz="2400" dirty="0" smtClean="0">
                <a:latin typeface="Arial" pitchFamily="34" charset="0"/>
                <a:cs typeface="Arial" pitchFamily="34" charset="0"/>
              </a:rPr>
              <a:t> be made explicit as requirements</a:t>
            </a:r>
          </a:p>
          <a:p>
            <a:r>
              <a:rPr lang="en-US" altLang="en-US" sz="2400" dirty="0" smtClean="0">
                <a:latin typeface="Arial" pitchFamily="34" charset="0"/>
                <a:cs typeface="Arial" pitchFamily="34" charset="0"/>
              </a:rPr>
              <a:t>Usability Measurements</a:t>
            </a:r>
          </a:p>
          <a:p>
            <a:pPr lvl="1"/>
            <a:r>
              <a:rPr lang="en-GB" altLang="en-US" sz="2400" dirty="0" smtClean="0">
                <a:latin typeface="Arial" pitchFamily="34" charset="0"/>
                <a:cs typeface="Arial" pitchFamily="34" charset="0"/>
              </a:rPr>
              <a:t>Usability attribute/principle</a:t>
            </a:r>
          </a:p>
          <a:p>
            <a:pPr lvl="1"/>
            <a:r>
              <a:rPr lang="en-GB" altLang="en-US" sz="2400" dirty="0" smtClean="0">
                <a:latin typeface="Arial" pitchFamily="34" charset="0"/>
                <a:cs typeface="Arial" pitchFamily="34" charset="0"/>
              </a:rPr>
              <a:t>Measuring concept</a:t>
            </a:r>
          </a:p>
          <a:p>
            <a:pPr lvl="1"/>
            <a:r>
              <a:rPr lang="en-GB" altLang="en-US" sz="2400" dirty="0" smtClean="0">
                <a:latin typeface="Arial" pitchFamily="34" charset="0"/>
                <a:cs typeface="Arial" pitchFamily="34" charset="0"/>
              </a:rPr>
              <a:t>Measuring method</a:t>
            </a:r>
          </a:p>
          <a:p>
            <a:pPr lvl="1"/>
            <a:r>
              <a:rPr lang="en-GB" altLang="en-US" sz="2400" dirty="0" smtClean="0">
                <a:latin typeface="Arial" pitchFamily="34" charset="0"/>
                <a:cs typeface="Arial" pitchFamily="34" charset="0"/>
              </a:rPr>
              <a:t>Now level/ worst case/ planned level/ best case</a:t>
            </a:r>
          </a:p>
          <a:p>
            <a:endParaRPr lang="en-GB" altLang="en-US" sz="2400" dirty="0" smtClean="0">
              <a:latin typeface="Arial" pitchFamily="34" charset="0"/>
              <a:cs typeface="Arial" pitchFamily="34" charset="0"/>
            </a:endParaRPr>
          </a:p>
          <a:p>
            <a:endParaRPr lang="en-GB" altLang="en-US" sz="2400" dirty="0" smtClean="0">
              <a:latin typeface="Arial" pitchFamily="34" charset="0"/>
              <a:cs typeface="Arial" pitchFamily="34" charset="0"/>
            </a:endParaRPr>
          </a:p>
          <a:p>
            <a:endParaRPr lang="en-GB" altLang="en-US" sz="2400" dirty="0" smtClean="0">
              <a:latin typeface="Arial" pitchFamily="34" charset="0"/>
              <a:cs typeface="Arial" pitchFamily="34" charset="0"/>
            </a:endParaRPr>
          </a:p>
          <a:p>
            <a:endParaRPr lang="en-US" altLang="en-US" sz="2400" dirty="0" smtClean="0">
              <a:latin typeface="Arial" pitchFamily="34" charset="0"/>
              <a:cs typeface="Arial" pitchFamily="34" charset="0"/>
            </a:endParaRP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36295588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612775" y="228600"/>
            <a:ext cx="8153400" cy="990600"/>
          </a:xfrm>
        </p:spPr>
        <p:txBody>
          <a:bodyPr/>
          <a:lstStyle/>
          <a:p>
            <a:r>
              <a:rPr lang="en-GB" altLang="en-US" dirty="0" smtClean="0">
                <a:latin typeface="Arial" pitchFamily="34" charset="0"/>
                <a:cs typeface="Arial" pitchFamily="34" charset="0"/>
              </a:rPr>
              <a:t>Some metrics from ISO 9241</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 y="1066800"/>
            <a:ext cx="843915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32111455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12775" y="228600"/>
            <a:ext cx="8153400" cy="990600"/>
          </a:xfrm>
        </p:spPr>
        <p:txBody>
          <a:bodyPr/>
          <a:lstStyle/>
          <a:p>
            <a:r>
              <a:rPr lang="en-US" altLang="en-US" smtClean="0"/>
              <a:t>Usability Engineering (contd.)</a:t>
            </a:r>
          </a:p>
        </p:txBody>
      </p:sp>
      <p:sp>
        <p:nvSpPr>
          <p:cNvPr id="17411" name="Content Placeholder 2"/>
          <p:cNvSpPr>
            <a:spLocks noGrp="1"/>
          </p:cNvSpPr>
          <p:nvPr>
            <p:ph sz="quarter" idx="1"/>
          </p:nvPr>
        </p:nvSpPr>
        <p:spPr>
          <a:xfrm>
            <a:off x="612775" y="1600200"/>
            <a:ext cx="8153400" cy="4495800"/>
          </a:xfrm>
        </p:spPr>
        <p:txBody>
          <a:bodyPr/>
          <a:lstStyle/>
          <a:p>
            <a:r>
              <a:rPr lang="en-US" altLang="en-US" smtClean="0"/>
              <a:t>Problems</a:t>
            </a:r>
          </a:p>
          <a:p>
            <a:pPr lvl="1">
              <a:lnSpc>
                <a:spcPct val="90000"/>
              </a:lnSpc>
            </a:pPr>
            <a:r>
              <a:rPr lang="en-GB" altLang="en-US" smtClean="0"/>
              <a:t>usability specification requires level of detail that may not be</a:t>
            </a:r>
          </a:p>
          <a:p>
            <a:pPr lvl="1">
              <a:lnSpc>
                <a:spcPct val="90000"/>
              </a:lnSpc>
            </a:pPr>
            <a:r>
              <a:rPr lang="en-GB" altLang="en-US" smtClean="0"/>
              <a:t>possible early in design satisfying a usability specification</a:t>
            </a:r>
          </a:p>
          <a:p>
            <a:pPr lvl="1">
              <a:lnSpc>
                <a:spcPct val="90000"/>
              </a:lnSpc>
            </a:pPr>
            <a:r>
              <a:rPr lang="en-GB" altLang="en-US" smtClean="0"/>
              <a:t>does not necessarily satisfy usability</a:t>
            </a:r>
          </a:p>
          <a:p>
            <a:pPr lvl="1"/>
            <a:endParaRPr lang="en-GB" altLang="en-US" smtClean="0"/>
          </a:p>
          <a:p>
            <a:endParaRPr lang="en-US" altLang="en-US" smtClean="0"/>
          </a:p>
          <a:p>
            <a:endParaRPr lang="en-US" altLang="en-US" smtClean="0"/>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1023356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12775" y="228600"/>
            <a:ext cx="8153400" cy="990600"/>
          </a:xfrm>
        </p:spPr>
        <p:txBody>
          <a:bodyPr/>
          <a:lstStyle/>
          <a:p>
            <a:pPr algn="l"/>
            <a:r>
              <a:rPr lang="en-US" altLang="en-US" dirty="0" err="1" smtClean="0">
                <a:latin typeface="Arial" pitchFamily="34" charset="0"/>
                <a:cs typeface="Arial" pitchFamily="34" charset="0"/>
              </a:rPr>
              <a:t>Contn</a:t>
            </a:r>
            <a:r>
              <a:rPr lang="en-US" altLang="en-US" dirty="0" smtClean="0">
                <a:latin typeface="Arial" pitchFamily="34" charset="0"/>
                <a:cs typeface="Arial" pitchFamily="34" charset="0"/>
              </a:rPr>
              <a:t>…</a:t>
            </a:r>
            <a:endParaRPr lang="en-GB" altLang="en-US" dirty="0" smtClean="0">
              <a:latin typeface="Arial" pitchFamily="34" charset="0"/>
              <a:cs typeface="Arial" pitchFamily="34" charset="0"/>
            </a:endParaRPr>
          </a:p>
        </p:txBody>
      </p:sp>
      <p:sp>
        <p:nvSpPr>
          <p:cNvPr id="35843" name="Rectangle 3"/>
          <p:cNvSpPr>
            <a:spLocks noGrp="1" noChangeArrowheads="1"/>
          </p:cNvSpPr>
          <p:nvPr>
            <p:ph type="body" idx="1"/>
          </p:nvPr>
        </p:nvSpPr>
        <p:spPr>
          <a:xfrm>
            <a:off x="612775" y="1600200"/>
            <a:ext cx="8153400" cy="4495800"/>
          </a:xfrm>
        </p:spPr>
        <p:txBody>
          <a:bodyPr/>
          <a:lstStyle/>
          <a:p>
            <a:pPr marL="0" indent="0">
              <a:buNone/>
            </a:pPr>
            <a:r>
              <a:rPr lang="en-US" sz="2400" dirty="0" smtClean="0"/>
              <a:t>two </a:t>
            </a:r>
            <a:r>
              <a:rPr lang="en-US" sz="2400" dirty="0"/>
              <a:t>things you need in order for </a:t>
            </a:r>
            <a:r>
              <a:rPr lang="en-US" sz="2400" dirty="0" smtClean="0"/>
              <a:t>prototyping</a:t>
            </a:r>
          </a:p>
          <a:p>
            <a:r>
              <a:rPr lang="en-US" sz="2400" dirty="0"/>
              <a:t>1. To understand what is wrong and how to improve.</a:t>
            </a:r>
          </a:p>
          <a:p>
            <a:r>
              <a:rPr lang="en-US" sz="2400" dirty="0"/>
              <a:t>2. A good start point.</a:t>
            </a:r>
            <a:endParaRPr lang="en-US" altLang="en-US" sz="2400" dirty="0">
              <a:latin typeface="Arial" pitchFamily="34" charset="0"/>
              <a:cs typeface="Arial" pitchFamily="34" charset="0"/>
            </a:endParaRP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285" y="3810000"/>
            <a:ext cx="7800844" cy="202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44170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12775" y="228600"/>
            <a:ext cx="8153400" cy="990600"/>
          </a:xfrm>
        </p:spPr>
        <p:txBody>
          <a:bodyPr/>
          <a:lstStyle/>
          <a:p>
            <a:r>
              <a:rPr lang="en-US" altLang="en-US" dirty="0" smtClean="0">
                <a:solidFill>
                  <a:srgbClr val="C00000"/>
                </a:solidFill>
                <a:latin typeface="Arial" pitchFamily="34" charset="0"/>
                <a:cs typeface="Arial" pitchFamily="34" charset="0"/>
              </a:rPr>
              <a:t>Case Study-ATM (from L9)</a:t>
            </a:r>
          </a:p>
        </p:txBody>
      </p:sp>
      <p:sp>
        <p:nvSpPr>
          <p:cNvPr id="18435" name="Content Placeholder 2"/>
          <p:cNvSpPr>
            <a:spLocks noGrp="1"/>
          </p:cNvSpPr>
          <p:nvPr>
            <p:ph sz="quarter" idx="1"/>
          </p:nvPr>
        </p:nvSpPr>
        <p:spPr>
          <a:xfrm>
            <a:off x="612775" y="1600200"/>
            <a:ext cx="8153400" cy="4495800"/>
          </a:xfrm>
        </p:spPr>
        <p:txBody>
          <a:bodyPr>
            <a:normAutofit/>
          </a:bodyPr>
          <a:lstStyle/>
          <a:p>
            <a:r>
              <a:rPr lang="en-US" altLang="en-US" sz="2400" dirty="0" smtClean="0">
                <a:latin typeface="Arial" pitchFamily="34" charset="0"/>
                <a:cs typeface="Arial" pitchFamily="34" charset="0"/>
              </a:rPr>
              <a:t>Researchers + banks expected ATMs to be intuitively easy to use</a:t>
            </a:r>
          </a:p>
          <a:p>
            <a:r>
              <a:rPr lang="en-US" altLang="en-US" sz="2400" dirty="0" smtClean="0">
                <a:latin typeface="Arial" pitchFamily="34" charset="0"/>
                <a:cs typeface="Arial" pitchFamily="34" charset="0"/>
              </a:rPr>
              <a:t>Testing among senior citizens found only 20% correct operation</a:t>
            </a:r>
          </a:p>
          <a:p>
            <a:r>
              <a:rPr lang="en-US" altLang="en-US" sz="2400" dirty="0" smtClean="0">
                <a:latin typeface="Arial" pitchFamily="34" charset="0"/>
                <a:cs typeface="Arial" pitchFamily="34" charset="0"/>
              </a:rPr>
              <a:t>Senior citizens often put off by ATMs they find the machines</a:t>
            </a:r>
          </a:p>
          <a:p>
            <a:pPr lvl="1"/>
            <a:r>
              <a:rPr lang="en-US" altLang="en-US" sz="2400" dirty="0" smtClean="0">
                <a:latin typeface="Arial" pitchFamily="34" charset="0"/>
                <a:cs typeface="Arial" pitchFamily="34" charset="0"/>
              </a:rPr>
              <a:t>Complicated</a:t>
            </a:r>
          </a:p>
          <a:p>
            <a:pPr lvl="1"/>
            <a:r>
              <a:rPr lang="en-US" altLang="en-US" sz="2400" dirty="0" smtClean="0">
                <a:latin typeface="Arial" pitchFamily="34" charset="0"/>
                <a:cs typeface="Arial" pitchFamily="34" charset="0"/>
              </a:rPr>
              <a:t>Inconvenient</a:t>
            </a:r>
          </a:p>
          <a:p>
            <a:endParaRPr lang="en-US" altLang="en-US" sz="2400" dirty="0" smtClean="0">
              <a:latin typeface="Arial" pitchFamily="34" charset="0"/>
              <a:cs typeface="Arial" pitchFamily="34" charset="0"/>
            </a:endParaRPr>
          </a:p>
          <a:p>
            <a:endParaRPr lang="en-US" altLang="en-US" sz="2400" dirty="0" smtClean="0">
              <a:latin typeface="Arial" pitchFamily="34" charset="0"/>
              <a:cs typeface="Arial" pitchFamily="34" charset="0"/>
            </a:endParaRP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9105077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dirty="0" smtClean="0">
                <a:latin typeface="Arial" pitchFamily="34" charset="0"/>
                <a:cs typeface="Arial" pitchFamily="34" charset="0"/>
              </a:rPr>
              <a:t>Problems with ATMs</a:t>
            </a:r>
          </a:p>
        </p:txBody>
      </p:sp>
      <p:sp>
        <p:nvSpPr>
          <p:cNvPr id="19459" name="Content Placeholder 2"/>
          <p:cNvSpPr>
            <a:spLocks noGrp="1"/>
          </p:cNvSpPr>
          <p:nvPr>
            <p:ph sz="quarter" idx="1"/>
          </p:nvPr>
        </p:nvSpPr>
        <p:spPr>
          <a:xfrm>
            <a:off x="609600" y="1589088"/>
            <a:ext cx="3886200" cy="4572000"/>
          </a:xfrm>
        </p:spPr>
        <p:txBody>
          <a:bodyPr>
            <a:normAutofit fontScale="92500"/>
          </a:bodyPr>
          <a:lstStyle/>
          <a:p>
            <a:r>
              <a:rPr lang="en-US" altLang="en-US" dirty="0" smtClean="0">
                <a:latin typeface="Arial" pitchFamily="34" charset="0"/>
                <a:cs typeface="Arial" pitchFamily="34" charset="0"/>
              </a:rPr>
              <a:t>Buttons that did not line up with commands</a:t>
            </a:r>
          </a:p>
          <a:p>
            <a:endParaRPr lang="en-US" altLang="en-US" dirty="0" smtClean="0">
              <a:latin typeface="Arial" pitchFamily="34" charset="0"/>
              <a:cs typeface="Arial" pitchFamily="34" charset="0"/>
            </a:endParaRPr>
          </a:p>
          <a:p>
            <a:r>
              <a:rPr lang="en-US" altLang="en-US" dirty="0" smtClean="0">
                <a:latin typeface="Arial" pitchFamily="34" charset="0"/>
                <a:cs typeface="Arial" pitchFamily="34" charset="0"/>
              </a:rPr>
              <a:t>Screens hard to read in the glare of daylight</a:t>
            </a:r>
          </a:p>
          <a:p>
            <a:endParaRPr lang="en-US" altLang="en-US" dirty="0" smtClean="0">
              <a:latin typeface="Arial" pitchFamily="34" charset="0"/>
              <a:cs typeface="Arial" pitchFamily="34" charset="0"/>
            </a:endParaRPr>
          </a:p>
          <a:p>
            <a:r>
              <a:rPr lang="en-US" altLang="en-US" dirty="0" smtClean="0">
                <a:latin typeface="Arial" pitchFamily="34" charset="0"/>
                <a:cs typeface="Arial" pitchFamily="34" charset="0"/>
              </a:rPr>
              <a:t>Sometimes confusing menu choices</a:t>
            </a:r>
          </a:p>
          <a:p>
            <a:endParaRPr lang="en-US" altLang="en-US" dirty="0" smtClean="0">
              <a:latin typeface="Arial" pitchFamily="34" charset="0"/>
              <a:cs typeface="Arial" pitchFamily="34" charset="0"/>
            </a:endParaRPr>
          </a:p>
          <a:p>
            <a:endParaRPr lang="en-US" altLang="en-US" dirty="0" smtClean="0">
              <a:latin typeface="Arial" pitchFamily="34" charset="0"/>
              <a:cs typeface="Arial" pitchFamily="34" charset="0"/>
            </a:endParaRPr>
          </a:p>
          <a:p>
            <a:endParaRPr lang="en-US" altLang="en-US" dirty="0" smtClean="0">
              <a:latin typeface="Arial" pitchFamily="34" charset="0"/>
              <a:cs typeface="Arial" pitchFamily="34" charset="0"/>
            </a:endParaRPr>
          </a:p>
        </p:txBody>
      </p:sp>
      <p:pic>
        <p:nvPicPr>
          <p:cNvPr id="19460" name="Picture 2"/>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5257800" y="1465263"/>
            <a:ext cx="2555875" cy="188753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5588" y="3200400"/>
            <a:ext cx="2436812" cy="1782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3525" y="5006975"/>
            <a:ext cx="2428875" cy="177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ight Arrow 7"/>
          <p:cNvSpPr/>
          <p:nvPr/>
        </p:nvSpPr>
        <p:spPr>
          <a:xfrm>
            <a:off x="4648200" y="21336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ight Arrow 10"/>
          <p:cNvSpPr/>
          <p:nvPr/>
        </p:nvSpPr>
        <p:spPr>
          <a:xfrm>
            <a:off x="4648200" y="38100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ight Arrow 11"/>
          <p:cNvSpPr/>
          <p:nvPr/>
        </p:nvSpPr>
        <p:spPr>
          <a:xfrm>
            <a:off x="4648200" y="56388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 name="Content Placeholder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13540134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12775" y="228600"/>
            <a:ext cx="8153400" cy="990600"/>
          </a:xfrm>
        </p:spPr>
        <p:txBody>
          <a:bodyPr/>
          <a:lstStyle/>
          <a:p>
            <a:r>
              <a:rPr lang="en-US" altLang="en-US" dirty="0" smtClean="0">
                <a:latin typeface="Arial" pitchFamily="34" charset="0"/>
                <a:cs typeface="Arial" pitchFamily="34" charset="0"/>
              </a:rPr>
              <a:t>Usability suggestions</a:t>
            </a:r>
          </a:p>
        </p:txBody>
      </p:sp>
      <p:sp>
        <p:nvSpPr>
          <p:cNvPr id="20483" name="Content Placeholder 2"/>
          <p:cNvSpPr>
            <a:spLocks noGrp="1"/>
          </p:cNvSpPr>
          <p:nvPr>
            <p:ph sz="quarter" idx="1"/>
          </p:nvPr>
        </p:nvSpPr>
        <p:spPr>
          <a:xfrm>
            <a:off x="612775" y="1600200"/>
            <a:ext cx="8153400" cy="4495800"/>
          </a:xfrm>
        </p:spPr>
        <p:txBody>
          <a:bodyPr>
            <a:normAutofit/>
          </a:bodyPr>
          <a:lstStyle/>
          <a:p>
            <a:r>
              <a:rPr lang="en-US" altLang="en-US" sz="2400" dirty="0" smtClean="0">
                <a:latin typeface="Arial" pitchFamily="34" charset="0"/>
                <a:cs typeface="Arial" pitchFamily="34" charset="0"/>
              </a:rPr>
              <a:t>Simpler on-screen instructions</a:t>
            </a:r>
          </a:p>
          <a:p>
            <a:r>
              <a:rPr lang="en-US" altLang="en-US" sz="2400" dirty="0" smtClean="0">
                <a:latin typeface="Arial" pitchFamily="34" charset="0"/>
                <a:cs typeface="Arial" pitchFamily="34" charset="0"/>
              </a:rPr>
              <a:t>More “undo” buttons</a:t>
            </a:r>
          </a:p>
          <a:p>
            <a:r>
              <a:rPr lang="en-US" altLang="en-US" sz="2400" dirty="0" smtClean="0">
                <a:latin typeface="Arial" pitchFamily="34" charset="0"/>
                <a:cs typeface="Arial" pitchFamily="34" charset="0"/>
              </a:rPr>
              <a:t>Bank should provide training for any customers who need it</a:t>
            </a:r>
          </a:p>
          <a:p>
            <a:r>
              <a:rPr lang="en-US" altLang="en-US" sz="2400" dirty="0" smtClean="0">
                <a:latin typeface="Arial" pitchFamily="34" charset="0"/>
                <a:cs typeface="Arial" pitchFamily="34" charset="0"/>
              </a:rPr>
              <a:t>Remark:</a:t>
            </a:r>
          </a:p>
          <a:p>
            <a:pPr lvl="1"/>
            <a:r>
              <a:rPr lang="en-US" altLang="en-US" sz="2400" dirty="0" smtClean="0">
                <a:latin typeface="Arial" pitchFamily="34" charset="0"/>
                <a:cs typeface="Arial" pitchFamily="34" charset="0"/>
              </a:rPr>
              <a:t>“Large percentage” of people surveyed said they would use ATMs if trained</a:t>
            </a: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351065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ctrTitle"/>
          </p:nvPr>
        </p:nvSpPr>
        <p:spPr>
          <a:xfrm>
            <a:off x="685800" y="2286000"/>
            <a:ext cx="7772400" cy="1143000"/>
          </a:xfrm>
        </p:spPr>
        <p:txBody>
          <a:bodyPr>
            <a:normAutofit/>
          </a:bodyPr>
          <a:lstStyle/>
          <a:p>
            <a:pPr algn="ctr">
              <a:defRPr/>
            </a:pPr>
            <a:r>
              <a:rPr lang="en-GB" altLang="en-US" sz="5400" dirty="0" smtClean="0">
                <a:latin typeface="Arial" pitchFamily="34" charset="0"/>
                <a:cs typeface="Arial" pitchFamily="34" charset="0"/>
              </a:rPr>
              <a:t>prototyping</a:t>
            </a:r>
            <a:endParaRPr lang="en-GB" altLang="en-US" sz="5400" dirty="0">
              <a:latin typeface="Arial" pitchFamily="34" charset="0"/>
              <a:cs typeface="Arial" pitchFamily="34" charset="0"/>
            </a:endParaRPr>
          </a:p>
        </p:txBody>
      </p:sp>
      <p:sp>
        <p:nvSpPr>
          <p:cNvPr id="21507" name="Rectangle 3"/>
          <p:cNvSpPr>
            <a:spLocks noGrp="1" noChangeArrowheads="1"/>
          </p:cNvSpPr>
          <p:nvPr>
            <p:ph type="subTitle" idx="1"/>
          </p:nvPr>
        </p:nvSpPr>
        <p:spPr>
          <a:xfrm>
            <a:off x="2362200" y="6049963"/>
            <a:ext cx="6705600" cy="685800"/>
          </a:xfrm>
        </p:spPr>
        <p:txBody>
          <a:bodyPr/>
          <a:lstStyle/>
          <a:p>
            <a:endParaRPr lang="en-GB" altLang="en-US" smtClean="0"/>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674483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12775" y="228600"/>
            <a:ext cx="8153400" cy="990600"/>
          </a:xfrm>
        </p:spPr>
        <p:txBody>
          <a:bodyPr/>
          <a:lstStyle/>
          <a:p>
            <a:r>
              <a:rPr lang="en-GB" altLang="en-US" dirty="0" smtClean="0">
                <a:latin typeface="Arial" pitchFamily="34" charset="0"/>
                <a:cs typeface="Arial" pitchFamily="34" charset="0"/>
              </a:rPr>
              <a:t>Prototyping</a:t>
            </a:r>
            <a:endParaRPr lang="en-US" altLang="en-US" dirty="0" smtClean="0">
              <a:latin typeface="Arial" pitchFamily="34" charset="0"/>
              <a:cs typeface="Arial" pitchFamily="34" charset="0"/>
            </a:endParaRPr>
          </a:p>
        </p:txBody>
      </p:sp>
      <p:sp>
        <p:nvSpPr>
          <p:cNvPr id="22531" name="Content Placeholder 2"/>
          <p:cNvSpPr>
            <a:spLocks noGrp="1"/>
          </p:cNvSpPr>
          <p:nvPr>
            <p:ph sz="quarter" idx="1"/>
          </p:nvPr>
        </p:nvSpPr>
        <p:spPr>
          <a:xfrm>
            <a:off x="612775" y="1600200"/>
            <a:ext cx="8153400" cy="4495800"/>
          </a:xfrm>
        </p:spPr>
        <p:txBody>
          <a:bodyPr>
            <a:normAutofit/>
          </a:bodyPr>
          <a:lstStyle/>
          <a:p>
            <a:r>
              <a:rPr lang="en-US" altLang="en-US" sz="2800" dirty="0" smtClean="0">
                <a:latin typeface="Arial" pitchFamily="34" charset="0"/>
                <a:cs typeface="Arial" pitchFamily="34" charset="0"/>
              </a:rPr>
              <a:t>Prototyping is common in almost every field of engineering design</a:t>
            </a:r>
          </a:p>
          <a:p>
            <a:r>
              <a:rPr lang="en-US" altLang="en-US" sz="2800" dirty="0" smtClean="0">
                <a:latin typeface="Arial" pitchFamily="34" charset="0"/>
                <a:cs typeface="Arial" pitchFamily="34" charset="0"/>
              </a:rPr>
              <a:t>In prototyping one has to plan to throw away</a:t>
            </a: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2797631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12775" y="228600"/>
            <a:ext cx="8153400" cy="990600"/>
          </a:xfrm>
        </p:spPr>
        <p:txBody>
          <a:bodyPr/>
          <a:lstStyle/>
          <a:p>
            <a:r>
              <a:rPr lang="en-US" altLang="en-US" dirty="0" smtClean="0">
                <a:latin typeface="Arial" pitchFamily="34" charset="0"/>
                <a:cs typeface="Arial" pitchFamily="34" charset="0"/>
              </a:rPr>
              <a:t>Why prototype?</a:t>
            </a:r>
          </a:p>
        </p:txBody>
      </p:sp>
      <p:sp>
        <p:nvSpPr>
          <p:cNvPr id="23555" name="Content Placeholder 2"/>
          <p:cNvSpPr>
            <a:spLocks noGrp="1"/>
          </p:cNvSpPr>
          <p:nvPr>
            <p:ph sz="quarter" idx="1"/>
          </p:nvPr>
        </p:nvSpPr>
        <p:spPr>
          <a:xfrm>
            <a:off x="612775" y="1600200"/>
            <a:ext cx="8153400" cy="4495800"/>
          </a:xfrm>
        </p:spPr>
        <p:txBody>
          <a:bodyPr>
            <a:normAutofit/>
          </a:bodyPr>
          <a:lstStyle/>
          <a:p>
            <a:r>
              <a:rPr lang="en-US" altLang="en-US" sz="2800" dirty="0" smtClean="0">
                <a:latin typeface="Arial" pitchFamily="34" charset="0"/>
                <a:cs typeface="Arial" pitchFamily="34" charset="0"/>
              </a:rPr>
              <a:t>Get feedback earlier, cheaper</a:t>
            </a:r>
          </a:p>
          <a:p>
            <a:r>
              <a:rPr lang="en-US" altLang="en-US" sz="2800" dirty="0" smtClean="0">
                <a:latin typeface="Arial" pitchFamily="34" charset="0"/>
                <a:cs typeface="Arial" pitchFamily="34" charset="0"/>
              </a:rPr>
              <a:t>Experiment with alternatives</a:t>
            </a:r>
          </a:p>
          <a:p>
            <a:r>
              <a:rPr lang="en-US" altLang="en-US" sz="2800" dirty="0" smtClean="0">
                <a:latin typeface="Arial" pitchFamily="34" charset="0"/>
                <a:cs typeface="Arial" pitchFamily="34" charset="0"/>
              </a:rPr>
              <a:t>Easier to change to throw away</a:t>
            </a:r>
          </a:p>
          <a:p>
            <a:endParaRPr lang="en-US" altLang="en-US" sz="2800" dirty="0" smtClean="0">
              <a:latin typeface="Arial" pitchFamily="34" charset="0"/>
              <a:cs typeface="Arial" pitchFamily="34" charset="0"/>
            </a:endParaRP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20866309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12775" y="228600"/>
            <a:ext cx="8153400" cy="990600"/>
          </a:xfrm>
        </p:spPr>
        <p:txBody>
          <a:bodyPr/>
          <a:lstStyle/>
          <a:p>
            <a:r>
              <a:rPr lang="en-US" altLang="en-US" dirty="0" smtClean="0">
                <a:latin typeface="Arial" pitchFamily="34" charset="0"/>
                <a:cs typeface="Arial" pitchFamily="34" charset="0"/>
              </a:rPr>
              <a:t>Prototyping the User-Interface</a:t>
            </a:r>
          </a:p>
        </p:txBody>
      </p:sp>
      <p:sp>
        <p:nvSpPr>
          <p:cNvPr id="24579" name="Content Placeholder 2"/>
          <p:cNvSpPr>
            <a:spLocks noGrp="1"/>
          </p:cNvSpPr>
          <p:nvPr>
            <p:ph sz="quarter" idx="1"/>
          </p:nvPr>
        </p:nvSpPr>
        <p:spPr>
          <a:xfrm>
            <a:off x="612775" y="1600200"/>
            <a:ext cx="8153400" cy="4495800"/>
          </a:xfrm>
        </p:spPr>
        <p:txBody>
          <a:bodyPr>
            <a:normAutofit/>
          </a:bodyPr>
          <a:lstStyle/>
          <a:p>
            <a:r>
              <a:rPr lang="en-US" altLang="en-US" sz="2400" dirty="0" smtClean="0">
                <a:latin typeface="Arial" pitchFamily="34" charset="0"/>
                <a:cs typeface="Arial" pitchFamily="34" charset="0"/>
              </a:rPr>
              <a:t>Identifying user interface requirements</a:t>
            </a:r>
          </a:p>
          <a:p>
            <a:pPr lvl="1"/>
            <a:r>
              <a:rPr lang="en-US" altLang="en-US" sz="2400" dirty="0" smtClean="0">
                <a:latin typeface="Arial" pitchFamily="34" charset="0"/>
                <a:cs typeface="Arial" pitchFamily="34" charset="0"/>
              </a:rPr>
              <a:t>Almost impossible to specify in advance</a:t>
            </a:r>
          </a:p>
          <a:p>
            <a:r>
              <a:rPr lang="en-US" altLang="en-US" sz="2400" dirty="0" smtClean="0">
                <a:latin typeface="Arial" pitchFamily="34" charset="0"/>
                <a:cs typeface="Arial" pitchFamily="34" charset="0"/>
              </a:rPr>
              <a:t>Supported by good software tools</a:t>
            </a:r>
          </a:p>
          <a:p>
            <a:pPr lvl="1"/>
            <a:r>
              <a:rPr lang="en-US" altLang="en-US" sz="2400" dirty="0" smtClean="0">
                <a:latin typeface="Arial" pitchFamily="34" charset="0"/>
                <a:cs typeface="Arial" pitchFamily="34" charset="0"/>
              </a:rPr>
              <a:t>Graphical editors, construction kits</a:t>
            </a:r>
          </a:p>
          <a:p>
            <a:pPr lvl="1"/>
            <a:r>
              <a:rPr lang="en-US" altLang="en-US" sz="2400" dirty="0" smtClean="0">
                <a:latin typeface="Arial" pitchFamily="34" charset="0"/>
                <a:cs typeface="Arial" pitchFamily="34" charset="0"/>
              </a:rPr>
              <a:t>User Interface Management Systems (UIMS)</a:t>
            </a:r>
          </a:p>
          <a:p>
            <a:pPr lvl="1"/>
            <a:r>
              <a:rPr lang="en-US" altLang="en-US" sz="2400" dirty="0" smtClean="0">
                <a:latin typeface="Arial" pitchFamily="34" charset="0"/>
                <a:cs typeface="Arial" pitchFamily="34" charset="0"/>
              </a:rPr>
              <a:t>Wireframes</a:t>
            </a:r>
          </a:p>
          <a:p>
            <a:r>
              <a:rPr lang="en-US" altLang="en-US" sz="2400" dirty="0" smtClean="0">
                <a:latin typeface="Arial" pitchFamily="34" charset="0"/>
                <a:cs typeface="Arial" pitchFamily="34" charset="0"/>
              </a:rPr>
              <a:t>“Prototyping does </a:t>
            </a:r>
            <a:r>
              <a:rPr lang="en-US" altLang="en-US" sz="2400" i="1" dirty="0" smtClean="0">
                <a:latin typeface="Arial" pitchFamily="34" charset="0"/>
                <a:cs typeface="Arial" pitchFamily="34" charset="0"/>
              </a:rPr>
              <a:t>NOT </a:t>
            </a:r>
            <a:r>
              <a:rPr lang="en-US" altLang="en-US" sz="2400" dirty="0" smtClean="0">
                <a:latin typeface="Arial" pitchFamily="34" charset="0"/>
                <a:cs typeface="Arial" pitchFamily="34" charset="0"/>
              </a:rPr>
              <a:t>mean ‘</a:t>
            </a:r>
            <a:r>
              <a:rPr lang="en-US" altLang="en-US" sz="2400" i="1" dirty="0" smtClean="0">
                <a:latin typeface="Arial" pitchFamily="34" charset="0"/>
                <a:cs typeface="Arial" pitchFamily="34" charset="0"/>
              </a:rPr>
              <a:t>build in haste</a:t>
            </a:r>
            <a:r>
              <a:rPr lang="en-US" altLang="en-US" sz="2400" dirty="0" smtClean="0">
                <a:latin typeface="Arial" pitchFamily="34" charset="0"/>
                <a:cs typeface="Arial" pitchFamily="34" charset="0"/>
              </a:rPr>
              <a:t>’”</a:t>
            </a:r>
          </a:p>
          <a:p>
            <a:endParaRPr lang="en-US" altLang="en-US" sz="2400" dirty="0" smtClean="0">
              <a:latin typeface="Arial" pitchFamily="34" charset="0"/>
              <a:cs typeface="Arial" pitchFamily="34" charset="0"/>
            </a:endParaRPr>
          </a:p>
          <a:p>
            <a:endParaRPr lang="en-US" altLang="en-US" sz="2400" dirty="0" smtClean="0">
              <a:latin typeface="Arial" pitchFamily="34" charset="0"/>
              <a:cs typeface="Arial" pitchFamily="34" charset="0"/>
            </a:endParaRP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4481152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12775" y="228600"/>
            <a:ext cx="8153400" cy="990600"/>
          </a:xfrm>
        </p:spPr>
        <p:txBody>
          <a:bodyPr/>
          <a:lstStyle/>
          <a:p>
            <a:r>
              <a:rPr lang="en-US" altLang="en-US" dirty="0" smtClean="0">
                <a:latin typeface="Arial" pitchFamily="34" charset="0"/>
                <a:cs typeface="Arial" pitchFamily="34" charset="0"/>
              </a:rPr>
              <a:t>Prototyping the user interface</a:t>
            </a:r>
          </a:p>
        </p:txBody>
      </p:sp>
      <p:pic>
        <p:nvPicPr>
          <p:cNvPr id="25603"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295400" y="1828800"/>
            <a:ext cx="6526213" cy="4303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32405077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Throw-away</a:t>
            </a:r>
            <a:endParaRPr lang="en-US" dirty="0"/>
          </a:p>
        </p:txBody>
      </p:sp>
      <p:sp>
        <p:nvSpPr>
          <p:cNvPr id="3" name="Content Placeholder 2"/>
          <p:cNvSpPr>
            <a:spLocks noGrp="1"/>
          </p:cNvSpPr>
          <p:nvPr>
            <p:ph idx="1"/>
          </p:nvPr>
        </p:nvSpPr>
        <p:spPr/>
        <p:txBody>
          <a:bodyPr>
            <a:normAutofit/>
          </a:bodyPr>
          <a:lstStyle/>
          <a:p>
            <a:r>
              <a:rPr lang="en-US" sz="2400" dirty="0">
                <a:latin typeface="Arial" pitchFamily="34" charset="0"/>
                <a:cs typeface="Arial" pitchFamily="34" charset="0"/>
              </a:rPr>
              <a:t>The prototype is built and </a:t>
            </a:r>
            <a:r>
              <a:rPr lang="en-US" sz="2400" dirty="0" smtClean="0">
                <a:latin typeface="Arial" pitchFamily="34" charset="0"/>
                <a:cs typeface="Arial" pitchFamily="34" charset="0"/>
              </a:rPr>
              <a:t>tested.</a:t>
            </a:r>
          </a:p>
          <a:p>
            <a:r>
              <a:rPr lang="en-US" sz="2400" dirty="0">
                <a:latin typeface="Arial" pitchFamily="34" charset="0"/>
                <a:cs typeface="Arial" pitchFamily="34" charset="0"/>
              </a:rPr>
              <a:t>The design knowledge </a:t>
            </a:r>
            <a:r>
              <a:rPr lang="en-US" sz="2400" dirty="0" smtClean="0">
                <a:latin typeface="Arial" pitchFamily="34" charset="0"/>
                <a:cs typeface="Arial" pitchFamily="34" charset="0"/>
              </a:rPr>
              <a:t>gained from </a:t>
            </a:r>
            <a:r>
              <a:rPr lang="en-US" sz="2400" dirty="0">
                <a:latin typeface="Arial" pitchFamily="34" charset="0"/>
                <a:cs typeface="Arial" pitchFamily="34" charset="0"/>
              </a:rPr>
              <a:t>this exercise is used to build the final product, but the actual prototype </a:t>
            </a:r>
            <a:r>
              <a:rPr lang="en-US" sz="2400" dirty="0" smtClean="0">
                <a:latin typeface="Arial" pitchFamily="34" charset="0"/>
                <a:cs typeface="Arial" pitchFamily="34" charset="0"/>
              </a:rPr>
              <a:t>is discarded</a:t>
            </a:r>
            <a:r>
              <a:rPr lang="en-US" sz="2400" dirty="0">
                <a:latin typeface="Arial" pitchFamily="34" charset="0"/>
                <a:cs typeface="Arial" pitchFamily="34" charset="0"/>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352800"/>
            <a:ext cx="753427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2780448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Incremental</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sz="2800" dirty="0">
                <a:latin typeface="Arial" pitchFamily="34" charset="0"/>
                <a:cs typeface="Arial" pitchFamily="34" charset="0"/>
              </a:rPr>
              <a:t>The final product is built as separate components, one at a time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681544"/>
            <a:ext cx="5684424" cy="3566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99209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ctrTitle"/>
          </p:nvPr>
        </p:nvSpPr>
        <p:spPr>
          <a:xfrm>
            <a:off x="685800" y="2286000"/>
            <a:ext cx="7772400" cy="1143000"/>
          </a:xfrm>
        </p:spPr>
        <p:txBody>
          <a:bodyPr>
            <a:normAutofit/>
          </a:bodyPr>
          <a:lstStyle/>
          <a:p>
            <a:pPr algn="ctr">
              <a:defRPr/>
            </a:pPr>
            <a:r>
              <a:rPr lang="en-GB" altLang="en-US" dirty="0" smtClean="0">
                <a:latin typeface="Arial" pitchFamily="34" charset="0"/>
                <a:cs typeface="Arial" pitchFamily="34" charset="0"/>
              </a:rPr>
              <a:t>HCI in the software process</a:t>
            </a:r>
            <a:endParaRPr lang="en-GB" altLang="en-US" dirty="0">
              <a:latin typeface="Arial" pitchFamily="34" charset="0"/>
              <a:cs typeface="Arial" pitchFamily="34" charset="0"/>
            </a:endParaRPr>
          </a:p>
        </p:txBody>
      </p:sp>
      <p:sp>
        <p:nvSpPr>
          <p:cNvPr id="10243" name="Rectangle 3"/>
          <p:cNvSpPr>
            <a:spLocks noGrp="1" noChangeArrowheads="1"/>
          </p:cNvSpPr>
          <p:nvPr>
            <p:ph type="subTitle" idx="1"/>
          </p:nvPr>
        </p:nvSpPr>
        <p:spPr>
          <a:xfrm>
            <a:off x="2362200" y="6049963"/>
            <a:ext cx="6705600" cy="685800"/>
          </a:xfrm>
        </p:spPr>
        <p:txBody>
          <a:bodyPr/>
          <a:lstStyle/>
          <a:p>
            <a:endParaRPr lang="en-GB" altLang="en-US" smtClean="0"/>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2432140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Evolutionary</a:t>
            </a:r>
            <a:endParaRPr lang="en-US" dirty="0"/>
          </a:p>
        </p:txBody>
      </p:sp>
      <p:sp>
        <p:nvSpPr>
          <p:cNvPr id="3" name="Content Placeholder 2"/>
          <p:cNvSpPr>
            <a:spLocks noGrp="1"/>
          </p:cNvSpPr>
          <p:nvPr>
            <p:ph idx="1"/>
          </p:nvPr>
        </p:nvSpPr>
        <p:spPr/>
        <p:txBody>
          <a:bodyPr>
            <a:normAutofit/>
          </a:bodyPr>
          <a:lstStyle/>
          <a:p>
            <a:r>
              <a:rPr lang="en-US" sz="2400" dirty="0">
                <a:latin typeface="Arial" pitchFamily="34" charset="0"/>
                <a:cs typeface="Arial" pitchFamily="34" charset="0"/>
              </a:rPr>
              <a:t>Here the prototype is not discarded and serves as the basis for </a:t>
            </a:r>
            <a:r>
              <a:rPr lang="en-US" sz="2400" dirty="0" smtClean="0">
                <a:latin typeface="Arial" pitchFamily="34" charset="0"/>
                <a:cs typeface="Arial" pitchFamily="34" charset="0"/>
              </a:rPr>
              <a:t>the next </a:t>
            </a:r>
            <a:r>
              <a:rPr lang="en-US" sz="2400" dirty="0">
                <a:latin typeface="Arial" pitchFamily="34" charset="0"/>
                <a:cs typeface="Arial" pitchFamily="34" charset="0"/>
              </a:rPr>
              <a:t>iteration of design.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599" y="2585405"/>
            <a:ext cx="5976783" cy="3626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28369969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itchFamily="34" charset="0"/>
                <a:cs typeface="Arial" pitchFamily="34" charset="0"/>
              </a:rPr>
              <a:t>Problems with Prototype design</a:t>
            </a:r>
            <a:endParaRPr lang="en-US" sz="40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2800" b="1" dirty="0"/>
              <a:t>Time </a:t>
            </a:r>
            <a:r>
              <a:rPr lang="en-US" sz="2800" b="1" dirty="0" smtClean="0"/>
              <a:t>: </a:t>
            </a:r>
            <a:r>
              <a:rPr lang="en-US" sz="2800" dirty="0" smtClean="0"/>
              <a:t>Building </a:t>
            </a:r>
            <a:r>
              <a:rPr lang="en-US" sz="2800" dirty="0"/>
              <a:t>prototypes takes </a:t>
            </a:r>
            <a:r>
              <a:rPr lang="en-US" sz="2800" dirty="0" smtClean="0"/>
              <a:t>time</a:t>
            </a:r>
          </a:p>
          <a:p>
            <a:r>
              <a:rPr lang="en-US" sz="2800" b="1" dirty="0"/>
              <a:t>Planning </a:t>
            </a:r>
            <a:r>
              <a:rPr lang="en-US" sz="2800" b="1" dirty="0" smtClean="0"/>
              <a:t> : </a:t>
            </a:r>
            <a:r>
              <a:rPr lang="en-US" sz="2800" dirty="0" smtClean="0"/>
              <a:t>Most </a:t>
            </a:r>
            <a:r>
              <a:rPr lang="en-US" sz="2800" dirty="0"/>
              <a:t>project managers do not have the </a:t>
            </a:r>
            <a:r>
              <a:rPr lang="en-US" sz="2800" dirty="0" smtClean="0"/>
              <a:t>experience with prototype design</a:t>
            </a:r>
          </a:p>
          <a:p>
            <a:r>
              <a:rPr lang="en-US" sz="2800" b="1" dirty="0"/>
              <a:t>Non-functional </a:t>
            </a:r>
            <a:r>
              <a:rPr lang="en-US" sz="2800" b="1" dirty="0" smtClean="0"/>
              <a:t>features : </a:t>
            </a:r>
            <a:r>
              <a:rPr lang="en-US" sz="2800" dirty="0"/>
              <a:t>safety and </a:t>
            </a:r>
            <a:r>
              <a:rPr lang="en-US" sz="2800" dirty="0" smtClean="0"/>
              <a:t>reliability,</a:t>
            </a:r>
            <a:r>
              <a:rPr lang="en-US" sz="2800" dirty="0"/>
              <a:t> response time</a:t>
            </a: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21831777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normAutofit/>
          </a:bodyPr>
          <a:lstStyle/>
          <a:p>
            <a:r>
              <a:rPr lang="en-US" sz="4000" dirty="0">
                <a:latin typeface="Arial" pitchFamily="34" charset="0"/>
                <a:cs typeface="Arial" pitchFamily="34" charset="0"/>
              </a:rPr>
              <a:t>DESIGN RULES</a:t>
            </a:r>
          </a:p>
        </p:txBody>
      </p:sp>
      <p:sp>
        <p:nvSpPr>
          <p:cNvPr id="3" name="Content Placeholder 2"/>
          <p:cNvSpPr>
            <a:spLocks noGrp="1"/>
          </p:cNvSpPr>
          <p:nvPr>
            <p:ph idx="1"/>
          </p:nvPr>
        </p:nvSpPr>
        <p:spPr/>
        <p:txBody>
          <a:bodyPr/>
          <a:lstStyle/>
          <a:p>
            <a:endParaRPr lang="en-US" dirty="0" smtClean="0"/>
          </a:p>
          <a:p>
            <a:endParaRPr lang="en-US" dirty="0"/>
          </a:p>
          <a:p>
            <a:endParaRPr lang="en-US" dirty="0"/>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22561877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PRINCIPLES</a:t>
            </a:r>
          </a:p>
        </p:txBody>
      </p:sp>
      <p:sp>
        <p:nvSpPr>
          <p:cNvPr id="3" name="Content Placeholder 2"/>
          <p:cNvSpPr>
            <a:spLocks noGrp="1"/>
          </p:cNvSpPr>
          <p:nvPr>
            <p:ph idx="1"/>
          </p:nvPr>
        </p:nvSpPr>
        <p:spPr>
          <a:xfrm>
            <a:off x="457200" y="1600200"/>
            <a:ext cx="8229600" cy="4724400"/>
          </a:xfrm>
        </p:spPr>
        <p:txBody>
          <a:bodyPr>
            <a:normAutofit/>
          </a:bodyPr>
          <a:lstStyle/>
          <a:p>
            <a:pPr marL="0" indent="0">
              <a:buNone/>
            </a:pPr>
            <a:r>
              <a:rPr lang="en-US" sz="2400" dirty="0" smtClean="0">
                <a:latin typeface="Arial" pitchFamily="34" charset="0"/>
                <a:cs typeface="Arial" pitchFamily="34" charset="0"/>
              </a:rPr>
              <a:t>Divided into three main </a:t>
            </a:r>
            <a:r>
              <a:rPr lang="en-US" sz="2400" dirty="0">
                <a:latin typeface="Arial" pitchFamily="34" charset="0"/>
                <a:cs typeface="Arial" pitchFamily="34" charset="0"/>
              </a:rPr>
              <a:t>categories</a:t>
            </a:r>
            <a:endParaRPr lang="en-US" sz="2400" b="1" dirty="0" smtClean="0">
              <a:latin typeface="Arial" pitchFamily="34" charset="0"/>
              <a:cs typeface="Arial" pitchFamily="34" charset="0"/>
            </a:endParaRPr>
          </a:p>
          <a:p>
            <a:r>
              <a:rPr lang="en-US" sz="2400" b="1" dirty="0" smtClean="0">
                <a:latin typeface="Arial" pitchFamily="34" charset="0"/>
                <a:cs typeface="Arial" pitchFamily="34" charset="0"/>
              </a:rPr>
              <a:t>Learnability </a:t>
            </a:r>
            <a:r>
              <a:rPr lang="en-US" sz="2400" dirty="0">
                <a:latin typeface="Arial" pitchFamily="34" charset="0"/>
                <a:cs typeface="Arial" pitchFamily="34" charset="0"/>
              </a:rPr>
              <a:t>– the ease with which new users can begin effective interaction </a:t>
            </a:r>
            <a:r>
              <a:rPr lang="en-US" sz="2400" dirty="0" smtClean="0">
                <a:latin typeface="Arial" pitchFamily="34" charset="0"/>
                <a:cs typeface="Arial" pitchFamily="34" charset="0"/>
              </a:rPr>
              <a:t>and achieve </a:t>
            </a:r>
            <a:r>
              <a:rPr lang="en-US" sz="2400" dirty="0">
                <a:latin typeface="Arial" pitchFamily="34" charset="0"/>
                <a:cs typeface="Arial" pitchFamily="34" charset="0"/>
              </a:rPr>
              <a:t>maximal performance.</a:t>
            </a:r>
          </a:p>
          <a:p>
            <a:r>
              <a:rPr lang="en-US" sz="2400" b="1" dirty="0">
                <a:latin typeface="Arial" pitchFamily="34" charset="0"/>
                <a:cs typeface="Arial" pitchFamily="34" charset="0"/>
              </a:rPr>
              <a:t>Flexibility </a:t>
            </a:r>
            <a:r>
              <a:rPr lang="en-US" sz="2400" dirty="0">
                <a:latin typeface="Arial" pitchFamily="34" charset="0"/>
                <a:cs typeface="Arial" pitchFamily="34" charset="0"/>
              </a:rPr>
              <a:t>– the multiplicity of ways in which the user and system </a:t>
            </a:r>
            <a:r>
              <a:rPr lang="en-US" sz="2400" dirty="0" smtClean="0">
                <a:latin typeface="Arial" pitchFamily="34" charset="0"/>
                <a:cs typeface="Arial" pitchFamily="34" charset="0"/>
              </a:rPr>
              <a:t>exchange information</a:t>
            </a:r>
            <a:r>
              <a:rPr lang="en-US" sz="2400" dirty="0">
                <a:latin typeface="Arial" pitchFamily="34" charset="0"/>
                <a:cs typeface="Arial" pitchFamily="34" charset="0"/>
              </a:rPr>
              <a:t>.</a:t>
            </a:r>
          </a:p>
          <a:p>
            <a:r>
              <a:rPr lang="en-US" sz="2400" b="1" dirty="0">
                <a:latin typeface="Arial" pitchFamily="34" charset="0"/>
                <a:cs typeface="Arial" pitchFamily="34" charset="0"/>
              </a:rPr>
              <a:t>Robustness </a:t>
            </a:r>
            <a:r>
              <a:rPr lang="en-US" sz="2400" dirty="0">
                <a:latin typeface="Arial" pitchFamily="34" charset="0"/>
                <a:cs typeface="Arial" pitchFamily="34" charset="0"/>
              </a:rPr>
              <a:t>– the level of support provided to the user in determining </a:t>
            </a:r>
            <a:r>
              <a:rPr lang="en-US" sz="2400" dirty="0" smtClean="0">
                <a:latin typeface="Arial" pitchFamily="34" charset="0"/>
                <a:cs typeface="Arial" pitchFamily="34" charset="0"/>
              </a:rPr>
              <a:t>successful achievement </a:t>
            </a:r>
            <a:r>
              <a:rPr lang="en-US" sz="2400" dirty="0">
                <a:latin typeface="Arial" pitchFamily="34" charset="0"/>
                <a:cs typeface="Arial" pitchFamily="34" charset="0"/>
              </a:rPr>
              <a:t>and assessment of goals.</a:t>
            </a: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5904466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Learnability</a:t>
            </a:r>
            <a:endParaRPr lang="en-US" dirty="0"/>
          </a:p>
        </p:txBody>
      </p:sp>
      <p:sp>
        <p:nvSpPr>
          <p:cNvPr id="3" name="Content Placeholder 2"/>
          <p:cNvSpPr>
            <a:spLocks noGrp="1"/>
          </p:cNvSpPr>
          <p:nvPr>
            <p:ph idx="1"/>
          </p:nvPr>
        </p:nvSpPr>
        <p:spPr/>
        <p:txBody>
          <a:bodyPr/>
          <a:lstStyle/>
          <a:p>
            <a:r>
              <a:rPr lang="en-US" dirty="0" smtClean="0"/>
              <a:t>Predictability</a:t>
            </a:r>
          </a:p>
          <a:p>
            <a:r>
              <a:rPr lang="en-US" dirty="0" smtClean="0"/>
              <a:t>Synthesizability</a:t>
            </a:r>
          </a:p>
          <a:p>
            <a:r>
              <a:rPr lang="en-US" dirty="0" smtClean="0"/>
              <a:t>Familiarity</a:t>
            </a:r>
          </a:p>
          <a:p>
            <a:r>
              <a:rPr lang="en-US" dirty="0" smtClean="0"/>
              <a:t>Generalizability</a:t>
            </a:r>
          </a:p>
          <a:p>
            <a:r>
              <a:rPr lang="en-US" dirty="0"/>
              <a:t>Consistency</a:t>
            </a: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27759136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Arial" pitchFamily="34" charset="0"/>
                <a:cs typeface="Arial" pitchFamily="34" charset="0"/>
              </a:rPr>
              <a:t>Predictability</a:t>
            </a:r>
          </a:p>
        </p:txBody>
      </p:sp>
      <p:sp>
        <p:nvSpPr>
          <p:cNvPr id="3" name="Content Placeholder 2"/>
          <p:cNvSpPr>
            <a:spLocks noGrp="1"/>
          </p:cNvSpPr>
          <p:nvPr>
            <p:ph idx="1"/>
          </p:nvPr>
        </p:nvSpPr>
        <p:spPr/>
        <p:txBody>
          <a:bodyPr>
            <a:normAutofit/>
          </a:bodyPr>
          <a:lstStyle/>
          <a:p>
            <a:r>
              <a:rPr lang="en-US" sz="2800" dirty="0">
                <a:latin typeface="Arial" pitchFamily="34" charset="0"/>
                <a:cs typeface="Arial" pitchFamily="34" charset="0"/>
              </a:rPr>
              <a:t>user’s knowledge </a:t>
            </a:r>
            <a:r>
              <a:rPr lang="en-US" sz="2800" dirty="0" smtClean="0">
                <a:latin typeface="Arial" pitchFamily="34" charset="0"/>
                <a:cs typeface="Arial" pitchFamily="34" charset="0"/>
              </a:rPr>
              <a:t>of the </a:t>
            </a:r>
            <a:r>
              <a:rPr lang="en-US" sz="2800" dirty="0">
                <a:latin typeface="Arial" pitchFamily="34" charset="0"/>
                <a:cs typeface="Arial" pitchFamily="34" charset="0"/>
              </a:rPr>
              <a:t>interaction history is sufficient to determine the result of his future </a:t>
            </a:r>
            <a:r>
              <a:rPr lang="en-US" sz="2800" dirty="0" smtClean="0">
                <a:latin typeface="Arial" pitchFamily="34" charset="0"/>
                <a:cs typeface="Arial" pitchFamily="34" charset="0"/>
              </a:rPr>
              <a:t>interaction with </a:t>
            </a:r>
            <a:r>
              <a:rPr lang="en-US" sz="2800" dirty="0">
                <a:latin typeface="Arial" pitchFamily="34" charset="0"/>
                <a:cs typeface="Arial" pitchFamily="34" charset="0"/>
              </a:rPr>
              <a:t>it</a:t>
            </a:r>
            <a:r>
              <a:rPr lang="en-US" sz="2800" dirty="0" smtClean="0">
                <a:latin typeface="Arial" pitchFamily="34" charset="0"/>
                <a:cs typeface="Arial" pitchFamily="34" charset="0"/>
              </a:rPr>
              <a:t>.</a:t>
            </a:r>
          </a:p>
          <a:p>
            <a:r>
              <a:rPr lang="en-US" sz="2800" dirty="0">
                <a:latin typeface="Arial" pitchFamily="34" charset="0"/>
                <a:cs typeface="Arial" pitchFamily="34" charset="0"/>
              </a:rPr>
              <a:t>user’s ability to determine the effect </a:t>
            </a:r>
            <a:r>
              <a:rPr lang="en-US" sz="2800" dirty="0" smtClean="0">
                <a:latin typeface="Arial" pitchFamily="34" charset="0"/>
                <a:cs typeface="Arial" pitchFamily="34" charset="0"/>
              </a:rPr>
              <a:t>of operations </a:t>
            </a:r>
            <a:r>
              <a:rPr lang="en-US" sz="2800" dirty="0">
                <a:latin typeface="Arial" pitchFamily="34" charset="0"/>
                <a:cs typeface="Arial" pitchFamily="34" charset="0"/>
              </a:rPr>
              <a:t>on the system</a:t>
            </a:r>
            <a:r>
              <a:rPr lang="en-US" sz="2800" dirty="0" smtClean="0">
                <a:latin typeface="Arial" pitchFamily="34" charset="0"/>
                <a:cs typeface="Arial" pitchFamily="34" charset="0"/>
              </a:rPr>
              <a:t>.</a:t>
            </a:r>
          </a:p>
          <a:p>
            <a:r>
              <a:rPr lang="en-US" sz="2800" dirty="0">
                <a:latin typeface="Arial" pitchFamily="34" charset="0"/>
                <a:cs typeface="Arial" pitchFamily="34" charset="0"/>
              </a:rPr>
              <a:t>supports the superiority in humans of recognition </a:t>
            </a:r>
            <a:r>
              <a:rPr lang="en-US" sz="2800" dirty="0" smtClean="0">
                <a:latin typeface="Arial" pitchFamily="34" charset="0"/>
                <a:cs typeface="Arial" pitchFamily="34" charset="0"/>
              </a:rPr>
              <a:t>over recall</a:t>
            </a:r>
            <a:r>
              <a:rPr lang="en-US" sz="2800" dirty="0">
                <a:latin typeface="Arial" pitchFamily="34" charset="0"/>
                <a:cs typeface="Arial" pitchFamily="34" charset="0"/>
              </a:rPr>
              <a:t>.</a:t>
            </a: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28014602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Synthesizability</a:t>
            </a:r>
          </a:p>
        </p:txBody>
      </p:sp>
      <p:sp>
        <p:nvSpPr>
          <p:cNvPr id="3" name="Content Placeholder 2"/>
          <p:cNvSpPr>
            <a:spLocks noGrp="1"/>
          </p:cNvSpPr>
          <p:nvPr>
            <p:ph idx="1"/>
          </p:nvPr>
        </p:nvSpPr>
        <p:spPr/>
        <p:txBody>
          <a:bodyPr>
            <a:normAutofit/>
          </a:bodyPr>
          <a:lstStyle/>
          <a:p>
            <a:r>
              <a:rPr lang="en-US" sz="2400" dirty="0" smtClean="0">
                <a:latin typeface="Arial" pitchFamily="34" charset="0"/>
                <a:cs typeface="Arial" pitchFamily="34" charset="0"/>
              </a:rPr>
              <a:t>Ability </a:t>
            </a:r>
            <a:r>
              <a:rPr lang="en-US" sz="2400" dirty="0">
                <a:latin typeface="Arial" pitchFamily="34" charset="0"/>
                <a:cs typeface="Arial" pitchFamily="34" charset="0"/>
              </a:rPr>
              <a:t>of the user to assess the effect of past operations on the </a:t>
            </a:r>
            <a:r>
              <a:rPr lang="en-US" sz="2400" dirty="0" smtClean="0">
                <a:latin typeface="Arial" pitchFamily="34" charset="0"/>
                <a:cs typeface="Arial" pitchFamily="34" charset="0"/>
              </a:rPr>
              <a:t>current state.</a:t>
            </a:r>
          </a:p>
          <a:p>
            <a:r>
              <a:rPr lang="en-US" sz="2400" dirty="0">
                <a:latin typeface="Arial" pitchFamily="34" charset="0"/>
                <a:cs typeface="Arial" pitchFamily="34" charset="0"/>
              </a:rPr>
              <a:t>When an operation </a:t>
            </a:r>
            <a:r>
              <a:rPr lang="en-US" sz="2400" dirty="0" smtClean="0">
                <a:latin typeface="Arial" pitchFamily="34" charset="0"/>
                <a:cs typeface="Arial" pitchFamily="34" charset="0"/>
              </a:rPr>
              <a:t>changes - </a:t>
            </a:r>
            <a:r>
              <a:rPr lang="en-US" sz="2400" dirty="0">
                <a:latin typeface="Arial" pitchFamily="34" charset="0"/>
                <a:cs typeface="Arial" pitchFamily="34" charset="0"/>
              </a:rPr>
              <a:t>the change is seen by the </a:t>
            </a:r>
            <a:r>
              <a:rPr lang="en-US" sz="2400" dirty="0" smtClean="0">
                <a:latin typeface="Arial" pitchFamily="34" charset="0"/>
                <a:cs typeface="Arial" pitchFamily="34" charset="0"/>
              </a:rPr>
              <a:t>user.</a:t>
            </a:r>
          </a:p>
          <a:p>
            <a:r>
              <a:rPr lang="en-US" sz="2400" dirty="0">
                <a:latin typeface="Arial" pitchFamily="34" charset="0"/>
                <a:cs typeface="Arial" pitchFamily="34" charset="0"/>
              </a:rPr>
              <a:t>good example of the distinction between immediacy and </a:t>
            </a:r>
            <a:r>
              <a:rPr lang="en-US" sz="2400" dirty="0" smtClean="0">
                <a:latin typeface="Arial" pitchFamily="34" charset="0"/>
                <a:cs typeface="Arial" pitchFamily="34" charset="0"/>
              </a:rPr>
              <a:t>eventuality - </a:t>
            </a:r>
            <a:r>
              <a:rPr lang="en-US" sz="2400" dirty="0">
                <a:latin typeface="Arial" pitchFamily="34" charset="0"/>
                <a:cs typeface="Arial" pitchFamily="34" charset="0"/>
              </a:rPr>
              <a:t>command language interfaces and visual desktop </a:t>
            </a:r>
            <a:r>
              <a:rPr lang="en-US" sz="2400" dirty="0" smtClean="0">
                <a:latin typeface="Arial" pitchFamily="34" charset="0"/>
                <a:cs typeface="Arial" pitchFamily="34" charset="0"/>
              </a:rPr>
              <a:t>interfaces</a:t>
            </a:r>
          </a:p>
          <a:p>
            <a:r>
              <a:rPr lang="en-US" sz="2400" dirty="0" smtClean="0">
                <a:latin typeface="Arial" pitchFamily="34" charset="0"/>
                <a:cs typeface="Arial" pitchFamily="34" charset="0"/>
              </a:rPr>
              <a:t>Ex: word processor operations</a:t>
            </a:r>
          </a:p>
          <a:p>
            <a:endParaRPr lang="en-US" sz="2400" dirty="0" smtClean="0">
              <a:latin typeface="Arial" pitchFamily="34" charset="0"/>
              <a:cs typeface="Arial" pitchFamily="34" charset="0"/>
            </a:endParaRPr>
          </a:p>
          <a:p>
            <a:endParaRPr lang="en-US" sz="2400" dirty="0" smtClean="0">
              <a:latin typeface="Arial" pitchFamily="34" charset="0"/>
              <a:cs typeface="Arial" pitchFamily="34" charset="0"/>
            </a:endParaRPr>
          </a:p>
          <a:p>
            <a:pPr marL="0" indent="0">
              <a:buNone/>
            </a:pPr>
            <a:endParaRPr lang="en-US" sz="2400" dirty="0">
              <a:latin typeface="Arial" pitchFamily="34" charset="0"/>
              <a:cs typeface="Arial" pitchFamily="34" charset="0"/>
            </a:endParaRP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1511391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Familiarity</a:t>
            </a:r>
          </a:p>
        </p:txBody>
      </p:sp>
      <p:sp>
        <p:nvSpPr>
          <p:cNvPr id="3" name="Content Placeholder 2"/>
          <p:cNvSpPr>
            <a:spLocks noGrp="1"/>
          </p:cNvSpPr>
          <p:nvPr>
            <p:ph idx="1"/>
          </p:nvPr>
        </p:nvSpPr>
        <p:spPr>
          <a:xfrm>
            <a:off x="457200" y="1371600"/>
            <a:ext cx="8229600" cy="4876800"/>
          </a:xfrm>
        </p:spPr>
        <p:txBody>
          <a:bodyPr>
            <a:normAutofit/>
          </a:bodyPr>
          <a:lstStyle/>
          <a:p>
            <a:r>
              <a:rPr lang="en-US" sz="2800" dirty="0" smtClean="0">
                <a:latin typeface="Arial" pitchFamily="34" charset="0"/>
                <a:cs typeface="Arial" pitchFamily="34" charset="0"/>
              </a:rPr>
              <a:t>New user - correlation </a:t>
            </a:r>
            <a:r>
              <a:rPr lang="en-US" sz="2800" dirty="0">
                <a:latin typeface="Arial" pitchFamily="34" charset="0"/>
                <a:cs typeface="Arial" pitchFamily="34" charset="0"/>
              </a:rPr>
              <a:t>between the </a:t>
            </a:r>
            <a:r>
              <a:rPr lang="en-US" sz="2800" dirty="0" smtClean="0">
                <a:latin typeface="Arial" pitchFamily="34" charset="0"/>
                <a:cs typeface="Arial" pitchFamily="34" charset="0"/>
              </a:rPr>
              <a:t>user’s existing </a:t>
            </a:r>
            <a:r>
              <a:rPr lang="en-US" sz="2800" dirty="0">
                <a:latin typeface="Arial" pitchFamily="34" charset="0"/>
                <a:cs typeface="Arial" pitchFamily="34" charset="0"/>
              </a:rPr>
              <a:t>knowledge and the knowledge required for effective </a:t>
            </a:r>
            <a:r>
              <a:rPr lang="en-US" sz="2800" dirty="0" smtClean="0">
                <a:latin typeface="Arial" pitchFamily="34" charset="0"/>
                <a:cs typeface="Arial" pitchFamily="34" charset="0"/>
              </a:rPr>
              <a:t>interaction.</a:t>
            </a:r>
          </a:p>
          <a:p>
            <a:r>
              <a:rPr lang="en-US" sz="2800" dirty="0">
                <a:latin typeface="Arial" pitchFamily="34" charset="0"/>
                <a:cs typeface="Arial" pitchFamily="34" charset="0"/>
              </a:rPr>
              <a:t>word </a:t>
            </a:r>
            <a:r>
              <a:rPr lang="en-US" sz="2800" dirty="0" smtClean="0">
                <a:latin typeface="Arial" pitchFamily="34" charset="0"/>
                <a:cs typeface="Arial" pitchFamily="34" charset="0"/>
              </a:rPr>
              <a:t>processors – typewriter</a:t>
            </a:r>
          </a:p>
          <a:p>
            <a:r>
              <a:rPr lang="en-US" sz="2800" dirty="0">
                <a:latin typeface="Arial" pitchFamily="34" charset="0"/>
                <a:cs typeface="Arial" pitchFamily="34" charset="0"/>
              </a:rPr>
              <a:t>Familiarity has to do with a user’s first </a:t>
            </a:r>
            <a:r>
              <a:rPr lang="en-US" sz="2800" dirty="0" smtClean="0">
                <a:latin typeface="Arial" pitchFamily="34" charset="0"/>
                <a:cs typeface="Arial" pitchFamily="34" charset="0"/>
              </a:rPr>
              <a:t>impression of </a:t>
            </a:r>
            <a:r>
              <a:rPr lang="en-US" sz="2800" dirty="0">
                <a:latin typeface="Arial" pitchFamily="34" charset="0"/>
                <a:cs typeface="Arial" pitchFamily="34" charset="0"/>
              </a:rPr>
              <a:t>the system</a:t>
            </a:r>
            <a:r>
              <a:rPr lang="en-US" sz="2800" dirty="0" smtClean="0">
                <a:latin typeface="Arial" pitchFamily="34" charset="0"/>
                <a:cs typeface="Arial" pitchFamily="34" charset="0"/>
              </a:rPr>
              <a:t>.</a:t>
            </a:r>
          </a:p>
          <a:p>
            <a:r>
              <a:rPr lang="en-US" sz="2800" dirty="0">
                <a:latin typeface="Arial" pitchFamily="34" charset="0"/>
                <a:cs typeface="Arial" pitchFamily="34" charset="0"/>
              </a:rPr>
              <a:t>The appearance of the object stimulates a familiarity with its behavior</a:t>
            </a:r>
            <a:r>
              <a:rPr lang="en-US" sz="2800" dirty="0" smtClean="0">
                <a:latin typeface="Arial" pitchFamily="34" charset="0"/>
                <a:cs typeface="Arial" pitchFamily="34" charset="0"/>
              </a:rPr>
              <a:t>.</a:t>
            </a:r>
          </a:p>
          <a:p>
            <a:r>
              <a:rPr lang="en-US" sz="2800" dirty="0">
                <a:latin typeface="Arial" pitchFamily="34" charset="0"/>
                <a:cs typeface="Arial" pitchFamily="34" charset="0"/>
              </a:rPr>
              <a:t>Effective use of the </a:t>
            </a:r>
            <a:r>
              <a:rPr lang="en-US" sz="2800" dirty="0" smtClean="0">
                <a:latin typeface="Arial" pitchFamily="34" charset="0"/>
                <a:cs typeface="Arial" pitchFamily="34" charset="0"/>
              </a:rPr>
              <a:t>affordances – enhance familiarity</a:t>
            </a:r>
          </a:p>
          <a:p>
            <a:endParaRPr lang="en-US" sz="2800" dirty="0">
              <a:latin typeface="Arial" pitchFamily="34" charset="0"/>
              <a:cs typeface="Arial" pitchFamily="34" charset="0"/>
            </a:endParaRP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1511391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Generalizability</a:t>
            </a:r>
          </a:p>
        </p:txBody>
      </p:sp>
      <p:sp>
        <p:nvSpPr>
          <p:cNvPr id="3" name="Content Placeholder 2"/>
          <p:cNvSpPr>
            <a:spLocks noGrp="1"/>
          </p:cNvSpPr>
          <p:nvPr>
            <p:ph idx="1"/>
          </p:nvPr>
        </p:nvSpPr>
        <p:spPr>
          <a:xfrm>
            <a:off x="457200" y="1600200"/>
            <a:ext cx="8229600" cy="4724400"/>
          </a:xfrm>
        </p:spPr>
        <p:txBody>
          <a:bodyPr>
            <a:normAutofit/>
          </a:bodyPr>
          <a:lstStyle/>
          <a:p>
            <a:r>
              <a:rPr lang="en-US" sz="2800" dirty="0">
                <a:latin typeface="Arial" pitchFamily="34" charset="0"/>
                <a:cs typeface="Arial" pitchFamily="34" charset="0"/>
              </a:rPr>
              <a:t>user </a:t>
            </a:r>
            <a:r>
              <a:rPr lang="en-US" sz="2800" dirty="0" smtClean="0">
                <a:latin typeface="Arial" pitchFamily="34" charset="0"/>
                <a:cs typeface="Arial" pitchFamily="34" charset="0"/>
              </a:rPr>
              <a:t>wants to </a:t>
            </a:r>
            <a:r>
              <a:rPr lang="en-US" sz="2800" dirty="0">
                <a:latin typeface="Arial" pitchFamily="34" charset="0"/>
                <a:cs typeface="Arial" pitchFamily="34" charset="0"/>
              </a:rPr>
              <a:t>apply knowledge that helps achieve one particular goal to another situation </a:t>
            </a:r>
            <a:r>
              <a:rPr lang="en-US" sz="2800" dirty="0" smtClean="0">
                <a:latin typeface="Arial" pitchFamily="34" charset="0"/>
                <a:cs typeface="Arial" pitchFamily="34" charset="0"/>
              </a:rPr>
              <a:t>where the </a:t>
            </a:r>
            <a:r>
              <a:rPr lang="en-US" sz="2800" dirty="0">
                <a:latin typeface="Arial" pitchFamily="34" charset="0"/>
                <a:cs typeface="Arial" pitchFamily="34" charset="0"/>
              </a:rPr>
              <a:t>goal is in some way similar</a:t>
            </a:r>
            <a:r>
              <a:rPr lang="en-US" sz="2800" dirty="0" smtClean="0">
                <a:latin typeface="Arial" pitchFamily="34" charset="0"/>
                <a:cs typeface="Arial" pitchFamily="34" charset="0"/>
              </a:rPr>
              <a:t>.</a:t>
            </a:r>
          </a:p>
          <a:p>
            <a:r>
              <a:rPr lang="en-US" sz="2800" dirty="0">
                <a:latin typeface="Arial" pitchFamily="34" charset="0"/>
                <a:cs typeface="Arial" pitchFamily="34" charset="0"/>
              </a:rPr>
              <a:t>Generalizability can be seen as a form of </a:t>
            </a:r>
            <a:r>
              <a:rPr lang="en-US" sz="2800" dirty="0" smtClean="0">
                <a:latin typeface="Arial" pitchFamily="34" charset="0"/>
                <a:cs typeface="Arial" pitchFamily="34" charset="0"/>
              </a:rPr>
              <a:t>consistency</a:t>
            </a:r>
          </a:p>
          <a:p>
            <a:r>
              <a:rPr lang="en-US" sz="2800" dirty="0" smtClean="0">
                <a:latin typeface="Arial" pitchFamily="34" charset="0"/>
                <a:cs typeface="Arial" pitchFamily="34" charset="0"/>
              </a:rPr>
              <a:t>Ex : cut/paste/copy </a:t>
            </a:r>
            <a:r>
              <a:rPr lang="en-US" sz="2800" dirty="0">
                <a:latin typeface="Arial" pitchFamily="34" charset="0"/>
                <a:cs typeface="Arial" pitchFamily="34" charset="0"/>
              </a:rPr>
              <a:t>operations to all applications in the same way</a:t>
            </a: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1511391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Consistency</a:t>
            </a:r>
          </a:p>
        </p:txBody>
      </p:sp>
      <p:sp>
        <p:nvSpPr>
          <p:cNvPr id="3" name="Content Placeholder 2"/>
          <p:cNvSpPr>
            <a:spLocks noGrp="1"/>
          </p:cNvSpPr>
          <p:nvPr>
            <p:ph idx="1"/>
          </p:nvPr>
        </p:nvSpPr>
        <p:spPr>
          <a:xfrm>
            <a:off x="533400" y="1219200"/>
            <a:ext cx="8229600" cy="4724400"/>
          </a:xfrm>
        </p:spPr>
        <p:txBody>
          <a:bodyPr>
            <a:normAutofit/>
          </a:bodyPr>
          <a:lstStyle/>
          <a:p>
            <a:r>
              <a:rPr lang="en-US" sz="2800" dirty="0">
                <a:latin typeface="Arial" pitchFamily="34" charset="0"/>
                <a:cs typeface="Arial" pitchFamily="34" charset="0"/>
              </a:rPr>
              <a:t>The user relies on a consistent </a:t>
            </a:r>
            <a:r>
              <a:rPr lang="en-US" sz="2800" dirty="0" smtClean="0">
                <a:latin typeface="Arial" pitchFamily="34" charset="0"/>
                <a:cs typeface="Arial" pitchFamily="34" charset="0"/>
              </a:rPr>
              <a:t>interface.</a:t>
            </a:r>
          </a:p>
          <a:p>
            <a:r>
              <a:rPr lang="en-US" sz="2800" dirty="0">
                <a:latin typeface="Arial" pitchFamily="34" charset="0"/>
                <a:cs typeface="Arial" pitchFamily="34" charset="0"/>
              </a:rPr>
              <a:t>consistency in command naming, </a:t>
            </a:r>
            <a:r>
              <a:rPr lang="en-US" sz="2800" dirty="0" smtClean="0">
                <a:latin typeface="Arial" pitchFamily="34" charset="0"/>
                <a:cs typeface="Arial" pitchFamily="34" charset="0"/>
              </a:rPr>
              <a:t>or consistency </a:t>
            </a:r>
            <a:r>
              <a:rPr lang="en-US" sz="2800" dirty="0">
                <a:latin typeface="Arial" pitchFamily="34" charset="0"/>
                <a:cs typeface="Arial" pitchFamily="34" charset="0"/>
              </a:rPr>
              <a:t>in </a:t>
            </a:r>
            <a:r>
              <a:rPr lang="en-US" sz="2800" dirty="0" smtClean="0">
                <a:latin typeface="Arial" pitchFamily="34" charset="0"/>
                <a:cs typeface="Arial" pitchFamily="34" charset="0"/>
              </a:rPr>
              <a:t>command/argument invocation</a:t>
            </a:r>
          </a:p>
          <a:p>
            <a:r>
              <a:rPr lang="en-US" sz="2800" dirty="0">
                <a:latin typeface="Arial" pitchFamily="34" charset="0"/>
                <a:cs typeface="Arial" pitchFamily="34" charset="0"/>
              </a:rPr>
              <a:t>familiarity can be considered as </a:t>
            </a:r>
            <a:r>
              <a:rPr lang="en-US" sz="2800" dirty="0" smtClean="0">
                <a:latin typeface="Arial" pitchFamily="34" charset="0"/>
                <a:cs typeface="Arial" pitchFamily="34" charset="0"/>
              </a:rPr>
              <a:t>consistency with </a:t>
            </a:r>
            <a:r>
              <a:rPr lang="en-US" sz="2800" dirty="0">
                <a:latin typeface="Arial" pitchFamily="34" charset="0"/>
                <a:cs typeface="Arial" pitchFamily="34" charset="0"/>
              </a:rPr>
              <a:t>respect to past real-world </a:t>
            </a:r>
            <a:r>
              <a:rPr lang="en-US" sz="2800" dirty="0" smtClean="0">
                <a:latin typeface="Arial" pitchFamily="34" charset="0"/>
                <a:cs typeface="Arial" pitchFamily="34" charset="0"/>
              </a:rPr>
              <a:t>experience.</a:t>
            </a:r>
          </a:p>
          <a:p>
            <a:r>
              <a:rPr lang="en-US" sz="2800" dirty="0">
                <a:latin typeface="Arial" pitchFamily="34" charset="0"/>
                <a:cs typeface="Arial" pitchFamily="34" charset="0"/>
              </a:rPr>
              <a:t>input expressions or </a:t>
            </a:r>
            <a:r>
              <a:rPr lang="en-US" sz="2800" dirty="0" smtClean="0">
                <a:latin typeface="Arial" pitchFamily="34" charset="0"/>
                <a:cs typeface="Arial" pitchFamily="34" charset="0"/>
              </a:rPr>
              <a:t>output responses </a:t>
            </a:r>
            <a:r>
              <a:rPr lang="en-US" sz="2800" dirty="0">
                <a:latin typeface="Arial" pitchFamily="34" charset="0"/>
                <a:cs typeface="Arial" pitchFamily="34" charset="0"/>
              </a:rPr>
              <a:t>with respect to the meaning of actions in some conceptual model of </a:t>
            </a:r>
            <a:r>
              <a:rPr lang="en-US" sz="2800" dirty="0" smtClean="0">
                <a:latin typeface="Arial" pitchFamily="34" charset="0"/>
                <a:cs typeface="Arial" pitchFamily="34" charset="0"/>
              </a:rPr>
              <a:t>the system.</a:t>
            </a:r>
          </a:p>
          <a:p>
            <a:r>
              <a:rPr lang="en-US" sz="2800" dirty="0" smtClean="0">
                <a:latin typeface="Arial" pitchFamily="34" charset="0"/>
                <a:cs typeface="Arial" pitchFamily="34" charset="0"/>
              </a:rPr>
              <a:t>Ex: QWERTY keyboard</a:t>
            </a:r>
            <a:endParaRPr lang="en-US" sz="2800" dirty="0">
              <a:latin typeface="Arial" pitchFamily="34" charset="0"/>
              <a:cs typeface="Arial" pitchFamily="34" charset="0"/>
            </a:endParaRP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pic>
        <p:nvPicPr>
          <p:cNvPr id="5"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5684044"/>
            <a:ext cx="1295400" cy="1326356"/>
          </a:xfrm>
          <a:prstGeom prst="rect">
            <a:avLst/>
          </a:prstGeom>
        </p:spPr>
      </p:pic>
    </p:spTree>
    <p:extLst>
      <p:ext uri="{BB962C8B-B14F-4D97-AF65-F5344CB8AC3E}">
        <p14:creationId xmlns:p14="http://schemas.microsoft.com/office/powerpoint/2010/main" val="151139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12775" y="228600"/>
            <a:ext cx="8153400" cy="990600"/>
          </a:xfrm>
        </p:spPr>
        <p:txBody>
          <a:bodyPr/>
          <a:lstStyle/>
          <a:p>
            <a:r>
              <a:rPr lang="en-GB" altLang="en-US" smtClean="0"/>
              <a:t>Software Engineering</a:t>
            </a:r>
            <a:endParaRPr lang="en-US" smtClean="0"/>
          </a:p>
        </p:txBody>
      </p:sp>
      <p:sp>
        <p:nvSpPr>
          <p:cNvPr id="11267" name="Content Placeholder 2"/>
          <p:cNvSpPr>
            <a:spLocks noGrp="1"/>
          </p:cNvSpPr>
          <p:nvPr>
            <p:ph sz="quarter" idx="1"/>
          </p:nvPr>
        </p:nvSpPr>
        <p:spPr>
          <a:xfrm>
            <a:off x="612775" y="1600200"/>
            <a:ext cx="8153400" cy="4495800"/>
          </a:xfrm>
        </p:spPr>
        <p:txBody>
          <a:bodyPr>
            <a:normAutofit/>
          </a:bodyPr>
          <a:lstStyle/>
          <a:p>
            <a:pPr>
              <a:spcBef>
                <a:spcPts val="1800"/>
              </a:spcBef>
            </a:pPr>
            <a:r>
              <a:rPr lang="en-GB" altLang="en-US" sz="2400" dirty="0" smtClean="0">
                <a:latin typeface="Arial" pitchFamily="34" charset="0"/>
                <a:cs typeface="Arial" pitchFamily="34" charset="0"/>
              </a:rPr>
              <a:t>Software engineering is the discipline for understanding </a:t>
            </a:r>
            <a:r>
              <a:rPr lang="en-GB" altLang="en-US" sz="2400" dirty="0" smtClean="0">
                <a:solidFill>
                  <a:srgbClr val="C00000"/>
                </a:solidFill>
                <a:latin typeface="Arial" pitchFamily="34" charset="0"/>
                <a:cs typeface="Arial" pitchFamily="34" charset="0"/>
              </a:rPr>
              <a:t>the software design process, or life cycle (SDLC)</a:t>
            </a:r>
          </a:p>
          <a:p>
            <a:pPr>
              <a:spcBef>
                <a:spcPts val="1800"/>
              </a:spcBef>
            </a:pPr>
            <a:r>
              <a:rPr lang="en-GB" altLang="en-US" sz="2400" dirty="0" smtClean="0">
                <a:latin typeface="Arial" pitchFamily="34" charset="0"/>
                <a:cs typeface="Arial" pitchFamily="34" charset="0"/>
              </a:rPr>
              <a:t>Designing for usability occurs at all stages of the life cycle, not as a single isolated activity</a:t>
            </a:r>
          </a:p>
          <a:p>
            <a:pPr>
              <a:spcBef>
                <a:spcPts val="1800"/>
              </a:spcBef>
            </a:pPr>
            <a:endParaRPr lang="en-GB" altLang="en-US" sz="2400" dirty="0" smtClean="0">
              <a:solidFill>
                <a:srgbClr val="C00000"/>
              </a:solidFill>
              <a:latin typeface="Arial" pitchFamily="34" charset="0"/>
              <a:cs typeface="Arial" pitchFamily="34" charset="0"/>
            </a:endParaRPr>
          </a:p>
          <a:p>
            <a:pPr>
              <a:spcBef>
                <a:spcPts val="1800"/>
              </a:spcBef>
            </a:pPr>
            <a:endParaRPr lang="en-US" sz="2400" dirty="0" smtClean="0">
              <a:latin typeface="Arial" pitchFamily="34" charset="0"/>
              <a:cs typeface="Arial" pitchFamily="34" charset="0"/>
            </a:endParaRP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956145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Flexibility</a:t>
            </a:r>
            <a:endParaRPr lang="en-US" dirty="0"/>
          </a:p>
        </p:txBody>
      </p:sp>
      <p:sp>
        <p:nvSpPr>
          <p:cNvPr id="3" name="Content Placeholder 2"/>
          <p:cNvSpPr>
            <a:spLocks noGrp="1"/>
          </p:cNvSpPr>
          <p:nvPr>
            <p:ph idx="1"/>
          </p:nvPr>
        </p:nvSpPr>
        <p:spPr/>
        <p:txBody>
          <a:bodyPr>
            <a:normAutofit/>
          </a:bodyPr>
          <a:lstStyle/>
          <a:p>
            <a:r>
              <a:rPr lang="en-US" sz="2400" dirty="0">
                <a:latin typeface="Arial" pitchFamily="34" charset="0"/>
                <a:cs typeface="Arial" pitchFamily="34" charset="0"/>
              </a:rPr>
              <a:t>Flexibility refers to the multiplicity of ways in which the end-user and the </a:t>
            </a:r>
            <a:r>
              <a:rPr lang="en-US" sz="2400" dirty="0" smtClean="0">
                <a:latin typeface="Arial" pitchFamily="34" charset="0"/>
                <a:cs typeface="Arial" pitchFamily="34" charset="0"/>
              </a:rPr>
              <a:t>system exchange information</a:t>
            </a:r>
          </a:p>
          <a:p>
            <a:pPr marL="0" indent="0">
              <a:buNone/>
            </a:pPr>
            <a:r>
              <a:rPr lang="en-US" sz="2400" b="1" dirty="0">
                <a:latin typeface="Arial" pitchFamily="34" charset="0"/>
                <a:cs typeface="Arial" pitchFamily="34" charset="0"/>
              </a:rPr>
              <a:t>Dialog </a:t>
            </a:r>
            <a:r>
              <a:rPr lang="en-US" sz="2400" b="1" dirty="0" smtClean="0">
                <a:latin typeface="Arial" pitchFamily="34" charset="0"/>
                <a:cs typeface="Arial" pitchFamily="34" charset="0"/>
              </a:rPr>
              <a:t>initiative</a:t>
            </a:r>
          </a:p>
          <a:p>
            <a:r>
              <a:rPr lang="en-US" sz="2400" dirty="0">
                <a:latin typeface="Arial" pitchFamily="34" charset="0"/>
                <a:cs typeface="Arial" pitchFamily="34" charset="0"/>
              </a:rPr>
              <a:t>system </a:t>
            </a:r>
            <a:r>
              <a:rPr lang="en-US" sz="2400" dirty="0" smtClean="0">
                <a:latin typeface="Arial" pitchFamily="34" charset="0"/>
                <a:cs typeface="Arial" pitchFamily="34" charset="0"/>
              </a:rPr>
              <a:t>pre-emptive : The </a:t>
            </a:r>
            <a:r>
              <a:rPr lang="en-US" sz="2400" dirty="0">
                <a:latin typeface="Arial" pitchFamily="34" charset="0"/>
                <a:cs typeface="Arial" pitchFamily="34" charset="0"/>
              </a:rPr>
              <a:t>system can initiate all dialog, in which case the user </a:t>
            </a:r>
            <a:r>
              <a:rPr lang="en-US" sz="2400" dirty="0" smtClean="0">
                <a:latin typeface="Arial" pitchFamily="34" charset="0"/>
                <a:cs typeface="Arial" pitchFamily="34" charset="0"/>
              </a:rPr>
              <a:t>simply responds </a:t>
            </a:r>
            <a:r>
              <a:rPr lang="en-US" sz="2400" dirty="0">
                <a:latin typeface="Arial" pitchFamily="34" charset="0"/>
                <a:cs typeface="Arial" pitchFamily="34" charset="0"/>
              </a:rPr>
              <a:t>to requests for information</a:t>
            </a:r>
            <a:r>
              <a:rPr lang="en-US" sz="2400" dirty="0" smtClean="0">
                <a:latin typeface="Arial" pitchFamily="34" charset="0"/>
                <a:cs typeface="Arial" pitchFamily="34" charset="0"/>
              </a:rPr>
              <a:t>.</a:t>
            </a:r>
          </a:p>
          <a:p>
            <a:r>
              <a:rPr lang="en-US" sz="2400" dirty="0">
                <a:latin typeface="Arial" pitchFamily="34" charset="0"/>
                <a:cs typeface="Arial" pitchFamily="34" charset="0"/>
              </a:rPr>
              <a:t>user </a:t>
            </a:r>
            <a:r>
              <a:rPr lang="en-US" sz="2400" dirty="0" smtClean="0">
                <a:latin typeface="Arial" pitchFamily="34" charset="0"/>
                <a:cs typeface="Arial" pitchFamily="34" charset="0"/>
              </a:rPr>
              <a:t>pre-emptive : user </a:t>
            </a:r>
            <a:r>
              <a:rPr lang="en-US" sz="2400" dirty="0">
                <a:latin typeface="Arial" pitchFamily="34" charset="0"/>
                <a:cs typeface="Arial" pitchFamily="34" charset="0"/>
              </a:rPr>
              <a:t>may </a:t>
            </a:r>
            <a:r>
              <a:rPr lang="en-US" sz="2400" dirty="0" smtClean="0">
                <a:latin typeface="Arial" pitchFamily="34" charset="0"/>
                <a:cs typeface="Arial" pitchFamily="34" charset="0"/>
              </a:rPr>
              <a:t>be entirely </a:t>
            </a:r>
            <a:r>
              <a:rPr lang="en-US" sz="2400" dirty="0">
                <a:latin typeface="Arial" pitchFamily="34" charset="0"/>
                <a:cs typeface="Arial" pitchFamily="34" charset="0"/>
              </a:rPr>
              <a:t>free to initiate any action towards the </a:t>
            </a:r>
            <a:r>
              <a:rPr lang="en-US" sz="2400" dirty="0" smtClean="0">
                <a:latin typeface="Arial" pitchFamily="34" charset="0"/>
                <a:cs typeface="Arial" pitchFamily="34" charset="0"/>
              </a:rPr>
              <a:t>system.</a:t>
            </a:r>
          </a:p>
          <a:p>
            <a:r>
              <a:rPr lang="en-US" sz="2400" dirty="0">
                <a:latin typeface="Arial" pitchFamily="34" charset="0"/>
                <a:cs typeface="Arial" pitchFamily="34" charset="0"/>
              </a:rPr>
              <a:t>maximize the user’s ability to pre-empt the system </a:t>
            </a:r>
            <a:r>
              <a:rPr lang="en-US" sz="2400" dirty="0" smtClean="0">
                <a:latin typeface="Arial" pitchFamily="34" charset="0"/>
                <a:cs typeface="Arial" pitchFamily="34" charset="0"/>
              </a:rPr>
              <a:t>and minimize </a:t>
            </a:r>
            <a:r>
              <a:rPr lang="en-US" sz="2400" dirty="0">
                <a:latin typeface="Arial" pitchFamily="34" charset="0"/>
                <a:cs typeface="Arial" pitchFamily="34" charset="0"/>
              </a:rPr>
              <a:t>the system’s ability to pre-empt the user.</a:t>
            </a:r>
          </a:p>
        </p:txBody>
      </p:sp>
    </p:spTree>
    <p:extLst>
      <p:ext uri="{BB962C8B-B14F-4D97-AF65-F5344CB8AC3E}">
        <p14:creationId xmlns:p14="http://schemas.microsoft.com/office/powerpoint/2010/main" val="1511391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3" name="Content Placeholder 2"/>
          <p:cNvSpPr>
            <a:spLocks noGrp="1"/>
          </p:cNvSpPr>
          <p:nvPr>
            <p:ph idx="1"/>
          </p:nvPr>
        </p:nvSpPr>
        <p:spPr>
          <a:xfrm>
            <a:off x="647700" y="1371600"/>
            <a:ext cx="8229600" cy="4525963"/>
          </a:xfrm>
        </p:spPr>
        <p:txBody>
          <a:bodyPr>
            <a:normAutofit/>
          </a:bodyPr>
          <a:lstStyle/>
          <a:p>
            <a:r>
              <a:rPr lang="en-US" sz="2400" dirty="0">
                <a:latin typeface="Arial" pitchFamily="34" charset="0"/>
                <a:cs typeface="Arial" pitchFamily="34" charset="0"/>
              </a:rPr>
              <a:t>Multi-threading of the user–system dialog allows for interaction to support </a:t>
            </a:r>
            <a:r>
              <a:rPr lang="en-US" sz="2400" dirty="0" smtClean="0">
                <a:latin typeface="Arial" pitchFamily="34" charset="0"/>
                <a:cs typeface="Arial" pitchFamily="34" charset="0"/>
              </a:rPr>
              <a:t>more than </a:t>
            </a:r>
            <a:r>
              <a:rPr lang="en-US" sz="2400" dirty="0">
                <a:latin typeface="Arial" pitchFamily="34" charset="0"/>
                <a:cs typeface="Arial" pitchFamily="34" charset="0"/>
              </a:rPr>
              <a:t>one task at a </a:t>
            </a:r>
            <a:r>
              <a:rPr lang="en-US" sz="2400" dirty="0" smtClean="0">
                <a:latin typeface="Arial" pitchFamily="34" charset="0"/>
                <a:cs typeface="Arial" pitchFamily="34" charset="0"/>
              </a:rPr>
              <a:t>time</a:t>
            </a:r>
          </a:p>
          <a:p>
            <a:r>
              <a:rPr lang="en-US" sz="2400" dirty="0">
                <a:latin typeface="Arial" pitchFamily="34" charset="0"/>
                <a:cs typeface="Arial" pitchFamily="34" charset="0"/>
              </a:rPr>
              <a:t>Concurrent multi-threading allows simultaneous </a:t>
            </a:r>
            <a:r>
              <a:rPr lang="en-US" sz="2400" dirty="0" smtClean="0">
                <a:latin typeface="Arial" pitchFamily="34" charset="0"/>
                <a:cs typeface="Arial" pitchFamily="34" charset="0"/>
              </a:rPr>
              <a:t>communication of </a:t>
            </a:r>
            <a:r>
              <a:rPr lang="en-US" sz="2400" dirty="0">
                <a:latin typeface="Arial" pitchFamily="34" charset="0"/>
                <a:cs typeface="Arial" pitchFamily="34" charset="0"/>
              </a:rPr>
              <a:t>information pertaining to separate </a:t>
            </a:r>
            <a:r>
              <a:rPr lang="en-US" sz="2400" dirty="0" smtClean="0">
                <a:latin typeface="Arial" pitchFamily="34" charset="0"/>
                <a:cs typeface="Arial" pitchFamily="34" charset="0"/>
              </a:rPr>
              <a:t>tasks</a:t>
            </a:r>
          </a:p>
          <a:p>
            <a:r>
              <a:rPr lang="en-US" sz="2400" dirty="0">
                <a:latin typeface="Arial" pitchFamily="34" charset="0"/>
                <a:cs typeface="Arial" pitchFamily="34" charset="0"/>
              </a:rPr>
              <a:t>Interleaved multi-threading </a:t>
            </a:r>
            <a:r>
              <a:rPr lang="en-US" sz="2400" dirty="0" smtClean="0">
                <a:latin typeface="Arial" pitchFamily="34" charset="0"/>
                <a:cs typeface="Arial" pitchFamily="34" charset="0"/>
              </a:rPr>
              <a:t>permits a </a:t>
            </a:r>
            <a:r>
              <a:rPr lang="en-US" sz="2400" dirty="0">
                <a:latin typeface="Arial" pitchFamily="34" charset="0"/>
                <a:cs typeface="Arial" pitchFamily="34" charset="0"/>
              </a:rPr>
              <a:t>temporal overlap between separate </a:t>
            </a:r>
            <a:r>
              <a:rPr lang="en-US" sz="2400" dirty="0" smtClean="0">
                <a:latin typeface="Arial" pitchFamily="34" charset="0"/>
                <a:cs typeface="Arial" pitchFamily="34" charset="0"/>
              </a:rPr>
              <a:t>tasks</a:t>
            </a:r>
          </a:p>
          <a:p>
            <a:r>
              <a:rPr lang="en-US" sz="2400" dirty="0" smtClean="0"/>
              <a:t>Ex: Windows supports multithreading.</a:t>
            </a:r>
          </a:p>
          <a:p>
            <a:r>
              <a:rPr lang="en-US" sz="2400" dirty="0" smtClean="0"/>
              <a:t>audible bell - You </a:t>
            </a:r>
            <a:r>
              <a:rPr lang="en-US" sz="2400" dirty="0"/>
              <a:t>are editing a program when a </a:t>
            </a:r>
            <a:r>
              <a:rPr lang="en-US" sz="2400" dirty="0" smtClean="0"/>
              <a:t>beep indicates </a:t>
            </a:r>
            <a:r>
              <a:rPr lang="en-US" sz="2400" dirty="0"/>
              <a:t>that a new electronic mail message has arrived</a:t>
            </a:r>
            <a:endParaRPr lang="en-US" sz="2400" dirty="0">
              <a:latin typeface="Arial" pitchFamily="34" charset="0"/>
              <a:cs typeface="Arial" pitchFamily="34" charset="0"/>
            </a:endParaRP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1511391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a:t>
            </a:r>
            <a:r>
              <a:rPr lang="en-US" dirty="0" err="1"/>
              <a:t>migratability</a:t>
            </a:r>
            <a:endParaRPr lang="en-US" dirty="0"/>
          </a:p>
        </p:txBody>
      </p:sp>
      <p:sp>
        <p:nvSpPr>
          <p:cNvPr id="3" name="Content Placeholder 2"/>
          <p:cNvSpPr>
            <a:spLocks noGrp="1"/>
          </p:cNvSpPr>
          <p:nvPr>
            <p:ph idx="1"/>
          </p:nvPr>
        </p:nvSpPr>
        <p:spPr/>
        <p:txBody>
          <a:bodyPr>
            <a:normAutofit/>
          </a:bodyPr>
          <a:lstStyle/>
          <a:p>
            <a:r>
              <a:rPr lang="en-US" sz="2800" dirty="0">
                <a:latin typeface="Arial" pitchFamily="34" charset="0"/>
                <a:cs typeface="Arial" pitchFamily="34" charset="0"/>
              </a:rPr>
              <a:t>transfer of control for execution of tasks </a:t>
            </a:r>
            <a:r>
              <a:rPr lang="en-US" sz="2800" dirty="0" smtClean="0">
                <a:latin typeface="Arial" pitchFamily="34" charset="0"/>
                <a:cs typeface="Arial" pitchFamily="34" charset="0"/>
              </a:rPr>
              <a:t>between system </a:t>
            </a:r>
            <a:r>
              <a:rPr lang="en-US" sz="2800" dirty="0">
                <a:latin typeface="Arial" pitchFamily="34" charset="0"/>
                <a:cs typeface="Arial" pitchFamily="34" charset="0"/>
              </a:rPr>
              <a:t>and user</a:t>
            </a:r>
            <a:r>
              <a:rPr lang="en-US" sz="2800" dirty="0" smtClean="0">
                <a:latin typeface="Arial" pitchFamily="34" charset="0"/>
                <a:cs typeface="Arial" pitchFamily="34" charset="0"/>
              </a:rPr>
              <a:t>.</a:t>
            </a:r>
          </a:p>
          <a:p>
            <a:r>
              <a:rPr lang="en-US" sz="2800" dirty="0">
                <a:latin typeface="Arial" pitchFamily="34" charset="0"/>
                <a:cs typeface="Arial" pitchFamily="34" charset="0"/>
              </a:rPr>
              <a:t>Spell-checking a paper is a good example of the need for task </a:t>
            </a:r>
            <a:r>
              <a:rPr lang="en-US" sz="2800" dirty="0" err="1">
                <a:latin typeface="Arial" pitchFamily="34" charset="0"/>
                <a:cs typeface="Arial" pitchFamily="34" charset="0"/>
              </a:rPr>
              <a:t>migratability</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1511391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Substitutivity</a:t>
            </a:r>
            <a:endParaRPr lang="en-US" dirty="0"/>
          </a:p>
        </p:txBody>
      </p:sp>
      <p:sp>
        <p:nvSpPr>
          <p:cNvPr id="3" name="Content Placeholder 2"/>
          <p:cNvSpPr>
            <a:spLocks noGrp="1"/>
          </p:cNvSpPr>
          <p:nvPr>
            <p:ph idx="1"/>
          </p:nvPr>
        </p:nvSpPr>
        <p:spPr/>
        <p:txBody>
          <a:bodyPr/>
          <a:lstStyle/>
          <a:p>
            <a:r>
              <a:rPr lang="en-US" dirty="0"/>
              <a:t>equivalent values can be substituted for each </a:t>
            </a:r>
            <a:r>
              <a:rPr lang="en-US" dirty="0" smtClean="0"/>
              <a:t>other.</a:t>
            </a:r>
          </a:p>
          <a:p>
            <a:r>
              <a:rPr lang="en-US" dirty="0"/>
              <a:t>The user has the choice of what is input and what is output; in addition, output </a:t>
            </a:r>
            <a:r>
              <a:rPr lang="en-US" dirty="0" smtClean="0"/>
              <a:t>can be </a:t>
            </a:r>
            <a:r>
              <a:rPr lang="en-US" dirty="0"/>
              <a:t>reused as input.</a:t>
            </a: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1511391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a:latin typeface="Arial" pitchFamily="34" charset="0"/>
                <a:cs typeface="Arial" pitchFamily="34" charset="0"/>
              </a:rPr>
              <a:t>Customizability</a:t>
            </a:r>
          </a:p>
        </p:txBody>
      </p:sp>
      <p:sp>
        <p:nvSpPr>
          <p:cNvPr id="3" name="Content Placeholder 2"/>
          <p:cNvSpPr>
            <a:spLocks noGrp="1"/>
          </p:cNvSpPr>
          <p:nvPr>
            <p:ph idx="1"/>
          </p:nvPr>
        </p:nvSpPr>
        <p:spPr>
          <a:xfrm>
            <a:off x="457200" y="1447800"/>
            <a:ext cx="8229600" cy="4678363"/>
          </a:xfrm>
        </p:spPr>
        <p:txBody>
          <a:bodyPr>
            <a:normAutofit/>
          </a:bodyPr>
          <a:lstStyle/>
          <a:p>
            <a:r>
              <a:rPr lang="en-US" sz="2800" dirty="0">
                <a:latin typeface="Arial" pitchFamily="34" charset="0"/>
                <a:cs typeface="Arial" pitchFamily="34" charset="0"/>
              </a:rPr>
              <a:t>modifiability of the user interface by the user or the </a:t>
            </a:r>
            <a:r>
              <a:rPr lang="en-US" sz="2800" dirty="0" smtClean="0">
                <a:latin typeface="Arial" pitchFamily="34" charset="0"/>
                <a:cs typeface="Arial" pitchFamily="34" charset="0"/>
              </a:rPr>
              <a:t>system.</a:t>
            </a:r>
          </a:p>
          <a:p>
            <a:r>
              <a:rPr lang="en-US" sz="2800" dirty="0">
                <a:latin typeface="Arial" pitchFamily="34" charset="0"/>
                <a:cs typeface="Arial" pitchFamily="34" charset="0"/>
              </a:rPr>
              <a:t>Adaptability refers to the user’s ability to adjust the form of input and </a:t>
            </a:r>
            <a:r>
              <a:rPr lang="en-US" sz="2800" dirty="0" smtClean="0">
                <a:latin typeface="Arial" pitchFamily="34" charset="0"/>
                <a:cs typeface="Arial" pitchFamily="34" charset="0"/>
              </a:rPr>
              <a:t>output.</a:t>
            </a:r>
          </a:p>
          <a:p>
            <a:r>
              <a:rPr lang="en-US" sz="2800" dirty="0">
                <a:latin typeface="Arial" pitchFamily="34" charset="0"/>
                <a:cs typeface="Arial" pitchFamily="34" charset="0"/>
              </a:rPr>
              <a:t>A system can be trained to recognize the behavior of an expert </a:t>
            </a:r>
            <a:r>
              <a:rPr lang="en-US" sz="2800" dirty="0" smtClean="0">
                <a:latin typeface="Arial" pitchFamily="34" charset="0"/>
                <a:cs typeface="Arial" pitchFamily="34" charset="0"/>
              </a:rPr>
              <a:t>or novice </a:t>
            </a:r>
            <a:r>
              <a:rPr lang="en-US" sz="2800" dirty="0">
                <a:latin typeface="Arial" pitchFamily="34" charset="0"/>
                <a:cs typeface="Arial" pitchFamily="34" charset="0"/>
              </a:rPr>
              <a:t>and accordingly adjust its dialog control or help system automatically </a:t>
            </a:r>
            <a:r>
              <a:rPr lang="en-US" sz="2800" dirty="0" smtClean="0">
                <a:latin typeface="Arial" pitchFamily="34" charset="0"/>
                <a:cs typeface="Arial" pitchFamily="34" charset="0"/>
              </a:rPr>
              <a:t>to match </a:t>
            </a:r>
            <a:r>
              <a:rPr lang="en-US" sz="2800" dirty="0">
                <a:latin typeface="Arial" pitchFamily="34" charset="0"/>
                <a:cs typeface="Arial" pitchFamily="34" charset="0"/>
              </a:rPr>
              <a:t>the needs of the current user.</a:t>
            </a: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1511391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latin typeface="Arial" pitchFamily="34" charset="0"/>
                <a:cs typeface="Arial" pitchFamily="34" charset="0"/>
              </a:rPr>
              <a:t>3. Robustness</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0" y="1219200"/>
            <a:ext cx="8229600" cy="5105400"/>
          </a:xfrm>
        </p:spPr>
        <p:txBody>
          <a:bodyPr>
            <a:normAutofit/>
          </a:bodyPr>
          <a:lstStyle/>
          <a:p>
            <a:pPr marL="0" indent="0">
              <a:spcBef>
                <a:spcPts val="1200"/>
              </a:spcBef>
              <a:buNone/>
            </a:pPr>
            <a:r>
              <a:rPr lang="en-US" sz="2400" u="sng" dirty="0" smtClean="0">
                <a:latin typeface="Arial" pitchFamily="34" charset="0"/>
                <a:cs typeface="Arial" pitchFamily="34" charset="0"/>
              </a:rPr>
              <a:t>Observability :</a:t>
            </a:r>
            <a:r>
              <a:rPr lang="en-US" sz="2400" dirty="0" smtClean="0">
                <a:latin typeface="Arial" pitchFamily="34" charset="0"/>
                <a:cs typeface="Arial" pitchFamily="34" charset="0"/>
              </a:rPr>
              <a:t>five </a:t>
            </a:r>
            <a:r>
              <a:rPr lang="en-US" sz="2400" dirty="0">
                <a:latin typeface="Arial" pitchFamily="34" charset="0"/>
                <a:cs typeface="Arial" pitchFamily="34" charset="0"/>
              </a:rPr>
              <a:t>other principles: </a:t>
            </a:r>
            <a:endParaRPr lang="en-US" sz="2400" dirty="0" smtClean="0">
              <a:latin typeface="Arial" pitchFamily="34" charset="0"/>
              <a:cs typeface="Arial" pitchFamily="34" charset="0"/>
            </a:endParaRPr>
          </a:p>
          <a:p>
            <a:pPr>
              <a:spcBef>
                <a:spcPts val="1200"/>
              </a:spcBef>
            </a:pPr>
            <a:r>
              <a:rPr lang="en-US" sz="2400" dirty="0" err="1" smtClean="0">
                <a:latin typeface="Arial" pitchFamily="34" charset="0"/>
                <a:cs typeface="Arial" pitchFamily="34" charset="0"/>
              </a:rPr>
              <a:t>Browsability</a:t>
            </a:r>
            <a:r>
              <a:rPr lang="en-US" sz="2400" dirty="0" smtClean="0">
                <a:latin typeface="Arial" pitchFamily="34" charset="0"/>
                <a:cs typeface="Arial" pitchFamily="34" charset="0"/>
              </a:rPr>
              <a:t> -</a:t>
            </a:r>
            <a:r>
              <a:rPr lang="en-US" sz="2400" dirty="0">
                <a:latin typeface="Arial" pitchFamily="34" charset="0"/>
                <a:cs typeface="Arial" pitchFamily="34" charset="0"/>
              </a:rPr>
              <a:t>explore the current internal state of the </a:t>
            </a:r>
            <a:r>
              <a:rPr lang="en-US" sz="2400" dirty="0" smtClean="0">
                <a:latin typeface="Arial" pitchFamily="34" charset="0"/>
                <a:cs typeface="Arial" pitchFamily="34" charset="0"/>
              </a:rPr>
              <a:t>system, </a:t>
            </a:r>
            <a:r>
              <a:rPr lang="en-US" sz="2400" dirty="0">
                <a:latin typeface="Arial" pitchFamily="34" charset="0"/>
                <a:cs typeface="Arial" pitchFamily="34" charset="0"/>
              </a:rPr>
              <a:t>provided at the interface</a:t>
            </a:r>
            <a:endParaRPr lang="en-US" sz="2400" dirty="0" smtClean="0">
              <a:latin typeface="Arial" pitchFamily="34" charset="0"/>
              <a:cs typeface="Arial" pitchFamily="34" charset="0"/>
            </a:endParaRPr>
          </a:p>
          <a:p>
            <a:pPr>
              <a:spcBef>
                <a:spcPts val="1200"/>
              </a:spcBef>
            </a:pPr>
            <a:r>
              <a:rPr lang="en-US" sz="2400" dirty="0" smtClean="0">
                <a:latin typeface="Arial" pitchFamily="34" charset="0"/>
                <a:cs typeface="Arial" pitchFamily="34" charset="0"/>
              </a:rPr>
              <a:t>Defaults - </a:t>
            </a:r>
            <a:r>
              <a:rPr lang="en-US" sz="2400" dirty="0">
                <a:latin typeface="Arial" pitchFamily="34" charset="0"/>
                <a:cs typeface="Arial" pitchFamily="34" charset="0"/>
              </a:rPr>
              <a:t>can assist the user by passive recall</a:t>
            </a:r>
            <a:endParaRPr lang="en-US" sz="2400" dirty="0" smtClean="0">
              <a:latin typeface="Arial" pitchFamily="34" charset="0"/>
              <a:cs typeface="Arial" pitchFamily="34" charset="0"/>
            </a:endParaRPr>
          </a:p>
          <a:p>
            <a:pPr>
              <a:spcBef>
                <a:spcPts val="1200"/>
              </a:spcBef>
            </a:pPr>
            <a:r>
              <a:rPr lang="en-US" sz="2400" dirty="0" smtClean="0">
                <a:latin typeface="Arial" pitchFamily="34" charset="0"/>
                <a:cs typeface="Arial" pitchFamily="34" charset="0"/>
              </a:rPr>
              <a:t>Reachability - </a:t>
            </a:r>
            <a:r>
              <a:rPr lang="en-US" sz="2400" dirty="0">
                <a:latin typeface="Arial" pitchFamily="34" charset="0"/>
                <a:cs typeface="Arial" pitchFamily="34" charset="0"/>
              </a:rPr>
              <a:t>user can </a:t>
            </a:r>
            <a:r>
              <a:rPr lang="en-US" sz="2400" dirty="0" smtClean="0">
                <a:latin typeface="Arial" pitchFamily="34" charset="0"/>
                <a:cs typeface="Arial" pitchFamily="34" charset="0"/>
              </a:rPr>
              <a:t>navigate from </a:t>
            </a:r>
            <a:r>
              <a:rPr lang="en-US" sz="2400" dirty="0">
                <a:latin typeface="Arial" pitchFamily="34" charset="0"/>
                <a:cs typeface="Arial" pitchFamily="34" charset="0"/>
              </a:rPr>
              <a:t>any given state to any other state</a:t>
            </a:r>
            <a:endParaRPr lang="en-US" sz="2400" dirty="0" smtClean="0">
              <a:latin typeface="Arial" pitchFamily="34" charset="0"/>
              <a:cs typeface="Arial" pitchFamily="34" charset="0"/>
            </a:endParaRPr>
          </a:p>
          <a:p>
            <a:pPr>
              <a:spcBef>
                <a:spcPts val="1200"/>
              </a:spcBef>
            </a:pPr>
            <a:r>
              <a:rPr lang="en-US" sz="2400" dirty="0" smtClean="0">
                <a:latin typeface="Arial" pitchFamily="34" charset="0"/>
                <a:cs typeface="Arial" pitchFamily="34" charset="0"/>
              </a:rPr>
              <a:t>Persistence - </a:t>
            </a:r>
            <a:r>
              <a:rPr lang="en-US" sz="2400" dirty="0">
                <a:latin typeface="Arial" pitchFamily="34" charset="0"/>
                <a:cs typeface="Arial" pitchFamily="34" charset="0"/>
              </a:rPr>
              <a:t>duration of the effect of a communication</a:t>
            </a:r>
          </a:p>
          <a:p>
            <a:pPr>
              <a:spcBef>
                <a:spcPts val="1200"/>
              </a:spcBef>
            </a:pPr>
            <a:r>
              <a:rPr lang="en-US" sz="2400" dirty="0" smtClean="0">
                <a:latin typeface="Arial" pitchFamily="34" charset="0"/>
                <a:cs typeface="Arial" pitchFamily="34" charset="0"/>
              </a:rPr>
              <a:t>operation visibility – ability to </a:t>
            </a:r>
            <a:r>
              <a:rPr lang="en-US" sz="2400" dirty="0">
                <a:latin typeface="Arial" pitchFamily="34" charset="0"/>
                <a:cs typeface="Arial" pitchFamily="34" charset="0"/>
              </a:rPr>
              <a:t>reach a desired goal after recognition of some error in a previous interaction</a:t>
            </a: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17853464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latin typeface="Arial" pitchFamily="34" charset="0"/>
                <a:cs typeface="Arial" pitchFamily="34" charset="0"/>
              </a:rPr>
              <a:t>Responsiveness</a:t>
            </a:r>
          </a:p>
        </p:txBody>
      </p:sp>
      <p:sp>
        <p:nvSpPr>
          <p:cNvPr id="3" name="Content Placeholder 2"/>
          <p:cNvSpPr>
            <a:spLocks noGrp="1"/>
          </p:cNvSpPr>
          <p:nvPr>
            <p:ph idx="1"/>
          </p:nvPr>
        </p:nvSpPr>
        <p:spPr>
          <a:xfrm>
            <a:off x="457200" y="1143000"/>
            <a:ext cx="8229600" cy="4983163"/>
          </a:xfrm>
        </p:spPr>
        <p:txBody>
          <a:bodyPr>
            <a:normAutofit/>
          </a:bodyPr>
          <a:lstStyle/>
          <a:p>
            <a:pPr>
              <a:spcBef>
                <a:spcPts val="1800"/>
              </a:spcBef>
            </a:pPr>
            <a:r>
              <a:rPr lang="en-US" sz="2400" dirty="0">
                <a:latin typeface="Arial" pitchFamily="34" charset="0"/>
                <a:cs typeface="Arial" pitchFamily="34" charset="0"/>
              </a:rPr>
              <a:t>Responsiveness measures the rate of communication between the system and </a:t>
            </a:r>
            <a:r>
              <a:rPr lang="en-US" sz="2400" dirty="0" smtClean="0">
                <a:latin typeface="Arial" pitchFamily="34" charset="0"/>
                <a:cs typeface="Arial" pitchFamily="34" charset="0"/>
              </a:rPr>
              <a:t>the user.</a:t>
            </a:r>
          </a:p>
          <a:p>
            <a:pPr>
              <a:spcBef>
                <a:spcPts val="1800"/>
              </a:spcBef>
            </a:pPr>
            <a:r>
              <a:rPr lang="en-US" sz="2400" dirty="0">
                <a:latin typeface="Arial" pitchFamily="34" charset="0"/>
                <a:cs typeface="Arial" pitchFamily="34" charset="0"/>
              </a:rPr>
              <a:t>duration of time needed by </a:t>
            </a:r>
            <a:r>
              <a:rPr lang="en-US" sz="2400" dirty="0" smtClean="0">
                <a:latin typeface="Arial" pitchFamily="34" charset="0"/>
                <a:cs typeface="Arial" pitchFamily="34" charset="0"/>
              </a:rPr>
              <a:t>the system </a:t>
            </a:r>
            <a:r>
              <a:rPr lang="en-US" sz="2400" dirty="0">
                <a:latin typeface="Arial" pitchFamily="34" charset="0"/>
                <a:cs typeface="Arial" pitchFamily="34" charset="0"/>
              </a:rPr>
              <a:t>to express state changes to the </a:t>
            </a:r>
            <a:r>
              <a:rPr lang="en-US" sz="2400" dirty="0" smtClean="0">
                <a:latin typeface="Arial" pitchFamily="34" charset="0"/>
                <a:cs typeface="Arial" pitchFamily="34" charset="0"/>
              </a:rPr>
              <a:t>user.</a:t>
            </a:r>
          </a:p>
          <a:p>
            <a:pPr>
              <a:spcBef>
                <a:spcPts val="1800"/>
              </a:spcBef>
            </a:pPr>
            <a:r>
              <a:rPr lang="en-US" sz="2400" dirty="0" smtClean="0">
                <a:latin typeface="Arial" pitchFamily="34" charset="0"/>
                <a:cs typeface="Arial" pitchFamily="34" charset="0"/>
              </a:rPr>
              <a:t>Stability - </a:t>
            </a:r>
            <a:r>
              <a:rPr lang="en-US" sz="2400" dirty="0">
                <a:latin typeface="Arial" pitchFamily="34" charset="0"/>
                <a:cs typeface="Arial" pitchFamily="34" charset="0"/>
              </a:rPr>
              <a:t>pull-down menus are expected to pop up </a:t>
            </a:r>
            <a:r>
              <a:rPr lang="en-US" sz="2400" dirty="0" smtClean="0">
                <a:latin typeface="Arial" pitchFamily="34" charset="0"/>
                <a:cs typeface="Arial" pitchFamily="34" charset="0"/>
              </a:rPr>
              <a:t>instantaneously as </a:t>
            </a:r>
            <a:r>
              <a:rPr lang="en-US" sz="2400" dirty="0">
                <a:latin typeface="Arial" pitchFamily="34" charset="0"/>
                <a:cs typeface="Arial" pitchFamily="34" charset="0"/>
              </a:rPr>
              <a:t>soon as a mouse button is pressed</a:t>
            </a: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18440728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Task conformance</a:t>
            </a:r>
          </a:p>
        </p:txBody>
      </p:sp>
      <p:sp>
        <p:nvSpPr>
          <p:cNvPr id="3" name="Content Placeholder 2"/>
          <p:cNvSpPr>
            <a:spLocks noGrp="1"/>
          </p:cNvSpPr>
          <p:nvPr>
            <p:ph idx="1"/>
          </p:nvPr>
        </p:nvSpPr>
        <p:spPr>
          <a:xfrm>
            <a:off x="457200" y="1600200"/>
            <a:ext cx="8229600" cy="4800600"/>
          </a:xfrm>
        </p:spPr>
        <p:txBody>
          <a:bodyPr>
            <a:normAutofit/>
          </a:bodyPr>
          <a:lstStyle/>
          <a:p>
            <a:r>
              <a:rPr lang="en-US" sz="2800" dirty="0">
                <a:latin typeface="Arial" pitchFamily="34" charset="0"/>
                <a:cs typeface="Arial" pitchFamily="34" charset="0"/>
              </a:rPr>
              <a:t>allow a user to perform </a:t>
            </a:r>
            <a:r>
              <a:rPr lang="en-US" sz="2800" dirty="0" smtClean="0">
                <a:latin typeface="Arial" pitchFamily="34" charset="0"/>
                <a:cs typeface="Arial" pitchFamily="34" charset="0"/>
              </a:rPr>
              <a:t>various tasks </a:t>
            </a:r>
            <a:r>
              <a:rPr lang="en-US" sz="2800" dirty="0">
                <a:latin typeface="Arial" pitchFamily="34" charset="0"/>
                <a:cs typeface="Arial" pitchFamily="34" charset="0"/>
              </a:rPr>
              <a:t>in achieving certain goals within a specific application </a:t>
            </a:r>
            <a:r>
              <a:rPr lang="en-US" sz="2800" dirty="0" smtClean="0">
                <a:latin typeface="Arial" pitchFamily="34" charset="0"/>
                <a:cs typeface="Arial" pitchFamily="34" charset="0"/>
              </a:rPr>
              <a:t>domain.</a:t>
            </a:r>
          </a:p>
          <a:p>
            <a:r>
              <a:rPr lang="en-US" sz="2800" dirty="0">
                <a:latin typeface="Arial" pitchFamily="34" charset="0"/>
                <a:cs typeface="Arial" pitchFamily="34" charset="0"/>
              </a:rPr>
              <a:t>whether the system supports all of the tasks of interest</a:t>
            </a: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18440728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00400"/>
            <a:ext cx="8229600" cy="1143000"/>
          </a:xfrm>
        </p:spPr>
        <p:txBody>
          <a:bodyPr>
            <a:normAutofit fontScale="90000"/>
          </a:bodyPr>
          <a:lstStyle/>
          <a:p>
            <a:r>
              <a:rPr lang="en-US" dirty="0" err="1"/>
              <a:t>Shneiderman’s</a:t>
            </a:r>
            <a:r>
              <a:rPr lang="en-US" dirty="0"/>
              <a:t> Eight Golden Rules of Interface Design</a:t>
            </a:r>
          </a:p>
        </p:txBody>
      </p:sp>
      <p:sp>
        <p:nvSpPr>
          <p:cNvPr id="3" name="Content Placeholder 2"/>
          <p:cNvSpPr>
            <a:spLocks noGrp="1"/>
          </p:cNvSpPr>
          <p:nvPr>
            <p:ph idx="1"/>
          </p:nvPr>
        </p:nvSpPr>
        <p:spPr/>
        <p:txBody>
          <a:bodyPr/>
          <a:lstStyle/>
          <a:p>
            <a:endParaRPr lang="en-US" dirty="0"/>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18440728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12775" y="228600"/>
            <a:ext cx="8153400" cy="990600"/>
          </a:xfrm>
        </p:spPr>
        <p:txBody>
          <a:bodyPr/>
          <a:lstStyle/>
          <a:p>
            <a:r>
              <a:rPr lang="en-GB" altLang="en-US" smtClean="0"/>
              <a:t>Shneiderman’s 8 Golden Rules</a:t>
            </a:r>
          </a:p>
        </p:txBody>
      </p:sp>
      <p:sp>
        <p:nvSpPr>
          <p:cNvPr id="23555" name="Rectangle 3"/>
          <p:cNvSpPr>
            <a:spLocks noGrp="1" noChangeArrowheads="1"/>
          </p:cNvSpPr>
          <p:nvPr>
            <p:ph type="body" idx="1"/>
          </p:nvPr>
        </p:nvSpPr>
        <p:spPr>
          <a:xfrm>
            <a:off x="612775" y="1600200"/>
            <a:ext cx="8153400" cy="4495800"/>
          </a:xfrm>
        </p:spPr>
        <p:txBody>
          <a:bodyPr/>
          <a:lstStyle/>
          <a:p>
            <a:pPr>
              <a:buFontTx/>
              <a:buNone/>
            </a:pPr>
            <a:r>
              <a:rPr lang="en-GB" altLang="en-US" sz="2400" i="1" dirty="0" smtClean="0"/>
              <a:t>1. Strive for consistency </a:t>
            </a:r>
          </a:p>
          <a:p>
            <a:pPr>
              <a:buFontTx/>
              <a:buNone/>
            </a:pPr>
            <a:r>
              <a:rPr lang="en-GB" altLang="en-US" sz="2400" i="1" dirty="0" smtClean="0"/>
              <a:t>2. Cater to Universal Usability (Enable frequent users to use shortcuts)</a:t>
            </a:r>
          </a:p>
          <a:p>
            <a:pPr>
              <a:buFontTx/>
              <a:buNone/>
            </a:pPr>
            <a:r>
              <a:rPr lang="en-GB" altLang="en-US" sz="2400" i="1" dirty="0" smtClean="0"/>
              <a:t>3. Offer informative feedback </a:t>
            </a:r>
          </a:p>
          <a:p>
            <a:pPr>
              <a:buFontTx/>
              <a:buNone/>
            </a:pPr>
            <a:r>
              <a:rPr lang="en-GB" altLang="en-US" sz="2400" i="1" dirty="0" smtClean="0"/>
              <a:t>4. Design dialogs to yield closure </a:t>
            </a:r>
            <a:endParaRPr lang="en-GB" altLang="en-US" sz="2400" dirty="0" smtClean="0">
              <a:latin typeface="TimesNewRomanPS-ItalicMT;TimesN"/>
            </a:endParaRPr>
          </a:p>
          <a:p>
            <a:pPr>
              <a:buFontTx/>
              <a:buNone/>
            </a:pPr>
            <a:r>
              <a:rPr lang="en-GB" altLang="en-US" sz="2400" i="1" dirty="0" smtClean="0"/>
              <a:t>5. Offer error prevention and simple error handling </a:t>
            </a:r>
            <a:endParaRPr lang="en-GB" altLang="en-US" sz="2400" dirty="0" smtClean="0">
              <a:latin typeface="TimesNewRomanPS-ItalicMT;TimesN"/>
            </a:endParaRPr>
          </a:p>
          <a:p>
            <a:pPr>
              <a:buFontTx/>
              <a:buNone/>
            </a:pPr>
            <a:r>
              <a:rPr lang="en-GB" altLang="en-US" sz="2400" i="1" dirty="0" smtClean="0"/>
              <a:t>6. Permit easy reversal of actions </a:t>
            </a:r>
            <a:endParaRPr lang="en-GB" altLang="en-US" sz="2400" dirty="0" smtClean="0">
              <a:latin typeface="TimesNewRomanPS-ItalicMT;TimesN"/>
            </a:endParaRPr>
          </a:p>
          <a:p>
            <a:pPr>
              <a:buFontTx/>
              <a:buNone/>
            </a:pPr>
            <a:r>
              <a:rPr lang="en-GB" altLang="en-US" sz="2400" i="1" dirty="0" smtClean="0"/>
              <a:t>7. Support internal locus of control </a:t>
            </a:r>
            <a:endParaRPr lang="en-GB" altLang="en-US" sz="2400" dirty="0" smtClean="0">
              <a:latin typeface="TimesNewRomanPS-ItalicMT;TimesN"/>
            </a:endParaRPr>
          </a:p>
          <a:p>
            <a:pPr>
              <a:buFontTx/>
              <a:buNone/>
            </a:pPr>
            <a:r>
              <a:rPr lang="en-GB" altLang="en-US" sz="2400" dirty="0" smtClean="0">
                <a:latin typeface="TimesNewRomanPS-ItalicMT;TimesN"/>
              </a:rPr>
              <a:t>8. </a:t>
            </a:r>
            <a:r>
              <a:rPr lang="en-GB" altLang="en-US" sz="2400" i="1" dirty="0" smtClean="0"/>
              <a:t>Reduce short-term memory load</a:t>
            </a:r>
            <a:endParaRPr lang="en-GB" altLang="en-US" sz="2000" dirty="0" smtClean="0">
              <a:latin typeface="TimesNewRomanPS-ItalicMT;TimesN"/>
            </a:endParaRPr>
          </a:p>
        </p:txBody>
      </p:sp>
    </p:spTree>
    <p:extLst>
      <p:ext uri="{BB962C8B-B14F-4D97-AF65-F5344CB8AC3E}">
        <p14:creationId xmlns:p14="http://schemas.microsoft.com/office/powerpoint/2010/main" val="2176464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12775" y="228600"/>
            <a:ext cx="8153400" cy="990600"/>
          </a:xfrm>
        </p:spPr>
        <p:txBody>
          <a:bodyPr/>
          <a:lstStyle/>
          <a:p>
            <a:r>
              <a:rPr lang="en-US" smtClean="0"/>
              <a:t>Software lifecycle</a:t>
            </a:r>
          </a:p>
        </p:txBody>
      </p:sp>
      <p:sp>
        <p:nvSpPr>
          <p:cNvPr id="12291" name="Content Placeholder 2"/>
          <p:cNvSpPr>
            <a:spLocks noGrp="1"/>
          </p:cNvSpPr>
          <p:nvPr>
            <p:ph sz="quarter" idx="1"/>
          </p:nvPr>
        </p:nvSpPr>
        <p:spPr>
          <a:xfrm>
            <a:off x="612775" y="1600200"/>
            <a:ext cx="8153400" cy="4495800"/>
          </a:xfrm>
        </p:spPr>
        <p:txBody>
          <a:bodyPr/>
          <a:lstStyle/>
          <a:p>
            <a:endParaRPr lang="en-US" smtClean="0"/>
          </a:p>
        </p:txBody>
      </p:sp>
      <p:pic>
        <p:nvPicPr>
          <p:cNvPr id="12292" name="Picture 2" descr="Stages of SD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133600"/>
            <a:ext cx="53340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8772813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Eight Golden Rules</a:t>
            </a:r>
            <a:endParaRPr lang="en-US" dirty="0"/>
          </a:p>
        </p:txBody>
      </p:sp>
      <p:sp>
        <p:nvSpPr>
          <p:cNvPr id="3" name="Content Placeholder 2"/>
          <p:cNvSpPr>
            <a:spLocks noGrp="1"/>
          </p:cNvSpPr>
          <p:nvPr>
            <p:ph idx="1"/>
          </p:nvPr>
        </p:nvSpPr>
        <p:spPr>
          <a:xfrm>
            <a:off x="457200" y="1143000"/>
            <a:ext cx="8229600" cy="4525963"/>
          </a:xfrm>
        </p:spPr>
        <p:txBody>
          <a:bodyPr>
            <a:normAutofit fontScale="85000" lnSpcReduction="10000"/>
          </a:bodyPr>
          <a:lstStyle/>
          <a:p>
            <a:r>
              <a:rPr lang="en-US" dirty="0">
                <a:latin typeface="Arial" pitchFamily="34" charset="0"/>
                <a:cs typeface="Arial" pitchFamily="34" charset="0"/>
              </a:rPr>
              <a:t>1. </a:t>
            </a:r>
            <a:r>
              <a:rPr lang="en-US" dirty="0">
                <a:solidFill>
                  <a:srgbClr val="FF0000"/>
                </a:solidFill>
                <a:latin typeface="Arial" pitchFamily="34" charset="0"/>
                <a:cs typeface="Arial" pitchFamily="34" charset="0"/>
              </a:rPr>
              <a:t>Strive for consistency </a:t>
            </a:r>
            <a:r>
              <a:rPr lang="en-US" dirty="0">
                <a:latin typeface="Arial" pitchFamily="34" charset="0"/>
                <a:cs typeface="Arial" pitchFamily="34" charset="0"/>
              </a:rPr>
              <a:t>in action sequences, layout, terminology, command use and</a:t>
            </a:r>
          </a:p>
          <a:p>
            <a:r>
              <a:rPr lang="en-US" dirty="0">
                <a:latin typeface="Arial" pitchFamily="34" charset="0"/>
                <a:cs typeface="Arial" pitchFamily="34" charset="0"/>
              </a:rPr>
              <a:t>so on.</a:t>
            </a:r>
          </a:p>
          <a:p>
            <a:r>
              <a:rPr lang="en-US" dirty="0">
                <a:latin typeface="Arial" pitchFamily="34" charset="0"/>
                <a:cs typeface="Arial" pitchFamily="34" charset="0"/>
              </a:rPr>
              <a:t>2. </a:t>
            </a:r>
            <a:r>
              <a:rPr lang="en-US" dirty="0">
                <a:solidFill>
                  <a:srgbClr val="FF0000"/>
                </a:solidFill>
                <a:latin typeface="Arial" pitchFamily="34" charset="0"/>
                <a:cs typeface="Arial" pitchFamily="34" charset="0"/>
              </a:rPr>
              <a:t>Enable frequent users to use shortcuts</a:t>
            </a:r>
            <a:r>
              <a:rPr lang="en-US" dirty="0">
                <a:latin typeface="Arial" pitchFamily="34" charset="0"/>
                <a:cs typeface="Arial" pitchFamily="34" charset="0"/>
              </a:rPr>
              <a:t>, such as abbreviations, special key </a:t>
            </a:r>
            <a:r>
              <a:rPr lang="en-US" dirty="0" smtClean="0">
                <a:latin typeface="Arial" pitchFamily="34" charset="0"/>
                <a:cs typeface="Arial" pitchFamily="34" charset="0"/>
              </a:rPr>
              <a:t>sequences and </a:t>
            </a:r>
            <a:r>
              <a:rPr lang="en-US" dirty="0">
                <a:latin typeface="Arial" pitchFamily="34" charset="0"/>
                <a:cs typeface="Arial" pitchFamily="34" charset="0"/>
              </a:rPr>
              <a:t>macros, to perform regular, familiar actions more quickly</a:t>
            </a:r>
            <a:r>
              <a:rPr lang="en-US" i="1" dirty="0">
                <a:latin typeface="Arial" pitchFamily="34" charset="0"/>
                <a:cs typeface="Arial" pitchFamily="34" charset="0"/>
              </a:rPr>
              <a:t>.</a:t>
            </a:r>
          </a:p>
          <a:p>
            <a:r>
              <a:rPr lang="en-US" dirty="0">
                <a:latin typeface="Arial" pitchFamily="34" charset="0"/>
                <a:cs typeface="Arial" pitchFamily="34" charset="0"/>
              </a:rPr>
              <a:t>3. </a:t>
            </a:r>
            <a:r>
              <a:rPr lang="en-US" dirty="0">
                <a:solidFill>
                  <a:srgbClr val="FF0000"/>
                </a:solidFill>
                <a:latin typeface="Arial" pitchFamily="34" charset="0"/>
                <a:cs typeface="Arial" pitchFamily="34" charset="0"/>
              </a:rPr>
              <a:t>Offer informative feedback </a:t>
            </a:r>
            <a:r>
              <a:rPr lang="en-US" dirty="0">
                <a:latin typeface="Arial" pitchFamily="34" charset="0"/>
                <a:cs typeface="Arial" pitchFamily="34" charset="0"/>
              </a:rPr>
              <a:t>for every user action, at a level appropriate to </a:t>
            </a:r>
            <a:r>
              <a:rPr lang="en-US" dirty="0" smtClean="0">
                <a:latin typeface="Arial" pitchFamily="34" charset="0"/>
                <a:cs typeface="Arial" pitchFamily="34" charset="0"/>
              </a:rPr>
              <a:t>the magnitude </a:t>
            </a:r>
            <a:r>
              <a:rPr lang="en-US" dirty="0">
                <a:latin typeface="Arial" pitchFamily="34" charset="0"/>
                <a:cs typeface="Arial" pitchFamily="34" charset="0"/>
              </a:rPr>
              <a:t>of the action</a:t>
            </a:r>
            <a:r>
              <a:rPr lang="en-US" i="1" dirty="0">
                <a:latin typeface="Arial" pitchFamily="34" charset="0"/>
                <a:cs typeface="Arial" pitchFamily="34" charset="0"/>
              </a:rPr>
              <a:t>.</a:t>
            </a:r>
          </a:p>
          <a:p>
            <a:r>
              <a:rPr lang="en-US" dirty="0">
                <a:latin typeface="Arial" pitchFamily="34" charset="0"/>
                <a:cs typeface="Arial" pitchFamily="34" charset="0"/>
              </a:rPr>
              <a:t>4. </a:t>
            </a:r>
            <a:r>
              <a:rPr lang="en-US" dirty="0">
                <a:solidFill>
                  <a:srgbClr val="FF0000"/>
                </a:solidFill>
                <a:latin typeface="Arial" pitchFamily="34" charset="0"/>
                <a:cs typeface="Arial" pitchFamily="34" charset="0"/>
              </a:rPr>
              <a:t>Design dialogs to yield closure </a:t>
            </a:r>
            <a:r>
              <a:rPr lang="en-US" dirty="0">
                <a:latin typeface="Arial" pitchFamily="34" charset="0"/>
                <a:cs typeface="Arial" pitchFamily="34" charset="0"/>
              </a:rPr>
              <a:t>so that the user knows when they have </a:t>
            </a:r>
            <a:r>
              <a:rPr lang="en-US" dirty="0" smtClean="0">
                <a:latin typeface="Arial" pitchFamily="34" charset="0"/>
                <a:cs typeface="Arial" pitchFamily="34" charset="0"/>
              </a:rPr>
              <a:t>completed a </a:t>
            </a:r>
            <a:r>
              <a:rPr lang="en-US" dirty="0">
                <a:latin typeface="Arial" pitchFamily="34" charset="0"/>
                <a:cs typeface="Arial" pitchFamily="34" charset="0"/>
              </a:rPr>
              <a:t>task</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18440728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4525963"/>
          </a:xfrm>
        </p:spPr>
        <p:txBody>
          <a:bodyPr>
            <a:normAutofit fontScale="85000" lnSpcReduction="20000"/>
          </a:bodyPr>
          <a:lstStyle/>
          <a:p>
            <a:r>
              <a:rPr lang="en-US" dirty="0"/>
              <a:t>5. </a:t>
            </a:r>
            <a:r>
              <a:rPr lang="en-US" dirty="0">
                <a:solidFill>
                  <a:srgbClr val="FF0000"/>
                </a:solidFill>
              </a:rPr>
              <a:t>Offer error prevention and simple error hand</a:t>
            </a:r>
            <a:r>
              <a:rPr lang="en-US" i="1" dirty="0"/>
              <a:t>ling </a:t>
            </a:r>
            <a:r>
              <a:rPr lang="en-US" dirty="0"/>
              <a:t>so that, ideally, users are </a:t>
            </a:r>
            <a:r>
              <a:rPr lang="en-US" dirty="0" smtClean="0"/>
              <a:t>prevented from </a:t>
            </a:r>
            <a:r>
              <a:rPr lang="en-US" dirty="0"/>
              <a:t>making mistakes and, if they do, they are offered clear and </a:t>
            </a:r>
            <a:r>
              <a:rPr lang="en-US" dirty="0" smtClean="0"/>
              <a:t>informative instructions </a:t>
            </a:r>
            <a:r>
              <a:rPr lang="en-US" dirty="0"/>
              <a:t>to enable them to recover.</a:t>
            </a:r>
          </a:p>
          <a:p>
            <a:r>
              <a:rPr lang="en-US" dirty="0"/>
              <a:t>6. </a:t>
            </a:r>
            <a:r>
              <a:rPr lang="en-US" dirty="0">
                <a:solidFill>
                  <a:srgbClr val="FF0000"/>
                </a:solidFill>
              </a:rPr>
              <a:t>Permit easy reversal of actions </a:t>
            </a:r>
            <a:r>
              <a:rPr lang="en-US" dirty="0"/>
              <a:t>in order to relieve anxiety and </a:t>
            </a:r>
            <a:r>
              <a:rPr lang="en-US" dirty="0" smtClean="0"/>
              <a:t>encourage exploration</a:t>
            </a:r>
            <a:r>
              <a:rPr lang="en-US" dirty="0"/>
              <a:t>, since the user knows that he can always return to the previous state</a:t>
            </a:r>
            <a:r>
              <a:rPr lang="en-US" i="1" dirty="0"/>
              <a:t>.</a:t>
            </a:r>
          </a:p>
          <a:p>
            <a:r>
              <a:rPr lang="en-US" dirty="0"/>
              <a:t>7. </a:t>
            </a:r>
            <a:r>
              <a:rPr lang="en-US" dirty="0">
                <a:solidFill>
                  <a:srgbClr val="FF0000"/>
                </a:solidFill>
              </a:rPr>
              <a:t>Support internal locus of control </a:t>
            </a:r>
            <a:r>
              <a:rPr lang="en-US" dirty="0"/>
              <a:t>so that the user is in control of the system, </a:t>
            </a:r>
            <a:r>
              <a:rPr lang="en-US" dirty="0" smtClean="0"/>
              <a:t>which responds </a:t>
            </a:r>
            <a:r>
              <a:rPr lang="en-US" dirty="0"/>
              <a:t>to his actions</a:t>
            </a:r>
            <a:r>
              <a:rPr lang="en-US" i="1" dirty="0"/>
              <a:t>.</a:t>
            </a:r>
          </a:p>
          <a:p>
            <a:r>
              <a:rPr lang="en-US" dirty="0"/>
              <a:t>8. </a:t>
            </a:r>
            <a:r>
              <a:rPr lang="en-US" dirty="0">
                <a:solidFill>
                  <a:srgbClr val="FF0000"/>
                </a:solidFill>
              </a:rPr>
              <a:t>Reduce short-term memory load </a:t>
            </a:r>
            <a:r>
              <a:rPr lang="en-US" dirty="0"/>
              <a:t>by keeping displays simple, </a:t>
            </a:r>
            <a:r>
              <a:rPr lang="en-US" dirty="0" smtClean="0"/>
              <a:t>consolidating multiple </a:t>
            </a:r>
            <a:r>
              <a:rPr lang="en-US" dirty="0"/>
              <a:t>page displays and providing time for learning action sequences.</a:t>
            </a:r>
          </a:p>
          <a:p>
            <a:endParaRPr lang="en-US" dirty="0"/>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18440728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Norman’s 7 Principles</a:t>
            </a:r>
            <a:endParaRPr lang="en-US" dirty="0"/>
          </a:p>
        </p:txBody>
      </p:sp>
      <p:sp>
        <p:nvSpPr>
          <p:cNvPr id="3" name="Content Placeholder 2"/>
          <p:cNvSpPr>
            <a:spLocks noGrp="1"/>
          </p:cNvSpPr>
          <p:nvPr>
            <p:ph idx="1"/>
          </p:nvPr>
        </p:nvSpPr>
        <p:spPr/>
        <p:txBody>
          <a:bodyPr>
            <a:normAutofit/>
          </a:bodyPr>
          <a:lstStyle/>
          <a:p>
            <a:pPr>
              <a:buFontTx/>
              <a:buNone/>
            </a:pPr>
            <a:r>
              <a:rPr lang="en-GB" altLang="en-US" sz="2400" i="1" dirty="0"/>
              <a:t>1. Use both knowledge in the world and knowledge in the head.</a:t>
            </a:r>
          </a:p>
          <a:p>
            <a:pPr>
              <a:buFontTx/>
              <a:buNone/>
            </a:pPr>
            <a:r>
              <a:rPr lang="en-GB" altLang="en-US" sz="2400" i="1" dirty="0"/>
              <a:t>2. Simplify the structure of tasks.</a:t>
            </a:r>
          </a:p>
          <a:p>
            <a:pPr>
              <a:buFontTx/>
              <a:buNone/>
            </a:pPr>
            <a:r>
              <a:rPr lang="en-GB" altLang="en-US" sz="2400" i="1" dirty="0"/>
              <a:t>3. Make things visible: bridge the gulfs of execution and evaluation.</a:t>
            </a:r>
          </a:p>
          <a:p>
            <a:pPr>
              <a:buFontTx/>
              <a:buNone/>
            </a:pPr>
            <a:r>
              <a:rPr lang="en-GB" altLang="en-US" sz="2400" i="1" dirty="0"/>
              <a:t>4. Get the mappings right.</a:t>
            </a:r>
          </a:p>
          <a:p>
            <a:pPr>
              <a:buFontTx/>
              <a:buNone/>
            </a:pPr>
            <a:r>
              <a:rPr lang="en-GB" altLang="en-US" sz="2400" i="1" dirty="0"/>
              <a:t>5. Exploit the power of constraints, both natural and artificial.</a:t>
            </a:r>
          </a:p>
          <a:p>
            <a:pPr>
              <a:buFontTx/>
              <a:buNone/>
            </a:pPr>
            <a:r>
              <a:rPr lang="en-GB" altLang="en-US" sz="2400" i="1" dirty="0"/>
              <a:t>6. Design for error.</a:t>
            </a:r>
          </a:p>
          <a:p>
            <a:pPr>
              <a:buFontTx/>
              <a:buNone/>
            </a:pPr>
            <a:r>
              <a:rPr lang="en-GB" altLang="en-US" sz="2400" i="1" dirty="0"/>
              <a:t>7. When all else fails, standardize.</a:t>
            </a:r>
            <a:endParaRPr lang="en-GB" altLang="en-US" sz="2400" dirty="0"/>
          </a:p>
          <a:p>
            <a:endParaRPr lang="en-US" sz="2400" dirty="0"/>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1844072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12775" y="228600"/>
            <a:ext cx="8153400" cy="990600"/>
          </a:xfrm>
        </p:spPr>
        <p:txBody>
          <a:bodyPr/>
          <a:lstStyle/>
          <a:p>
            <a:r>
              <a:rPr lang="en-US" altLang="en-US" smtClean="0"/>
              <a:t>6 phases in software lifecycle</a:t>
            </a:r>
            <a:endParaRPr lang="en-US" altLang="en-US" b="1" smtClean="0">
              <a:cs typeface="Times New Roman" pitchFamily="18" charset="0"/>
            </a:endParaRPr>
          </a:p>
        </p:txBody>
      </p:sp>
      <p:sp>
        <p:nvSpPr>
          <p:cNvPr id="13315" name="Rectangle 3"/>
          <p:cNvSpPr>
            <a:spLocks noGrp="1" noChangeArrowheads="1"/>
          </p:cNvSpPr>
          <p:nvPr>
            <p:ph type="body" idx="1"/>
          </p:nvPr>
        </p:nvSpPr>
        <p:spPr>
          <a:xfrm>
            <a:off x="228600" y="1600200"/>
            <a:ext cx="8747125" cy="4495800"/>
          </a:xfrm>
        </p:spPr>
        <p:txBody>
          <a:bodyPr>
            <a:normAutofit/>
          </a:bodyPr>
          <a:lstStyle/>
          <a:p>
            <a:r>
              <a:rPr lang="en-US" altLang="en-US" sz="2800" dirty="0" smtClean="0">
                <a:latin typeface="Arial" pitchFamily="34" charset="0"/>
                <a:cs typeface="Arial" pitchFamily="34" charset="0"/>
              </a:rPr>
              <a:t>Requirements specification</a:t>
            </a:r>
          </a:p>
          <a:p>
            <a:r>
              <a:rPr lang="en-US" altLang="en-US" sz="2800" dirty="0" smtClean="0">
                <a:latin typeface="Arial" pitchFamily="34" charset="0"/>
                <a:cs typeface="Arial" pitchFamily="34" charset="0"/>
              </a:rPr>
              <a:t>Defining the requirements</a:t>
            </a:r>
          </a:p>
          <a:p>
            <a:r>
              <a:rPr lang="en-US" altLang="en-US" sz="2800" dirty="0" smtClean="0">
                <a:latin typeface="Arial" pitchFamily="34" charset="0"/>
                <a:cs typeface="Arial" pitchFamily="34" charset="0"/>
              </a:rPr>
              <a:t>Architectural design</a:t>
            </a:r>
          </a:p>
          <a:p>
            <a:r>
              <a:rPr lang="en-US" altLang="en-US" sz="2800" dirty="0" smtClean="0">
                <a:latin typeface="Arial" pitchFamily="34" charset="0"/>
                <a:cs typeface="Arial" pitchFamily="34" charset="0"/>
              </a:rPr>
              <a:t>Development and unit testing</a:t>
            </a:r>
          </a:p>
          <a:p>
            <a:r>
              <a:rPr lang="en-US" altLang="en-US" sz="2800" dirty="0" smtClean="0">
                <a:latin typeface="Arial" pitchFamily="34" charset="0"/>
                <a:cs typeface="Arial" pitchFamily="34" charset="0"/>
              </a:rPr>
              <a:t>Integration and testing</a:t>
            </a:r>
          </a:p>
          <a:p>
            <a:r>
              <a:rPr lang="en-US" altLang="en-US" sz="2800" dirty="0" smtClean="0">
                <a:latin typeface="Arial" pitchFamily="34" charset="0"/>
                <a:cs typeface="Arial" pitchFamily="34" charset="0"/>
              </a:rPr>
              <a:t>Operation and maintenance</a:t>
            </a:r>
          </a:p>
        </p:txBody>
      </p:sp>
      <p:pic>
        <p:nvPicPr>
          <p:cNvPr id="13316" name="Picture 2" descr="Stages of SD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3615813"/>
            <a:ext cx="348932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966205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r>
              <a:rPr lang="en-GB" altLang="en-US" smtClean="0"/>
              <a:t>The software lifecycle:The waterfall model</a:t>
            </a:r>
          </a:p>
        </p:txBody>
      </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424498"/>
            <a:ext cx="6338888" cy="5179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35627884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12775" y="228600"/>
            <a:ext cx="8153400" cy="990600"/>
          </a:xfrm>
        </p:spPr>
        <p:txBody>
          <a:bodyPr>
            <a:normAutofit/>
          </a:bodyPr>
          <a:lstStyle/>
          <a:p>
            <a:r>
              <a:rPr lang="en-US" sz="4000" dirty="0" smtClean="0">
                <a:latin typeface="Arial" pitchFamily="34" charset="0"/>
                <a:cs typeface="Arial" pitchFamily="34" charset="0"/>
              </a:rPr>
              <a:t>1. Requirement specification</a:t>
            </a:r>
          </a:p>
        </p:txBody>
      </p:sp>
      <p:sp>
        <p:nvSpPr>
          <p:cNvPr id="3" name="Content Placeholder 2"/>
          <p:cNvSpPr>
            <a:spLocks noGrp="1"/>
          </p:cNvSpPr>
          <p:nvPr>
            <p:ph sz="quarter" idx="1"/>
          </p:nvPr>
        </p:nvSpPr>
        <p:spPr>
          <a:xfrm>
            <a:off x="609600" y="1371600"/>
            <a:ext cx="8153400" cy="4495800"/>
          </a:xfrm>
        </p:spPr>
        <p:txBody>
          <a:bodyPr>
            <a:noAutofit/>
          </a:bodyPr>
          <a:lstStyle/>
          <a:p>
            <a:pPr>
              <a:defRPr/>
            </a:pPr>
            <a:r>
              <a:rPr lang="en-GB" altLang="en-US" sz="2400" dirty="0" smtClean="0">
                <a:latin typeface="Arial" pitchFamily="34" charset="0"/>
                <a:cs typeface="Arial" pitchFamily="34" charset="0"/>
              </a:rPr>
              <a:t>Designer and user (customer) try capture </a:t>
            </a:r>
            <a:r>
              <a:rPr lang="en-GB" altLang="en-US" sz="2400" dirty="0" smtClean="0">
                <a:solidFill>
                  <a:srgbClr val="C00000"/>
                </a:solidFill>
                <a:latin typeface="Arial" pitchFamily="34" charset="0"/>
                <a:cs typeface="Arial" pitchFamily="34" charset="0"/>
              </a:rPr>
              <a:t>what the system is expected to provide </a:t>
            </a:r>
          </a:p>
          <a:p>
            <a:pPr>
              <a:defRPr/>
            </a:pPr>
            <a:r>
              <a:rPr lang="en-GB" altLang="en-US" sz="2400" dirty="0" smtClean="0">
                <a:latin typeface="Arial" pitchFamily="34" charset="0"/>
                <a:cs typeface="Arial" pitchFamily="34" charset="0"/>
              </a:rPr>
              <a:t>It</a:t>
            </a:r>
            <a:r>
              <a:rPr lang="en-GB" altLang="en-US" sz="2400" dirty="0" smtClean="0">
                <a:solidFill>
                  <a:srgbClr val="C00000"/>
                </a:solidFill>
                <a:latin typeface="Arial" pitchFamily="34" charset="0"/>
                <a:cs typeface="Arial" pitchFamily="34" charset="0"/>
              </a:rPr>
              <a:t> </a:t>
            </a:r>
            <a:r>
              <a:rPr lang="en-GB" altLang="en-US" sz="2400" dirty="0" smtClean="0">
                <a:latin typeface="Arial" pitchFamily="34" charset="0"/>
                <a:cs typeface="Arial" pitchFamily="34" charset="0"/>
              </a:rPr>
              <a:t>can be expressed in </a:t>
            </a:r>
            <a:r>
              <a:rPr lang="en-GB" altLang="en-US" sz="2400" dirty="0" smtClean="0">
                <a:solidFill>
                  <a:srgbClr val="C00000"/>
                </a:solidFill>
                <a:latin typeface="Arial" pitchFamily="34" charset="0"/>
                <a:cs typeface="Arial" pitchFamily="34" charset="0"/>
              </a:rPr>
              <a:t>natural language </a:t>
            </a:r>
          </a:p>
          <a:p>
            <a:pPr>
              <a:defRPr/>
            </a:pPr>
            <a:r>
              <a:rPr lang="en-GB" altLang="en-US" sz="2400" dirty="0" smtClean="0">
                <a:latin typeface="Arial" pitchFamily="34" charset="0"/>
                <a:cs typeface="Arial" pitchFamily="34" charset="0"/>
              </a:rPr>
              <a:t>or more precise languages, such as </a:t>
            </a:r>
            <a:r>
              <a:rPr lang="en-GB" altLang="en-US" sz="2400" dirty="0" smtClean="0">
                <a:solidFill>
                  <a:srgbClr val="C00000"/>
                </a:solidFill>
                <a:latin typeface="Arial" pitchFamily="34" charset="0"/>
                <a:cs typeface="Arial" pitchFamily="34" charset="0"/>
              </a:rPr>
              <a:t>a task analysis would provide</a:t>
            </a:r>
          </a:p>
          <a:p>
            <a:pPr marL="319088" lvl="1" indent="-319088">
              <a:spcBef>
                <a:spcPts val="700"/>
              </a:spcBef>
              <a:buClr>
                <a:schemeClr val="accent2"/>
              </a:buClr>
              <a:buSzPct val="60000"/>
              <a:buFont typeface="Wingdings" pitchFamily="2" charset="2"/>
              <a:buChar char=""/>
              <a:defRPr/>
            </a:pPr>
            <a:r>
              <a:rPr lang="en-US" sz="2400" dirty="0" smtClean="0">
                <a:latin typeface="Arial" pitchFamily="34" charset="0"/>
                <a:cs typeface="Arial" pitchFamily="34" charset="0"/>
              </a:rPr>
              <a:t>The requirements are collected using a number of practices as given </a:t>
            </a:r>
          </a:p>
          <a:p>
            <a:pPr lvl="1">
              <a:defRPr/>
            </a:pPr>
            <a:r>
              <a:rPr lang="en-US" sz="2400" dirty="0" smtClean="0">
                <a:latin typeface="Arial" pitchFamily="34" charset="0"/>
                <a:cs typeface="Arial" pitchFamily="34" charset="0"/>
              </a:rPr>
              <a:t>Studying the existing or obsolete system and software,</a:t>
            </a:r>
          </a:p>
          <a:p>
            <a:pPr lvl="1">
              <a:defRPr/>
            </a:pPr>
            <a:r>
              <a:rPr lang="en-US" sz="2400" dirty="0" smtClean="0">
                <a:latin typeface="Arial" pitchFamily="34" charset="0"/>
                <a:cs typeface="Arial" pitchFamily="34" charset="0"/>
              </a:rPr>
              <a:t>Conducting interviews of users and developers,</a:t>
            </a:r>
          </a:p>
          <a:p>
            <a:pPr lvl="1">
              <a:defRPr/>
            </a:pPr>
            <a:r>
              <a:rPr lang="en-US" sz="2400" dirty="0" smtClean="0">
                <a:latin typeface="Arial" pitchFamily="34" charset="0"/>
                <a:cs typeface="Arial" pitchFamily="34" charset="0"/>
              </a:rPr>
              <a:t>Referring to the database or</a:t>
            </a:r>
          </a:p>
          <a:p>
            <a:pPr lvl="1">
              <a:defRPr/>
            </a:pPr>
            <a:r>
              <a:rPr lang="en-US" sz="2400" dirty="0" smtClean="0">
                <a:latin typeface="Arial" pitchFamily="34" charset="0"/>
                <a:cs typeface="Arial" pitchFamily="34" charset="0"/>
              </a:rPr>
              <a:t>Collecting answers from the questionnaires.</a:t>
            </a:r>
          </a:p>
          <a:p>
            <a:pPr lvl="1">
              <a:defRPr/>
            </a:pPr>
            <a:endParaRPr lang="en-US" sz="2400" dirty="0" smtClean="0">
              <a:latin typeface="Arial" pitchFamily="34" charset="0"/>
              <a:cs typeface="Arial" pitchFamily="34" charset="0"/>
            </a:endParaRPr>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1644"/>
            <a:ext cx="1295400" cy="1326356"/>
          </a:xfrm>
          <a:prstGeom prst="rect">
            <a:avLst/>
          </a:prstGeom>
        </p:spPr>
      </p:pic>
    </p:spTree>
    <p:extLst>
      <p:ext uri="{BB962C8B-B14F-4D97-AF65-F5344CB8AC3E}">
        <p14:creationId xmlns:p14="http://schemas.microsoft.com/office/powerpoint/2010/main" val="41693019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1304</TotalTime>
  <Words>2428</Words>
  <Application>Microsoft Office PowerPoint</Application>
  <PresentationFormat>On-screen Show (4:3)</PresentationFormat>
  <Paragraphs>352</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Iteration And Prototyping</vt:lpstr>
      <vt:lpstr>Contn…</vt:lpstr>
      <vt:lpstr>Contn…</vt:lpstr>
      <vt:lpstr>HCI in the software process</vt:lpstr>
      <vt:lpstr>Software Engineering</vt:lpstr>
      <vt:lpstr>Software lifecycle</vt:lpstr>
      <vt:lpstr>6 phases in software lifecycle</vt:lpstr>
      <vt:lpstr>The software lifecycle:The waterfall model</vt:lpstr>
      <vt:lpstr>1. Requirement specification</vt:lpstr>
      <vt:lpstr> 2. Defining the requirements </vt:lpstr>
      <vt:lpstr> 3. Architectural design </vt:lpstr>
      <vt:lpstr> 4. Development and unit testing </vt:lpstr>
      <vt:lpstr> 5. Integration and testing </vt:lpstr>
      <vt:lpstr> 6. Operation and maintenance </vt:lpstr>
      <vt:lpstr>Verification and validation</vt:lpstr>
      <vt:lpstr>Verification and validation</vt:lpstr>
      <vt:lpstr>The life cycle for interactive systems</vt:lpstr>
      <vt:lpstr>HCI life-cycle</vt:lpstr>
      <vt:lpstr>S/W Engineering        HCI</vt:lpstr>
      <vt:lpstr>S/W Engineering and HCI</vt:lpstr>
      <vt:lpstr>The process of design (Recap)</vt:lpstr>
      <vt:lpstr>Software Quality (ISO 9126)</vt:lpstr>
      <vt:lpstr>Definition of Usability (Nielsen 2003)</vt:lpstr>
      <vt:lpstr>Usability Components</vt:lpstr>
      <vt:lpstr>The 5E’s to Usability</vt:lpstr>
      <vt:lpstr>Usability Components (Dimensions of usability)</vt:lpstr>
      <vt:lpstr>Usability Engineering</vt:lpstr>
      <vt:lpstr>Some metrics from ISO 9241</vt:lpstr>
      <vt:lpstr>Usability Engineering (contd.)</vt:lpstr>
      <vt:lpstr>Case Study-ATM (from L9)</vt:lpstr>
      <vt:lpstr>Problems with ATMs</vt:lpstr>
      <vt:lpstr>Usability suggestions</vt:lpstr>
      <vt:lpstr>prototyping</vt:lpstr>
      <vt:lpstr>Prototyping</vt:lpstr>
      <vt:lpstr>Why prototype?</vt:lpstr>
      <vt:lpstr>Prototyping the User-Interface</vt:lpstr>
      <vt:lpstr>Prototyping the user interface</vt:lpstr>
      <vt:lpstr>Throw-away</vt:lpstr>
      <vt:lpstr>Incremental</vt:lpstr>
      <vt:lpstr>Evolutionary</vt:lpstr>
      <vt:lpstr>Problems with Prototype design</vt:lpstr>
      <vt:lpstr>DESIGN RULES</vt:lpstr>
      <vt:lpstr>PRINCIPLES</vt:lpstr>
      <vt:lpstr>1. Learnability</vt:lpstr>
      <vt:lpstr>Predictability</vt:lpstr>
      <vt:lpstr>Synthesizability</vt:lpstr>
      <vt:lpstr>Familiarity</vt:lpstr>
      <vt:lpstr>Generalizability</vt:lpstr>
      <vt:lpstr>Consistency</vt:lpstr>
      <vt:lpstr>2. Flexibility</vt:lpstr>
      <vt:lpstr>Multi-threading</vt:lpstr>
      <vt:lpstr>Task migratability</vt:lpstr>
      <vt:lpstr>Substitutivity</vt:lpstr>
      <vt:lpstr>Customizability</vt:lpstr>
      <vt:lpstr>3. Robustness</vt:lpstr>
      <vt:lpstr>Responsiveness</vt:lpstr>
      <vt:lpstr>Task conformance</vt:lpstr>
      <vt:lpstr>Shneiderman’s Eight Golden Rules of Interface Design</vt:lpstr>
      <vt:lpstr>Shneiderman’s 8 Golden Rules</vt:lpstr>
      <vt:lpstr>Eight Golden Rules</vt:lpstr>
      <vt:lpstr>PowerPoint Presentation</vt:lpstr>
      <vt:lpstr>Norman’s 7 Principles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HCI in the software process</dc:title>
  <dc:creator>Windows User</dc:creator>
  <cp:lastModifiedBy>Windows User</cp:lastModifiedBy>
  <cp:revision>13</cp:revision>
  <dcterms:created xsi:type="dcterms:W3CDTF">2020-09-02T01:03:19Z</dcterms:created>
  <dcterms:modified xsi:type="dcterms:W3CDTF">2020-09-17T11:38:45Z</dcterms:modified>
</cp:coreProperties>
</file>