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10" r:id="rId3"/>
    <p:sldId id="257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74" r:id="rId21"/>
    <p:sldId id="309" r:id="rId22"/>
    <p:sldId id="308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8" r:id="rId40"/>
    <p:sldId id="299" r:id="rId41"/>
    <p:sldId id="303" r:id="rId42"/>
    <p:sldId id="304" r:id="rId43"/>
    <p:sldId id="305" r:id="rId44"/>
    <p:sldId id="306" r:id="rId45"/>
    <p:sldId id="307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37946-3EC7-4572-BE0B-635F1ACDB75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6302F-3C64-46F8-BD35-BDA907F2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9pPr>
          </a:lstStyle>
          <a:p>
            <a:pPr eaLnBrk="1" hangingPunct="1"/>
            <a:fld id="{70E7409E-9916-41AA-8F6E-811B0337DCFF}" type="slidenum">
              <a:rPr lang="en-GB" altLang="en-US" smtClean="0"/>
              <a:pPr eaLnBrk="1" hangingPunct="1"/>
              <a:t>4</a:t>
            </a:fld>
            <a:endParaRPr lang="en-GB" alt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711" y="4344025"/>
            <a:ext cx="5028579" cy="41144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charset="0"/>
              </a:defRPr>
            </a:lvl9pPr>
          </a:lstStyle>
          <a:p>
            <a:pPr eaLnBrk="1" hangingPunct="1"/>
            <a:fld id="{B032E611-6CE6-431D-B1FE-CDDF0393E4A6}" type="slidenum">
              <a:rPr lang="en-GB" altLang="en-US" smtClean="0"/>
              <a:pPr eaLnBrk="1" hangingPunct="1"/>
              <a:t>5</a:t>
            </a:fld>
            <a:endParaRPr lang="en-GB" alt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711" y="4344025"/>
            <a:ext cx="5028579" cy="41144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8689-C7BA-4749-BB85-5368890D95E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0B66-B4A1-4702-9AA1-183D3792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1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8689-C7BA-4749-BB85-5368890D95E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0B66-B4A1-4702-9AA1-183D3792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8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8689-C7BA-4749-BB85-5368890D95E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0B66-B4A1-4702-9AA1-183D3792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8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8689-C7BA-4749-BB85-5368890D95E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0B66-B4A1-4702-9AA1-183D3792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0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8689-C7BA-4749-BB85-5368890D95E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0B66-B4A1-4702-9AA1-183D3792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3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8689-C7BA-4749-BB85-5368890D95E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0B66-B4A1-4702-9AA1-183D3792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24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8689-C7BA-4749-BB85-5368890D95E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0B66-B4A1-4702-9AA1-183D3792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8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8689-C7BA-4749-BB85-5368890D95E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0B66-B4A1-4702-9AA1-183D3792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8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8689-C7BA-4749-BB85-5368890D95E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0B66-B4A1-4702-9AA1-183D3792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9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8689-C7BA-4749-BB85-5368890D95E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0B66-B4A1-4702-9AA1-183D3792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7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8689-C7BA-4749-BB85-5368890D95E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0B66-B4A1-4702-9AA1-183D3792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0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18689-C7BA-4749-BB85-5368890D95E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20B66-B4A1-4702-9AA1-183D3792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2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en.wikipedia.org/wiki/Greek_languag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Unit-II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Interactive design basics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5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Scenario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93432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3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dirty="0"/>
              <a:t>Steps …</a:t>
            </a:r>
            <a:endParaRPr lang="en-GB" altLang="en-US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7532" y="1143000"/>
            <a:ext cx="8153400" cy="4495800"/>
          </a:xfrm>
        </p:spPr>
        <p:txBody>
          <a:bodyPr/>
          <a:lstStyle/>
          <a:p>
            <a:r>
              <a:rPr lang="en-GB" altLang="en-US" sz="2400" dirty="0">
                <a:latin typeface="Arial" pitchFamily="34" charset="0"/>
                <a:cs typeface="Arial" pitchFamily="34" charset="0"/>
              </a:rPr>
              <a:t>Requirements</a:t>
            </a:r>
          </a:p>
          <a:p>
            <a:pPr lvl="1"/>
            <a:r>
              <a:rPr lang="en-GB" altLang="en-US" sz="2000" dirty="0">
                <a:latin typeface="Arial" pitchFamily="34" charset="0"/>
                <a:cs typeface="Arial" pitchFamily="34" charset="0"/>
              </a:rPr>
              <a:t>what is there and what is wanted …</a:t>
            </a:r>
          </a:p>
          <a:p>
            <a:r>
              <a:rPr lang="en-GB" altLang="en-US" sz="2400" dirty="0">
                <a:latin typeface="Arial" pitchFamily="34" charset="0"/>
                <a:cs typeface="Arial" pitchFamily="34" charset="0"/>
              </a:rPr>
              <a:t>Analysis</a:t>
            </a:r>
          </a:p>
          <a:p>
            <a:pPr lvl="1"/>
            <a:r>
              <a:rPr lang="en-GB" altLang="en-US" sz="2000" dirty="0">
                <a:latin typeface="Arial" pitchFamily="34" charset="0"/>
                <a:cs typeface="Arial" pitchFamily="34" charset="0"/>
              </a:rPr>
              <a:t>ordering and understanding</a:t>
            </a:r>
          </a:p>
          <a:p>
            <a:r>
              <a:rPr lang="en-GB" altLang="en-US" sz="2400" dirty="0">
                <a:latin typeface="Arial" pitchFamily="34" charset="0"/>
                <a:cs typeface="Arial" pitchFamily="34" charset="0"/>
              </a:rPr>
              <a:t>Design</a:t>
            </a:r>
          </a:p>
          <a:p>
            <a:pPr lvl="1"/>
            <a:r>
              <a:rPr lang="en-GB" altLang="en-US" sz="2000" dirty="0">
                <a:latin typeface="Arial" pitchFamily="34" charset="0"/>
                <a:cs typeface="Arial" pitchFamily="34" charset="0"/>
              </a:rPr>
              <a:t>what to do and how to decide</a:t>
            </a:r>
          </a:p>
          <a:p>
            <a:r>
              <a:rPr lang="en-GB" altLang="en-US" sz="2400" dirty="0">
                <a:latin typeface="Arial" pitchFamily="34" charset="0"/>
                <a:cs typeface="Arial" pitchFamily="34" charset="0"/>
              </a:rPr>
              <a:t>Iteration and prototyping</a:t>
            </a:r>
          </a:p>
          <a:p>
            <a:pPr lvl="1"/>
            <a:r>
              <a:rPr lang="en-GB" altLang="en-US" sz="2000" dirty="0">
                <a:latin typeface="Arial" pitchFamily="34" charset="0"/>
                <a:cs typeface="Arial" pitchFamily="34" charset="0"/>
              </a:rPr>
              <a:t>getting it right … and finding what is really needed!</a:t>
            </a:r>
          </a:p>
          <a:p>
            <a:r>
              <a:rPr lang="en-GB" altLang="en-US" sz="2400" dirty="0">
                <a:latin typeface="Arial" pitchFamily="34" charset="0"/>
                <a:cs typeface="Arial" pitchFamily="34" charset="0"/>
              </a:rPr>
              <a:t>Implementation and deployment</a:t>
            </a:r>
          </a:p>
          <a:p>
            <a:pPr lvl="1"/>
            <a:r>
              <a:rPr lang="en-GB" altLang="en-US" sz="2000" dirty="0">
                <a:latin typeface="Arial" pitchFamily="34" charset="0"/>
                <a:cs typeface="Arial" pitchFamily="34" charset="0"/>
              </a:rPr>
              <a:t>making it and getting it out there</a:t>
            </a: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1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dirty="0"/>
              <a:t>know your user</a:t>
            </a:r>
            <a:endParaRPr lang="en-GB" altLang="en-US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1517650"/>
            <a:endParaRPr lang="en-US" altLang="en-US" sz="1000" dirty="0"/>
          </a:p>
          <a:p>
            <a:pPr marL="339725" indent="-280988"/>
            <a:r>
              <a:rPr lang="en-US" altLang="en-US" dirty="0"/>
              <a:t>Who are they?</a:t>
            </a:r>
          </a:p>
          <a:p>
            <a:pPr marL="339725" indent="-280988"/>
            <a:r>
              <a:rPr lang="en-US" altLang="en-US" dirty="0"/>
              <a:t>Probably </a:t>
            </a:r>
            <a:r>
              <a:rPr lang="en-US" altLang="en-US" u="sng" dirty="0"/>
              <a:t>not</a:t>
            </a:r>
            <a:r>
              <a:rPr lang="en-US" altLang="en-US" dirty="0"/>
              <a:t> like you!</a:t>
            </a:r>
          </a:p>
          <a:p>
            <a:pPr marL="339725" indent="-280988"/>
            <a:r>
              <a:rPr lang="en-US" altLang="en-US" dirty="0"/>
              <a:t>Talk to them</a:t>
            </a:r>
          </a:p>
          <a:p>
            <a:pPr marL="339725" indent="-280988"/>
            <a:r>
              <a:rPr lang="en-US" altLang="en-US" dirty="0"/>
              <a:t>Watch them</a:t>
            </a:r>
          </a:p>
          <a:p>
            <a:pPr marL="339725" indent="-280988"/>
            <a:r>
              <a:rPr lang="en-US" altLang="en-US" dirty="0"/>
              <a:t>Use your imagination</a:t>
            </a: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1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2209800"/>
            <a:ext cx="8153400" cy="990600"/>
          </a:xfrm>
        </p:spPr>
        <p:txBody>
          <a:bodyPr/>
          <a:lstStyle/>
          <a:p>
            <a:r>
              <a:rPr lang="en-GB" altLang="en-US" dirty="0">
                <a:latin typeface="Arial" pitchFamily="34" charset="0"/>
                <a:cs typeface="Arial" pitchFamily="34" charset="0"/>
              </a:rPr>
              <a:t>Design techniques</a:t>
            </a:r>
            <a:endParaRPr lang="en-GB" alt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399" y="3048000"/>
            <a:ext cx="3962401" cy="1981200"/>
          </a:xfrm>
        </p:spPr>
        <p:txBody>
          <a:bodyPr/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Sketching</a:t>
            </a:r>
          </a:p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Scenarios</a:t>
            </a:r>
          </a:p>
          <a:p>
            <a:r>
              <a:rPr lang="en-US" altLang="en-US" dirty="0" smtClean="0">
                <a:latin typeface="Arial" pitchFamily="34" charset="0"/>
                <a:cs typeface="Arial" pitchFamily="34" charset="0"/>
              </a:rPr>
              <a:t>Storyboards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endParaRPr lang="en-US" altLang="en-US" dirty="0"/>
          </a:p>
          <a:p>
            <a:endParaRPr lang="en-GB" altLang="en-US" dirty="0" smtClean="0"/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1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Sketching Designs</a:t>
            </a:r>
            <a:endParaRPr lang="en-GB" alt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latin typeface="Arial" pitchFamily="34" charset="0"/>
                <a:cs typeface="Arial" pitchFamily="34" charset="0"/>
              </a:rPr>
              <a:t>Draw your ideas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By hand, not by drawing program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Paper or whiteboard</a:t>
            </a:r>
          </a:p>
          <a:p>
            <a:r>
              <a:rPr lang="en-US" altLang="en-US" sz="2800" dirty="0">
                <a:latin typeface="Arial" pitchFamily="34" charset="0"/>
                <a:cs typeface="Arial" pitchFamily="34" charset="0"/>
              </a:rPr>
              <a:t>Generate many ideas</a:t>
            </a:r>
          </a:p>
          <a:p>
            <a:r>
              <a:rPr lang="en-US" altLang="en-US" sz="2800" dirty="0">
                <a:latin typeface="Arial" pitchFamily="34" charset="0"/>
                <a:cs typeface="Arial" pitchFamily="34" charset="0"/>
              </a:rPr>
              <a:t>Design in a group</a:t>
            </a:r>
          </a:p>
          <a:p>
            <a:pPr lvl="1"/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1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Examples of Design Sketches</a:t>
            </a:r>
            <a:endParaRPr lang="en-GB" alt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endParaRPr lang="en-GB" altLang="en-US" dirty="0" smtClean="0"/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207294"/>
            <a:ext cx="7391400" cy="444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861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Examples of Design Sketches</a:t>
            </a:r>
            <a:endParaRPr lang="en-GB" alt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endParaRPr lang="en-GB" altLang="en-US" dirty="0" smtClean="0"/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7" y="1587500"/>
            <a:ext cx="7731125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861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Examples of Design Sketches</a:t>
            </a:r>
            <a:endParaRPr lang="en-GB" alt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>
              <a:buNone/>
            </a:pPr>
            <a:endParaRPr lang="en-GB" altLang="en-US" dirty="0" smtClean="0"/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57275"/>
            <a:ext cx="762000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861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Scenarios</a:t>
            </a:r>
            <a:endParaRPr lang="en-GB" alt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Scenarios is a story about a user using the system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Concrete and realistic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Involves a user with a goal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Follows how the user achieves the goal</a:t>
            </a: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1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Scenarios …</a:t>
            </a:r>
            <a:endParaRPr lang="en-GB" alt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en-US" sz="2400" dirty="0">
                <a:latin typeface="Arial" pitchFamily="34" charset="0"/>
                <a:cs typeface="Arial" pitchFamily="34" charset="0"/>
              </a:rPr>
              <a:t>What will users want to do?</a:t>
            </a:r>
          </a:p>
          <a:p>
            <a:endParaRPr lang="en-US" altLang="en-US" sz="1200" dirty="0">
              <a:latin typeface="Arial" pitchFamily="34" charset="0"/>
              <a:cs typeface="Arial" pitchFamily="34" charset="0"/>
            </a:endParaRPr>
          </a:p>
          <a:p>
            <a:r>
              <a:rPr lang="en-US" altLang="en-US" sz="2400" dirty="0">
                <a:latin typeface="Arial" pitchFamily="34" charset="0"/>
                <a:cs typeface="Arial" pitchFamily="34" charset="0"/>
              </a:rPr>
              <a:t>Step-by-step walkthrough</a:t>
            </a:r>
          </a:p>
          <a:p>
            <a:pPr lvl="1"/>
            <a:r>
              <a:rPr lang="en-US" altLang="en-US" sz="2000" dirty="0">
                <a:latin typeface="Arial" pitchFamily="34" charset="0"/>
                <a:cs typeface="Arial" pitchFamily="34" charset="0"/>
              </a:rPr>
              <a:t>What can they see (sketches, screen shots)</a:t>
            </a:r>
          </a:p>
          <a:p>
            <a:pPr lvl="1"/>
            <a:r>
              <a:rPr lang="en-US" altLang="en-US" sz="2000" dirty="0">
                <a:latin typeface="Arial" pitchFamily="34" charset="0"/>
                <a:cs typeface="Arial" pitchFamily="34" charset="0"/>
              </a:rPr>
              <a:t>What do they do (keyboard, mouse etc.)</a:t>
            </a:r>
          </a:p>
          <a:p>
            <a:pPr lvl="1"/>
            <a:r>
              <a:rPr lang="en-US" altLang="en-US" sz="2000" dirty="0">
                <a:latin typeface="Arial" pitchFamily="34" charset="0"/>
                <a:cs typeface="Arial" pitchFamily="34" charset="0"/>
              </a:rPr>
              <a:t>What are they thinking?</a:t>
            </a:r>
          </a:p>
          <a:p>
            <a:pPr lvl="1"/>
            <a:endParaRPr lang="en-US" altLang="en-US" sz="1000" dirty="0">
              <a:latin typeface="Arial" pitchFamily="34" charset="0"/>
              <a:cs typeface="Arial" pitchFamily="34" charset="0"/>
            </a:endParaRPr>
          </a:p>
          <a:p>
            <a:r>
              <a:rPr lang="en-US" altLang="en-US" sz="2400" dirty="0">
                <a:latin typeface="Arial" pitchFamily="34" charset="0"/>
                <a:cs typeface="Arial" pitchFamily="34" charset="0"/>
              </a:rPr>
              <a:t>Use and reuse throughout design</a:t>
            </a: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1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What Is Design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achieving goals within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constraints</a:t>
            </a:r>
          </a:p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Goals -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What is the purpose of the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design,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Who is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it for?,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Why do they want it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Constraints -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What materials must we use?</a:t>
            </a:r>
          </a:p>
        </p:txBody>
      </p:sp>
    </p:spTree>
    <p:extLst>
      <p:ext uri="{BB962C8B-B14F-4D97-AF65-F5344CB8AC3E}">
        <p14:creationId xmlns:p14="http://schemas.microsoft.com/office/powerpoint/2010/main" val="2327789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Scenarios …</a:t>
            </a:r>
            <a:endParaRPr lang="en-GB" alt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endParaRPr lang="en-US" alt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20588"/>
            <a:ext cx="7400925" cy="497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6031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Start the structure of the application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Main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screens or modes within a system and how they interconnect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Think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about actual use: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who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is going to use the application?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how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do they think about it?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what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will they do with it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pPr lvl="1"/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local structure</a:t>
            </a:r>
          </a:p>
          <a:p>
            <a:pPr lvl="1"/>
            <a:r>
              <a:rPr lang="en-US" sz="2600" dirty="0" smtClean="0">
                <a:latin typeface="Arial" pitchFamily="34" charset="0"/>
                <a:cs typeface="Arial" pitchFamily="34" charset="0"/>
              </a:rPr>
              <a:t>looking 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from one screen or page out</a:t>
            </a:r>
          </a:p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global 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structure</a:t>
            </a:r>
          </a:p>
          <a:p>
            <a:pPr lvl="1"/>
            <a:r>
              <a:rPr lang="en-US" sz="2600" dirty="0" smtClean="0">
                <a:latin typeface="Arial" pitchFamily="34" charset="0"/>
                <a:cs typeface="Arial" pitchFamily="34" charset="0"/>
              </a:rPr>
              <a:t>structure 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of site, movement between screens.</a:t>
            </a:r>
          </a:p>
        </p:txBody>
      </p:sp>
    </p:spTree>
    <p:extLst>
      <p:ext uri="{BB962C8B-B14F-4D97-AF65-F5344CB8AC3E}">
        <p14:creationId xmlns:p14="http://schemas.microsoft.com/office/powerpoint/2010/main" val="4141422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Storyboards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Sequence of sketches illustrating a scenario</a:t>
            </a:r>
          </a:p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First prototype of a design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Shows how the design can actually be used to satisfy a goal</a:t>
            </a:r>
          </a:p>
          <a:p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551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Example-Story Board</a:t>
            </a:r>
            <a:endParaRPr lang="en-GB" alt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>
              <a:buNone/>
            </a:pPr>
            <a:endParaRPr lang="en-US" alt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5" name="Picture 4" descr="http://web.mit.edu/2.009/www/resources/illustrator/crash-course/productstoryboarde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5400"/>
            <a:ext cx="59436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0674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Example-Story Board</a:t>
            </a:r>
            <a:endParaRPr lang="en-GB" alt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>
              <a:buNone/>
            </a:pPr>
            <a:endParaRPr lang="en-US" alt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81" y="2312988"/>
            <a:ext cx="8224838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0674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2971800"/>
            <a:ext cx="8153400" cy="990600"/>
          </a:xfrm>
        </p:spPr>
        <p:txBody>
          <a:bodyPr/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screen design and layout</a:t>
            </a:r>
            <a:endParaRPr lang="en-GB" alt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>
              <a:buNone/>
            </a:pPr>
            <a:endParaRPr lang="en-US" alt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74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Basic principles</a:t>
            </a:r>
            <a:endParaRPr lang="en-GB" alt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en-US" sz="3600" dirty="0">
                <a:latin typeface="Arial" pitchFamily="34" charset="0"/>
                <a:cs typeface="Arial" pitchFamily="34" charset="0"/>
              </a:rPr>
              <a:t>Ask</a:t>
            </a:r>
          </a:p>
          <a:p>
            <a:pPr marL="1438275" lvl="1"/>
            <a:r>
              <a:rPr lang="en-US" altLang="en-US" dirty="0">
                <a:latin typeface="Arial" pitchFamily="34" charset="0"/>
                <a:cs typeface="Arial" pitchFamily="34" charset="0"/>
              </a:rPr>
              <a:t>What is the user doing?</a:t>
            </a:r>
          </a:p>
          <a:p>
            <a:r>
              <a:rPr lang="en-US" altLang="en-US" sz="3600" dirty="0">
                <a:latin typeface="Arial" pitchFamily="34" charset="0"/>
                <a:cs typeface="Arial" pitchFamily="34" charset="0"/>
              </a:rPr>
              <a:t>Think</a:t>
            </a:r>
          </a:p>
          <a:p>
            <a:pPr marL="1438275" lvl="1"/>
            <a:r>
              <a:rPr lang="en-US" altLang="en-US" dirty="0">
                <a:latin typeface="Arial" pitchFamily="34" charset="0"/>
                <a:cs typeface="Arial" pitchFamily="34" charset="0"/>
              </a:rPr>
              <a:t>What information, comparisons, order</a:t>
            </a:r>
            <a:endParaRPr lang="en-US" altLang="en-US" sz="3200" dirty="0">
              <a:latin typeface="Arial" pitchFamily="34" charset="0"/>
              <a:cs typeface="Arial" pitchFamily="34" charset="0"/>
            </a:endParaRPr>
          </a:p>
          <a:p>
            <a:r>
              <a:rPr lang="en-US" altLang="en-US" sz="3600" dirty="0">
                <a:latin typeface="Arial" pitchFamily="34" charset="0"/>
                <a:cs typeface="Arial" pitchFamily="34" charset="0"/>
              </a:rPr>
              <a:t>Design</a:t>
            </a:r>
          </a:p>
          <a:p>
            <a:pPr marL="1438275" lvl="1"/>
            <a:r>
              <a:rPr lang="en-US" altLang="en-US" dirty="0">
                <a:latin typeface="Arial" pitchFamily="34" charset="0"/>
                <a:cs typeface="Arial" pitchFamily="34" charset="0"/>
              </a:rPr>
              <a:t>Form follows function</a:t>
            </a:r>
            <a:endParaRPr lang="en-US" alt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74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Available tools</a:t>
            </a:r>
            <a:endParaRPr lang="en-GB" alt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en-US" sz="2400" dirty="0">
                <a:latin typeface="Arial" pitchFamily="34" charset="0"/>
                <a:cs typeface="Arial" pitchFamily="34" charset="0"/>
              </a:rPr>
              <a:t>Grouping of items</a:t>
            </a:r>
          </a:p>
          <a:p>
            <a:r>
              <a:rPr lang="en-US" altLang="en-US" sz="2400" dirty="0">
                <a:latin typeface="Arial" pitchFamily="34" charset="0"/>
                <a:cs typeface="Arial" pitchFamily="34" charset="0"/>
              </a:rPr>
              <a:t>Order of items </a:t>
            </a:r>
          </a:p>
          <a:p>
            <a:r>
              <a:rPr lang="en-US" altLang="en-US" sz="2400" dirty="0">
                <a:latin typeface="Arial" pitchFamily="34" charset="0"/>
                <a:cs typeface="Arial" pitchFamily="34" charset="0"/>
              </a:rPr>
              <a:t>Decoration - fonts, boxes etc.</a:t>
            </a:r>
          </a:p>
          <a:p>
            <a:r>
              <a:rPr lang="en-US" altLang="en-US" sz="2400" dirty="0">
                <a:latin typeface="Arial" pitchFamily="34" charset="0"/>
                <a:cs typeface="Arial" pitchFamily="34" charset="0"/>
              </a:rPr>
              <a:t>Alignment of items</a:t>
            </a:r>
          </a:p>
          <a:p>
            <a:r>
              <a:rPr lang="en-US" altLang="en-US" sz="2400" dirty="0">
                <a:latin typeface="Arial" pitchFamily="34" charset="0"/>
                <a:cs typeface="Arial" pitchFamily="34" charset="0"/>
              </a:rPr>
              <a:t>white space between items</a:t>
            </a:r>
          </a:p>
          <a:p>
            <a:endParaRPr lang="en-US" alt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74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Grouping and structure</a:t>
            </a:r>
            <a:endParaRPr lang="en-GB" alt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2400" dirty="0">
                <a:latin typeface="Arial" pitchFamily="34" charset="0"/>
                <a:cs typeface="Arial" pitchFamily="34" charset="0"/>
              </a:rPr>
              <a:t>logically together  </a:t>
            </a:r>
            <a:r>
              <a:rPr lang="en-US" altLang="en-US" sz="2400" dirty="0">
                <a:latin typeface="Arial" pitchFamily="34" charset="0"/>
                <a:cs typeface="Arial" pitchFamily="34" charset="0"/>
                <a:sym typeface="Symbol" pitchFamily="18" charset="2"/>
              </a:rPr>
              <a:t> 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 physically together</a:t>
            </a:r>
            <a:endParaRPr lang="en-US" altLang="en-US" sz="2000" dirty="0">
              <a:latin typeface="Arial" pitchFamily="34" charset="0"/>
              <a:cs typeface="Arial" pitchFamily="34" charset="0"/>
            </a:endParaRPr>
          </a:p>
          <a:p>
            <a:endParaRPr lang="en-US" alt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447800" y="2590800"/>
            <a:ext cx="6781800" cy="3276600"/>
            <a:chOff x="720" y="1824"/>
            <a:chExt cx="4272" cy="2064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20" y="1824"/>
              <a:ext cx="4272" cy="206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768" y="1833"/>
              <a:ext cx="1834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latin typeface="Times New Roman" pitchFamily="18" charset="0"/>
                </a:rPr>
                <a:t>Billing details</a:t>
              </a:r>
              <a:r>
                <a:rPr lang="en-US" altLang="en-US" sz="2000">
                  <a:latin typeface="Times New Roman" pitchFamily="18" charset="0"/>
                </a:rPr>
                <a:t>:</a:t>
              </a:r>
            </a:p>
            <a:p>
              <a:pPr eaLnBrk="1" hangingPunct="1"/>
              <a:r>
                <a:rPr lang="en-US" altLang="en-US" sz="2000">
                  <a:latin typeface="Times New Roman" pitchFamily="18" charset="0"/>
                </a:rPr>
                <a:t>  Name</a:t>
              </a:r>
            </a:p>
            <a:p>
              <a:pPr eaLnBrk="1" hangingPunct="1"/>
              <a:r>
                <a:rPr lang="en-US" altLang="en-US" sz="2000">
                  <a:latin typeface="Times New Roman" pitchFamily="18" charset="0"/>
                </a:rPr>
                <a:t>  Address: …</a:t>
              </a:r>
            </a:p>
            <a:p>
              <a:pPr eaLnBrk="1" hangingPunct="1"/>
              <a:r>
                <a:rPr lang="en-US" altLang="en-US" sz="2000">
                  <a:latin typeface="Times New Roman" pitchFamily="18" charset="0"/>
                </a:rPr>
                <a:t>  Credit card no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024" y="1833"/>
              <a:ext cx="1834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latin typeface="Times New Roman" pitchFamily="18" charset="0"/>
                </a:rPr>
                <a:t>Delivery details</a:t>
              </a:r>
              <a:r>
                <a:rPr lang="en-US" altLang="en-US" sz="2000">
                  <a:latin typeface="Times New Roman" pitchFamily="18" charset="0"/>
                </a:rPr>
                <a:t>:</a:t>
              </a:r>
            </a:p>
            <a:p>
              <a:pPr eaLnBrk="1" hangingPunct="1"/>
              <a:r>
                <a:rPr lang="en-US" altLang="en-US" sz="2000">
                  <a:latin typeface="Times New Roman" pitchFamily="18" charset="0"/>
                </a:rPr>
                <a:t>  Name</a:t>
              </a:r>
            </a:p>
            <a:p>
              <a:pPr eaLnBrk="1" hangingPunct="1"/>
              <a:r>
                <a:rPr lang="en-US" altLang="en-US" sz="2000">
                  <a:latin typeface="Times New Roman" pitchFamily="18" charset="0"/>
                </a:rPr>
                <a:t>  Address: …</a:t>
              </a:r>
            </a:p>
            <a:p>
              <a:pPr eaLnBrk="1" hangingPunct="1"/>
              <a:r>
                <a:rPr lang="en-US" altLang="en-US" sz="2000">
                  <a:latin typeface="Times New Roman" pitchFamily="18" charset="0"/>
                </a:rPr>
                <a:t>  Delivery time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768" y="2784"/>
              <a:ext cx="41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768" y="2784"/>
              <a:ext cx="4224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latin typeface="Times New Roman" pitchFamily="18" charset="0"/>
                </a:rPr>
                <a:t>Order details</a:t>
              </a:r>
              <a:r>
                <a:rPr lang="en-US" altLang="en-US" sz="2000">
                  <a:latin typeface="Times New Roman" pitchFamily="18" charset="0"/>
                </a:rPr>
                <a:t>:</a:t>
              </a:r>
            </a:p>
            <a:p>
              <a:pPr eaLnBrk="1" hangingPunct="1"/>
              <a:r>
                <a:rPr lang="en-US" altLang="en-US" sz="2000">
                  <a:latin typeface="Times New Roman" pitchFamily="18" charset="0"/>
                </a:rPr>
                <a:t>  item                                               quantity  cost/item    cost</a:t>
              </a:r>
            </a:p>
            <a:p>
              <a:pPr eaLnBrk="1" hangingPunct="1"/>
              <a:r>
                <a:rPr lang="en-US" altLang="en-US" sz="2000">
                  <a:latin typeface="Times New Roman" pitchFamily="18" charset="0"/>
                </a:rPr>
                <a:t>  </a:t>
              </a:r>
              <a:r>
                <a:rPr lang="en-US" altLang="en-US">
                  <a:latin typeface="Courier New" pitchFamily="49" charset="0"/>
                </a:rPr>
                <a:t>size 10 screws (boxes)      7    3.71   25.97</a:t>
              </a:r>
              <a:endParaRPr lang="en-US" altLang="en-US" sz="2000">
                <a:latin typeface="Times New Roman" pitchFamily="18" charset="0"/>
              </a:endParaRPr>
            </a:p>
            <a:p>
              <a:pPr eaLnBrk="1" hangingPunct="1"/>
              <a:r>
                <a:rPr lang="en-US" altLang="en-US" sz="2000">
                  <a:latin typeface="Times New Roman" pitchFamily="18" charset="0"/>
                </a:rPr>
                <a:t>      ……			                    …	     …           …</a:t>
              </a:r>
            </a:p>
            <a:p>
              <a:pPr eaLnBrk="1" hangingPunct="1"/>
              <a:endParaRPr lang="en-US" altLang="en-US" sz="20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0674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Order of groups and items</a:t>
            </a:r>
            <a:endParaRPr lang="en-GB" alt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think! - what is natural order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should match screen order!</a:t>
            </a:r>
          </a:p>
          <a:p>
            <a:pPr marL="1438275" lvl="1">
              <a:lnSpc>
                <a:spcPct val="90000"/>
              </a:lnSpc>
            </a:pPr>
            <a:r>
              <a:rPr lang="en-US" altLang="en-US" sz="2000" dirty="0">
                <a:latin typeface="Arial" pitchFamily="34" charset="0"/>
                <a:cs typeface="Arial" pitchFamily="34" charset="0"/>
              </a:rPr>
              <a:t>use boxes, space etc.</a:t>
            </a:r>
          </a:p>
          <a:p>
            <a:pPr marL="1438275" lvl="1">
              <a:lnSpc>
                <a:spcPct val="90000"/>
              </a:lnSpc>
            </a:pPr>
            <a:r>
              <a:rPr lang="en-US" altLang="en-US" sz="2000" dirty="0">
                <a:latin typeface="Arial" pitchFamily="34" charset="0"/>
                <a:cs typeface="Arial" pitchFamily="34" charset="0"/>
              </a:rPr>
              <a:t>set up tabbing right!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instructions</a:t>
            </a:r>
          </a:p>
          <a:p>
            <a:pPr marL="1438275" lvl="1">
              <a:lnSpc>
                <a:spcPct val="90000"/>
              </a:lnSpc>
            </a:pPr>
            <a:r>
              <a:rPr lang="en-US" altLang="en-US" sz="2000" dirty="0">
                <a:latin typeface="Arial" pitchFamily="34" charset="0"/>
                <a:cs typeface="Arial" pitchFamily="34" charset="0"/>
              </a:rPr>
              <a:t>beware the cake </a:t>
            </a:r>
            <a:r>
              <a:rPr lang="en-US" altLang="en-US" sz="2000" dirty="0" err="1">
                <a:latin typeface="Arial" pitchFamily="34" charset="0"/>
                <a:cs typeface="Arial" pitchFamily="34" charset="0"/>
              </a:rPr>
              <a:t>recipie</a:t>
            </a:r>
            <a:r>
              <a:rPr lang="en-US" altLang="en-US" sz="2000" dirty="0">
                <a:latin typeface="Arial" pitchFamily="34" charset="0"/>
                <a:cs typeface="Arial" pitchFamily="34" charset="0"/>
              </a:rPr>
              <a:t> syndrome!</a:t>
            </a:r>
            <a:br>
              <a:rPr lang="en-US" altLang="en-US" sz="2000" dirty="0">
                <a:latin typeface="Arial" pitchFamily="34" charset="0"/>
                <a:cs typeface="Arial" pitchFamily="34" charset="0"/>
              </a:rPr>
            </a:br>
            <a:r>
              <a:rPr lang="en-US" altLang="en-US" sz="2000" dirty="0">
                <a:latin typeface="Arial" pitchFamily="34" charset="0"/>
                <a:cs typeface="Arial" pitchFamily="34" charset="0"/>
              </a:rPr>
              <a:t>… </a:t>
            </a:r>
            <a:r>
              <a:rPr lang="en-US" altLang="en-US" sz="1800" dirty="0">
                <a:latin typeface="Arial" pitchFamily="34" charset="0"/>
                <a:cs typeface="Arial" pitchFamily="34" charset="0"/>
              </a:rPr>
              <a:t>mix milk and flour, add the fruit</a:t>
            </a:r>
            <a:br>
              <a:rPr lang="en-US" altLang="en-US" sz="1800" dirty="0">
                <a:latin typeface="Arial" pitchFamily="34" charset="0"/>
                <a:cs typeface="Arial" pitchFamily="34" charset="0"/>
              </a:rPr>
            </a:br>
            <a:r>
              <a:rPr lang="en-US" altLang="en-US" sz="1800" dirty="0">
                <a:latin typeface="Arial" pitchFamily="34" charset="0"/>
                <a:cs typeface="Arial" pitchFamily="34" charset="0"/>
              </a:rPr>
              <a:t>    after beating them</a:t>
            </a: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7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dirty="0" smtClean="0"/>
              <a:t>Definition of Design</a:t>
            </a:r>
            <a:endParaRPr lang="en-GB" altLang="en-US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371600"/>
            <a:ext cx="8153400" cy="4648200"/>
          </a:xfrm>
        </p:spPr>
        <p:txBody>
          <a:bodyPr/>
          <a:lstStyle/>
          <a:p>
            <a:r>
              <a:rPr lang="en-US" altLang="en-US" dirty="0" smtClean="0">
                <a:latin typeface="Arial" pitchFamily="34" charset="0"/>
                <a:cs typeface="Arial" pitchFamily="34" charset="0"/>
              </a:rPr>
              <a:t>The term ‘design’ refers to: </a:t>
            </a:r>
          </a:p>
          <a:p>
            <a:pPr lvl="1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It is the </a:t>
            </a:r>
            <a:r>
              <a:rPr lang="en-US" alt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creative</a:t>
            </a:r>
            <a:r>
              <a:rPr lang="en-US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process of specifying something new. </a:t>
            </a:r>
          </a:p>
          <a:p>
            <a:pPr lvl="1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And the </a:t>
            </a:r>
            <a:r>
              <a:rPr lang="en-US" alt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representations</a:t>
            </a:r>
            <a:r>
              <a:rPr lang="en-US" alt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that are produced during the process.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6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Decoration</a:t>
            </a:r>
            <a:endParaRPr lang="en-GB" alt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264674"/>
            <a:ext cx="8153400" cy="4495800"/>
          </a:xfrm>
        </p:spPr>
        <p:txBody>
          <a:bodyPr/>
          <a:lstStyle/>
          <a:p>
            <a:r>
              <a:rPr lang="en-US" altLang="en-US" sz="2400" dirty="0">
                <a:latin typeface="Arial" pitchFamily="34" charset="0"/>
                <a:cs typeface="Arial" pitchFamily="34" charset="0"/>
              </a:rPr>
              <a:t>use boxes to group logical items</a:t>
            </a:r>
          </a:p>
          <a:p>
            <a:r>
              <a:rPr lang="en-US" altLang="en-US" sz="2400" dirty="0">
                <a:latin typeface="Arial" pitchFamily="34" charset="0"/>
                <a:cs typeface="Arial" pitchFamily="34" charset="0"/>
              </a:rPr>
              <a:t>use fonts for emphasis, headings</a:t>
            </a:r>
          </a:p>
          <a:p>
            <a:r>
              <a:rPr lang="en-US" altLang="en-US" sz="2400" dirty="0">
                <a:latin typeface="Arial" pitchFamily="34" charset="0"/>
                <a:cs typeface="Arial" pitchFamily="34" charset="0"/>
              </a:rPr>
              <a:t>but not too many!!</a:t>
            </a: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019300" y="2895600"/>
            <a:ext cx="5410200" cy="2590800"/>
            <a:chOff x="1584" y="2448"/>
            <a:chExt cx="3408" cy="163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584" y="2448"/>
              <a:ext cx="3408" cy="16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9pPr>
            </a:lstStyle>
            <a:p>
              <a:pPr algn="ctr"/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680" y="2544"/>
              <a:ext cx="1536" cy="720"/>
            </a:xfrm>
            <a:prstGeom prst="rect">
              <a:avLst/>
            </a:prstGeom>
            <a:solidFill>
              <a:schemeClr val="bg1"/>
            </a:solidFill>
            <a:ln w="57150" cmpd="thinThick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680" y="3360"/>
              <a:ext cx="3216" cy="624"/>
            </a:xfrm>
            <a:prstGeom prst="rect">
              <a:avLst/>
            </a:prstGeom>
            <a:solidFill>
              <a:schemeClr val="bg1"/>
            </a:solidFill>
            <a:ln w="57150" cmpd="thinThick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9pPr>
            </a:lstStyle>
            <a:p>
              <a:pPr algn="ctr"/>
              <a:r>
                <a:rPr lang="en-US" altLang="en-US">
                  <a:latin typeface="Abadi MT Condensed"/>
                </a:rPr>
                <a:t>A</a:t>
              </a:r>
              <a:r>
                <a:rPr lang="en-US" altLang="en-US">
                  <a:latin typeface="Arial" pitchFamily="34" charset="0"/>
                </a:rPr>
                <a:t>B</a:t>
              </a:r>
              <a:r>
                <a:rPr lang="en-US" altLang="en-US">
                  <a:latin typeface="Arial Black" pitchFamily="34" charset="0"/>
                </a:rPr>
                <a:t>C</a:t>
              </a:r>
              <a:r>
                <a:rPr lang="en-US" altLang="en-US">
                  <a:latin typeface="Arial Narrow" pitchFamily="34" charset="0"/>
                </a:rPr>
                <a:t>D</a:t>
              </a:r>
              <a:r>
                <a:rPr lang="en-US" altLang="en-US">
                  <a:latin typeface="Book Antiqua" pitchFamily="18" charset="0"/>
                </a:rPr>
                <a:t>E</a:t>
              </a:r>
              <a:r>
                <a:rPr lang="en-US" altLang="en-US">
                  <a:latin typeface="Bookman Old Style" pitchFamily="18" charset="0"/>
                </a:rPr>
                <a:t>F</a:t>
              </a:r>
              <a:r>
                <a:rPr lang="en-US" altLang="en-US">
                  <a:latin typeface="Bookshelf Symbol 1"/>
                </a:rPr>
                <a:t>G</a:t>
              </a:r>
              <a:r>
                <a:rPr lang="en-US" altLang="en-US">
                  <a:latin typeface="Century Gothic" pitchFamily="34" charset="0"/>
                </a:rPr>
                <a:t>H</a:t>
              </a:r>
              <a:r>
                <a:rPr lang="en-US" altLang="en-US">
                  <a:latin typeface="Comic Sans MS" pitchFamily="66" charset="0"/>
                </a:rPr>
                <a:t>I</a:t>
              </a:r>
              <a:r>
                <a:rPr lang="en-US" altLang="en-US">
                  <a:latin typeface="Century Schoolbook" pitchFamily="18" charset="0"/>
                </a:rPr>
                <a:t>J</a:t>
              </a:r>
              <a:r>
                <a:rPr lang="en-US" altLang="en-US">
                  <a:latin typeface="Courier New" pitchFamily="49" charset="0"/>
                </a:rPr>
                <a:t>K</a:t>
              </a:r>
              <a:r>
                <a:rPr lang="en-US" altLang="en-US">
                  <a:latin typeface="Garamond" pitchFamily="18" charset="0"/>
                </a:rPr>
                <a:t>L</a:t>
              </a:r>
              <a:r>
                <a:rPr lang="en-US" altLang="en-US">
                  <a:latin typeface="Georgia" pitchFamily="18" charset="0"/>
                </a:rPr>
                <a:t>M</a:t>
              </a:r>
              <a:endParaRPr lang="en-US" altLang="en-US">
                <a:latin typeface="Times New Roman" pitchFamily="18" charset="0"/>
              </a:endParaRPr>
            </a:p>
            <a:p>
              <a:pPr algn="ctr"/>
              <a:r>
                <a:rPr lang="en-US" altLang="en-US">
                  <a:latin typeface="Haettenschweiler" pitchFamily="34" charset="0"/>
                </a:rPr>
                <a:t>N</a:t>
              </a:r>
              <a:r>
                <a:rPr lang="en-US" altLang="en-US">
                  <a:latin typeface="Impact" pitchFamily="34" charset="0"/>
                </a:rPr>
                <a:t>O</a:t>
              </a:r>
              <a:r>
                <a:rPr lang="en-US" altLang="en-US">
                  <a:latin typeface="Letter Gothic MT"/>
                </a:rPr>
                <a:t>P</a:t>
              </a:r>
              <a:r>
                <a:rPr lang="en-US" altLang="en-US">
                  <a:latin typeface="Lucida Console" pitchFamily="49" charset="0"/>
                </a:rPr>
                <a:t>Q</a:t>
              </a:r>
              <a:r>
                <a:rPr lang="en-US" altLang="en-US">
                  <a:latin typeface="Lucida Sans Unicode" pitchFamily="34" charset="0"/>
                </a:rPr>
                <a:t>R</a:t>
              </a:r>
              <a:r>
                <a:rPr lang="en-US" altLang="en-US">
                  <a:latin typeface="Modern"/>
                </a:rPr>
                <a:t>S</a:t>
              </a:r>
              <a:r>
                <a:rPr lang="en-US" altLang="en-US">
                  <a:latin typeface="Roman"/>
                </a:rPr>
                <a:t>T</a:t>
              </a:r>
              <a:r>
                <a:rPr lang="en-US" altLang="en-US">
                  <a:latin typeface="Script"/>
                </a:rPr>
                <a:t>U</a:t>
              </a:r>
              <a:r>
                <a:rPr lang="en-US" altLang="en-US">
                  <a:latin typeface="Tahoma" pitchFamily="34" charset="0"/>
                </a:rPr>
                <a:t>V</a:t>
              </a:r>
              <a:r>
                <a:rPr lang="en-US" altLang="en-US">
                  <a:latin typeface="Times New Roman MT Extra Bold"/>
                </a:rPr>
                <a:t>W</a:t>
              </a:r>
              <a:r>
                <a:rPr lang="en-US" altLang="en-US">
                  <a:latin typeface="Trebuchet MS" pitchFamily="34" charset="0"/>
                </a:rPr>
                <a:t>X</a:t>
              </a:r>
              <a:r>
                <a:rPr lang="en-US" altLang="en-US">
                  <a:latin typeface="Verdana" pitchFamily="34" charset="0"/>
                </a:rPr>
                <a:t>Y</a:t>
              </a:r>
              <a:r>
                <a:rPr lang="en-US" altLang="en-US"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360" y="2544"/>
              <a:ext cx="480" cy="672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888" y="2544"/>
              <a:ext cx="480" cy="672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416" y="2544"/>
              <a:ext cx="480" cy="672"/>
            </a:xfrm>
            <a:prstGeom prst="rect">
              <a:avLst/>
            </a:prstGeom>
            <a:solidFill>
              <a:schemeClr val="bg1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776" y="2640"/>
              <a:ext cx="432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304" y="2640"/>
              <a:ext cx="432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776" y="3024"/>
              <a:ext cx="1344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832" y="2640"/>
              <a:ext cx="240" cy="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0674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Alignment - text</a:t>
            </a:r>
            <a:endParaRPr lang="en-GB" alt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sp>
        <p:nvSpPr>
          <p:cNvPr id="13" name="Rectangle 12"/>
          <p:cNvSpPr>
            <a:spLocks noGrp="1" noChangeArrowheads="1"/>
          </p:cNvSpPr>
          <p:nvPr/>
        </p:nvSpPr>
        <p:spPr bwMode="auto">
          <a:xfrm>
            <a:off x="720725" y="1084263"/>
            <a:ext cx="8153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you read from left to right   (English and European)                        </a:t>
            </a:r>
          </a:p>
          <a:p>
            <a:pPr>
              <a:buFontTx/>
              <a:buNone/>
            </a:pPr>
            <a:r>
              <a:rPr lang="en-US" altLang="en-US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			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  align left hand side</a:t>
            </a:r>
          </a:p>
          <a:p>
            <a:endParaRPr lang="en-US" alt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022350" y="2989263"/>
            <a:ext cx="3886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itchFamily="18" charset="0"/>
              </a:rPr>
              <a:t>Willy Wonka and the Chocolate Factory</a:t>
            </a:r>
          </a:p>
          <a:p>
            <a:pPr eaLnBrk="1" hangingPunct="1"/>
            <a:r>
              <a:rPr lang="en-US" altLang="en-US">
                <a:latin typeface="Times New Roman" pitchFamily="18" charset="0"/>
              </a:rPr>
              <a:t>Winston Churchill - A Biography</a:t>
            </a:r>
          </a:p>
          <a:p>
            <a:pPr eaLnBrk="1" hangingPunct="1"/>
            <a:r>
              <a:rPr lang="en-US" altLang="en-US">
                <a:latin typeface="Times New Roman" pitchFamily="18" charset="0"/>
              </a:rPr>
              <a:t>Wizard of Oz</a:t>
            </a:r>
          </a:p>
          <a:p>
            <a:pPr eaLnBrk="1" hangingPunct="1"/>
            <a:r>
              <a:rPr lang="en-US" altLang="en-US">
                <a:latin typeface="Times New Roman" pitchFamily="18" charset="0"/>
              </a:rPr>
              <a:t>Xena - Warrior Princess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756150" y="4437063"/>
            <a:ext cx="3886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en-US">
                <a:latin typeface="Times New Roman" pitchFamily="18" charset="0"/>
              </a:rPr>
              <a:t>Willy Wonka and the Chocolate Factory</a:t>
            </a:r>
          </a:p>
          <a:p>
            <a:pPr algn="r" eaLnBrk="1" hangingPunct="1"/>
            <a:r>
              <a:rPr lang="en-US" altLang="en-US">
                <a:latin typeface="Times New Roman" pitchFamily="18" charset="0"/>
              </a:rPr>
              <a:t>Winston Churchill - A Biography</a:t>
            </a:r>
          </a:p>
          <a:p>
            <a:pPr algn="r" eaLnBrk="1" hangingPunct="1"/>
            <a:r>
              <a:rPr lang="en-US" altLang="en-US">
                <a:latin typeface="Times New Roman" pitchFamily="18" charset="0"/>
              </a:rPr>
              <a:t>Wizard of Oz</a:t>
            </a:r>
          </a:p>
          <a:p>
            <a:pPr algn="r" eaLnBrk="1" hangingPunct="1"/>
            <a:r>
              <a:rPr lang="en-US" altLang="en-US">
                <a:latin typeface="Times New Roman" pitchFamily="18" charset="0"/>
              </a:rPr>
              <a:t>Xena - Warrior Princess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946150" y="5046663"/>
            <a:ext cx="3048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itchFamily="18" charset="0"/>
              </a:rPr>
              <a:t>fine for special effects but hard to scan</a:t>
            </a: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 rot="20761575">
            <a:off x="3917950" y="5122863"/>
            <a:ext cx="1143000" cy="304800"/>
          </a:xfrm>
          <a:prstGeom prst="rightArrow">
            <a:avLst>
              <a:gd name="adj1" fmla="val 50000"/>
              <a:gd name="adj2" fmla="val 9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6203950" y="2760663"/>
            <a:ext cx="1447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itchFamily="18" charset="0"/>
              </a:rPr>
              <a:t>boring but</a:t>
            </a:r>
          </a:p>
          <a:p>
            <a:pPr eaLnBrk="1" hangingPunct="1"/>
            <a:r>
              <a:rPr lang="en-US" altLang="en-US">
                <a:latin typeface="Times New Roman" pitchFamily="18" charset="0"/>
              </a:rPr>
              <a:t>readable!</a:t>
            </a:r>
          </a:p>
        </p:txBody>
      </p:sp>
      <p:sp>
        <p:nvSpPr>
          <p:cNvPr id="19" name="AutoShape 9"/>
          <p:cNvSpPr>
            <a:spLocks noChangeArrowheads="1"/>
          </p:cNvSpPr>
          <p:nvPr/>
        </p:nvSpPr>
        <p:spPr bwMode="auto">
          <a:xfrm rot="20761575" flipH="1" flipV="1">
            <a:off x="4908550" y="3141663"/>
            <a:ext cx="1143000" cy="304800"/>
          </a:xfrm>
          <a:prstGeom prst="rightArrow">
            <a:avLst>
              <a:gd name="adj1" fmla="val 50000"/>
              <a:gd name="adj2" fmla="val 9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0674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Alignment - names</a:t>
            </a:r>
            <a:endParaRPr lang="en-GB" alt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382588" y="1013619"/>
            <a:ext cx="8153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Usually scanning for surnames   </a:t>
            </a:r>
            <a:r>
              <a:rPr lang="en-US" altLang="en-US" smtClean="0">
                <a:sym typeface="Symbol" pitchFamily="18" charset="2"/>
              </a:rPr>
              <a:t>			</a:t>
            </a:r>
            <a:r>
              <a:rPr lang="en-US" altLang="en-US" smtClean="0"/>
              <a:t>  make it easy!</a:t>
            </a:r>
          </a:p>
          <a:p>
            <a:endParaRPr lang="en-US" altLang="en-US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36613" y="2842419"/>
            <a:ext cx="1734514" cy="147732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Jeberson R</a:t>
            </a:r>
            <a:endParaRPr lang="en-US" altLang="en-US" dirty="0"/>
          </a:p>
          <a:p>
            <a:pPr eaLnBrk="1" hangingPunct="1"/>
            <a:r>
              <a:rPr lang="en-US" altLang="en-US" dirty="0" err="1" smtClean="0"/>
              <a:t>Radhakrishna</a:t>
            </a:r>
            <a:r>
              <a:rPr lang="en-US" altLang="en-US" dirty="0" smtClean="0"/>
              <a:t> </a:t>
            </a:r>
            <a:r>
              <a:rPr lang="en-US" altLang="en-US" dirty="0"/>
              <a:t>V</a:t>
            </a:r>
          </a:p>
          <a:p>
            <a:pPr eaLnBrk="1" hangingPunct="1"/>
            <a:r>
              <a:rPr lang="en-US" altLang="en-US" dirty="0" err="1" smtClean="0"/>
              <a:t>Anitha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Aravindth</a:t>
            </a:r>
            <a:endParaRPr lang="en-US" altLang="en-US" dirty="0"/>
          </a:p>
          <a:p>
            <a:pPr eaLnBrk="1" hangingPunct="1"/>
            <a:r>
              <a:rPr lang="en-US" altLang="en-US" dirty="0" smtClean="0"/>
              <a:t>Ramesh  </a:t>
            </a:r>
            <a:r>
              <a:rPr lang="en-US" altLang="en-US" dirty="0"/>
              <a:t>N</a:t>
            </a:r>
          </a:p>
          <a:p>
            <a:pPr eaLnBrk="1" hangingPunct="1"/>
            <a:r>
              <a:rPr lang="en-US" altLang="en-US" dirty="0" err="1" smtClean="0"/>
              <a:t>Saravanan</a:t>
            </a:r>
            <a:r>
              <a:rPr lang="en-US" altLang="en-US" dirty="0" smtClean="0"/>
              <a:t> L</a:t>
            </a:r>
            <a:endParaRPr lang="en-US" altLang="en-US" dirty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503613" y="4366419"/>
            <a:ext cx="2915542" cy="147732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altLang="en-US" dirty="0"/>
              <a:t>Jeberson </a:t>
            </a:r>
            <a:r>
              <a:rPr lang="en-US" altLang="en-US" dirty="0" smtClean="0"/>
              <a:t>		R</a:t>
            </a:r>
            <a:endParaRPr lang="en-US" altLang="en-US" dirty="0"/>
          </a:p>
          <a:p>
            <a:r>
              <a:rPr lang="en-US" altLang="en-US" dirty="0" err="1"/>
              <a:t>Radhakrishna</a:t>
            </a:r>
            <a:r>
              <a:rPr lang="en-US" altLang="en-US" dirty="0"/>
              <a:t> </a:t>
            </a:r>
            <a:r>
              <a:rPr lang="en-US" altLang="en-US" dirty="0" smtClean="0"/>
              <a:t>	V</a:t>
            </a:r>
            <a:endParaRPr lang="en-US" altLang="en-US" dirty="0"/>
          </a:p>
          <a:p>
            <a:r>
              <a:rPr lang="en-US" altLang="en-US" dirty="0" err="1"/>
              <a:t>Anitha</a:t>
            </a:r>
            <a:r>
              <a:rPr lang="en-US" altLang="en-US" dirty="0"/>
              <a:t> </a:t>
            </a:r>
            <a:r>
              <a:rPr lang="en-US" altLang="en-US" dirty="0" smtClean="0"/>
              <a:t>		</a:t>
            </a:r>
            <a:r>
              <a:rPr lang="en-US" altLang="en-US" dirty="0" err="1" smtClean="0"/>
              <a:t>Aravindth</a:t>
            </a:r>
            <a:endParaRPr lang="en-US" altLang="en-US" dirty="0"/>
          </a:p>
          <a:p>
            <a:r>
              <a:rPr lang="en-US" altLang="en-US" dirty="0"/>
              <a:t>Ramesh  </a:t>
            </a:r>
            <a:r>
              <a:rPr lang="en-US" altLang="en-US" dirty="0" smtClean="0"/>
              <a:t>		N</a:t>
            </a:r>
            <a:endParaRPr lang="en-US" altLang="en-US" dirty="0"/>
          </a:p>
          <a:p>
            <a:r>
              <a:rPr lang="en-US" altLang="en-US" dirty="0" err="1"/>
              <a:t>Saravanan</a:t>
            </a:r>
            <a:r>
              <a:rPr lang="en-US" altLang="en-US" dirty="0"/>
              <a:t> </a:t>
            </a:r>
            <a:r>
              <a:rPr lang="en-US" altLang="en-US" dirty="0" smtClean="0"/>
              <a:t>	L</a:t>
            </a:r>
            <a:endParaRPr lang="en-US" altLang="en-US" dirty="0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6500813" y="2569369"/>
            <a:ext cx="1830309" cy="147732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altLang="en-US" dirty="0" smtClean="0"/>
              <a:t>R, Jeberson</a:t>
            </a:r>
            <a:endParaRPr lang="en-US" altLang="en-US" dirty="0"/>
          </a:p>
          <a:p>
            <a:r>
              <a:rPr lang="en-US" altLang="en-US" dirty="0" smtClean="0"/>
              <a:t>V, </a:t>
            </a:r>
            <a:r>
              <a:rPr lang="en-US" altLang="en-US" dirty="0" err="1" smtClean="0"/>
              <a:t>Radhakrishna</a:t>
            </a:r>
            <a:endParaRPr lang="en-US" altLang="en-US" dirty="0"/>
          </a:p>
          <a:p>
            <a:r>
              <a:rPr lang="en-US" altLang="en-US" dirty="0" err="1" smtClean="0"/>
              <a:t>Anitha</a:t>
            </a:r>
            <a:r>
              <a:rPr lang="en-US" altLang="en-US" dirty="0" smtClean="0"/>
              <a:t>,  </a:t>
            </a:r>
            <a:r>
              <a:rPr lang="en-US" altLang="en-US" dirty="0" err="1"/>
              <a:t>Aravindth</a:t>
            </a:r>
            <a:endParaRPr lang="en-US" altLang="en-US" dirty="0"/>
          </a:p>
          <a:p>
            <a:r>
              <a:rPr lang="en-US" altLang="en-US" dirty="0" smtClean="0"/>
              <a:t>N, Ramesh</a:t>
            </a:r>
            <a:endParaRPr lang="en-US" altLang="en-US" dirty="0"/>
          </a:p>
          <a:p>
            <a:r>
              <a:rPr lang="en-US" altLang="en-US" dirty="0"/>
              <a:t>L 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Saravanan</a:t>
            </a:r>
            <a:endParaRPr lang="en-US" altLang="en-US" dirty="0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2152651" y="1851819"/>
            <a:ext cx="969962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9600">
                <a:solidFill>
                  <a:srgbClr val="FF0000"/>
                </a:solidFill>
                <a:sym typeface="Wingdings 2" pitchFamily="18" charset="2"/>
              </a:rPr>
              <a:t></a:t>
            </a:r>
            <a:endParaRPr lang="en-US" alt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7643813" y="1547019"/>
            <a:ext cx="11176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9600" dirty="0">
                <a:solidFill>
                  <a:srgbClr val="66FF33"/>
                </a:solidFill>
                <a:sym typeface="Wingdings 2" pitchFamily="18" charset="2"/>
              </a:rPr>
              <a:t></a:t>
            </a:r>
            <a:endParaRPr lang="en-US" altLang="en-US" dirty="0">
              <a:solidFill>
                <a:srgbClr val="66FF33"/>
              </a:solidFill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4570413" y="3375819"/>
            <a:ext cx="11176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9600" dirty="0">
                <a:solidFill>
                  <a:srgbClr val="66FF33"/>
                </a:solidFill>
                <a:sym typeface="Wingdings 2" pitchFamily="18" charset="2"/>
              </a:rPr>
              <a:t></a:t>
            </a:r>
            <a:endParaRPr lang="en-US" altLang="en-US" dirty="0">
              <a:solidFill>
                <a:srgbClr val="66FF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674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Alignment - numbers</a:t>
            </a:r>
            <a:endParaRPr lang="en-GB" alt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295400"/>
            <a:ext cx="8153400" cy="4800600"/>
          </a:xfrm>
        </p:spPr>
        <p:txBody>
          <a:bodyPr/>
          <a:lstStyle/>
          <a:p>
            <a:pPr>
              <a:buFontTx/>
              <a:buNone/>
            </a:pPr>
            <a:endParaRPr lang="en-US" altLang="en-US" sz="24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Arial" pitchFamily="34" charset="0"/>
                <a:cs typeface="Arial" pitchFamily="34" charset="0"/>
              </a:rPr>
              <a:t>think purpose!</a:t>
            </a:r>
          </a:p>
          <a:p>
            <a:pPr>
              <a:buFontTx/>
              <a:buNone/>
            </a:pPr>
            <a:endParaRPr lang="en-US" altLang="en-US" sz="24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Arial" pitchFamily="34" charset="0"/>
                <a:cs typeface="Arial" pitchFamily="34" charset="0"/>
              </a:rPr>
              <a:t>which is biggest?</a:t>
            </a:r>
          </a:p>
          <a:p>
            <a:endParaRPr lang="en-US" alt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alt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1828800" cy="40195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3200">
                <a:latin typeface="Times New Roman" pitchFamily="18" charset="0"/>
              </a:rPr>
              <a:t>532.56</a:t>
            </a:r>
            <a:br>
              <a:rPr lang="en-US" altLang="en-US" sz="3200">
                <a:latin typeface="Times New Roman" pitchFamily="18" charset="0"/>
              </a:rPr>
            </a:br>
            <a:r>
              <a:rPr lang="en-US" altLang="en-US" sz="3200">
                <a:latin typeface="Times New Roman" pitchFamily="18" charset="0"/>
              </a:rPr>
              <a:t>179.3</a:t>
            </a:r>
            <a:br>
              <a:rPr lang="en-US" altLang="en-US" sz="3200">
                <a:latin typeface="Times New Roman" pitchFamily="18" charset="0"/>
              </a:rPr>
            </a:br>
            <a:r>
              <a:rPr lang="en-US" altLang="en-US" sz="3200">
                <a:latin typeface="Times New Roman" pitchFamily="18" charset="0"/>
              </a:rPr>
              <a:t>256.317</a:t>
            </a:r>
            <a:br>
              <a:rPr lang="en-US" altLang="en-US" sz="3200">
                <a:latin typeface="Times New Roman" pitchFamily="18" charset="0"/>
              </a:rPr>
            </a:br>
            <a:r>
              <a:rPr lang="en-US" altLang="en-US" sz="3200">
                <a:latin typeface="Times New Roman" pitchFamily="18" charset="0"/>
              </a:rPr>
              <a:t>15</a:t>
            </a:r>
            <a:br>
              <a:rPr lang="en-US" altLang="en-US" sz="3200">
                <a:latin typeface="Times New Roman" pitchFamily="18" charset="0"/>
              </a:rPr>
            </a:br>
            <a:r>
              <a:rPr lang="en-US" altLang="en-US" sz="3200">
                <a:latin typeface="Times New Roman" pitchFamily="18" charset="0"/>
              </a:rPr>
              <a:t>73.948</a:t>
            </a:r>
            <a:br>
              <a:rPr lang="en-US" altLang="en-US" sz="3200">
                <a:latin typeface="Times New Roman" pitchFamily="18" charset="0"/>
              </a:rPr>
            </a:br>
            <a:r>
              <a:rPr lang="en-US" altLang="en-US" sz="3200">
                <a:latin typeface="Times New Roman" pitchFamily="18" charset="0"/>
              </a:rPr>
              <a:t>1035</a:t>
            </a:r>
            <a:br>
              <a:rPr lang="en-US" altLang="en-US" sz="3200">
                <a:latin typeface="Times New Roman" pitchFamily="18" charset="0"/>
              </a:rPr>
            </a:br>
            <a:r>
              <a:rPr lang="en-US" altLang="en-US" sz="3200">
                <a:latin typeface="Times New Roman" pitchFamily="18" charset="0"/>
              </a:rPr>
              <a:t>3.142</a:t>
            </a:r>
            <a:br>
              <a:rPr lang="en-US" altLang="en-US" sz="3200">
                <a:latin typeface="Times New Roman" pitchFamily="18" charset="0"/>
              </a:rPr>
            </a:br>
            <a:r>
              <a:rPr lang="en-US" altLang="en-US" sz="3200">
                <a:latin typeface="Times New Roman" pitchFamily="18" charset="0"/>
              </a:rPr>
              <a:t>497.6256</a:t>
            </a:r>
            <a:endParaRPr lang="en-US" alt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6745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Alignment - numbers</a:t>
            </a:r>
            <a:endParaRPr lang="en-GB" alt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buFontTx/>
              <a:buNone/>
            </a:pPr>
            <a:endParaRPr lang="en-US" altLang="en-US" sz="24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Arial" pitchFamily="34" charset="0"/>
                <a:cs typeface="Arial" pitchFamily="34" charset="0"/>
              </a:rPr>
              <a:t>visually:</a:t>
            </a:r>
          </a:p>
          <a:p>
            <a:pPr>
              <a:buFontTx/>
              <a:buNone/>
            </a:pPr>
            <a:r>
              <a:rPr lang="en-US" altLang="en-US" sz="2400" dirty="0">
                <a:latin typeface="Arial" pitchFamily="34" charset="0"/>
                <a:cs typeface="Arial" pitchFamily="34" charset="0"/>
              </a:rPr>
              <a:t> long number = big number</a:t>
            </a:r>
          </a:p>
          <a:p>
            <a:pPr>
              <a:buFontTx/>
              <a:buNone/>
            </a:pPr>
            <a:endParaRPr lang="en-US" altLang="en-US" sz="240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Arial" pitchFamily="34" charset="0"/>
                <a:cs typeface="Arial" pitchFamily="34" charset="0"/>
              </a:rPr>
              <a:t>align decimal points</a:t>
            </a:r>
          </a:p>
          <a:p>
            <a:pPr>
              <a:buFontTx/>
              <a:buNone/>
            </a:pPr>
            <a:r>
              <a:rPr lang="en-US" altLang="en-US" sz="2400" dirty="0">
                <a:latin typeface="Arial" pitchFamily="34" charset="0"/>
                <a:cs typeface="Arial" pitchFamily="34" charset="0"/>
              </a:rPr>
              <a:t>or right align integers</a:t>
            </a:r>
          </a:p>
          <a:p>
            <a:endParaRPr lang="en-US" alt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916982"/>
            <a:ext cx="2757487" cy="3862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0674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Multiple  columns</a:t>
            </a:r>
            <a:endParaRPr lang="en-GB" alt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en-US" sz="2400" dirty="0">
                <a:latin typeface="Arial" pitchFamily="34" charset="0"/>
                <a:cs typeface="Arial" pitchFamily="34" charset="0"/>
              </a:rPr>
              <a:t>scanning across gaps hard:</a:t>
            </a:r>
            <a:br>
              <a:rPr lang="en-US" altLang="en-US" sz="2400" dirty="0">
                <a:latin typeface="Arial" pitchFamily="34" charset="0"/>
                <a:cs typeface="Arial" pitchFamily="34" charset="0"/>
              </a:rPr>
            </a:br>
            <a:r>
              <a:rPr lang="en-US" altLang="en-US" sz="2400" dirty="0">
                <a:latin typeface="Arial" pitchFamily="34" charset="0"/>
                <a:cs typeface="Arial" pitchFamily="34" charset="0"/>
              </a:rPr>
              <a:t>		(often hard to avoid with large data base fields)</a:t>
            </a:r>
          </a:p>
          <a:p>
            <a:endParaRPr lang="en-US" alt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676400" y="3422343"/>
            <a:ext cx="6324600" cy="1938992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 err="1">
                <a:latin typeface="Arial" pitchFamily="34" charset="0"/>
              </a:rPr>
              <a:t>sherbert</a:t>
            </a:r>
            <a:r>
              <a:rPr lang="en-US" altLang="en-US" sz="2400" dirty="0">
                <a:latin typeface="Arial" pitchFamily="34" charset="0"/>
              </a:rPr>
              <a:t>	</a:t>
            </a:r>
            <a:r>
              <a:rPr lang="en-US" altLang="en-US" sz="2400" dirty="0" smtClean="0">
                <a:latin typeface="Arial" pitchFamily="34" charset="0"/>
              </a:rPr>
              <a:t>				75</a:t>
            </a:r>
            <a:r>
              <a:rPr lang="en-US" altLang="en-US" sz="2400" dirty="0">
                <a:latin typeface="Arial" pitchFamily="34" charset="0"/>
              </a:rPr>
              <a:t/>
            </a:r>
            <a:br>
              <a:rPr lang="en-US" altLang="en-US" sz="2400" dirty="0">
                <a:latin typeface="Arial" pitchFamily="34" charset="0"/>
              </a:rPr>
            </a:br>
            <a:r>
              <a:rPr lang="en-US" altLang="en-US" sz="2400" dirty="0">
                <a:latin typeface="Arial" pitchFamily="34" charset="0"/>
              </a:rPr>
              <a:t>toffee	</a:t>
            </a:r>
            <a:r>
              <a:rPr lang="en-US" altLang="en-US" sz="2400" dirty="0" smtClean="0">
                <a:latin typeface="Arial" pitchFamily="34" charset="0"/>
              </a:rPr>
              <a:t>					120</a:t>
            </a:r>
            <a:r>
              <a:rPr lang="en-US" altLang="en-US" sz="2400" dirty="0">
                <a:latin typeface="Arial" pitchFamily="34" charset="0"/>
              </a:rPr>
              <a:t/>
            </a:r>
            <a:br>
              <a:rPr lang="en-US" altLang="en-US" sz="2400" dirty="0">
                <a:latin typeface="Arial" pitchFamily="34" charset="0"/>
              </a:rPr>
            </a:br>
            <a:r>
              <a:rPr lang="en-US" altLang="en-US" sz="2400" dirty="0">
                <a:latin typeface="Arial" pitchFamily="34" charset="0"/>
              </a:rPr>
              <a:t>chocolate	</a:t>
            </a:r>
            <a:r>
              <a:rPr lang="en-US" altLang="en-US" sz="2400" dirty="0" smtClean="0">
                <a:latin typeface="Arial" pitchFamily="34" charset="0"/>
              </a:rPr>
              <a:t>				35</a:t>
            </a:r>
            <a:r>
              <a:rPr lang="en-US" altLang="en-US" sz="2400" dirty="0">
                <a:latin typeface="Arial" pitchFamily="34" charset="0"/>
              </a:rPr>
              <a:t/>
            </a:r>
            <a:br>
              <a:rPr lang="en-US" altLang="en-US" sz="2400" dirty="0">
                <a:latin typeface="Arial" pitchFamily="34" charset="0"/>
              </a:rPr>
            </a:br>
            <a:r>
              <a:rPr lang="en-US" altLang="en-US" sz="2400" dirty="0">
                <a:latin typeface="Arial" pitchFamily="34" charset="0"/>
              </a:rPr>
              <a:t>fruit gums	</a:t>
            </a:r>
            <a:r>
              <a:rPr lang="en-US" altLang="en-US" sz="2400" dirty="0" smtClean="0">
                <a:latin typeface="Arial" pitchFamily="34" charset="0"/>
              </a:rPr>
              <a:t>				27</a:t>
            </a:r>
            <a:r>
              <a:rPr lang="en-US" altLang="en-US" sz="2400" dirty="0">
                <a:latin typeface="Arial" pitchFamily="34" charset="0"/>
              </a:rPr>
              <a:t/>
            </a:r>
            <a:br>
              <a:rPr lang="en-US" altLang="en-US" sz="2400" dirty="0">
                <a:latin typeface="Arial" pitchFamily="34" charset="0"/>
              </a:rPr>
            </a:br>
            <a:r>
              <a:rPr lang="en-US" altLang="en-US" sz="2400" dirty="0">
                <a:latin typeface="Arial" pitchFamily="34" charset="0"/>
              </a:rPr>
              <a:t>coconut dreams	</a:t>
            </a:r>
            <a:r>
              <a:rPr lang="en-US" altLang="en-US" sz="2400" dirty="0" smtClean="0">
                <a:latin typeface="Arial" pitchFamily="34" charset="0"/>
              </a:rPr>
              <a:t>			85</a:t>
            </a:r>
            <a:endParaRPr lang="en-US" altLang="en-US" sz="24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6745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multiple  columns - </a:t>
            </a:r>
            <a:r>
              <a:rPr lang="en-US" altLang="en-US" sz="2800" dirty="0">
                <a:latin typeface="Arial" pitchFamily="34" charset="0"/>
                <a:cs typeface="Arial" pitchFamily="34" charset="0"/>
              </a:rPr>
              <a:t>2</a:t>
            </a:r>
            <a:endParaRPr lang="en-GB" alt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en-US" dirty="0"/>
              <a:t>use leaders </a:t>
            </a:r>
          </a:p>
          <a:p>
            <a:pPr lvl="1">
              <a:buFontTx/>
              <a:buNone/>
            </a:pPr>
            <a:endParaRPr lang="en-US" altLang="en-US" dirty="0"/>
          </a:p>
          <a:p>
            <a:endParaRPr lang="en-US" altLang="en-US" dirty="0"/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436739" y="2533650"/>
            <a:ext cx="6324600" cy="1974850"/>
            <a:chOff x="816" y="2208"/>
            <a:chExt cx="3984" cy="1244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816" y="2208"/>
              <a:ext cx="3984" cy="1244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dirty="0" err="1">
                  <a:latin typeface="Arial" pitchFamily="34" charset="0"/>
                </a:rPr>
                <a:t>sherbert</a:t>
              </a:r>
              <a:r>
                <a:rPr lang="en-US" altLang="en-US" sz="2400" dirty="0">
                  <a:latin typeface="Arial" pitchFamily="34" charset="0"/>
                </a:rPr>
                <a:t>	</a:t>
              </a:r>
              <a:r>
                <a:rPr lang="en-US" altLang="en-US" sz="2400" dirty="0" smtClean="0">
                  <a:latin typeface="Arial" pitchFamily="34" charset="0"/>
                </a:rPr>
                <a:t>				75</a:t>
              </a:r>
              <a:r>
                <a:rPr lang="en-US" altLang="en-US" sz="2400" dirty="0">
                  <a:latin typeface="Arial" pitchFamily="34" charset="0"/>
                </a:rPr>
                <a:t/>
              </a:r>
              <a:br>
                <a:rPr lang="en-US" altLang="en-US" sz="2400" dirty="0">
                  <a:latin typeface="Arial" pitchFamily="34" charset="0"/>
                </a:rPr>
              </a:br>
              <a:r>
                <a:rPr lang="en-US" altLang="en-US" sz="2400" dirty="0">
                  <a:latin typeface="Arial" pitchFamily="34" charset="0"/>
                </a:rPr>
                <a:t>toffee	</a:t>
              </a:r>
              <a:r>
                <a:rPr lang="en-US" altLang="en-US" sz="2400" dirty="0" smtClean="0">
                  <a:latin typeface="Arial" pitchFamily="34" charset="0"/>
                </a:rPr>
                <a:t>					120</a:t>
              </a:r>
              <a:r>
                <a:rPr lang="en-US" altLang="en-US" sz="2400" dirty="0">
                  <a:latin typeface="Arial" pitchFamily="34" charset="0"/>
                </a:rPr>
                <a:t/>
              </a:r>
              <a:br>
                <a:rPr lang="en-US" altLang="en-US" sz="2400" dirty="0">
                  <a:latin typeface="Arial" pitchFamily="34" charset="0"/>
                </a:rPr>
              </a:br>
              <a:r>
                <a:rPr lang="en-US" altLang="en-US" sz="2400" dirty="0">
                  <a:latin typeface="Arial" pitchFamily="34" charset="0"/>
                </a:rPr>
                <a:t>chocolate	</a:t>
              </a:r>
              <a:r>
                <a:rPr lang="en-US" altLang="en-US" sz="2400" dirty="0" smtClean="0">
                  <a:latin typeface="Arial" pitchFamily="34" charset="0"/>
                </a:rPr>
                <a:t>				35</a:t>
              </a:r>
              <a:r>
                <a:rPr lang="en-US" altLang="en-US" sz="2400" dirty="0">
                  <a:latin typeface="Arial" pitchFamily="34" charset="0"/>
                </a:rPr>
                <a:t/>
              </a:r>
              <a:br>
                <a:rPr lang="en-US" altLang="en-US" sz="2400" dirty="0">
                  <a:latin typeface="Arial" pitchFamily="34" charset="0"/>
                </a:rPr>
              </a:br>
              <a:r>
                <a:rPr lang="en-US" altLang="en-US" sz="2400" dirty="0">
                  <a:latin typeface="Arial" pitchFamily="34" charset="0"/>
                </a:rPr>
                <a:t>fruit gums	</a:t>
              </a:r>
              <a:r>
                <a:rPr lang="en-US" altLang="en-US" sz="2400" dirty="0" smtClean="0">
                  <a:latin typeface="Arial" pitchFamily="34" charset="0"/>
                </a:rPr>
                <a:t>				27</a:t>
              </a:r>
              <a:r>
                <a:rPr lang="en-US" altLang="en-US" sz="2400" dirty="0">
                  <a:latin typeface="Arial" pitchFamily="34" charset="0"/>
                </a:rPr>
                <a:t/>
              </a:r>
              <a:br>
                <a:rPr lang="en-US" altLang="en-US" sz="2400" dirty="0">
                  <a:latin typeface="Arial" pitchFamily="34" charset="0"/>
                </a:rPr>
              </a:br>
              <a:r>
                <a:rPr lang="en-US" altLang="en-US" sz="2400" dirty="0">
                  <a:latin typeface="Arial" pitchFamily="34" charset="0"/>
                </a:rPr>
                <a:t>coconut dreams	</a:t>
              </a:r>
              <a:r>
                <a:rPr lang="en-US" altLang="en-US" sz="2400" dirty="0" smtClean="0">
                  <a:latin typeface="Arial" pitchFamily="34" charset="0"/>
                </a:rPr>
                <a:t>			85</a:t>
              </a:r>
              <a:endParaRPr lang="en-US" altLang="en-US" sz="2400" dirty="0">
                <a:latin typeface="Arial" pitchFamily="34" charset="0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680" y="2408"/>
              <a:ext cx="259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440" y="2648"/>
              <a:ext cx="27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776" y="2888"/>
              <a:ext cx="249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776" y="3128"/>
              <a:ext cx="249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304" y="3320"/>
              <a:ext cx="196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w Cen MT" pitchFamily="34" charset="0"/>
                  <a:ea typeface="+mn-ea"/>
                  <a:cs typeface="Arial" pitchFamily="34" charset="0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06745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latin typeface="Arial" pitchFamily="34" charset="0"/>
                <a:cs typeface="Arial" pitchFamily="34" charset="0"/>
              </a:rPr>
              <a:t>Multiple  columns - 3</a:t>
            </a:r>
            <a:endParaRPr lang="en-GB" altLang="en-US" sz="4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or greying    (vertical too)</a:t>
            </a:r>
          </a:p>
          <a:p>
            <a:endParaRPr lang="en-US" alt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59318"/>
            <a:ext cx="6139646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06745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Multiple  columns - </a:t>
            </a:r>
            <a:r>
              <a:rPr lang="en-US" altLang="en-US" sz="2800" dirty="0">
                <a:latin typeface="Arial" pitchFamily="34" charset="0"/>
                <a:cs typeface="Arial" pitchFamily="34" charset="0"/>
              </a:rPr>
              <a:t>4</a:t>
            </a:r>
            <a:endParaRPr lang="en-GB" alt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en-US" sz="2400" dirty="0">
                <a:latin typeface="Arial" pitchFamily="34" charset="0"/>
                <a:cs typeface="Arial" pitchFamily="34" charset="0"/>
              </a:rPr>
              <a:t>or even (with care!) ‘bad’ alignment</a:t>
            </a:r>
          </a:p>
          <a:p>
            <a:endParaRPr lang="en-US" alt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75" y="2657474"/>
            <a:ext cx="5984463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06745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mtClean="0"/>
              <a:t>white space - the counter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z="1600" smtClean="0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828800" y="2605088"/>
            <a:ext cx="54324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4800">
                <a:latin typeface="Arial Black" pitchFamily="34" charset="0"/>
              </a:rPr>
              <a:t>WHAT YOU SEE</a:t>
            </a:r>
            <a:endParaRPr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76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smtClean="0"/>
              <a:t>Golden rule of design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GB" altLang="en-US" sz="4000" smtClean="0">
                <a:solidFill>
                  <a:srgbClr val="993333"/>
                </a:solidFill>
              </a:rPr>
              <a:t>Understand your materials</a:t>
            </a:r>
            <a:endParaRPr lang="en-GB" altLang="en-US" sz="4000" smtClean="0"/>
          </a:p>
          <a:p>
            <a:pPr marL="1600200" lvl="4" indent="0">
              <a:buFont typeface="Wingdings" pitchFamily="2" charset="2"/>
              <a:buNone/>
            </a:pPr>
            <a:endParaRPr lang="en-GB" altLang="en-US" sz="1600" smtClean="0"/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1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mtClean="0"/>
              <a:t>white space - the counter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2209800"/>
            <a:ext cx="8197606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976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smtClean="0"/>
              <a:t>Physical controls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381000" indent="-381000">
              <a:lnSpc>
                <a:spcPct val="120000"/>
              </a:lnSpc>
            </a:pPr>
            <a:r>
              <a:rPr lang="en-US" altLang="en-US" sz="3200" smtClean="0"/>
              <a:t>grouping of items</a:t>
            </a:r>
          </a:p>
          <a:p>
            <a:pPr marL="857250" lvl="1">
              <a:lnSpc>
                <a:spcPct val="120000"/>
              </a:lnSpc>
            </a:pPr>
            <a:r>
              <a:rPr lang="en-US" altLang="en-US" sz="2800" smtClean="0"/>
              <a:t>defrost settings</a:t>
            </a:r>
          </a:p>
          <a:p>
            <a:pPr marL="857250" lvl="1">
              <a:lnSpc>
                <a:spcPct val="120000"/>
              </a:lnSpc>
            </a:pPr>
            <a:r>
              <a:rPr lang="en-US" altLang="en-US" sz="2800" smtClean="0"/>
              <a:t>type of food</a:t>
            </a:r>
          </a:p>
          <a:p>
            <a:pPr marL="857250" lvl="1">
              <a:lnSpc>
                <a:spcPct val="120000"/>
              </a:lnSpc>
            </a:pPr>
            <a:r>
              <a:rPr lang="en-US" altLang="en-US" sz="2800" smtClean="0"/>
              <a:t>time to cook</a:t>
            </a:r>
          </a:p>
        </p:txBody>
      </p:sp>
      <p:pic>
        <p:nvPicPr>
          <p:cNvPr id="40964" name="Picture 4" descr="&#10;microwave.jpg      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175" y="1600200"/>
            <a:ext cx="2384425" cy="49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Rectangle 14"/>
          <p:cNvSpPr>
            <a:spLocks noChangeArrowheads="1"/>
          </p:cNvSpPr>
          <p:nvPr/>
        </p:nvSpPr>
        <p:spPr bwMode="auto">
          <a:xfrm>
            <a:off x="990600" y="2743200"/>
            <a:ext cx="34290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374775" y="3429000"/>
            <a:ext cx="7007225" cy="1828800"/>
            <a:chOff x="866" y="2160"/>
            <a:chExt cx="4414" cy="1152"/>
          </a:xfrm>
        </p:grpSpPr>
        <p:sp>
          <p:nvSpPr>
            <p:cNvPr id="40975" name="Oval 6"/>
            <p:cNvSpPr>
              <a:spLocks noChangeArrowheads="1"/>
            </p:cNvSpPr>
            <p:nvPr/>
          </p:nvSpPr>
          <p:spPr bwMode="auto">
            <a:xfrm>
              <a:off x="4656" y="2400"/>
              <a:ext cx="624" cy="912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0976" name="Line 9"/>
            <p:cNvSpPr>
              <a:spLocks noChangeShapeType="1"/>
            </p:cNvSpPr>
            <p:nvPr/>
          </p:nvSpPr>
          <p:spPr bwMode="auto">
            <a:xfrm>
              <a:off x="2400" y="2400"/>
              <a:ext cx="2256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7" name="Rectangle 11"/>
            <p:cNvSpPr>
              <a:spLocks noChangeArrowheads="1"/>
            </p:cNvSpPr>
            <p:nvPr/>
          </p:nvSpPr>
          <p:spPr bwMode="auto">
            <a:xfrm>
              <a:off x="866" y="2160"/>
              <a:ext cx="147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en-US" sz="2800">
                  <a:latin typeface="Verdana" pitchFamily="34" charset="0"/>
                </a:rPr>
                <a:t>type of food</a:t>
              </a:r>
              <a:endParaRPr lang="en-GB" altLang="en-US" sz="2800">
                <a:latin typeface="Verdana" pitchFamily="34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374775" y="4114800"/>
            <a:ext cx="6931025" cy="2209800"/>
            <a:chOff x="866" y="2592"/>
            <a:chExt cx="4366" cy="1392"/>
          </a:xfrm>
        </p:grpSpPr>
        <p:sp>
          <p:nvSpPr>
            <p:cNvPr id="40972" name="Oval 7"/>
            <p:cNvSpPr>
              <a:spLocks noChangeArrowheads="1"/>
            </p:cNvSpPr>
            <p:nvPr/>
          </p:nvSpPr>
          <p:spPr bwMode="auto">
            <a:xfrm rot="510320">
              <a:off x="4176" y="3456"/>
              <a:ext cx="1056" cy="52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0973" name="Line 10"/>
            <p:cNvSpPr>
              <a:spLocks noChangeShapeType="1"/>
            </p:cNvSpPr>
            <p:nvPr/>
          </p:nvSpPr>
          <p:spPr bwMode="auto">
            <a:xfrm>
              <a:off x="2448" y="2880"/>
              <a:ext cx="1776" cy="72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4" name="Rectangle 13"/>
            <p:cNvSpPr>
              <a:spLocks noChangeArrowheads="1"/>
            </p:cNvSpPr>
            <p:nvPr/>
          </p:nvSpPr>
          <p:spPr bwMode="auto">
            <a:xfrm>
              <a:off x="866" y="2592"/>
              <a:ext cx="152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en-US" sz="2800">
                  <a:latin typeface="Verdana" pitchFamily="34" charset="0"/>
                </a:rPr>
                <a:t>time to cook</a:t>
              </a:r>
              <a:endParaRPr lang="en-GB" altLang="en-US" sz="2800">
                <a:latin typeface="Verdana" pitchFamily="34" charset="0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374775" y="2743200"/>
            <a:ext cx="6245225" cy="1066800"/>
            <a:chOff x="866" y="1728"/>
            <a:chExt cx="3934" cy="672"/>
          </a:xfrm>
        </p:grpSpPr>
        <p:sp>
          <p:nvSpPr>
            <p:cNvPr id="40969" name="Oval 5"/>
            <p:cNvSpPr>
              <a:spLocks noChangeArrowheads="1"/>
            </p:cNvSpPr>
            <p:nvPr/>
          </p:nvSpPr>
          <p:spPr bwMode="auto">
            <a:xfrm>
              <a:off x="4032" y="1824"/>
              <a:ext cx="768" cy="576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0970" name="Line 8"/>
            <p:cNvSpPr>
              <a:spLocks noChangeShapeType="1"/>
            </p:cNvSpPr>
            <p:nvPr/>
          </p:nvSpPr>
          <p:spPr bwMode="auto">
            <a:xfrm>
              <a:off x="2832" y="1920"/>
              <a:ext cx="1200" cy="14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Rectangle 12"/>
            <p:cNvSpPr>
              <a:spLocks noChangeArrowheads="1"/>
            </p:cNvSpPr>
            <p:nvPr/>
          </p:nvSpPr>
          <p:spPr bwMode="auto">
            <a:xfrm>
              <a:off x="866" y="1728"/>
              <a:ext cx="187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en-US" sz="2800">
                  <a:latin typeface="Verdana" pitchFamily="34" charset="0"/>
                </a:rPr>
                <a:t>defrost settings</a:t>
              </a:r>
              <a:endParaRPr lang="en-GB" altLang="en-US" sz="2800">
                <a:latin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33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smtClean="0"/>
              <a:t>Physical controls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381000" indent="-381000">
              <a:lnSpc>
                <a:spcPct val="120000"/>
              </a:lnSpc>
            </a:pPr>
            <a:r>
              <a:rPr lang="en-US" altLang="en-US" sz="3200" dirty="0" smtClean="0">
                <a:solidFill>
                  <a:schemeClr val="bg2"/>
                </a:solidFill>
              </a:rPr>
              <a:t>grouping of items</a:t>
            </a:r>
          </a:p>
          <a:p>
            <a:pPr marL="381000" indent="-381000">
              <a:lnSpc>
                <a:spcPct val="120000"/>
              </a:lnSpc>
            </a:pPr>
            <a:r>
              <a:rPr lang="en-US" altLang="en-US" sz="3200" dirty="0" smtClean="0"/>
              <a:t>order of items</a:t>
            </a:r>
            <a:endParaRPr lang="en-US" altLang="en-US" sz="2400" dirty="0" smtClean="0"/>
          </a:p>
        </p:txBody>
      </p:sp>
      <p:pic>
        <p:nvPicPr>
          <p:cNvPr id="41988" name="Picture 4" descr="&#10;microwave.jpg      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175" y="1600200"/>
            <a:ext cx="2384425" cy="49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16"/>
          <p:cNvSpPr>
            <a:spLocks noChangeArrowheads="1"/>
          </p:cNvSpPr>
          <p:nvPr/>
        </p:nvSpPr>
        <p:spPr bwMode="auto">
          <a:xfrm>
            <a:off x="1371600" y="3429000"/>
            <a:ext cx="3048000" cy="205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295400" y="5253038"/>
            <a:ext cx="6172200" cy="1376362"/>
            <a:chOff x="816" y="3309"/>
            <a:chExt cx="3888" cy="867"/>
          </a:xfrm>
        </p:grpSpPr>
        <p:sp>
          <p:nvSpPr>
            <p:cNvPr id="42000" name="Oval 8"/>
            <p:cNvSpPr>
              <a:spLocks noChangeArrowheads="1"/>
            </p:cNvSpPr>
            <p:nvPr/>
          </p:nvSpPr>
          <p:spPr bwMode="auto">
            <a:xfrm>
              <a:off x="4464" y="3936"/>
              <a:ext cx="240" cy="24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en-US" b="1">
                  <a:latin typeface="Arial" pitchFamily="34" charset="0"/>
                </a:rPr>
                <a:t>4</a:t>
              </a:r>
            </a:p>
          </p:txBody>
        </p:sp>
        <p:sp>
          <p:nvSpPr>
            <p:cNvPr id="42001" name="Text Box 13"/>
            <p:cNvSpPr txBox="1">
              <a:spLocks noChangeArrowheads="1"/>
            </p:cNvSpPr>
            <p:nvPr/>
          </p:nvSpPr>
          <p:spPr bwMode="auto">
            <a:xfrm>
              <a:off x="816" y="3309"/>
              <a:ext cx="86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82600" indent="-48260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GB" altLang="en-US" sz="2400">
                  <a:latin typeface="Verdana" pitchFamily="34" charset="0"/>
                </a:rPr>
                <a:t>4)	start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295400" y="4033838"/>
            <a:ext cx="5410200" cy="1376362"/>
            <a:chOff x="816" y="2541"/>
            <a:chExt cx="3408" cy="867"/>
          </a:xfrm>
        </p:grpSpPr>
        <p:sp>
          <p:nvSpPr>
            <p:cNvPr id="41998" name="Oval 6"/>
            <p:cNvSpPr>
              <a:spLocks noChangeArrowheads="1"/>
            </p:cNvSpPr>
            <p:nvPr/>
          </p:nvSpPr>
          <p:spPr bwMode="auto">
            <a:xfrm>
              <a:off x="3984" y="3168"/>
              <a:ext cx="240" cy="24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en-US" b="1">
                  <a:latin typeface="Arial" pitchFamily="34" charset="0"/>
                </a:rPr>
                <a:t>2</a:t>
              </a:r>
            </a:p>
          </p:txBody>
        </p:sp>
        <p:sp>
          <p:nvSpPr>
            <p:cNvPr id="41999" name="Text Box 14"/>
            <p:cNvSpPr txBox="1">
              <a:spLocks noChangeArrowheads="1"/>
            </p:cNvSpPr>
            <p:nvPr/>
          </p:nvSpPr>
          <p:spPr bwMode="auto">
            <a:xfrm>
              <a:off x="816" y="2541"/>
              <a:ext cx="16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82600" indent="-48260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GB" altLang="en-US" sz="2400">
                  <a:latin typeface="Verdana" pitchFamily="34" charset="0"/>
                </a:rPr>
                <a:t>2)	temperature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295400" y="4643438"/>
            <a:ext cx="5562600" cy="1376362"/>
            <a:chOff x="816" y="2925"/>
            <a:chExt cx="3504" cy="867"/>
          </a:xfrm>
        </p:grpSpPr>
        <p:sp>
          <p:nvSpPr>
            <p:cNvPr id="41996" name="Oval 7"/>
            <p:cNvSpPr>
              <a:spLocks noChangeArrowheads="1"/>
            </p:cNvSpPr>
            <p:nvPr/>
          </p:nvSpPr>
          <p:spPr bwMode="auto">
            <a:xfrm>
              <a:off x="4080" y="3552"/>
              <a:ext cx="240" cy="24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en-US" b="1">
                  <a:latin typeface="Arial" pitchFamily="34" charset="0"/>
                </a:rPr>
                <a:t>3</a:t>
              </a:r>
            </a:p>
          </p:txBody>
        </p:sp>
        <p:sp>
          <p:nvSpPr>
            <p:cNvPr id="41997" name="Text Box 15"/>
            <p:cNvSpPr txBox="1">
              <a:spLocks noChangeArrowheads="1"/>
            </p:cNvSpPr>
            <p:nvPr/>
          </p:nvSpPr>
          <p:spPr bwMode="auto">
            <a:xfrm>
              <a:off x="816" y="2925"/>
              <a:ext cx="162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82600" indent="-48260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GB" altLang="en-US" sz="2400">
                  <a:latin typeface="Verdana" pitchFamily="34" charset="0"/>
                </a:rPr>
                <a:t>3)	time to cook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295400" y="3429000"/>
            <a:ext cx="5486400" cy="685800"/>
            <a:chOff x="816" y="2160"/>
            <a:chExt cx="3456" cy="432"/>
          </a:xfrm>
        </p:grpSpPr>
        <p:sp>
          <p:nvSpPr>
            <p:cNvPr id="41994" name="Oval 5"/>
            <p:cNvSpPr>
              <a:spLocks noChangeArrowheads="1"/>
            </p:cNvSpPr>
            <p:nvPr/>
          </p:nvSpPr>
          <p:spPr bwMode="auto">
            <a:xfrm>
              <a:off x="4032" y="2352"/>
              <a:ext cx="240" cy="24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altLang="en-US" b="1">
                  <a:latin typeface="Arial" pitchFamily="34" charset="0"/>
                </a:rPr>
                <a:t>1</a:t>
              </a:r>
            </a:p>
          </p:txBody>
        </p:sp>
        <p:sp>
          <p:nvSpPr>
            <p:cNvPr id="41995" name="Text Box 10"/>
            <p:cNvSpPr txBox="1">
              <a:spLocks noChangeArrowheads="1"/>
            </p:cNvSpPr>
            <p:nvPr/>
          </p:nvSpPr>
          <p:spPr bwMode="auto">
            <a:xfrm>
              <a:off x="816" y="2160"/>
              <a:ext cx="188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82600" indent="-48260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GB" altLang="en-US" sz="2400" dirty="0">
                  <a:latin typeface="Verdana" pitchFamily="34" charset="0"/>
                </a:rPr>
                <a:t>1)	type of heating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1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smtClean="0"/>
              <a:t>Physical controls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381000" indent="-381000">
              <a:lnSpc>
                <a:spcPct val="120000"/>
              </a:lnSpc>
            </a:pPr>
            <a:r>
              <a:rPr lang="en-US" altLang="en-US" sz="3200" smtClean="0">
                <a:solidFill>
                  <a:schemeClr val="bg2"/>
                </a:solidFill>
              </a:rPr>
              <a:t>grouping of items</a:t>
            </a:r>
          </a:p>
          <a:p>
            <a:pPr marL="381000" indent="-381000">
              <a:lnSpc>
                <a:spcPct val="120000"/>
              </a:lnSpc>
            </a:pPr>
            <a:r>
              <a:rPr lang="en-US" altLang="en-US" sz="3200" smtClean="0">
                <a:solidFill>
                  <a:schemeClr val="bg2"/>
                </a:solidFill>
              </a:rPr>
              <a:t>order of items</a:t>
            </a:r>
            <a:r>
              <a:rPr lang="en-US" altLang="en-US" sz="3200" smtClean="0"/>
              <a:t> </a:t>
            </a:r>
          </a:p>
          <a:p>
            <a:pPr marL="381000" indent="-381000">
              <a:lnSpc>
                <a:spcPct val="120000"/>
              </a:lnSpc>
            </a:pPr>
            <a:r>
              <a:rPr lang="en-US" altLang="en-US" sz="3200" smtClean="0"/>
              <a:t>decoration</a:t>
            </a:r>
          </a:p>
          <a:p>
            <a:pPr marL="857250" lvl="1">
              <a:lnSpc>
                <a:spcPct val="120000"/>
              </a:lnSpc>
            </a:pPr>
            <a:r>
              <a:rPr lang="en-US" altLang="en-US" smtClean="0"/>
              <a:t>different colours</a:t>
            </a:r>
            <a:br>
              <a:rPr lang="en-US" altLang="en-US" smtClean="0"/>
            </a:br>
            <a:r>
              <a:rPr lang="en-US" altLang="en-US" smtClean="0"/>
              <a:t>for different functions</a:t>
            </a:r>
          </a:p>
          <a:p>
            <a:pPr marL="857250" lvl="1">
              <a:lnSpc>
                <a:spcPct val="120000"/>
              </a:lnSpc>
            </a:pPr>
            <a:r>
              <a:rPr lang="en-US" altLang="en-US" smtClean="0"/>
              <a:t>lines around related</a:t>
            </a:r>
            <a:br>
              <a:rPr lang="en-US" altLang="en-US" smtClean="0"/>
            </a:br>
            <a:r>
              <a:rPr lang="en-US" altLang="en-US" smtClean="0"/>
              <a:t>buttons</a:t>
            </a:r>
          </a:p>
        </p:txBody>
      </p:sp>
      <p:pic>
        <p:nvPicPr>
          <p:cNvPr id="43012" name="Picture 4" descr="&#10;microwave.jpg      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175" y="1600200"/>
            <a:ext cx="2384425" cy="49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6"/>
          <p:cNvSpPr>
            <a:spLocks noChangeArrowheads="1"/>
          </p:cNvSpPr>
          <p:nvPr/>
        </p:nvSpPr>
        <p:spPr bwMode="auto">
          <a:xfrm>
            <a:off x="1143000" y="4038600"/>
            <a:ext cx="4038600" cy="198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371600" y="3581400"/>
            <a:ext cx="5562600" cy="1447800"/>
            <a:chOff x="864" y="2256"/>
            <a:chExt cx="3504" cy="912"/>
          </a:xfrm>
        </p:grpSpPr>
        <p:sp>
          <p:nvSpPr>
            <p:cNvPr id="43018" name="Text Box 5"/>
            <p:cNvSpPr txBox="1">
              <a:spLocks noChangeArrowheads="1"/>
            </p:cNvSpPr>
            <p:nvPr/>
          </p:nvSpPr>
          <p:spPr bwMode="auto">
            <a:xfrm>
              <a:off x="864" y="2644"/>
              <a:ext cx="2688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GB" altLang="en-US">
                  <a:latin typeface="Verdana" pitchFamily="34" charset="0"/>
                </a:rPr>
                <a:t>different colours for different functions</a:t>
              </a:r>
            </a:p>
          </p:txBody>
        </p:sp>
        <p:sp>
          <p:nvSpPr>
            <p:cNvPr id="43019" name="Line 8"/>
            <p:cNvSpPr>
              <a:spLocks noChangeShapeType="1"/>
            </p:cNvSpPr>
            <p:nvPr/>
          </p:nvSpPr>
          <p:spPr bwMode="auto">
            <a:xfrm flipV="1">
              <a:off x="2928" y="2256"/>
              <a:ext cx="1344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0" name="Line 9"/>
            <p:cNvSpPr>
              <a:spLocks noChangeShapeType="1"/>
            </p:cNvSpPr>
            <p:nvPr/>
          </p:nvSpPr>
          <p:spPr bwMode="auto">
            <a:xfrm flipV="1">
              <a:off x="2832" y="2784"/>
              <a:ext cx="1536" cy="24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371600" y="5187950"/>
            <a:ext cx="5334000" cy="831850"/>
            <a:chOff x="864" y="3268"/>
            <a:chExt cx="3360" cy="524"/>
          </a:xfrm>
        </p:grpSpPr>
        <p:sp>
          <p:nvSpPr>
            <p:cNvPr id="43016" name="Text Box 7"/>
            <p:cNvSpPr txBox="1">
              <a:spLocks noChangeArrowheads="1"/>
            </p:cNvSpPr>
            <p:nvPr/>
          </p:nvSpPr>
          <p:spPr bwMode="auto">
            <a:xfrm>
              <a:off x="864" y="3268"/>
              <a:ext cx="2236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GB" altLang="en-US">
                  <a:latin typeface="Verdana" pitchFamily="34" charset="0"/>
                </a:rPr>
                <a:t>lines around related </a:t>
              </a:r>
              <a:br>
                <a:rPr lang="en-GB" altLang="en-US">
                  <a:latin typeface="Verdana" pitchFamily="34" charset="0"/>
                </a:rPr>
              </a:br>
              <a:r>
                <a:rPr lang="en-GB" altLang="en-US">
                  <a:latin typeface="Verdana" pitchFamily="34" charset="0"/>
                </a:rPr>
                <a:t>buttons </a:t>
              </a:r>
              <a:r>
                <a:rPr lang="en-GB" altLang="en-US" sz="2000">
                  <a:latin typeface="Verdana" pitchFamily="34" charset="0"/>
                </a:rPr>
                <a:t>(temp up/down)</a:t>
              </a:r>
            </a:p>
          </p:txBody>
        </p:sp>
        <p:sp>
          <p:nvSpPr>
            <p:cNvPr id="43017" name="Line 10"/>
            <p:cNvSpPr>
              <a:spLocks noChangeShapeType="1"/>
            </p:cNvSpPr>
            <p:nvPr/>
          </p:nvSpPr>
          <p:spPr bwMode="auto">
            <a:xfrm flipV="1">
              <a:off x="2976" y="3360"/>
              <a:ext cx="1248" cy="14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918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smtClean="0"/>
              <a:t>Physical controls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381000" indent="-381000">
              <a:lnSpc>
                <a:spcPct val="120000"/>
              </a:lnSpc>
            </a:pPr>
            <a:r>
              <a:rPr lang="en-US" altLang="en-US" sz="3200" smtClean="0">
                <a:solidFill>
                  <a:schemeClr val="bg2"/>
                </a:solidFill>
              </a:rPr>
              <a:t>grouping of items</a:t>
            </a:r>
          </a:p>
          <a:p>
            <a:pPr marL="381000" indent="-381000">
              <a:lnSpc>
                <a:spcPct val="120000"/>
              </a:lnSpc>
            </a:pPr>
            <a:r>
              <a:rPr lang="en-US" altLang="en-US" sz="3200" smtClean="0">
                <a:solidFill>
                  <a:schemeClr val="bg2"/>
                </a:solidFill>
              </a:rPr>
              <a:t>order of items </a:t>
            </a:r>
          </a:p>
          <a:p>
            <a:pPr marL="381000" indent="-381000">
              <a:lnSpc>
                <a:spcPct val="120000"/>
              </a:lnSpc>
            </a:pPr>
            <a:r>
              <a:rPr lang="en-US" altLang="en-US" sz="3200" smtClean="0">
                <a:solidFill>
                  <a:schemeClr val="bg2"/>
                </a:solidFill>
              </a:rPr>
              <a:t>decoration</a:t>
            </a:r>
            <a:endParaRPr lang="en-US" altLang="en-US" sz="3200" smtClean="0"/>
          </a:p>
          <a:p>
            <a:pPr marL="381000" indent="-381000">
              <a:lnSpc>
                <a:spcPct val="120000"/>
              </a:lnSpc>
            </a:pPr>
            <a:r>
              <a:rPr lang="en-US" altLang="en-US" sz="3200" smtClean="0"/>
              <a:t>alignment</a:t>
            </a:r>
          </a:p>
          <a:p>
            <a:pPr marL="857250" lvl="1">
              <a:lnSpc>
                <a:spcPct val="120000"/>
              </a:lnSpc>
            </a:pPr>
            <a:r>
              <a:rPr lang="en-US" altLang="en-US" smtClean="0"/>
              <a:t>centered text in buttons</a:t>
            </a:r>
            <a:br>
              <a:rPr lang="en-US" altLang="en-US" smtClean="0"/>
            </a:br>
            <a:r>
              <a:rPr lang="en-US" altLang="en-US" smtClean="0"/>
              <a:t>? easy to scan ?</a:t>
            </a:r>
          </a:p>
        </p:txBody>
      </p:sp>
      <p:pic>
        <p:nvPicPr>
          <p:cNvPr id="44036" name="Picture 4" descr="&#10;microwave.jpg      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175" y="1600200"/>
            <a:ext cx="2384425" cy="49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Rectangle 7"/>
          <p:cNvSpPr>
            <a:spLocks noChangeArrowheads="1"/>
          </p:cNvSpPr>
          <p:nvPr/>
        </p:nvSpPr>
        <p:spPr bwMode="auto">
          <a:xfrm>
            <a:off x="1219200" y="4724400"/>
            <a:ext cx="42672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63846" name="Text Box 6"/>
          <p:cNvSpPr txBox="1">
            <a:spLocks noChangeArrowheads="1"/>
          </p:cNvSpPr>
          <p:nvPr/>
        </p:nvSpPr>
        <p:spPr bwMode="auto">
          <a:xfrm>
            <a:off x="1371600" y="5562600"/>
            <a:ext cx="2652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w Cen MT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w Cen MT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w Cen MT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altLang="en-US">
                <a:latin typeface="Verdana" pitchFamily="34" charset="0"/>
              </a:rPr>
              <a:t>? easy to scan ?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447800" y="3886200"/>
            <a:ext cx="6172200" cy="1528763"/>
            <a:chOff x="912" y="2448"/>
            <a:chExt cx="3888" cy="963"/>
          </a:xfrm>
        </p:grpSpPr>
        <p:sp>
          <p:nvSpPr>
            <p:cNvPr id="44040" name="Text Box 5"/>
            <p:cNvSpPr txBox="1">
              <a:spLocks noChangeArrowheads="1"/>
            </p:cNvSpPr>
            <p:nvPr/>
          </p:nvSpPr>
          <p:spPr bwMode="auto">
            <a:xfrm>
              <a:off x="912" y="3120"/>
              <a:ext cx="23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GB" altLang="en-US">
                  <a:latin typeface="Verdana" pitchFamily="34" charset="0"/>
                </a:rPr>
                <a:t>centred text in buttons</a:t>
              </a:r>
            </a:p>
          </p:txBody>
        </p:sp>
        <p:sp>
          <p:nvSpPr>
            <p:cNvPr id="44041" name="AutoShape 8"/>
            <p:cNvSpPr>
              <a:spLocks/>
            </p:cNvSpPr>
            <p:nvPr/>
          </p:nvSpPr>
          <p:spPr bwMode="auto">
            <a:xfrm>
              <a:off x="4608" y="2448"/>
              <a:ext cx="192" cy="816"/>
            </a:xfrm>
            <a:prstGeom prst="leftBrace">
              <a:avLst>
                <a:gd name="adj1" fmla="val 35417"/>
                <a:gd name="adj2" fmla="val 50000"/>
              </a:avLst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4042" name="Line 9"/>
            <p:cNvSpPr>
              <a:spLocks noChangeShapeType="1"/>
            </p:cNvSpPr>
            <p:nvPr/>
          </p:nvSpPr>
          <p:spPr bwMode="auto">
            <a:xfrm flipV="1">
              <a:off x="3360" y="2928"/>
              <a:ext cx="1152" cy="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186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6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altLang="en-US" smtClean="0"/>
              <a:t>Physical controls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381000" indent="-381000">
              <a:lnSpc>
                <a:spcPct val="120000"/>
              </a:lnSpc>
            </a:pPr>
            <a:r>
              <a:rPr lang="en-US" altLang="en-US" sz="3200" dirty="0" smtClean="0">
                <a:solidFill>
                  <a:schemeClr val="bg2"/>
                </a:solidFill>
              </a:rPr>
              <a:t>grouping of items</a:t>
            </a:r>
          </a:p>
          <a:p>
            <a:pPr marL="381000" indent="-381000">
              <a:lnSpc>
                <a:spcPct val="120000"/>
              </a:lnSpc>
            </a:pPr>
            <a:r>
              <a:rPr lang="en-US" altLang="en-US" sz="3200" dirty="0" smtClean="0">
                <a:solidFill>
                  <a:schemeClr val="bg2"/>
                </a:solidFill>
              </a:rPr>
              <a:t>order of items </a:t>
            </a:r>
          </a:p>
          <a:p>
            <a:pPr marL="381000" indent="-381000">
              <a:lnSpc>
                <a:spcPct val="120000"/>
              </a:lnSpc>
            </a:pPr>
            <a:r>
              <a:rPr lang="en-US" altLang="en-US" sz="3200" dirty="0" smtClean="0">
                <a:solidFill>
                  <a:schemeClr val="bg2"/>
                </a:solidFill>
              </a:rPr>
              <a:t>decoration</a:t>
            </a:r>
          </a:p>
          <a:p>
            <a:pPr marL="381000" indent="-381000">
              <a:lnSpc>
                <a:spcPct val="120000"/>
              </a:lnSpc>
            </a:pPr>
            <a:r>
              <a:rPr lang="en-US" altLang="en-US" sz="3200" dirty="0" smtClean="0">
                <a:solidFill>
                  <a:schemeClr val="bg2"/>
                </a:solidFill>
              </a:rPr>
              <a:t>alignment</a:t>
            </a:r>
            <a:endParaRPr lang="en-US" altLang="en-US" sz="3200" dirty="0" smtClean="0"/>
          </a:p>
          <a:p>
            <a:pPr marL="381000" indent="-381000">
              <a:lnSpc>
                <a:spcPct val="120000"/>
              </a:lnSpc>
            </a:pPr>
            <a:r>
              <a:rPr lang="en-US" altLang="en-US" sz="3200" dirty="0" smtClean="0"/>
              <a:t>white space</a:t>
            </a:r>
          </a:p>
          <a:p>
            <a:pPr marL="857250" lvl="1">
              <a:lnSpc>
                <a:spcPct val="120000"/>
              </a:lnSpc>
            </a:pPr>
            <a:r>
              <a:rPr lang="en-US" altLang="en-US" dirty="0" smtClean="0"/>
              <a:t>gaps to aid grouping</a:t>
            </a:r>
            <a:endParaRPr lang="en-US" altLang="en-US" sz="2800" dirty="0" smtClean="0"/>
          </a:p>
        </p:txBody>
      </p:sp>
      <p:pic>
        <p:nvPicPr>
          <p:cNvPr id="45060" name="Picture 4" descr="&#10;microwave.jpg      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175" y="1600200"/>
            <a:ext cx="2384425" cy="49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Rectangle 6"/>
          <p:cNvSpPr>
            <a:spLocks noChangeArrowheads="1"/>
          </p:cNvSpPr>
          <p:nvPr/>
        </p:nvSpPr>
        <p:spPr bwMode="auto">
          <a:xfrm>
            <a:off x="1219200" y="5638800"/>
            <a:ext cx="3886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447800" y="3810000"/>
            <a:ext cx="5943600" cy="2286000"/>
            <a:chOff x="912" y="2400"/>
            <a:chExt cx="3744" cy="1440"/>
          </a:xfrm>
        </p:grpSpPr>
        <p:sp>
          <p:nvSpPr>
            <p:cNvPr id="45063" name="Rectangle 5"/>
            <p:cNvSpPr>
              <a:spLocks noChangeArrowheads="1"/>
            </p:cNvSpPr>
            <p:nvPr/>
          </p:nvSpPr>
          <p:spPr bwMode="auto">
            <a:xfrm>
              <a:off x="912" y="3549"/>
              <a:ext cx="21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Verdana" pitchFamily="34" charset="0"/>
                </a:rPr>
                <a:t>gaps to aid grouping</a:t>
              </a:r>
              <a:endParaRPr lang="en-GB" altLang="en-US">
                <a:latin typeface="Verdana" pitchFamily="34" charset="0"/>
              </a:endParaRPr>
            </a:p>
          </p:txBody>
        </p:sp>
        <p:sp>
          <p:nvSpPr>
            <p:cNvPr id="45064" name="Line 7"/>
            <p:cNvSpPr>
              <a:spLocks noChangeShapeType="1"/>
            </p:cNvSpPr>
            <p:nvPr/>
          </p:nvSpPr>
          <p:spPr bwMode="auto">
            <a:xfrm flipV="1">
              <a:off x="3072" y="2400"/>
              <a:ext cx="1152" cy="12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5" name="Line 8"/>
            <p:cNvSpPr>
              <a:spLocks noChangeShapeType="1"/>
            </p:cNvSpPr>
            <p:nvPr/>
          </p:nvSpPr>
          <p:spPr bwMode="auto">
            <a:xfrm flipV="1">
              <a:off x="3120" y="2832"/>
              <a:ext cx="1536" cy="81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6" name="Line 9"/>
            <p:cNvSpPr>
              <a:spLocks noChangeShapeType="1"/>
            </p:cNvSpPr>
            <p:nvPr/>
          </p:nvSpPr>
          <p:spPr bwMode="auto">
            <a:xfrm flipV="1">
              <a:off x="3120" y="3552"/>
              <a:ext cx="1488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7" name="Line 10"/>
            <p:cNvSpPr>
              <a:spLocks noChangeShapeType="1"/>
            </p:cNvSpPr>
            <p:nvPr/>
          </p:nvSpPr>
          <p:spPr bwMode="auto">
            <a:xfrm flipV="1">
              <a:off x="3072" y="3840"/>
              <a:ext cx="158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722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GB" altLang="en-US" dirty="0" smtClean="0">
                <a:latin typeface="Arial" pitchFamily="34" charset="0"/>
                <a:cs typeface="Arial" pitchFamily="34" charset="0"/>
              </a:rPr>
              <a:t>For Human–Computer Interaction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600200"/>
            <a:ext cx="7772400" cy="4114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GB" altLang="en-US" sz="4000" dirty="0" smtClean="0">
                <a:solidFill>
                  <a:srgbClr val="993333"/>
                </a:solidFill>
                <a:latin typeface="Arial" pitchFamily="34" charset="0"/>
                <a:cs typeface="Arial" pitchFamily="34" charset="0"/>
              </a:rPr>
              <a:t>Understand your materials</a:t>
            </a:r>
            <a:endParaRPr lang="en-GB" altLang="en-US" sz="4000" dirty="0" smtClean="0">
              <a:latin typeface="Arial" pitchFamily="34" charset="0"/>
              <a:cs typeface="Arial" pitchFamily="34" charset="0"/>
            </a:endParaRPr>
          </a:p>
          <a:p>
            <a:pPr lvl="4"/>
            <a:endParaRPr lang="en-GB" alt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Understand Computers</a:t>
            </a:r>
          </a:p>
          <a:p>
            <a:pPr lvl="1"/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limitations, capacities, tools, platforms</a:t>
            </a:r>
          </a:p>
          <a:p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Understand People</a:t>
            </a:r>
          </a:p>
          <a:p>
            <a:pPr lvl="1"/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psychological, social aspects</a:t>
            </a:r>
          </a:p>
          <a:p>
            <a:pPr lvl="1"/>
            <a:r>
              <a:rPr lang="en-GB" altLang="en-US" sz="2000" dirty="0" smtClean="0">
                <a:latin typeface="Arial" pitchFamily="34" charset="0"/>
                <a:cs typeface="Arial" pitchFamily="34" charset="0"/>
              </a:rPr>
              <a:t>human error</a:t>
            </a:r>
          </a:p>
          <a:p>
            <a:r>
              <a:rPr lang="en-GB" altLang="en-US" sz="2400" dirty="0" smtClean="0">
                <a:latin typeface="Arial" pitchFamily="34" charset="0"/>
                <a:cs typeface="Arial" pitchFamily="34" charset="0"/>
              </a:rPr>
              <a:t>And their interaction …</a:t>
            </a: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1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5029200" y="40386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The process of design</a:t>
            </a: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609600" y="2438400"/>
            <a:ext cx="1371600" cy="762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altLang="en-US">
                <a:latin typeface="Verdana" pitchFamily="34" charset="0"/>
              </a:rPr>
              <a:t>what is</a:t>
            </a:r>
            <a:br>
              <a:rPr lang="en-GB" altLang="en-US">
                <a:latin typeface="Verdana" pitchFamily="34" charset="0"/>
              </a:rPr>
            </a:br>
            <a:r>
              <a:rPr lang="en-GB" altLang="en-US">
                <a:latin typeface="Verdana" pitchFamily="34" charset="0"/>
              </a:rPr>
              <a:t>wanted</a:t>
            </a:r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2819400" y="3048000"/>
            <a:ext cx="1371600" cy="762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altLang="en-US">
                <a:latin typeface="Verdana" pitchFamily="34" charset="0"/>
              </a:rPr>
              <a:t>analysis</a:t>
            </a:r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5029200" y="3657600"/>
            <a:ext cx="1371600" cy="762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altLang="en-US">
                <a:latin typeface="Verdana" pitchFamily="34" charset="0"/>
              </a:rPr>
              <a:t>design</a:t>
            </a:r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auto">
          <a:xfrm>
            <a:off x="7239000" y="4267200"/>
            <a:ext cx="1371600" cy="762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altLang="en-US">
                <a:latin typeface="Verdana" pitchFamily="34" charset="0"/>
              </a:rPr>
              <a:t>implement</a:t>
            </a:r>
          </a:p>
          <a:p>
            <a:pPr algn="ctr"/>
            <a:r>
              <a:rPr lang="en-GB" altLang="en-US">
                <a:latin typeface="Verdana" pitchFamily="34" charset="0"/>
              </a:rPr>
              <a:t>and deploy</a:t>
            </a:r>
          </a:p>
        </p:txBody>
      </p:sp>
      <p:sp>
        <p:nvSpPr>
          <p:cNvPr id="17416" name="AutoShape 8"/>
          <p:cNvSpPr>
            <a:spLocks noChangeArrowheads="1"/>
          </p:cNvSpPr>
          <p:nvPr/>
        </p:nvSpPr>
        <p:spPr bwMode="auto">
          <a:xfrm>
            <a:off x="4038600" y="5029200"/>
            <a:ext cx="1524000" cy="457200"/>
          </a:xfrm>
          <a:prstGeom prst="plaque">
            <a:avLst>
              <a:gd name="adj" fmla="val 16667"/>
            </a:avLst>
          </a:prstGeom>
          <a:solidFill>
            <a:srgbClr val="E1B8B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altLang="en-US">
                <a:latin typeface="Verdana" pitchFamily="34" charset="0"/>
              </a:rPr>
              <a:t>prototype</a:t>
            </a:r>
          </a:p>
        </p:txBody>
      </p:sp>
      <p:cxnSp>
        <p:nvCxnSpPr>
          <p:cNvPr id="17417" name="AutoShape 9"/>
          <p:cNvCxnSpPr>
            <a:cxnSpLocks noChangeShapeType="1"/>
            <a:stCxn id="17412" idx="3"/>
            <a:endCxn id="17413" idx="1"/>
          </p:cNvCxnSpPr>
          <p:nvPr/>
        </p:nvCxnSpPr>
        <p:spPr bwMode="auto">
          <a:xfrm>
            <a:off x="1981200" y="2819400"/>
            <a:ext cx="838200" cy="6096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9933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8" name="AutoShape 10"/>
          <p:cNvCxnSpPr>
            <a:cxnSpLocks noChangeShapeType="1"/>
            <a:stCxn id="17414" idx="3"/>
            <a:endCxn id="17415" idx="1"/>
          </p:cNvCxnSpPr>
          <p:nvPr/>
        </p:nvCxnSpPr>
        <p:spPr bwMode="auto">
          <a:xfrm>
            <a:off x="6400800" y="4038600"/>
            <a:ext cx="838200" cy="6096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9933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9" name="AutoShape 11"/>
          <p:cNvCxnSpPr>
            <a:cxnSpLocks noChangeShapeType="1"/>
            <a:stCxn id="17413" idx="3"/>
            <a:endCxn id="17414" idx="1"/>
          </p:cNvCxnSpPr>
          <p:nvPr/>
        </p:nvCxnSpPr>
        <p:spPr bwMode="auto">
          <a:xfrm>
            <a:off x="4191000" y="3429000"/>
            <a:ext cx="838200" cy="6096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9933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0" name="AutoShape 12"/>
          <p:cNvCxnSpPr>
            <a:cxnSpLocks noChangeShapeType="1"/>
            <a:stCxn id="17410" idx="3"/>
            <a:endCxn id="17416" idx="3"/>
          </p:cNvCxnSpPr>
          <p:nvPr/>
        </p:nvCxnSpPr>
        <p:spPr bwMode="auto">
          <a:xfrm flipH="1">
            <a:off x="5562600" y="4229100"/>
            <a:ext cx="838200" cy="10287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rgbClr val="9933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1" name="AutoShape 13"/>
          <p:cNvCxnSpPr>
            <a:cxnSpLocks noChangeShapeType="1"/>
            <a:stCxn id="17416" idx="1"/>
            <a:endCxn id="17413" idx="2"/>
          </p:cNvCxnSpPr>
          <p:nvPr/>
        </p:nvCxnSpPr>
        <p:spPr bwMode="auto">
          <a:xfrm rot="10800000">
            <a:off x="3505200" y="3810000"/>
            <a:ext cx="533400" cy="1447800"/>
          </a:xfrm>
          <a:prstGeom prst="curvedConnector2">
            <a:avLst/>
          </a:prstGeom>
          <a:noFill/>
          <a:ln w="28575">
            <a:solidFill>
              <a:srgbClr val="9933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88950" y="2286000"/>
            <a:ext cx="8439150" cy="3905636"/>
            <a:chOff x="308" y="1440"/>
            <a:chExt cx="5316" cy="2452"/>
          </a:xfrm>
        </p:grpSpPr>
        <p:sp>
          <p:nvSpPr>
            <p:cNvPr id="17423" name="Text Box 15"/>
            <p:cNvSpPr txBox="1">
              <a:spLocks noChangeArrowheads="1"/>
            </p:cNvSpPr>
            <p:nvPr/>
          </p:nvSpPr>
          <p:spPr bwMode="auto">
            <a:xfrm>
              <a:off x="308" y="2064"/>
              <a:ext cx="1078" cy="1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GB" altLang="en-US">
                  <a:latin typeface="Arial" pitchFamily="34" charset="0"/>
                  <a:cs typeface="Arial" pitchFamily="34" charset="0"/>
                </a:rPr>
                <a:t>Interviews</a:t>
              </a:r>
            </a:p>
            <a:p>
              <a:pPr algn="ctr" eaLnBrk="1" hangingPunct="1"/>
              <a:r>
                <a:rPr lang="en-GB" altLang="en-US">
                  <a:latin typeface="Arial" pitchFamily="34" charset="0"/>
                  <a:cs typeface="Arial" pitchFamily="34" charset="0"/>
                </a:rPr>
                <a:t>Ethnography</a:t>
              </a:r>
            </a:p>
            <a:p>
              <a:pPr algn="ctr" eaLnBrk="1" hangingPunct="1"/>
              <a:endParaRPr lang="en-GB" altLang="en-US">
                <a:latin typeface="Arial" pitchFamily="34" charset="0"/>
                <a:cs typeface="Arial" pitchFamily="34" charset="0"/>
              </a:endParaRPr>
            </a:p>
            <a:p>
              <a:pPr algn="ctr" eaLnBrk="1" hangingPunct="1"/>
              <a:r>
                <a:rPr lang="en-GB" altLang="en-US">
                  <a:solidFill>
                    <a:srgbClr val="993333"/>
                  </a:solidFill>
                  <a:latin typeface="Arial" pitchFamily="34" charset="0"/>
                  <a:cs typeface="Arial" pitchFamily="34" charset="0"/>
                </a:rPr>
                <a:t>what is there</a:t>
              </a:r>
            </a:p>
            <a:p>
              <a:pPr algn="ctr" eaLnBrk="1" hangingPunct="1"/>
              <a:r>
                <a:rPr lang="en-GB" altLang="en-US">
                  <a:solidFill>
                    <a:srgbClr val="993333"/>
                  </a:solidFill>
                  <a:latin typeface="Arial" pitchFamily="34" charset="0"/>
                  <a:cs typeface="Arial" pitchFamily="34" charset="0"/>
                </a:rPr>
                <a:t>vs.</a:t>
              </a:r>
            </a:p>
            <a:p>
              <a:pPr algn="ctr" eaLnBrk="1" hangingPunct="1"/>
              <a:r>
                <a:rPr lang="en-GB" altLang="en-US">
                  <a:solidFill>
                    <a:srgbClr val="993333"/>
                  </a:solidFill>
                  <a:latin typeface="Arial" pitchFamily="34" charset="0"/>
                  <a:cs typeface="Arial" pitchFamily="34" charset="0"/>
                </a:rPr>
                <a:t>what is wanted</a:t>
              </a:r>
              <a:endParaRPr lang="en-GB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24" name="Text Box 16"/>
            <p:cNvSpPr txBox="1">
              <a:spLocks noChangeArrowheads="1"/>
            </p:cNvSpPr>
            <p:nvPr/>
          </p:nvSpPr>
          <p:spPr bwMode="auto">
            <a:xfrm>
              <a:off x="3200" y="1728"/>
              <a:ext cx="803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GB" altLang="en-US">
                  <a:latin typeface="Arial" pitchFamily="34" charset="0"/>
                  <a:cs typeface="Arial" pitchFamily="34" charset="0"/>
                </a:rPr>
                <a:t>Guidelines</a:t>
              </a:r>
            </a:p>
            <a:p>
              <a:pPr algn="ctr" eaLnBrk="1" hangingPunct="1"/>
              <a:r>
                <a:rPr lang="en-GB" altLang="en-US">
                  <a:latin typeface="Arial" pitchFamily="34" charset="0"/>
                  <a:cs typeface="Arial" pitchFamily="34" charset="0"/>
                </a:rPr>
                <a:t>Principles</a:t>
              </a:r>
            </a:p>
            <a:p>
              <a:pPr algn="ctr" eaLnBrk="1" hangingPunct="1"/>
              <a:r>
                <a:rPr lang="en-GB" altLang="en-US">
                  <a:latin typeface="Arial" pitchFamily="34" charset="0"/>
                  <a:cs typeface="Arial" pitchFamily="34" charset="0"/>
                </a:rPr>
                <a:t>Standards</a:t>
              </a:r>
            </a:p>
          </p:txBody>
        </p:sp>
        <p:sp>
          <p:nvSpPr>
            <p:cNvPr id="17425" name="Text Box 17"/>
            <p:cNvSpPr txBox="1">
              <a:spLocks noChangeArrowheads="1"/>
            </p:cNvSpPr>
            <p:nvPr/>
          </p:nvSpPr>
          <p:spPr bwMode="auto">
            <a:xfrm>
              <a:off x="2488" y="2688"/>
              <a:ext cx="730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GB" altLang="en-US">
                  <a:latin typeface="Arial" pitchFamily="34" charset="0"/>
                  <a:cs typeface="Arial" pitchFamily="34" charset="0"/>
                </a:rPr>
                <a:t>Dialogue</a:t>
              </a:r>
              <a:br>
                <a:rPr lang="en-GB" altLang="en-US">
                  <a:latin typeface="Arial" pitchFamily="34" charset="0"/>
                  <a:cs typeface="Arial" pitchFamily="34" charset="0"/>
                </a:rPr>
              </a:br>
              <a:r>
                <a:rPr lang="en-GB" altLang="en-US">
                  <a:latin typeface="Arial" pitchFamily="34" charset="0"/>
                  <a:cs typeface="Arial" pitchFamily="34" charset="0"/>
                </a:rPr>
                <a:t>Notations</a:t>
              </a:r>
            </a:p>
          </p:txBody>
        </p:sp>
        <p:sp>
          <p:nvSpPr>
            <p:cNvPr id="17426" name="Text Box 18"/>
            <p:cNvSpPr txBox="1">
              <a:spLocks noChangeArrowheads="1"/>
            </p:cNvSpPr>
            <p:nvPr/>
          </p:nvSpPr>
          <p:spPr bwMode="auto">
            <a:xfrm>
              <a:off x="4129" y="2016"/>
              <a:ext cx="940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GB" altLang="en-US">
                  <a:latin typeface="Arial" pitchFamily="34" charset="0"/>
                  <a:cs typeface="Arial" pitchFamily="34" charset="0"/>
                </a:rPr>
                <a:t>Precise</a:t>
              </a:r>
              <a:br>
                <a:rPr lang="en-GB" altLang="en-US">
                  <a:latin typeface="Arial" pitchFamily="34" charset="0"/>
                  <a:cs typeface="Arial" pitchFamily="34" charset="0"/>
                </a:rPr>
              </a:br>
              <a:r>
                <a:rPr lang="en-GB" altLang="en-US">
                  <a:latin typeface="Arial" pitchFamily="34" charset="0"/>
                  <a:cs typeface="Arial" pitchFamily="34" charset="0"/>
                </a:rPr>
                <a:t>Specification</a:t>
              </a:r>
            </a:p>
          </p:txBody>
        </p:sp>
        <p:sp>
          <p:nvSpPr>
            <p:cNvPr id="17427" name="Text Box 19"/>
            <p:cNvSpPr txBox="1">
              <a:spLocks noChangeArrowheads="1"/>
            </p:cNvSpPr>
            <p:nvPr/>
          </p:nvSpPr>
          <p:spPr bwMode="auto">
            <a:xfrm>
              <a:off x="4530" y="3312"/>
              <a:ext cx="1094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GB" altLang="en-US">
                  <a:latin typeface="Arial" pitchFamily="34" charset="0"/>
                  <a:cs typeface="Arial" pitchFamily="34" charset="0"/>
                </a:rPr>
                <a:t>Architectures</a:t>
              </a:r>
            </a:p>
            <a:p>
              <a:pPr algn="ctr" eaLnBrk="1" hangingPunct="1"/>
              <a:r>
                <a:rPr lang="en-GB" altLang="en-US">
                  <a:latin typeface="Arial" pitchFamily="34" charset="0"/>
                  <a:cs typeface="Arial" pitchFamily="34" charset="0"/>
                </a:rPr>
                <a:t>Documentation</a:t>
              </a:r>
            </a:p>
            <a:p>
              <a:pPr algn="ctr" eaLnBrk="1" hangingPunct="1"/>
              <a:r>
                <a:rPr lang="en-GB" altLang="en-US">
                  <a:latin typeface="Arial" pitchFamily="34" charset="0"/>
                  <a:cs typeface="Arial" pitchFamily="34" charset="0"/>
                </a:rPr>
                <a:t>Help</a:t>
              </a:r>
            </a:p>
          </p:txBody>
        </p:sp>
        <p:sp>
          <p:nvSpPr>
            <p:cNvPr id="17428" name="Text Box 20"/>
            <p:cNvSpPr txBox="1">
              <a:spLocks noChangeArrowheads="1"/>
            </p:cNvSpPr>
            <p:nvPr/>
          </p:nvSpPr>
          <p:spPr bwMode="auto">
            <a:xfrm>
              <a:off x="1576" y="3120"/>
              <a:ext cx="795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GB" altLang="en-US">
                  <a:latin typeface="Arial" pitchFamily="34" charset="0"/>
                  <a:cs typeface="Arial" pitchFamily="34" charset="0"/>
                </a:rPr>
                <a:t>Evaluation</a:t>
              </a:r>
            </a:p>
            <a:p>
              <a:pPr algn="ctr" eaLnBrk="1" hangingPunct="1"/>
              <a:r>
                <a:rPr lang="en-GB" altLang="en-US">
                  <a:latin typeface="Arial" pitchFamily="34" charset="0"/>
                  <a:cs typeface="Arial" pitchFamily="34" charset="0"/>
                </a:rPr>
                <a:t>Heuristics</a:t>
              </a:r>
            </a:p>
          </p:txBody>
        </p:sp>
        <p:sp>
          <p:nvSpPr>
            <p:cNvPr id="17429" name="Text Box 21"/>
            <p:cNvSpPr txBox="1">
              <a:spLocks noChangeArrowheads="1"/>
            </p:cNvSpPr>
            <p:nvPr/>
          </p:nvSpPr>
          <p:spPr bwMode="auto">
            <a:xfrm>
              <a:off x="1494" y="1440"/>
              <a:ext cx="981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w Cen MT" pitchFamily="34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GB" altLang="en-US">
                  <a:latin typeface="Arial" pitchFamily="34" charset="0"/>
                  <a:cs typeface="Arial" pitchFamily="34" charset="0"/>
                </a:rPr>
                <a:t>Scenarios</a:t>
              </a:r>
              <a:br>
                <a:rPr lang="en-GB" altLang="en-US">
                  <a:latin typeface="Arial" pitchFamily="34" charset="0"/>
                  <a:cs typeface="Arial" pitchFamily="34" charset="0"/>
                </a:rPr>
              </a:br>
              <a:r>
                <a:rPr lang="en-GB" altLang="en-US">
                  <a:latin typeface="Arial" pitchFamily="34" charset="0"/>
                  <a:cs typeface="Arial" pitchFamily="34" charset="0"/>
                </a:rPr>
                <a:t>Task analysis</a:t>
              </a:r>
            </a:p>
          </p:txBody>
        </p:sp>
      </p:grpSp>
      <p:pic>
        <p:nvPicPr>
          <p:cNvPr id="22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2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Ethnography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Ethnography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(from 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 tooltip="Greek language"/>
              </a:rPr>
              <a:t>Greek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ethnos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" folk, people, nation" and  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grapho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"I write") is the systematic study of people and cultures.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It is the scientific description of peoples and cultures with their customs, habits, and mutual differences.  </a:t>
            </a: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1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Task Analysis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295400"/>
            <a:ext cx="8153400" cy="4236244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Helps us understand what users do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Forces us to synthesize the data into a useful format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Lays the foundation for screen design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Identifies weak points and sources of error in the task flow</a:t>
            </a:r>
          </a:p>
        </p:txBody>
      </p:sp>
      <p:pic>
        <p:nvPicPr>
          <p:cNvPr id="4" name="Content Placeholder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8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Example for Task Analysis</a:t>
            </a:r>
          </a:p>
        </p:txBody>
      </p:sp>
      <p:pic>
        <p:nvPicPr>
          <p:cNvPr id="20483" name="Picture 2" descr="http://image.slidesharecdn.com/im2044-20-20week-205-20-28lecture-29-131211141036-phpapp02/95/usability-requirements-44-638.jpg?cb=13867718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026" y="1131762"/>
            <a:ext cx="7246374" cy="5063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Content Placeholder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644"/>
            <a:ext cx="1295400" cy="132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0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888</Words>
  <Application>Microsoft Office PowerPoint</Application>
  <PresentationFormat>On-screen Show (4:3)</PresentationFormat>
  <Paragraphs>267</Paragraphs>
  <Slides>45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Unit-II Interactive design basics</vt:lpstr>
      <vt:lpstr>What Is Design</vt:lpstr>
      <vt:lpstr>Definition of Design</vt:lpstr>
      <vt:lpstr>Golden rule of design</vt:lpstr>
      <vt:lpstr>For Human–Computer Interaction</vt:lpstr>
      <vt:lpstr>The process of design</vt:lpstr>
      <vt:lpstr>Ethnography</vt:lpstr>
      <vt:lpstr>Task Analysis</vt:lpstr>
      <vt:lpstr>Example for Task Analysis</vt:lpstr>
      <vt:lpstr>Scenario</vt:lpstr>
      <vt:lpstr>Steps …</vt:lpstr>
      <vt:lpstr>know your user</vt:lpstr>
      <vt:lpstr>Design techniques</vt:lpstr>
      <vt:lpstr>Sketching Designs</vt:lpstr>
      <vt:lpstr>Examples of Design Sketches</vt:lpstr>
      <vt:lpstr>Examples of Design Sketches</vt:lpstr>
      <vt:lpstr>Examples of Design Sketches</vt:lpstr>
      <vt:lpstr>Scenarios</vt:lpstr>
      <vt:lpstr>Scenarios …</vt:lpstr>
      <vt:lpstr>Scenarios …</vt:lpstr>
      <vt:lpstr>Navigation Design</vt:lpstr>
      <vt:lpstr>Storyboards</vt:lpstr>
      <vt:lpstr>Example-Story Board</vt:lpstr>
      <vt:lpstr>Example-Story Board</vt:lpstr>
      <vt:lpstr>screen design and layout</vt:lpstr>
      <vt:lpstr>Basic principles</vt:lpstr>
      <vt:lpstr>Available tools</vt:lpstr>
      <vt:lpstr>Grouping and structure</vt:lpstr>
      <vt:lpstr>Order of groups and items</vt:lpstr>
      <vt:lpstr>Decoration</vt:lpstr>
      <vt:lpstr>Alignment - text</vt:lpstr>
      <vt:lpstr>Alignment - names</vt:lpstr>
      <vt:lpstr>Alignment - numbers</vt:lpstr>
      <vt:lpstr>Alignment - numbers</vt:lpstr>
      <vt:lpstr>Multiple  columns</vt:lpstr>
      <vt:lpstr>multiple  columns - 2</vt:lpstr>
      <vt:lpstr>Multiple  columns - 3</vt:lpstr>
      <vt:lpstr>Multiple  columns - 4</vt:lpstr>
      <vt:lpstr>white space - the counter</vt:lpstr>
      <vt:lpstr>white space - the counter</vt:lpstr>
      <vt:lpstr>Physical controls</vt:lpstr>
      <vt:lpstr>Physical controls</vt:lpstr>
      <vt:lpstr>Physical controls</vt:lpstr>
      <vt:lpstr>Physical controls</vt:lpstr>
      <vt:lpstr>Physical controls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2020-08-27T00:03:18Z</dcterms:created>
  <dcterms:modified xsi:type="dcterms:W3CDTF">2020-09-17T11:43:39Z</dcterms:modified>
</cp:coreProperties>
</file>