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3527-CF78-4D3E-931B-E9F21E93D89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CD7-8ABF-483D-94B0-ACACD082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Introduction%20to%20the%20Screen%20Reader.mp4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Unit-II Standards and Guidelines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77" y="3200400"/>
            <a:ext cx="8229600" cy="944562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Guidelines are translating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detailed design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specifications into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actual implementation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Guidelines for interactive design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>
                <a:latin typeface="Arial" pitchFamily="34" charset="0"/>
                <a:cs typeface="Arial" pitchFamily="34" charset="0"/>
              </a:rPr>
              <a:t>Entry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>
                <a:latin typeface="Arial" pitchFamily="34" charset="0"/>
                <a:cs typeface="Arial" pitchFamily="34" charset="0"/>
              </a:rPr>
              <a:t>Display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Sequence </a:t>
            </a:r>
            <a:r>
              <a:rPr lang="en-US" dirty="0">
                <a:latin typeface="Arial" pitchFamily="34" charset="0"/>
                <a:cs typeface="Arial" pitchFamily="34" charset="0"/>
              </a:rPr>
              <a:t>Control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dirty="0">
                <a:latin typeface="Arial" pitchFamily="34" charset="0"/>
                <a:cs typeface="Arial" pitchFamily="34" charset="0"/>
              </a:rPr>
              <a:t>Guidance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1371600" lvl="2" indent="-339725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Data Protection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23950"/>
            <a:ext cx="74866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Dialog </a:t>
            </a:r>
            <a:r>
              <a:rPr lang="en-US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Guidelines for user communicates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input to the system,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including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how the system presents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 device.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Eight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different dialog styles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97" y="2895600"/>
            <a:ext cx="75723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Apple’s Human Interface 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Abstract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guidelines to more specific and automated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ones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Apple’s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Human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Interface Guidelines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the Apple Desktop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Apple guidelines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consistency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Apple provides is the ‘noun–verb’ ordering guideline: the user first selects 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noun) from the visible set on the Desktop and then selects an operation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verb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to be applied to the object.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 descr="UI Copy: UX Guidelines for Command Names and Keyboard Shortcu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6178"/>
            <a:ext cx="3854245" cy="25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Apple’s Human Interface 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User control: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The user, not the computer, initiates and controls 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actions.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Dialog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initiative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involves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trade-off between user freedom and system protection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Graphical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user interface (GUI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Guidelines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tyle Guides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Screen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real estate is not an issue.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use of toolkits which provide high-level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widgets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each of these GUIs has its own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look and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feel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guides for the look and feel of a GUI promote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consistency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elements 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WIMP interface.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Grouping items in the same menu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 white space between long groups of controls on menus or in short group.</a:t>
            </a: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Universal design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46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Multi-modal vs. Multi-media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50292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Multi-modal systems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Multi-modal systems are those that use more than one human input channel (senses) in the interaction 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Used in a range of applications particularly </a:t>
            </a:r>
            <a:r>
              <a:rPr lang="en-US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good for users with special needs, and virtual reality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Ex: </a:t>
            </a:r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visual and aural senses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: A text processor may speak the words as well as echoing them to the screen</a:t>
            </a:r>
          </a:p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These systems may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Sound (speech and non-speech), Touch, Handwriting and Gestures.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Multi-modal vs. Multi-media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>
            <a:normAutofit/>
          </a:bodyPr>
          <a:lstStyle/>
          <a:p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Multi-media systems</a:t>
            </a:r>
          </a:p>
          <a:p>
            <a:pPr lvl="1"/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Use a number of different media to communicate information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Sounds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Hypertext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Animation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Video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Gestures</a:t>
            </a:r>
          </a:p>
          <a:p>
            <a:pPr lvl="2"/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Vision</a:t>
            </a:r>
          </a:p>
          <a:p>
            <a:pPr lvl="1"/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Ex: A computer based teaching system may use video, sound, animation, text and still images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national 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international bodies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ensure compliance with a set of design rules by a large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community.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Underlying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theory – Hardware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based on an understanding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physiology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ergonomics/human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factors, well known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software standards are based on theories from psychology or cognitive science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which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 less well formed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Change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Hardware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more difficult and expensive to change than software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Why multi-modal interaction?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MMI is not just about enhancing the richness of the interaction but also about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redundancy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Redundant system provide the same information through a range of channels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Information presented graphically is also captioned in readable text or speech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The aim is to provide at least an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equivalent experience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all,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regardless of their primary channel of interaction</a:t>
            </a:r>
          </a:p>
          <a:p>
            <a:endParaRPr lang="en-U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Sound in the interface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Sound is an important contributor to universal design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two types of sound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Speech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Speech recognition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Speech synthesis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Non-speech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Auditory icons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Earcons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Speech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Human beings have a great and natural mastery of speech</a:t>
            </a:r>
          </a:p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Makes it difficult to appreciate the complexities but it’s an easy medium for communication</a:t>
            </a:r>
          </a:p>
          <a:p>
            <a:pPr lvl="1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Speech recognition</a:t>
            </a:r>
          </a:p>
          <a:p>
            <a:pPr lvl="1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Speech synthesis</a:t>
            </a: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Speech recognition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Speech recognition is recognizing the speech by the computer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various methods to do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Pattern recognition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Hidden Markov Model (HMM)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Neural networks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Speech Recognition Problems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1600"/>
            <a:ext cx="8153400" cy="4724400"/>
          </a:xfrm>
        </p:spPr>
        <p:txBody>
          <a:bodyPr>
            <a:normAutofit/>
          </a:bodyPr>
          <a:lstStyle/>
          <a:p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Different people speak differently: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accent, intonation, stress, idiom, volume, etc.</a:t>
            </a:r>
          </a:p>
          <a:p>
            <a:pPr>
              <a:spcBef>
                <a:spcPct val="40000"/>
              </a:spcBef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The syntax of semantically similar sentences may vary.</a:t>
            </a:r>
          </a:p>
          <a:p>
            <a:pPr>
              <a:spcBef>
                <a:spcPct val="40000"/>
              </a:spcBef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Background noises can interfere.</a:t>
            </a:r>
          </a:p>
          <a:p>
            <a:pPr>
              <a:spcBef>
                <a:spcPct val="40000"/>
              </a:spcBef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People often “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ummm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.....” and “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errr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.....”</a:t>
            </a:r>
          </a:p>
          <a:p>
            <a:pPr>
              <a:spcBef>
                <a:spcPct val="40000"/>
              </a:spcBef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Words not enough - semantics needed as well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requires intelligence to understand a sentence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context of the utterance often has to be known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also information about the subject and speaker</a:t>
            </a:r>
          </a:p>
          <a:p>
            <a:pPr>
              <a:buFontTx/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	e.g.  even if  “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Errr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.... I, um, don’t like this” is recognised, it is a fairly useless piece of information on it’s own</a:t>
            </a:r>
          </a:p>
        </p:txBody>
      </p:sp>
    </p:spTree>
    <p:extLst>
      <p:ext uri="{BB962C8B-B14F-4D97-AF65-F5344CB8AC3E}">
        <p14:creationId xmlns:p14="http://schemas.microsoft.com/office/powerpoint/2010/main" val="36339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Speech Recognition: useful?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Single user or limited vocabulary systems  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e.g. computer dictation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Open use, limited vocabulary systems can work satisfactorily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e.g. some voice activated telephone systems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general user, wide vocabulary systems …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… still a problem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Great potential, however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when users hands are already occupied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	e.g. driving, manufacturing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for users with physical disabilities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lightweight, mobile devices</a:t>
            </a:r>
          </a:p>
          <a:p>
            <a:pPr>
              <a:lnSpc>
                <a:spcPct val="90000"/>
              </a:lnSpc>
            </a:pP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33400" y="19812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33400" y="27432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33400" y="38100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8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Speech synthesis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153400" cy="480060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The generation of speech</a:t>
            </a:r>
          </a:p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For those who are blind or partially sighted, synthesized speech offers an output medium</a:t>
            </a:r>
          </a:p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Screen readers are software packages that read the contents of a computer screen, using synthesized speech</a:t>
            </a: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Speech Synthesis: useful?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1600"/>
            <a:ext cx="8153400" cy="4724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Successful in certain constrained applications</a:t>
            </a:r>
            <a:br>
              <a:rPr lang="en-GB" alt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when the user: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is particularly motivated to overcome problems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has few alternatives</a:t>
            </a:r>
          </a:p>
          <a:p>
            <a:pPr>
              <a:buFontTx/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Examples:</a:t>
            </a:r>
          </a:p>
          <a:p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screen readers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read the textual display to the user 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utilised by visually impaired people</a:t>
            </a:r>
          </a:p>
          <a:p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Warning signals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spoken information sometimes presented to pilots whose visual and haptic skills are already fully occupied</a:t>
            </a:r>
          </a:p>
        </p:txBody>
      </p:sp>
    </p:spTree>
    <p:extLst>
      <p:ext uri="{BB962C8B-B14F-4D97-AF65-F5344CB8AC3E}">
        <p14:creationId xmlns:p14="http://schemas.microsoft.com/office/powerpoint/2010/main" val="31592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Non speech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Non speech includes such as boings, bangs, squeaks, clicks etc.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Commonly used for </a:t>
            </a:r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warnings and alarms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Evidence to show they are useful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Fewer typing mistakes with key clicks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Video games harder without sound</a:t>
            </a:r>
          </a:p>
          <a:p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Language/culture independent, unlike speech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Non-speech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Auditory icons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Earcons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z="3200" dirty="0" smtClean="0">
                <a:latin typeface="Arial" pitchFamily="34" charset="0"/>
                <a:cs typeface="Arial" pitchFamily="34" charset="0"/>
              </a:rPr>
              <a:t>Non-Speech: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143000"/>
            <a:ext cx="8153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Dual mode displays: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information presented along two different sensory channels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redundant presentation of information 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resolution of ambiguity in one mode through information in another</a:t>
            </a:r>
          </a:p>
          <a:p>
            <a:pPr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Sound good for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transient information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background status information</a:t>
            </a:r>
          </a:p>
          <a:p>
            <a:pPr>
              <a:lnSpc>
                <a:spcPct val="90000"/>
              </a:lnSpc>
            </a:pPr>
            <a:endParaRPr lang="en-GB" alt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200" dirty="0" smtClean="0">
                <a:latin typeface="Arial" pitchFamily="34" charset="0"/>
                <a:cs typeface="Arial" pitchFamily="34" charset="0"/>
              </a:rPr>
              <a:t>	e.g. Sound can be used as a redundant mode in the Apple Macintosh; almost any user action (file selection, window active, disk insert, search error, copy complete, etc.) can have a different sound associated with it.</a:t>
            </a:r>
          </a:p>
          <a:p>
            <a:pPr>
              <a:lnSpc>
                <a:spcPct val="90000"/>
              </a:lnSpc>
            </a:pPr>
            <a:endParaRPr lang="en-GB" alt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Human Factors for Designers of Equipment</a:t>
            </a:r>
            <a:r>
              <a:rPr lang="en-US" dirty="0"/>
              <a:t>, produced in 12 </a:t>
            </a:r>
            <a:r>
              <a:rPr lang="en-US" dirty="0" smtClean="0"/>
              <a:t>parts</a:t>
            </a:r>
          </a:p>
          <a:p>
            <a:r>
              <a:rPr lang="en-US" dirty="0"/>
              <a:t>Part 1 Introduction</a:t>
            </a:r>
          </a:p>
          <a:p>
            <a:r>
              <a:rPr lang="en-US" dirty="0"/>
              <a:t>Part 2 Body Size</a:t>
            </a:r>
          </a:p>
          <a:p>
            <a:r>
              <a:rPr lang="en-US" dirty="0"/>
              <a:t>Part 3 Body Strength and Stamina</a:t>
            </a:r>
          </a:p>
          <a:p>
            <a:r>
              <a:rPr lang="en-US" dirty="0"/>
              <a:t>Part 4 Workplace Design</a:t>
            </a:r>
          </a:p>
          <a:p>
            <a:r>
              <a:rPr lang="en-US" dirty="0"/>
              <a:t>Part 5 Stresses and Hazards</a:t>
            </a:r>
          </a:p>
          <a:p>
            <a:r>
              <a:rPr lang="en-US" dirty="0"/>
              <a:t>Part 6 Vision and </a:t>
            </a:r>
            <a:r>
              <a:rPr lang="en-US" dirty="0" smtClean="0"/>
              <a:t>Lighting</a:t>
            </a:r>
          </a:p>
          <a:p>
            <a:r>
              <a:rPr lang="en-US" dirty="0"/>
              <a:t>Part 7 Visual Displays</a:t>
            </a:r>
          </a:p>
          <a:p>
            <a:r>
              <a:rPr lang="en-US" dirty="0"/>
              <a:t>Part 8 Auditory Information</a:t>
            </a:r>
          </a:p>
          <a:p>
            <a:r>
              <a:rPr lang="en-US" dirty="0"/>
              <a:t>Part 9 Voice Communication</a:t>
            </a:r>
          </a:p>
          <a:p>
            <a:r>
              <a:rPr lang="en-US" dirty="0"/>
              <a:t>Part 10 Controls</a:t>
            </a:r>
          </a:p>
          <a:p>
            <a:r>
              <a:rPr lang="en-US" dirty="0"/>
              <a:t>Part 11 Design for Maintainability</a:t>
            </a:r>
          </a:p>
          <a:p>
            <a:r>
              <a:rPr lang="en-US" dirty="0"/>
              <a:t>Part 12 </a:t>
            </a:r>
            <a:r>
              <a:rPr lang="en-US" dirty="0" smtClean="0"/>
              <a:t>Systems</a:t>
            </a:r>
          </a:p>
          <a:p>
            <a:r>
              <a:rPr lang="en-US" dirty="0"/>
              <a:t>last of these is concerned with the software design process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Auditory icons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Use natural sounds to represent different types of object or action</a:t>
            </a:r>
          </a:p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Natural sounds have associated semantics which can be mapped onto similar meanings in the interaction</a:t>
            </a:r>
          </a:p>
          <a:p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E.g. throwing something away</a:t>
            </a:r>
            <a:br>
              <a:rPr lang="en-GB" alt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800" dirty="0" smtClean="0">
                <a:latin typeface="Arial" pitchFamily="34" charset="0"/>
                <a:cs typeface="Arial" pitchFamily="34" charset="0"/>
              </a:rPr>
              <a:t>			~ the sound of smashing glass</a:t>
            </a: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SonicFinder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for the Macintosh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Items and actions on the desktop have associated sounds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Folders have a </a:t>
            </a:r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papery noise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Moving files – </a:t>
            </a:r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dragging sound</a:t>
            </a: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Problem: not all things have associated meanings</a:t>
            </a:r>
            <a:r>
              <a:rPr lang="en-GB" alt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alt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Ex: Copying</a:t>
            </a:r>
            <a:br>
              <a:rPr lang="en-GB" alt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sound of a liquid being poured into a receptacle</a:t>
            </a:r>
            <a:br>
              <a:rPr lang="en-GB" alt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	rising pitch indicates the progress of the copy</a:t>
            </a: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Big files have louder sound than smaller ones</a:t>
            </a:r>
          </a:p>
        </p:txBody>
      </p:sp>
    </p:spTree>
    <p:extLst>
      <p:ext uri="{BB962C8B-B14F-4D97-AF65-F5344CB8AC3E}">
        <p14:creationId xmlns:p14="http://schemas.microsoft.com/office/powerpoint/2010/main" val="21941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Earcons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230" y="1295400"/>
            <a:ext cx="7772400" cy="3048000"/>
          </a:xfrm>
        </p:spPr>
        <p:txBody>
          <a:bodyPr>
            <a:normAutofit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Synthetic sounds used to convey information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Structured combinations of notes (motives ) represent actions and objects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Motives combined to provide rich information</a:t>
            </a: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compound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earcons</a:t>
            </a: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multiple motives combined to make one more complicated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earcon</a:t>
            </a: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4013054" cy="169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3386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4419600" y="53340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4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Earcons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ctd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Family </a:t>
            </a:r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earcons</a:t>
            </a: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	similar types of 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earcons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 represent similar classes of action or similar objects: the family of “errors” would contain syntax and operating system errors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err="1" smtClean="0">
                <a:latin typeface="Arial" pitchFamily="34" charset="0"/>
                <a:cs typeface="Arial" pitchFamily="34" charset="0"/>
              </a:rPr>
              <a:t>Earcons</a:t>
            </a: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 easily grouped and refined due to compositional and hierarchical nature</a:t>
            </a:r>
          </a:p>
          <a:p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Harder to associate with the interface task since there is no natural mapping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33400" y="44958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9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/>
              <a:t>Touch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Haptic interaction 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cutaneous perception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tactile sensation; vibrations on the skin</a:t>
            </a:r>
          </a:p>
          <a:p>
            <a:pPr lvl="1"/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kinesthetics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movement and position; force feedback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Information on shape, texture, resistance, temperature, comparative spatial factors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Example technologies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Electronic braille displays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Force feedback devices e.g. Phantom</a:t>
            </a:r>
          </a:p>
          <a:p>
            <a:pPr lvl="2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resistance, texture</a:t>
            </a:r>
          </a:p>
        </p:txBody>
      </p:sp>
    </p:spTree>
    <p:extLst>
      <p:ext uri="{BB962C8B-B14F-4D97-AF65-F5344CB8AC3E}">
        <p14:creationId xmlns:p14="http://schemas.microsoft.com/office/powerpoint/2010/main" val="4190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Touchscreen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1430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Touch screens are replacing traditional users interfaces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Cell phones &amp; handhelds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Tablets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Laptops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Portable gaming devices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Touch screens have one major disadvantages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 physical or mechanical feedback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when the screen is pressed or an event occurs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Loss of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tactile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haptic feedback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Haptic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Haptics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refers to the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sense of touch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a technology that provides mechanical feedback through the use of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vibrations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simulate specific events or effects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Benefits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Haptics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Improves task performance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Increases user satisfaction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Provides a more realistic experience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Handwriting recognition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143000"/>
            <a:ext cx="81534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	Handwriting is another communication mechanism which we are used to in day-to-day life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Technology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Handwriting consists of complex strokes and spaces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Captured by digitising tablet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strokes transformed to sequence of dots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large tablets available 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suitable for digitising maps and technical drawings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smaller devices, some incorporating thin screens to display the information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PDAs such as Palm Pilot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tablet PCs</a:t>
            </a:r>
          </a:p>
          <a:p>
            <a:pPr lvl="1">
              <a:lnSpc>
                <a:spcPct val="90000"/>
              </a:lnSpc>
            </a:pP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GB" alt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Handwriting recognition (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ctd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1600"/>
            <a:ext cx="8153400" cy="4724400"/>
          </a:xfrm>
        </p:spPr>
        <p:txBody>
          <a:bodyPr/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Problems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personal differences in letter formation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co-articulation effects</a:t>
            </a:r>
          </a:p>
          <a:p>
            <a:endParaRPr lang="en-GB" alt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Breakthroughs: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stroke not just bitmap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special ‘alphabet’  –  </a:t>
            </a: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Graffeti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PalmOS</a:t>
            </a:r>
            <a:endParaRPr lang="en-GB" alt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GB" alt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Current state: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usable – even without training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but many prefer keyboards!</a:t>
            </a:r>
          </a:p>
        </p:txBody>
      </p:sp>
    </p:spTree>
    <p:extLst>
      <p:ext uri="{BB962C8B-B14F-4D97-AF65-F5344CB8AC3E}">
        <p14:creationId xmlns:p14="http://schemas.microsoft.com/office/powerpoint/2010/main" val="35033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Gesture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gestural input - e.g. “put that there”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sign language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Technology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data glove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position sensing devices 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 MIT Media Room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Benefits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natural form of interaction - pointing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enhance communication between signing and non-signing users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Problems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user dependent, variable and issues of 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coarticulation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International standard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ISO 9241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i="1" dirty="0">
                <a:latin typeface="Arial" pitchFamily="34" charset="0"/>
                <a:cs typeface="Arial" pitchFamily="34" charset="0"/>
              </a:rPr>
              <a:t>Ergonomic Requirements for Office Work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with Visual </a:t>
            </a:r>
            <a:r>
              <a:rPr lang="en-US" sz="2600" i="1" dirty="0">
                <a:latin typeface="Arial" pitchFamily="34" charset="0"/>
                <a:cs typeface="Arial" pitchFamily="34" charset="0"/>
              </a:rPr>
              <a:t>Display Terminals (VDT)s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has 17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parts.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Seven of these are concerned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with hardware issues requirements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for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visual display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keyboard layout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workstation layout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Environment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display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reflections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display </a:t>
            </a:r>
            <a:r>
              <a:rPr lang="en-US" dirty="0">
                <a:latin typeface="Arial" pitchFamily="34" charset="0"/>
                <a:cs typeface="Arial" pitchFamily="34" charset="0"/>
              </a:rPr>
              <a:t>colors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Non-keyboard input devices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Designing for diversity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290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Users with disabilities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Visual impairment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Screen readers 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using synthesized speech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The use of sound such as speech, </a:t>
            </a: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earcons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 and auditory icons (</a:t>
            </a: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SonicFinder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The use of touch in haptic technology </a:t>
            </a:r>
          </a:p>
          <a:p>
            <a:pPr lvl="2">
              <a:lnSpc>
                <a:spcPct val="90000"/>
              </a:lnSpc>
            </a:pPr>
            <a:r>
              <a:rPr lang="en-GB" altLang="en-US" sz="1500" dirty="0" smtClean="0">
                <a:latin typeface="Arial" pitchFamily="34" charset="0"/>
                <a:cs typeface="Arial" pitchFamily="34" charset="0"/>
              </a:rPr>
              <a:t>force feedback such as </a:t>
            </a:r>
          </a:p>
          <a:p>
            <a:pPr lvl="2">
              <a:lnSpc>
                <a:spcPct val="90000"/>
              </a:lnSpc>
            </a:pPr>
            <a:r>
              <a:rPr lang="en-GB" altLang="en-US" sz="1500" dirty="0" smtClean="0">
                <a:latin typeface="Arial" pitchFamily="34" charset="0"/>
                <a:cs typeface="Arial" pitchFamily="34" charset="0"/>
              </a:rPr>
              <a:t>edges, textures and behaviour used to indicate objects and actions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Hearing impairment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Text communication such as E-mail and instant messaging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Gesture recognition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Captioning audio content – A sign of good universal design !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Physical impairment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Speech </a:t>
            </a: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Input/Output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 for those without speech difficulties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Eye gaze system which tracks eye movement to control the cursor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Gesture, Predictive Systems (e.g. Reactive keyboard)</a:t>
            </a:r>
          </a:p>
        </p:txBody>
      </p:sp>
    </p:spTree>
    <p:extLst>
      <p:ext uri="{BB962C8B-B14F-4D97-AF65-F5344CB8AC3E}">
        <p14:creationId xmlns:p14="http://schemas.microsoft.com/office/powerpoint/2010/main" val="20999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Users with disabilities (contd.)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Speech impairment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Speech synthesis,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Text communication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Dyslexia (cognitive impairment)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Speech input, output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Consistent navigation structure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Clear signposting cues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err="1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 coding 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itchFamily="34" charset="0"/>
                <a:cs typeface="Arial" pitchFamily="34" charset="0"/>
              </a:rPr>
              <a:t>Some graphical information can make the meaning of text easier to grasp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… plus 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447800"/>
            <a:ext cx="8153400" cy="4648200"/>
          </a:xfrm>
        </p:spPr>
        <p:txBody>
          <a:bodyPr/>
          <a:lstStyle/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Age groups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Older people e.g. disability aids, memory aids, communication tools to prevent social isolation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Children e.g. appropriate input/output devices, involvement in design process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Cultural differences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Influence of nationality, generation, gender, race, sexuality, class, religion, political persuasion etc. on interpretation of interface features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E.g. interpretation and acceptability of language, cultural symbols, gesture and colour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Seven parts are devoted to software issues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general dialog principles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menu dialogs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presentation of information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user guidance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command dialogs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direct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manipulation dialogs and form-filling dialogs.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Sample design standards for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A typical example of a military </a:t>
            </a:r>
            <a:r>
              <a:rPr lang="en-US" sz="2400" dirty="0" smtClean="0"/>
              <a:t>standard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(b) From </a:t>
            </a:r>
            <a:r>
              <a:rPr lang="en-US" sz="2400" dirty="0" smtClean="0"/>
              <a:t>German </a:t>
            </a:r>
            <a:r>
              <a:rPr lang="en-US" sz="2400" dirty="0"/>
              <a:t>standard DIN 66 234 Part 3 (1984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28800"/>
            <a:ext cx="74771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61" y="4038600"/>
            <a:ext cx="74866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design standards for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(c) From US military standard MIL-STD-1472C, revised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5" y="1924050"/>
            <a:ext cx="75057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ISO standard 9241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Usability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specification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applies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equally to both hardware and software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Definition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Usability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effectiveness, efficiency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satisfaction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with which specified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users achieve specified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goals in particular environments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Effectiveness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accuracy and completeness with which specified users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can achieve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specified goals in particular environments.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Efficiency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resources expended in relation to the accuracy and completeness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goals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achieved.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Satisfaction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comfort and acceptability of the work system to its users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other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people affected by its use.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1593</Words>
  <Application>Microsoft Office PowerPoint</Application>
  <PresentationFormat>On-screen Show (4:3)</PresentationFormat>
  <Paragraphs>308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Unit-II Standards and Guidelines</vt:lpstr>
      <vt:lpstr>STANDARDS</vt:lpstr>
      <vt:lpstr>PowerPoint Presentation</vt:lpstr>
      <vt:lpstr>International standard ISO 9241</vt:lpstr>
      <vt:lpstr>PowerPoint Presentation</vt:lpstr>
      <vt:lpstr>Sample design standards for displays</vt:lpstr>
      <vt:lpstr>Sample design standards for displays</vt:lpstr>
      <vt:lpstr>ISO standard 9241</vt:lpstr>
      <vt:lpstr>Usability</vt:lpstr>
      <vt:lpstr>GUIDELINES</vt:lpstr>
      <vt:lpstr>Guidelines</vt:lpstr>
      <vt:lpstr>PowerPoint Presentation</vt:lpstr>
      <vt:lpstr>Dialog styles</vt:lpstr>
      <vt:lpstr>Apple’s Human Interface Guidelines</vt:lpstr>
      <vt:lpstr>Apple’s Human Interface Guidelines</vt:lpstr>
      <vt:lpstr>Graphical user interface (GUI) Guidelines </vt:lpstr>
      <vt:lpstr>Universal design</vt:lpstr>
      <vt:lpstr>Multi-modal vs. Multi-media</vt:lpstr>
      <vt:lpstr>Multi-modal vs. Multi-media</vt:lpstr>
      <vt:lpstr>Why multi-modal interaction?</vt:lpstr>
      <vt:lpstr>Sound in the interface</vt:lpstr>
      <vt:lpstr>Speech</vt:lpstr>
      <vt:lpstr>Speech recognition</vt:lpstr>
      <vt:lpstr>Speech Recognition Problems</vt:lpstr>
      <vt:lpstr>Speech Recognition: useful?</vt:lpstr>
      <vt:lpstr> Speech synthesis </vt:lpstr>
      <vt:lpstr>Speech Synthesis: useful?</vt:lpstr>
      <vt:lpstr>Non speech</vt:lpstr>
      <vt:lpstr>Non-Speech: useful?</vt:lpstr>
      <vt:lpstr>Auditory icons</vt:lpstr>
      <vt:lpstr>SonicFinder for the Macintosh</vt:lpstr>
      <vt:lpstr>Earcons</vt:lpstr>
      <vt:lpstr>Earcons (ctd)</vt:lpstr>
      <vt:lpstr>Touch</vt:lpstr>
      <vt:lpstr>Touchscreen</vt:lpstr>
      <vt:lpstr>Haptic</vt:lpstr>
      <vt:lpstr>Handwriting recognition</vt:lpstr>
      <vt:lpstr>Handwriting recognition (ctd)</vt:lpstr>
      <vt:lpstr>Gesture</vt:lpstr>
      <vt:lpstr>Designing for diversity</vt:lpstr>
      <vt:lpstr>Users with disabilities</vt:lpstr>
      <vt:lpstr>Users with disabilities (contd.)</vt:lpstr>
      <vt:lpstr>… plus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2020-09-06T23:48:10Z</dcterms:created>
  <dcterms:modified xsi:type="dcterms:W3CDTF">2020-09-17T11:40:05Z</dcterms:modified>
</cp:coreProperties>
</file>