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57" r:id="rId3"/>
    <p:sldId id="258" r:id="rId4"/>
    <p:sldId id="259" r:id="rId5"/>
    <p:sldId id="292" r:id="rId6"/>
    <p:sldId id="351" r:id="rId7"/>
    <p:sldId id="268" r:id="rId8"/>
    <p:sldId id="349" r:id="rId9"/>
    <p:sldId id="260" r:id="rId10"/>
    <p:sldId id="261" r:id="rId11"/>
    <p:sldId id="352" r:id="rId12"/>
    <p:sldId id="353" r:id="rId13"/>
    <p:sldId id="354" r:id="rId14"/>
    <p:sldId id="355" r:id="rId15"/>
    <p:sldId id="356" r:id="rId16"/>
    <p:sldId id="357" r:id="rId17"/>
    <p:sldId id="358" r:id="rId18"/>
    <p:sldId id="359" r:id="rId19"/>
    <p:sldId id="360" r:id="rId20"/>
    <p:sldId id="361" r:id="rId21"/>
    <p:sldId id="362" r:id="rId22"/>
    <p:sldId id="350" r:id="rId23"/>
    <p:sldId id="262" r:id="rId24"/>
    <p:sldId id="263" r:id="rId25"/>
    <p:sldId id="264" r:id="rId26"/>
    <p:sldId id="265" r:id="rId27"/>
    <p:sldId id="266" r:id="rId28"/>
    <p:sldId id="364" r:id="rId29"/>
    <p:sldId id="363" r:id="rId30"/>
    <p:sldId id="365" r:id="rId31"/>
    <p:sldId id="267" r:id="rId32"/>
    <p:sldId id="269" r:id="rId33"/>
    <p:sldId id="270" r:id="rId34"/>
    <p:sldId id="366" r:id="rId35"/>
    <p:sldId id="271" r:id="rId36"/>
    <p:sldId id="272" r:id="rId37"/>
    <p:sldId id="367" r:id="rId38"/>
    <p:sldId id="274" r:id="rId39"/>
    <p:sldId id="368" r:id="rId40"/>
    <p:sldId id="275" r:id="rId41"/>
    <p:sldId id="369" r:id="rId42"/>
    <p:sldId id="277" r:id="rId43"/>
    <p:sldId id="276" r:id="rId44"/>
    <p:sldId id="278" r:id="rId45"/>
    <p:sldId id="279" r:id="rId46"/>
    <p:sldId id="282" r:id="rId47"/>
    <p:sldId id="291" r:id="rId48"/>
    <p:sldId id="293" r:id="rId49"/>
    <p:sldId id="370" r:id="rId50"/>
    <p:sldId id="294" r:id="rId51"/>
    <p:sldId id="290" r:id="rId52"/>
    <p:sldId id="283" r:id="rId53"/>
    <p:sldId id="284" r:id="rId54"/>
    <p:sldId id="285" r:id="rId55"/>
    <p:sldId id="286" r:id="rId56"/>
    <p:sldId id="287" r:id="rId57"/>
    <p:sldId id="288" r:id="rId58"/>
    <p:sldId id="289" r:id="rId59"/>
    <p:sldId id="295" r:id="rId60"/>
    <p:sldId id="298" r:id="rId61"/>
    <p:sldId id="299" r:id="rId62"/>
    <p:sldId id="371" r:id="rId63"/>
    <p:sldId id="372" r:id="rId64"/>
    <p:sldId id="300" r:id="rId65"/>
    <p:sldId id="301" r:id="rId66"/>
    <p:sldId id="296" r:id="rId67"/>
    <p:sldId id="297" r:id="rId68"/>
    <p:sldId id="373" r:id="rId69"/>
    <p:sldId id="375" r:id="rId70"/>
    <p:sldId id="376" r:id="rId71"/>
    <p:sldId id="377" r:id="rId72"/>
    <p:sldId id="378" r:id="rId73"/>
    <p:sldId id="302" r:id="rId74"/>
    <p:sldId id="303" r:id="rId75"/>
    <p:sldId id="379" r:id="rId76"/>
    <p:sldId id="304" r:id="rId77"/>
    <p:sldId id="306" r:id="rId78"/>
    <p:sldId id="380" r:id="rId79"/>
    <p:sldId id="305" r:id="rId80"/>
    <p:sldId id="307" r:id="rId81"/>
    <p:sldId id="308" r:id="rId82"/>
    <p:sldId id="309" r:id="rId83"/>
    <p:sldId id="381" r:id="rId84"/>
    <p:sldId id="382" r:id="rId85"/>
    <p:sldId id="383" r:id="rId86"/>
    <p:sldId id="384" r:id="rId87"/>
    <p:sldId id="385" r:id="rId88"/>
    <p:sldId id="387" r:id="rId89"/>
    <p:sldId id="388" r:id="rId90"/>
    <p:sldId id="310"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41"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287777-BFB2-4F43-B4D9-FFB7649DD6B0}" type="datetimeFigureOut">
              <a:rPr lang="en-US" smtClean="0"/>
              <a:pPr/>
              <a:t>9/1/2021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9D3CD-37A1-4F5A-AEBC-029AE052E4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F9D3CD-37A1-4F5A-AEBC-029AE052E47D}" type="slidenum">
              <a:rPr lang="en-US" smtClean="0"/>
              <a:pPr/>
              <a:t>33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F9D3CD-37A1-4F5A-AEBC-029AE052E47D}"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C4FDC8-F0BC-4622-83BF-39AF45F91215}" type="datetimeFigureOut">
              <a:rPr lang="en-US" smtClean="0"/>
              <a:pPr/>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064E3-F463-4C9C-8D0C-7EB63CCFA6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4FDC8-F0BC-4622-83BF-39AF45F91215}" type="datetimeFigureOut">
              <a:rPr lang="en-US" smtClean="0"/>
              <a:pPr/>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064E3-F463-4C9C-8D0C-7EB63CCFA6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4FDC8-F0BC-4622-83BF-39AF45F91215}" type="datetimeFigureOut">
              <a:rPr lang="en-US" smtClean="0"/>
              <a:pPr/>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064E3-F463-4C9C-8D0C-7EB63CCFA6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4FDC8-F0BC-4622-83BF-39AF45F91215}" type="datetimeFigureOut">
              <a:rPr lang="en-US" smtClean="0"/>
              <a:pPr/>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064E3-F463-4C9C-8D0C-7EB63CCFA6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C4FDC8-F0BC-4622-83BF-39AF45F91215}" type="datetimeFigureOut">
              <a:rPr lang="en-US" smtClean="0"/>
              <a:pPr/>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064E3-F463-4C9C-8D0C-7EB63CCFA68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C4FDC8-F0BC-4622-83BF-39AF45F91215}" type="datetimeFigureOut">
              <a:rPr lang="en-US" smtClean="0"/>
              <a:pPr/>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064E3-F463-4C9C-8D0C-7EB63CCFA6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C4FDC8-F0BC-4622-83BF-39AF45F91215}" type="datetimeFigureOut">
              <a:rPr lang="en-US" smtClean="0"/>
              <a:pPr/>
              <a:t>9/1/2021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3064E3-F463-4C9C-8D0C-7EB63CCFA6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C4FDC8-F0BC-4622-83BF-39AF45F91215}" type="datetimeFigureOut">
              <a:rPr lang="en-US" smtClean="0"/>
              <a:pPr/>
              <a:t>9/1/2021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3064E3-F463-4C9C-8D0C-7EB63CCFA6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4FDC8-F0BC-4622-83BF-39AF45F91215}" type="datetimeFigureOut">
              <a:rPr lang="en-US" smtClean="0"/>
              <a:pPr/>
              <a:t>9/1/2021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3064E3-F463-4C9C-8D0C-7EB63CCFA6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4FDC8-F0BC-4622-83BF-39AF45F91215}" type="datetimeFigureOut">
              <a:rPr lang="en-US" smtClean="0"/>
              <a:pPr/>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064E3-F463-4C9C-8D0C-7EB63CCFA6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4FDC8-F0BC-4622-83BF-39AF45F91215}" type="datetimeFigureOut">
              <a:rPr lang="en-US" smtClean="0"/>
              <a:pPr/>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064E3-F463-4C9C-8D0C-7EB63CCFA6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4FDC8-F0BC-4622-83BF-39AF45F91215}" type="datetimeFigureOut">
              <a:rPr lang="en-US" smtClean="0"/>
              <a:pPr/>
              <a:t>9/1/2021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064E3-F463-4C9C-8D0C-7EB63CCFA6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cloud.oracle.com/business_intelligenc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www.datawrapper.d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s://developers.google.com/chart/"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promptcloud.com/blog/difference-between-structured-and-unstructured-web-data" TargetMode="External"/></Relationships>
</file>

<file path=ppt/slides/_rels/slide86.xml.rels><?xml version="1.0" encoding="UTF-8" standalone="yes"?>
<Relationships xmlns="http://schemas.openxmlformats.org/package/2006/relationships"><Relationship Id="rId3" Type="http://schemas.openxmlformats.org/officeDocument/2006/relationships/hyperlink" Target="https://developers.google.com/chart/interactive/docs/customizing_chart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www.qlik.com/u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5" name="TextBox 4"/>
          <p:cNvSpPr txBox="1"/>
          <p:nvPr/>
        </p:nvSpPr>
        <p:spPr>
          <a:xfrm>
            <a:off x="642910" y="2357430"/>
            <a:ext cx="7858180" cy="477054"/>
          </a:xfrm>
          <a:prstGeom prst="rect">
            <a:avLst/>
          </a:prstGeom>
          <a:noFill/>
        </p:spPr>
        <p:txBody>
          <a:bodyPr wrap="square" rtlCol="0">
            <a:spAutoFit/>
          </a:bodyPr>
          <a:lstStyle/>
          <a:p>
            <a:pPr algn="ctr"/>
            <a:r>
              <a:rPr lang="en-US" sz="2500" b="1" dirty="0">
                <a:latin typeface="Times New Roman" pitchFamily="18" charset="0"/>
                <a:cs typeface="Times New Roman" pitchFamily="18" charset="0"/>
              </a:rPr>
              <a:t>SITA3008</a:t>
            </a:r>
            <a:endParaRPr lang="en-US" sz="2500" dirty="0">
              <a:latin typeface="Times New Roman" pitchFamily="18" charset="0"/>
              <a:cs typeface="Times New Roman" pitchFamily="18" charset="0"/>
            </a:endParaRPr>
          </a:p>
        </p:txBody>
      </p:sp>
      <p:sp>
        <p:nvSpPr>
          <p:cNvPr id="7" name="TextBox 6"/>
          <p:cNvSpPr txBox="1"/>
          <p:nvPr/>
        </p:nvSpPr>
        <p:spPr>
          <a:xfrm>
            <a:off x="2571736" y="3429000"/>
            <a:ext cx="4143404" cy="477054"/>
          </a:xfrm>
          <a:prstGeom prst="rect">
            <a:avLst/>
          </a:prstGeom>
          <a:noFill/>
        </p:spPr>
        <p:txBody>
          <a:bodyPr wrap="square" rtlCol="0">
            <a:spAutoFit/>
          </a:bodyPr>
          <a:lstStyle/>
          <a:p>
            <a:pPr algn="ctr"/>
            <a:r>
              <a:rPr lang="en-US" sz="2500" b="1" dirty="0">
                <a:latin typeface="Times New Roman" pitchFamily="18" charset="0"/>
                <a:cs typeface="Times New Roman" pitchFamily="18" charset="0"/>
              </a:rPr>
              <a:t>INTERNET OF THINGS</a:t>
            </a: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10</a:t>
            </a:fld>
            <a:endParaRPr lang="en-IN"/>
          </a:p>
        </p:txBody>
      </p:sp>
      <p:pic>
        <p:nvPicPr>
          <p:cNvPr id="6"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10" name="TextBox 9"/>
          <p:cNvSpPr txBox="1"/>
          <p:nvPr/>
        </p:nvSpPr>
        <p:spPr>
          <a:xfrm>
            <a:off x="2357422" y="2071678"/>
            <a:ext cx="5214974"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General Architecture for </a:t>
            </a:r>
            <a:r>
              <a:rPr lang="en-US" b="1" dirty="0" err="1" smtClean="0">
                <a:latin typeface="Times New Roman" pitchFamily="18" charset="0"/>
                <a:cs typeface="Times New Roman" pitchFamily="18" charset="0"/>
              </a:rPr>
              <a:t>IoT</a:t>
            </a:r>
            <a:r>
              <a:rPr lang="en-US" b="1" dirty="0" smtClean="0">
                <a:latin typeface="Times New Roman" pitchFamily="18" charset="0"/>
                <a:cs typeface="Times New Roman" pitchFamily="18" charset="0"/>
              </a:rPr>
              <a:t> Big Data</a:t>
            </a:r>
            <a:endParaRPr lang="en-US" dirty="0"/>
          </a:p>
        </p:txBody>
      </p:sp>
      <p:pic>
        <p:nvPicPr>
          <p:cNvPr id="1026" name="image2.png"/>
          <p:cNvPicPr>
            <a:picLocks noChangeAspect="1" noChangeArrowheads="1"/>
          </p:cNvPicPr>
          <p:nvPr/>
        </p:nvPicPr>
        <p:blipFill>
          <a:blip r:embed="rId3"/>
          <a:srcRect/>
          <a:stretch>
            <a:fillRect/>
          </a:stretch>
        </p:blipFill>
        <p:spPr bwMode="auto">
          <a:xfrm>
            <a:off x="1357290" y="2500306"/>
            <a:ext cx="6858048" cy="4144962"/>
          </a:xfrm>
          <a:prstGeom prst="rect">
            <a:avLst/>
          </a:prstGeom>
          <a:noFill/>
          <a:ln w="9525">
            <a:noFill/>
            <a:miter lim="800000"/>
            <a:headEnd/>
            <a:tailEnd/>
          </a:ln>
        </p:spPr>
      </p:pic>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3" name="Rectangle 2"/>
          <p:cNvSpPr/>
          <p:nvPr/>
        </p:nvSpPr>
        <p:spPr>
          <a:xfrm>
            <a:off x="142844" y="2357430"/>
            <a:ext cx="8643998" cy="3046988"/>
          </a:xfrm>
          <a:prstGeom prst="rect">
            <a:avLst/>
          </a:prstGeom>
        </p:spPr>
        <p:txBody>
          <a:bodyPr wrap="square">
            <a:spAutoFit/>
          </a:bodyPr>
          <a:lstStyle/>
          <a:p>
            <a:pPr lvl="2"/>
            <a:r>
              <a:rPr lang="en-US" sz="2400" b="1" dirty="0" err="1" smtClean="0">
                <a:latin typeface="Times New Roman" pitchFamily="18" charset="0"/>
                <a:cs typeface="Times New Roman" pitchFamily="18" charset="0"/>
              </a:rPr>
              <a:t>IoT</a:t>
            </a:r>
            <a:r>
              <a:rPr lang="en-US" sz="2400" b="1" dirty="0" smtClean="0">
                <a:latin typeface="Times New Roman" pitchFamily="18" charset="0"/>
                <a:cs typeface="Times New Roman" pitchFamily="18" charset="0"/>
              </a:rPr>
              <a:t> Service Layer</a:t>
            </a:r>
          </a:p>
          <a:p>
            <a:pPr lvl="2"/>
            <a:endParaRPr lang="en-US" sz="2400" b="1"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 service layer is concerned with handling the device specific interactions required for obtaining data from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 devices and sending control commands (where relevant) to those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 devices. </a:t>
            </a:r>
          </a:p>
          <a:p>
            <a:pPr algn="just">
              <a:buFont typeface="Arial" pitchFamily="34" charset="0"/>
              <a:buChar char="•"/>
            </a:pPr>
            <a:r>
              <a:rPr lang="en-US" sz="2400" dirty="0" smtClean="0">
                <a:latin typeface="Times New Roman" pitchFamily="18" charset="0"/>
                <a:cs typeface="Times New Roman" pitchFamily="18" charset="0"/>
              </a:rPr>
              <a:t>Therefore this layer is required to handle bi-directional communications both to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 devices and to the upper layers of the architecture</a:t>
            </a: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3" name="Rectangle 2"/>
          <p:cNvSpPr/>
          <p:nvPr/>
        </p:nvSpPr>
        <p:spPr>
          <a:xfrm>
            <a:off x="142844" y="2357430"/>
            <a:ext cx="9001156" cy="2677656"/>
          </a:xfrm>
          <a:prstGeom prst="rect">
            <a:avLst/>
          </a:prstGeom>
        </p:spPr>
        <p:txBody>
          <a:bodyPr wrap="square">
            <a:spAutoFit/>
          </a:bodyPr>
          <a:lstStyle/>
          <a:p>
            <a:pPr lvl="2"/>
            <a:r>
              <a:rPr lang="en-US" sz="2400" b="1" dirty="0" smtClean="0">
                <a:latin typeface="Times New Roman" pitchFamily="18" charset="0"/>
                <a:cs typeface="Times New Roman" pitchFamily="18" charset="0"/>
              </a:rPr>
              <a:t>Data and Protocol Mediator</a:t>
            </a:r>
          </a:p>
          <a:p>
            <a:pPr lvl="2"/>
            <a:endParaRPr lang="en-US" sz="2400" b="1"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The Data and Protocol Mediator is responsible for ingesting information from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 devices as well as other external sources ("context data").</a:t>
            </a:r>
          </a:p>
          <a:p>
            <a:pPr>
              <a:buFont typeface="Arial" pitchFamily="34" charset="0"/>
              <a:buChar char="•"/>
            </a:pPr>
            <a:r>
              <a:rPr lang="en-US" sz="2400" dirty="0" smtClean="0">
                <a:latin typeface="Times New Roman" pitchFamily="18" charset="0"/>
                <a:cs typeface="Times New Roman" pitchFamily="18" charset="0"/>
              </a:rPr>
              <a:t> It ensures that data is transformed to the </a:t>
            </a:r>
            <a:r>
              <a:rPr lang="en-US" sz="2400" dirty="0" err="1" smtClean="0">
                <a:latin typeface="Times New Roman" pitchFamily="18" charset="0"/>
                <a:cs typeface="Times New Roman" pitchFamily="18" charset="0"/>
              </a:rPr>
              <a:t>Harmonised</a:t>
            </a:r>
            <a:r>
              <a:rPr lang="en-US" sz="2400" dirty="0" smtClean="0">
                <a:latin typeface="Times New Roman" pitchFamily="18" charset="0"/>
                <a:cs typeface="Times New Roman" pitchFamily="18" charset="0"/>
              </a:rPr>
              <a:t> Entity Definition before being stored and published by the Data &amp; Control Broker.</a:t>
            </a:r>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3" name="Rectangle 2"/>
          <p:cNvSpPr/>
          <p:nvPr/>
        </p:nvSpPr>
        <p:spPr>
          <a:xfrm>
            <a:off x="142844" y="2357430"/>
            <a:ext cx="9001156" cy="3785652"/>
          </a:xfrm>
          <a:prstGeom prst="rect">
            <a:avLst/>
          </a:prstGeom>
        </p:spPr>
        <p:txBody>
          <a:bodyPr wrap="square">
            <a:spAutoFit/>
          </a:bodyPr>
          <a:lstStyle/>
          <a:p>
            <a:pPr lvl="2"/>
            <a:r>
              <a:rPr lang="en-US" sz="2400" b="1" dirty="0" smtClean="0">
                <a:latin typeface="Times New Roman" pitchFamily="18" charset="0"/>
                <a:cs typeface="Times New Roman" pitchFamily="18" charset="0"/>
              </a:rPr>
              <a:t>Data &amp; Control Broker</a:t>
            </a:r>
          </a:p>
          <a:p>
            <a:pPr lvl="2"/>
            <a:endParaRPr lang="en-US" sz="2400" b="1"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The Data &amp; Control Broker is responsible for enabling third party application access to </a:t>
            </a:r>
            <a:r>
              <a:rPr lang="en-US" sz="2400" dirty="0" err="1" smtClean="0">
                <a:latin typeface="Times New Roman" pitchFamily="18" charset="0"/>
                <a:cs typeface="Times New Roman" pitchFamily="18" charset="0"/>
              </a:rPr>
              <a:t>harmonised</a:t>
            </a:r>
            <a:r>
              <a:rPr lang="en-US" sz="2400" dirty="0" smtClean="0">
                <a:latin typeface="Times New Roman" pitchFamily="18" charset="0"/>
                <a:cs typeface="Times New Roman" pitchFamily="18" charset="0"/>
              </a:rPr>
              <a:t> data entities through a query and subscribe API, allowing applications to gain access to such data in a standard way. </a:t>
            </a:r>
          </a:p>
          <a:p>
            <a:pPr algn="just">
              <a:buFont typeface="Arial" pitchFamily="34" charset="0"/>
              <a:buChar char="•"/>
            </a:pPr>
            <a:r>
              <a:rPr lang="en-US" sz="2400" dirty="0" smtClean="0">
                <a:latin typeface="Times New Roman" pitchFamily="18" charset="0"/>
                <a:cs typeface="Times New Roman" pitchFamily="18" charset="0"/>
              </a:rPr>
              <a:t>The broker may store data in the short to medium term, coming from multiple devices and data sources via the Data and Protocol Mediator. </a:t>
            </a:r>
          </a:p>
          <a:p>
            <a:pPr algn="just">
              <a:buFont typeface="Arial" pitchFamily="34" charset="0"/>
              <a:buChar char="•"/>
            </a:pPr>
            <a:r>
              <a:rPr lang="en-US" sz="2400" dirty="0" smtClean="0">
                <a:latin typeface="Times New Roman" pitchFamily="18" charset="0"/>
                <a:cs typeface="Times New Roman" pitchFamily="18" charset="0"/>
              </a:rPr>
              <a:t>This function also transforms control requests coming from the application layer to be passed onwards to the Data &amp; Protocol Mediator</a:t>
            </a: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3" name="Rectangle 2"/>
          <p:cNvSpPr/>
          <p:nvPr/>
        </p:nvSpPr>
        <p:spPr>
          <a:xfrm>
            <a:off x="142844" y="2357430"/>
            <a:ext cx="9001156" cy="2677656"/>
          </a:xfrm>
          <a:prstGeom prst="rect">
            <a:avLst/>
          </a:prstGeom>
        </p:spPr>
        <p:txBody>
          <a:bodyPr wrap="square">
            <a:spAutoFit/>
          </a:bodyPr>
          <a:lstStyle/>
          <a:p>
            <a:pPr lvl="2" algn="just"/>
            <a:r>
              <a:rPr lang="en-US" sz="2400" b="1" dirty="0" smtClean="0">
                <a:latin typeface="Times New Roman" pitchFamily="18" charset="0"/>
                <a:cs typeface="Times New Roman" pitchFamily="18" charset="0"/>
              </a:rPr>
              <a:t>Peer API Access Management</a:t>
            </a:r>
          </a:p>
          <a:p>
            <a:pPr algn="just">
              <a:buFont typeface="Arial" pitchFamily="34" charset="0"/>
              <a:buChar char="•"/>
            </a:pPr>
            <a:r>
              <a:rPr lang="en-US" sz="2400" dirty="0" smtClean="0">
                <a:latin typeface="Times New Roman" pitchFamily="18" charset="0"/>
                <a:cs typeface="Times New Roman" pitchFamily="18" charset="0"/>
              </a:rPr>
              <a:t>The Peer API Access Management function is responsible for interfacing with its peers in other </a:t>
            </a:r>
            <a:r>
              <a:rPr lang="en-US" sz="2400" dirty="0" err="1" smtClean="0">
                <a:latin typeface="Times New Roman" pitchFamily="18" charset="0"/>
                <a:cs typeface="Times New Roman" pitchFamily="18" charset="0"/>
              </a:rPr>
              <a:t>organisations</a:t>
            </a:r>
            <a:r>
              <a:rPr lang="en-US" sz="2400" dirty="0" smtClean="0">
                <a:latin typeface="Times New Roman" pitchFamily="18" charset="0"/>
                <a:cs typeface="Times New Roman" pitchFamily="18" charset="0"/>
              </a:rPr>
              <a:t> to receive and publish additional relevant </a:t>
            </a:r>
            <a:r>
              <a:rPr lang="en-US" sz="2400" dirty="0" err="1" smtClean="0">
                <a:latin typeface="Times New Roman" pitchFamily="18" charset="0"/>
                <a:cs typeface="Times New Roman" pitchFamily="18" charset="0"/>
              </a:rPr>
              <a:t>harmonised</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 and context data. </a:t>
            </a:r>
          </a:p>
          <a:p>
            <a:pPr algn="just">
              <a:buFont typeface="Arial" pitchFamily="34" charset="0"/>
              <a:buChar char="•"/>
            </a:pPr>
            <a:r>
              <a:rPr lang="en-US" sz="2400" dirty="0" smtClean="0">
                <a:latin typeface="Times New Roman" pitchFamily="18" charset="0"/>
                <a:cs typeface="Times New Roman" pitchFamily="18" charset="0"/>
              </a:rPr>
              <a:t>The policies applied to these trusted interfaces may be different to those applied to the main developer interface provided by the Developer API Access Management function.</a:t>
            </a:r>
            <a:endParaRPr lang="en-US"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3" name="Rectangle 2"/>
          <p:cNvSpPr/>
          <p:nvPr/>
        </p:nvSpPr>
        <p:spPr>
          <a:xfrm>
            <a:off x="142844" y="2357430"/>
            <a:ext cx="9001156" cy="2677656"/>
          </a:xfrm>
          <a:prstGeom prst="rect">
            <a:avLst/>
          </a:prstGeom>
        </p:spPr>
        <p:txBody>
          <a:bodyPr wrap="square">
            <a:spAutoFit/>
          </a:bodyPr>
          <a:lstStyle/>
          <a:p>
            <a:pPr algn="just"/>
            <a:r>
              <a:rPr lang="en-US" sz="2400" b="1" dirty="0" smtClean="0">
                <a:latin typeface="Times New Roman" pitchFamily="18" charset="0"/>
                <a:cs typeface="Times New Roman" pitchFamily="18" charset="0"/>
              </a:rPr>
              <a:t>Developer API Access Management</a:t>
            </a:r>
          </a:p>
          <a:p>
            <a:pPr algn="just">
              <a:buFont typeface="Arial" pitchFamily="34" charset="0"/>
              <a:buChar char="•"/>
            </a:pPr>
            <a:r>
              <a:rPr lang="en-US" sz="2400" dirty="0" smtClean="0">
                <a:latin typeface="Times New Roman" pitchFamily="18" charset="0"/>
                <a:cs typeface="Times New Roman" pitchFamily="18" charset="0"/>
              </a:rPr>
              <a:t>The Developer API Access Management function controls access to </a:t>
            </a:r>
            <a:r>
              <a:rPr lang="en-US" sz="2400" dirty="0" err="1" smtClean="0">
                <a:latin typeface="Times New Roman" pitchFamily="18" charset="0"/>
                <a:cs typeface="Times New Roman" pitchFamily="18" charset="0"/>
              </a:rPr>
              <a:t>harmonised</a:t>
            </a:r>
            <a:r>
              <a:rPr lang="en-US" sz="2400" dirty="0" smtClean="0">
                <a:latin typeface="Times New Roman" pitchFamily="18" charset="0"/>
                <a:cs typeface="Times New Roman" pitchFamily="18" charset="0"/>
              </a:rPr>
              <a:t> data entities, covering both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 and context data, as well as control services to third party applications. </a:t>
            </a:r>
          </a:p>
          <a:p>
            <a:pPr algn="just">
              <a:buFont typeface="Arial" pitchFamily="34" charset="0"/>
              <a:buChar char="•"/>
            </a:pPr>
            <a:r>
              <a:rPr lang="en-US" sz="2400" dirty="0" smtClean="0">
                <a:latin typeface="Times New Roman" pitchFamily="18" charset="0"/>
                <a:cs typeface="Times New Roman" pitchFamily="18" charset="0"/>
              </a:rPr>
              <a:t>It implements authentication, </a:t>
            </a:r>
            <a:r>
              <a:rPr lang="en-US" sz="2400" dirty="0" err="1" smtClean="0">
                <a:latin typeface="Times New Roman" pitchFamily="18" charset="0"/>
                <a:cs typeface="Times New Roman" pitchFamily="18" charset="0"/>
              </a:rPr>
              <a:t>authorisation</a:t>
            </a:r>
            <a:r>
              <a:rPr lang="en-US" sz="2400" dirty="0" smtClean="0">
                <a:latin typeface="Times New Roman" pitchFamily="18" charset="0"/>
                <a:cs typeface="Times New Roman" pitchFamily="18" charset="0"/>
              </a:rPr>
              <a:t> and access control using industry standards to ensure privacy and security around the </a:t>
            </a:r>
            <a:r>
              <a:rPr lang="en-US" sz="2400" dirty="0" err="1" smtClean="0">
                <a:latin typeface="Times New Roman" pitchFamily="18" charset="0"/>
                <a:cs typeface="Times New Roman" pitchFamily="18" charset="0"/>
              </a:rPr>
              <a:t>harmonised</a:t>
            </a:r>
            <a:r>
              <a:rPr lang="en-US" sz="2400" dirty="0" smtClean="0">
                <a:latin typeface="Times New Roman" pitchFamily="18" charset="0"/>
                <a:cs typeface="Times New Roman" pitchFamily="18" charset="0"/>
              </a:rPr>
              <a:t> data.</a:t>
            </a:r>
            <a:endParaRPr lang="en-US"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3" name="Rectangle 2"/>
          <p:cNvSpPr/>
          <p:nvPr/>
        </p:nvSpPr>
        <p:spPr>
          <a:xfrm>
            <a:off x="142844" y="2357430"/>
            <a:ext cx="8858312" cy="2677656"/>
          </a:xfrm>
          <a:prstGeom prst="rect">
            <a:avLst/>
          </a:prstGeom>
        </p:spPr>
        <p:txBody>
          <a:bodyPr wrap="square">
            <a:spAutoFit/>
          </a:bodyPr>
          <a:lstStyle/>
          <a:p>
            <a:pPr algn="just"/>
            <a:r>
              <a:rPr lang="en-US" sz="2400" b="1" dirty="0" err="1" smtClean="0">
                <a:latin typeface="Times New Roman" pitchFamily="18" charset="0"/>
                <a:cs typeface="Times New Roman" pitchFamily="18" charset="0"/>
              </a:rPr>
              <a:t>IoT</a:t>
            </a:r>
            <a:r>
              <a:rPr lang="en-US" sz="2400" b="1" dirty="0" smtClean="0">
                <a:latin typeface="Times New Roman" pitchFamily="18" charset="0"/>
                <a:cs typeface="Times New Roman" pitchFamily="18" charset="0"/>
              </a:rPr>
              <a:t> Big Data Store</a:t>
            </a:r>
          </a:p>
          <a:p>
            <a:pPr algn="just">
              <a:buFont typeface="Arial" pitchFamily="34" charset="0"/>
              <a:buChar char="•"/>
            </a:pPr>
            <a:r>
              <a:rPr lang="en-US" sz="2400" dirty="0" smtClean="0">
                <a:latin typeface="Times New Roman" pitchFamily="18" charset="0"/>
                <a:cs typeface="Times New Roman" pitchFamily="18" charset="0"/>
              </a:rPr>
              <a:t>The provision of Big Data Analytics and Intelligence is dependent on having access to the relevant mass of data from which the various insights can be obtained. </a:t>
            </a:r>
          </a:p>
          <a:p>
            <a:pPr algn="just">
              <a:buFont typeface="Arial" pitchFamily="34" charset="0"/>
              <a:buChar char="•"/>
            </a:pPr>
            <a:r>
              <a:rPr lang="en-US" sz="2400" dirty="0" smtClean="0">
                <a:latin typeface="Times New Roman" pitchFamily="18" charset="0"/>
                <a:cs typeface="Times New Roman" pitchFamily="18" charset="0"/>
              </a:rPr>
              <a:t>This function provides data storage for this massive data and it may also provide short to medium term storage capabilities for use by the Data &amp; Control Broker, depending on the specific implementation</a:t>
            </a:r>
            <a:endParaRPr lang="en-US" sz="24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3" name="Rectangle 2"/>
          <p:cNvSpPr/>
          <p:nvPr/>
        </p:nvSpPr>
        <p:spPr>
          <a:xfrm>
            <a:off x="0" y="2357430"/>
            <a:ext cx="9001156" cy="3046988"/>
          </a:xfrm>
          <a:prstGeom prst="rect">
            <a:avLst/>
          </a:prstGeom>
        </p:spPr>
        <p:txBody>
          <a:bodyPr wrap="square">
            <a:spAutoFit/>
          </a:bodyPr>
          <a:lstStyle/>
          <a:p>
            <a:pPr>
              <a:buFont typeface="Arial" pitchFamily="34" charset="0"/>
              <a:buChar char="•"/>
            </a:pPr>
            <a:r>
              <a:rPr lang="en-US" sz="2400" b="1" dirty="0" err="1" smtClean="0">
                <a:latin typeface="Times New Roman" pitchFamily="18" charset="0"/>
                <a:cs typeface="Times New Roman" pitchFamily="18" charset="0"/>
              </a:rPr>
              <a:t>IoT</a:t>
            </a:r>
            <a:r>
              <a:rPr lang="en-US" sz="2400" b="1" dirty="0" smtClean="0">
                <a:latin typeface="Times New Roman" pitchFamily="18" charset="0"/>
                <a:cs typeface="Times New Roman" pitchFamily="18" charset="0"/>
              </a:rPr>
              <a:t> Big Data Processing</a:t>
            </a:r>
          </a:p>
          <a:p>
            <a:pPr>
              <a:buFont typeface="Arial" pitchFamily="34" charset="0"/>
              <a:buChar char="•"/>
            </a:pPr>
            <a:r>
              <a:rPr lang="en-US" sz="2400" dirty="0" smtClean="0">
                <a:latin typeface="Times New Roman" pitchFamily="18" charset="0"/>
                <a:cs typeface="Times New Roman" pitchFamily="18" charset="0"/>
              </a:rPr>
              <a:t>The processing of stored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 data to perform analytics and intelligence is identified as the responsibility of the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 Big Data Processing function. </a:t>
            </a:r>
          </a:p>
          <a:p>
            <a:pPr>
              <a:buFont typeface="Arial" pitchFamily="34" charset="0"/>
              <a:buChar char="•"/>
            </a:pPr>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 Big Data Processing function also provides related Developer API Access Management to control access to the intelligence and analytics by implementing authentication, </a:t>
            </a:r>
            <a:r>
              <a:rPr lang="en-US" sz="2400" dirty="0" err="1" smtClean="0">
                <a:latin typeface="Times New Roman" pitchFamily="18" charset="0"/>
                <a:cs typeface="Times New Roman" pitchFamily="18" charset="0"/>
              </a:rPr>
              <a:t>authorisation</a:t>
            </a:r>
            <a:r>
              <a:rPr lang="en-US" sz="2400" dirty="0" smtClean="0">
                <a:latin typeface="Times New Roman" pitchFamily="18" charset="0"/>
                <a:cs typeface="Times New Roman" pitchFamily="18" charset="0"/>
              </a:rPr>
              <a:t> and access control to ensure privacy and security.</a:t>
            </a:r>
            <a:endParaRPr lang="en-US"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3" name="Rectangle 2"/>
          <p:cNvSpPr/>
          <p:nvPr/>
        </p:nvSpPr>
        <p:spPr>
          <a:xfrm>
            <a:off x="0" y="2357430"/>
            <a:ext cx="9001156" cy="3046988"/>
          </a:xfrm>
          <a:prstGeom prst="rect">
            <a:avLst/>
          </a:prstGeom>
        </p:spPr>
        <p:txBody>
          <a:bodyPr wrap="square">
            <a:spAutoFit/>
          </a:bodyPr>
          <a:lstStyle/>
          <a:p>
            <a:r>
              <a:rPr lang="en-US" sz="2400" b="1" dirty="0" smtClean="0">
                <a:latin typeface="Times New Roman" pitchFamily="18" charset="0"/>
                <a:cs typeface="Times New Roman" pitchFamily="18" charset="0"/>
              </a:rPr>
              <a:t>Relevant products for Analytics &amp; Intelligence</a:t>
            </a: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Apache Spark</a:t>
            </a:r>
          </a:p>
          <a:p>
            <a:r>
              <a:rPr lang="en-US" sz="2400" b="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Apache Spark is a powerful data processing system based upon Cassandra or </a:t>
            </a:r>
            <a:r>
              <a:rPr lang="en-US" sz="2400" dirty="0" err="1" smtClean="0">
                <a:latin typeface="Times New Roman" pitchFamily="18" charset="0"/>
                <a:cs typeface="Times New Roman" pitchFamily="18" charset="0"/>
              </a:rPr>
              <a:t>Hadoop</a:t>
            </a:r>
            <a:r>
              <a:rPr lang="en-US" sz="2400" dirty="0" smtClean="0">
                <a:latin typeface="Times New Roman" pitchFamily="18" charset="0"/>
                <a:cs typeface="Times New Roman" pitchFamily="18" charset="0"/>
              </a:rPr>
              <a:t> for the data storage component and provides several powerful tools for building applications around it such as an SQL interface, graph data library and a job server</a:t>
            </a:r>
            <a:endParaRPr lang="en-US" sz="2400" b="1"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3" name="Rectangle 2"/>
          <p:cNvSpPr/>
          <p:nvPr/>
        </p:nvSpPr>
        <p:spPr>
          <a:xfrm>
            <a:off x="0" y="2357430"/>
            <a:ext cx="9001156" cy="3046988"/>
          </a:xfrm>
          <a:prstGeom prst="rect">
            <a:avLst/>
          </a:prstGeom>
        </p:spPr>
        <p:txBody>
          <a:bodyPr wrap="square">
            <a:spAutoFit/>
          </a:bodyPr>
          <a:lstStyle/>
          <a:p>
            <a:r>
              <a:rPr lang="en-US" sz="2400" b="1" dirty="0" smtClean="0">
                <a:latin typeface="Times New Roman" pitchFamily="18" charset="0"/>
                <a:cs typeface="Times New Roman" pitchFamily="18" charset="0"/>
              </a:rPr>
              <a:t>Relevant products for Analytics &amp; Intelligence</a:t>
            </a:r>
          </a:p>
          <a:p>
            <a:endParaRPr lang="en-US" sz="2400" b="1" dirty="0" smtClean="0">
              <a:latin typeface="Times New Roman" pitchFamily="18" charset="0"/>
              <a:cs typeface="Times New Roman" pitchFamily="18" charset="0"/>
            </a:endParaRPr>
          </a:p>
          <a:p>
            <a:pPr lvl="3"/>
            <a:r>
              <a:rPr lang="en-US" sz="2400" b="1" dirty="0" smtClean="0">
                <a:latin typeface="Times New Roman" pitchFamily="18" charset="0"/>
                <a:cs typeface="Times New Roman" pitchFamily="18" charset="0"/>
              </a:rPr>
              <a:t>Apache TinkerPop3 + Titan + Elastic Search + Gremlin</a:t>
            </a:r>
          </a:p>
          <a:p>
            <a:r>
              <a:rPr lang="en-US" sz="2400" b="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Titan provides </a:t>
            </a:r>
            <a:r>
              <a:rPr lang="en-US" sz="2400" dirty="0" err="1" smtClean="0">
                <a:latin typeface="Times New Roman" pitchFamily="18" charset="0"/>
                <a:cs typeface="Times New Roman" pitchFamily="18" charset="0"/>
              </a:rPr>
              <a:t>Casandra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backends</a:t>
            </a:r>
            <a:r>
              <a:rPr lang="en-US" sz="2400" dirty="0" smtClean="0">
                <a:latin typeface="Times New Roman" pitchFamily="18" charset="0"/>
                <a:cs typeface="Times New Roman" pitchFamily="18" charset="0"/>
              </a:rPr>
              <a:t>, integration with Elastic search, Apache </a:t>
            </a:r>
            <a:r>
              <a:rPr lang="en-US" sz="2400" dirty="0" err="1" smtClean="0">
                <a:latin typeface="Times New Roman" pitchFamily="18" charset="0"/>
                <a:cs typeface="Times New Roman" pitchFamily="18" charset="0"/>
              </a:rPr>
              <a:t>Lucene</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Solr</a:t>
            </a:r>
            <a:r>
              <a:rPr lang="en-US" sz="2400" dirty="0" smtClean="0">
                <a:latin typeface="Times New Roman" pitchFamily="18" charset="0"/>
                <a:cs typeface="Times New Roman" pitchFamily="18" charset="0"/>
              </a:rPr>
              <a:t>, Spark and others which allows it to support Geo searches, full text searches, graph traversals and regular '</a:t>
            </a:r>
            <a:r>
              <a:rPr lang="en-US" sz="2400" dirty="0" err="1" smtClean="0">
                <a:latin typeface="Times New Roman" pitchFamily="18" charset="0"/>
                <a:cs typeface="Times New Roman" pitchFamily="18" charset="0"/>
              </a:rPr>
              <a:t>SQLesque</a:t>
            </a:r>
            <a:r>
              <a:rPr lang="en-US" sz="2400" dirty="0" smtClean="0">
                <a:latin typeface="Times New Roman" pitchFamily="18" charset="0"/>
                <a:cs typeface="Times New Roman" pitchFamily="18" charset="0"/>
              </a:rPr>
              <a:t>' queries making it ideal for the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 Big Data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07EEB4B-748C-4C70-B38A-BE21317F7C14}"/>
              </a:ext>
            </a:extLst>
          </p:cNvPr>
          <p:cNvSpPr>
            <a:spLocks noGrp="1"/>
          </p:cNvSpPr>
          <p:nvPr>
            <p:ph idx="1"/>
          </p:nvPr>
        </p:nvSpPr>
        <p:spPr>
          <a:xfrm>
            <a:off x="457200" y="2285992"/>
            <a:ext cx="8229600" cy="3840171"/>
          </a:xfrm>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2</a:t>
            </a:fld>
            <a:endParaRPr lang="en-IN"/>
          </a:p>
        </p:txBody>
      </p:sp>
      <p:pic>
        <p:nvPicPr>
          <p:cNvPr id="6"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7" name="TextBox 6"/>
          <p:cNvSpPr txBox="1"/>
          <p:nvPr/>
        </p:nvSpPr>
        <p:spPr>
          <a:xfrm>
            <a:off x="357158" y="2428868"/>
            <a:ext cx="8501122" cy="2400657"/>
          </a:xfrm>
          <a:prstGeom prst="rect">
            <a:avLst/>
          </a:prstGeom>
          <a:noFill/>
        </p:spPr>
        <p:txBody>
          <a:bodyPr wrap="square" rtlCol="0">
            <a:spAutoFit/>
          </a:bodyPr>
          <a:lstStyle/>
          <a:p>
            <a:pPr>
              <a:lnSpc>
                <a:spcPct val="150000"/>
              </a:lnSpc>
            </a:pPr>
            <a:r>
              <a:rPr lang="en-US" sz="2000" b="1" dirty="0" smtClean="0">
                <a:latin typeface="Times New Roman" pitchFamily="18" charset="0"/>
                <a:cs typeface="Times New Roman" pitchFamily="18" charset="0"/>
              </a:rPr>
              <a:t>UNIT I – INTRODUCTION TO IOT</a:t>
            </a:r>
          </a:p>
          <a:p>
            <a:pPr>
              <a:lnSpc>
                <a:spcPct val="150000"/>
              </a:lnSpc>
            </a:pPr>
            <a:r>
              <a:rPr lang="en-US" sz="2000" b="1" dirty="0" smtClean="0">
                <a:latin typeface="Times New Roman" pitchFamily="18" charset="0"/>
                <a:cs typeface="Times New Roman" pitchFamily="18" charset="0"/>
              </a:rPr>
              <a:t>UNIT II - ELEMENTS OF IOT</a:t>
            </a:r>
          </a:p>
          <a:p>
            <a:pPr>
              <a:lnSpc>
                <a:spcPct val="150000"/>
              </a:lnSpc>
            </a:pPr>
            <a:r>
              <a:rPr lang="en-US" sz="2000" b="1" dirty="0" smtClean="0">
                <a:latin typeface="Times New Roman" pitchFamily="18" charset="0"/>
                <a:cs typeface="Times New Roman" pitchFamily="18" charset="0"/>
              </a:rPr>
              <a:t>UNIT III - COMMUNICATION AND CONNECTIVE TECHNOLOGIES</a:t>
            </a:r>
          </a:p>
          <a:p>
            <a:pPr>
              <a:lnSpc>
                <a:spcPct val="150000"/>
              </a:lnSpc>
            </a:pPr>
            <a:r>
              <a:rPr lang="en-US" sz="2000" b="1" dirty="0" smtClean="0">
                <a:latin typeface="Times New Roman" pitchFamily="18" charset="0"/>
                <a:cs typeface="Times New Roman" pitchFamily="18" charset="0"/>
              </a:rPr>
              <a:t>UNIT IV - DATA ANALYTICS AND IOT PLATFORM</a:t>
            </a:r>
          </a:p>
          <a:p>
            <a:pPr>
              <a:lnSpc>
                <a:spcPct val="150000"/>
              </a:lnSpc>
            </a:pPr>
            <a:r>
              <a:rPr lang="en-US" sz="2000" b="1" dirty="0" smtClean="0">
                <a:latin typeface="Times New Roman" pitchFamily="18" charset="0"/>
                <a:cs typeface="Times New Roman" pitchFamily="18" charset="0"/>
              </a:rPr>
              <a:t>UNIT V - HANDS-ON PROJECTS </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3" name="Rectangle 2"/>
          <p:cNvSpPr/>
          <p:nvPr/>
        </p:nvSpPr>
        <p:spPr>
          <a:xfrm>
            <a:off x="0" y="2357430"/>
            <a:ext cx="9001156" cy="2677656"/>
          </a:xfrm>
          <a:prstGeom prst="rect">
            <a:avLst/>
          </a:prstGeom>
        </p:spPr>
        <p:txBody>
          <a:bodyPr wrap="square">
            <a:spAutoFit/>
          </a:bodyPr>
          <a:lstStyle/>
          <a:p>
            <a:r>
              <a:rPr lang="en-US" sz="2400" b="1" dirty="0" smtClean="0">
                <a:latin typeface="Times New Roman" pitchFamily="18" charset="0"/>
                <a:cs typeface="Times New Roman" pitchFamily="18" charset="0"/>
              </a:rPr>
              <a:t>Relevant products for Analytics &amp; Intelligence</a:t>
            </a:r>
          </a:p>
          <a:p>
            <a:endParaRPr lang="en-US" sz="2400" b="1" dirty="0" smtClean="0">
              <a:latin typeface="Times New Roman" pitchFamily="18" charset="0"/>
              <a:cs typeface="Times New Roman" pitchFamily="18" charset="0"/>
            </a:endParaRPr>
          </a:p>
          <a:p>
            <a:r>
              <a:rPr lang="en-US" sz="2400" b="1" dirty="0" err="1" smtClean="0">
                <a:latin typeface="Times New Roman" pitchFamily="18" charset="0"/>
                <a:cs typeface="Times New Roman" pitchFamily="18" charset="0"/>
              </a:rPr>
              <a:t>Tensorflow</a:t>
            </a: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Another open source set of tools for machine learning - developed originally by the Google Brain Team to support advances in search ranking algorithms as well as other Google research activities.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3" name="Rectangle 2"/>
          <p:cNvSpPr/>
          <p:nvPr/>
        </p:nvSpPr>
        <p:spPr>
          <a:xfrm>
            <a:off x="0" y="2357430"/>
            <a:ext cx="9001156" cy="3046988"/>
          </a:xfrm>
          <a:prstGeom prst="rect">
            <a:avLst/>
          </a:prstGeom>
        </p:spPr>
        <p:txBody>
          <a:bodyPr wrap="square">
            <a:spAutoFit/>
          </a:bodyPr>
          <a:lstStyle/>
          <a:p>
            <a:r>
              <a:rPr lang="en-US" sz="2400" b="1" dirty="0" smtClean="0">
                <a:latin typeface="Times New Roman" pitchFamily="18" charset="0"/>
                <a:cs typeface="Times New Roman" pitchFamily="18" charset="0"/>
              </a:rPr>
              <a:t>Relevant products for Analytics &amp; Intelligence</a:t>
            </a: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Apache Mahout</a:t>
            </a:r>
          </a:p>
          <a:p>
            <a:r>
              <a:rPr lang="en-US" sz="2400" b="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Mahout is designed for the development of high performance and scalable machine learning applications. It builds for example on top of Apache Spark / </a:t>
            </a:r>
            <a:r>
              <a:rPr lang="en-US" sz="2400" dirty="0" err="1" smtClean="0">
                <a:latin typeface="Times New Roman" pitchFamily="18" charset="0"/>
                <a:cs typeface="Times New Roman" pitchFamily="18" charset="0"/>
              </a:rPr>
              <a:t>Hadoop</a:t>
            </a:r>
            <a:r>
              <a:rPr lang="en-US" sz="2400" dirty="0" smtClean="0">
                <a:latin typeface="Times New Roman" pitchFamily="18" charset="0"/>
                <a:cs typeface="Times New Roman" pitchFamily="18" charset="0"/>
              </a:rPr>
              <a:t> and supports a range of machine learning algorithms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2571736" y="214290"/>
            <a:ext cx="4429156" cy="2072011"/>
          </a:xfrm>
          <a:prstGeom prst="rect">
            <a:avLst/>
          </a:prstGeom>
          <a:noFill/>
          <a:ln w="9525">
            <a:noFill/>
            <a:miter lim="800000"/>
            <a:headEnd/>
            <a:tailEnd/>
          </a:ln>
        </p:spPr>
      </p:pic>
      <p:sp>
        <p:nvSpPr>
          <p:cNvPr id="4" name="Rectangle 3"/>
          <p:cNvSpPr/>
          <p:nvPr/>
        </p:nvSpPr>
        <p:spPr>
          <a:xfrm>
            <a:off x="2143108" y="2571744"/>
            <a:ext cx="5364417" cy="461665"/>
          </a:xfrm>
          <a:prstGeom prst="rect">
            <a:avLst/>
          </a:prstGeom>
        </p:spPr>
        <p:txBody>
          <a:bodyPr wrap="none">
            <a:spAutoFit/>
          </a:bodyPr>
          <a:lstStyle/>
          <a:p>
            <a:r>
              <a:rPr lang="en-US" sz="2400" b="1" dirty="0" smtClean="0">
                <a:latin typeface="Times New Roman" pitchFamily="18" charset="0"/>
                <a:cs typeface="Times New Roman" pitchFamily="18" charset="0"/>
              </a:rPr>
              <a:t>Big Data Analytical Tools Classification</a:t>
            </a:r>
            <a:endParaRPr lang="en-US" sz="2400" b="1" dirty="0">
              <a:latin typeface="Times New Roman" pitchFamily="18" charset="0"/>
              <a:cs typeface="Times New Roman" pitchFamily="18" charset="0"/>
            </a:endParaRPr>
          </a:p>
        </p:txBody>
      </p:sp>
      <p:sp>
        <p:nvSpPr>
          <p:cNvPr id="6" name="Rectangle 5"/>
          <p:cNvSpPr/>
          <p:nvPr/>
        </p:nvSpPr>
        <p:spPr>
          <a:xfrm>
            <a:off x="1428728" y="3714752"/>
            <a:ext cx="6715172" cy="1569660"/>
          </a:xfrm>
          <a:prstGeom prst="rect">
            <a:avLst/>
          </a:prstGeom>
        </p:spPr>
        <p:txBody>
          <a:bodyPr wrap="square">
            <a:spAutoFit/>
          </a:bodyPr>
          <a:lstStyle/>
          <a:p>
            <a:r>
              <a:rPr lang="en-US" dirty="0" smtClean="0"/>
              <a:t>•	</a:t>
            </a:r>
            <a:r>
              <a:rPr lang="en-US" sz="2400" dirty="0" smtClean="0">
                <a:latin typeface="Times New Roman" pitchFamily="18" charset="0"/>
                <a:cs typeface="Times New Roman" pitchFamily="18" charset="0"/>
              </a:rPr>
              <a:t>Data Storage and Management</a:t>
            </a:r>
          </a:p>
          <a:p>
            <a:r>
              <a:rPr lang="en-US" sz="2400" dirty="0" smtClean="0">
                <a:latin typeface="Times New Roman" pitchFamily="18" charset="0"/>
                <a:cs typeface="Times New Roman" pitchFamily="18" charset="0"/>
              </a:rPr>
              <a:t>•	Data Cleaning</a:t>
            </a:r>
          </a:p>
          <a:p>
            <a:r>
              <a:rPr lang="en-US" sz="2400" dirty="0" smtClean="0">
                <a:latin typeface="Times New Roman" pitchFamily="18" charset="0"/>
                <a:cs typeface="Times New Roman" pitchFamily="18" charset="0"/>
              </a:rPr>
              <a:t>•	Data Mining</a:t>
            </a:r>
          </a:p>
          <a:p>
            <a:r>
              <a:rPr lang="en-US" sz="2400" dirty="0" smtClean="0">
                <a:latin typeface="Times New Roman" pitchFamily="18" charset="0"/>
                <a:cs typeface="Times New Roman" pitchFamily="18" charset="0"/>
              </a:rPr>
              <a:t>•	Data Analysis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23</a:t>
            </a:fld>
            <a:endParaRPr lang="en-IN"/>
          </a:p>
        </p:txBody>
      </p:sp>
      <p:pic>
        <p:nvPicPr>
          <p:cNvPr id="6"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TextBox 7"/>
          <p:cNvSpPr txBox="1"/>
          <p:nvPr/>
        </p:nvSpPr>
        <p:spPr>
          <a:xfrm>
            <a:off x="2214546" y="2571744"/>
            <a:ext cx="5429288" cy="3165290"/>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Data Storage and Management</a:t>
            </a:r>
          </a:p>
          <a:p>
            <a:pPr lvl="0">
              <a:lnSpc>
                <a:spcPct val="150000"/>
              </a:lnSpc>
              <a:buFont typeface="Wingdings" pitchFamily="2" charset="2"/>
              <a:buChar char="Ø"/>
            </a:pPr>
            <a:r>
              <a:rPr lang="en-US" sz="2400" dirty="0" err="1" smtClean="0">
                <a:latin typeface="Times New Roman" pitchFamily="18" charset="0"/>
                <a:cs typeface="Times New Roman" pitchFamily="18" charset="0"/>
              </a:rPr>
              <a:t>Hadoop</a:t>
            </a:r>
            <a:r>
              <a:rPr lang="en-US" sz="2400" dirty="0" smtClean="0">
                <a:latin typeface="Times New Roman" pitchFamily="18" charset="0"/>
                <a:cs typeface="Times New Roman" pitchFamily="18" charset="0"/>
              </a:rPr>
              <a:t> </a:t>
            </a:r>
          </a:p>
          <a:p>
            <a:pPr lvl="0">
              <a:lnSpc>
                <a:spcPct val="150000"/>
              </a:lnSpc>
              <a:buFont typeface="Wingdings" pitchFamily="2" charset="2"/>
              <a:buChar char="Ø"/>
            </a:pPr>
            <a:r>
              <a:rPr lang="en-US" sz="2400" dirty="0" smtClean="0">
                <a:latin typeface="Times New Roman" pitchFamily="18" charset="0"/>
                <a:cs typeface="Times New Roman" pitchFamily="18" charset="0"/>
              </a:rPr>
              <a:t>Cassandra </a:t>
            </a:r>
          </a:p>
          <a:p>
            <a:pPr lvl="0">
              <a:lnSpc>
                <a:spcPct val="150000"/>
              </a:lnSpc>
              <a:buFont typeface="Wingdings" pitchFamily="2" charset="2"/>
              <a:buChar char="Ø"/>
            </a:pPr>
            <a:r>
              <a:rPr lang="en-US" sz="2400" dirty="0" err="1" smtClean="0">
                <a:latin typeface="Times New Roman" pitchFamily="18" charset="0"/>
                <a:cs typeface="Times New Roman" pitchFamily="18" charset="0"/>
              </a:rPr>
              <a:t>Cloudera</a:t>
            </a:r>
            <a:r>
              <a:rPr lang="en-US" sz="2400" dirty="0" smtClean="0">
                <a:latin typeface="Times New Roman" pitchFamily="18" charset="0"/>
                <a:cs typeface="Times New Roman" pitchFamily="18" charset="0"/>
              </a:rPr>
              <a:t> </a:t>
            </a:r>
          </a:p>
          <a:p>
            <a:pPr lvl="0">
              <a:lnSpc>
                <a:spcPct val="150000"/>
              </a:lnSpc>
              <a:buFont typeface="Wingdings" pitchFamily="2" charset="2"/>
              <a:buChar char="Ø"/>
            </a:pPr>
            <a:r>
              <a:rPr lang="en-US" sz="2400" dirty="0" err="1" smtClean="0">
                <a:latin typeface="Times New Roman" pitchFamily="18" charset="0"/>
                <a:cs typeface="Times New Roman" pitchFamily="18" charset="0"/>
              </a:rPr>
              <a:t>MongoDB</a:t>
            </a:r>
            <a:r>
              <a:rPr lang="en-US" sz="2400" dirty="0" smtClean="0">
                <a:latin typeface="Times New Roman" pitchFamily="18" charset="0"/>
                <a:cs typeface="Times New Roman" pitchFamily="18" charset="0"/>
              </a:rPr>
              <a:t> </a:t>
            </a:r>
          </a:p>
          <a:p>
            <a:pPr lvl="0">
              <a:lnSpc>
                <a:spcPct val="150000"/>
              </a:lnSpc>
              <a:buFont typeface="Wingdings" pitchFamily="2" charset="2"/>
              <a:buChar char="Ø"/>
            </a:pPr>
            <a:r>
              <a:rPr lang="en-US" sz="2400" dirty="0" smtClean="0">
                <a:latin typeface="Times New Roman" pitchFamily="18" charset="0"/>
                <a:cs typeface="Times New Roman" pitchFamily="18" charset="0"/>
              </a:rPr>
              <a:t>Graph Databases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24</a:t>
            </a:fld>
            <a:endParaRPr lang="en-IN"/>
          </a:p>
        </p:txBody>
      </p:sp>
      <p:pic>
        <p:nvPicPr>
          <p:cNvPr id="6"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TextBox 7"/>
          <p:cNvSpPr txBox="1"/>
          <p:nvPr/>
        </p:nvSpPr>
        <p:spPr>
          <a:xfrm>
            <a:off x="1071538" y="2571744"/>
            <a:ext cx="7572428" cy="2123658"/>
          </a:xfrm>
          <a:prstGeom prst="rect">
            <a:avLst/>
          </a:prstGeom>
          <a:noFill/>
        </p:spPr>
        <p:txBody>
          <a:bodyPr wrap="square" rtlCol="0">
            <a:spAutoFit/>
          </a:bodyPr>
          <a:lstStyle/>
          <a:p>
            <a:pPr lvl="1" algn="ctr"/>
            <a:r>
              <a:rPr lang="en-US" sz="2400" b="1" dirty="0" smtClean="0">
                <a:latin typeface="Times New Roman" pitchFamily="18" charset="0"/>
                <a:cs typeface="Times New Roman" pitchFamily="18" charset="0"/>
              </a:rPr>
              <a:t>Data Cleaning Tool</a:t>
            </a:r>
          </a:p>
          <a:p>
            <a:pPr algn="ctr"/>
            <a:endParaRPr lang="en-US" b="1" dirty="0" smtClean="0">
              <a:latin typeface="Times New Roman" pitchFamily="18" charset="0"/>
              <a:cs typeface="Times New Roman" pitchFamily="18" charset="0"/>
            </a:endParaRPr>
          </a:p>
          <a:p>
            <a:pPr lvl="0" algn="just">
              <a:lnSpc>
                <a:spcPct val="150000"/>
              </a:lnSpc>
              <a:buFont typeface="Arial" pitchFamily="34" charset="0"/>
              <a:buChar char="•"/>
            </a:pPr>
            <a:r>
              <a:rPr lang="en-US" sz="2400" dirty="0" err="1" smtClean="0">
                <a:latin typeface="Times New Roman" pitchFamily="18" charset="0"/>
                <a:cs typeface="Times New Roman" pitchFamily="18" charset="0"/>
              </a:rPr>
              <a:t>OpenRefine</a:t>
            </a:r>
            <a:r>
              <a:rPr lang="en-US" sz="2400" dirty="0" smtClean="0">
                <a:latin typeface="Times New Roman" pitchFamily="18" charset="0"/>
                <a:cs typeface="Times New Roman" pitchFamily="18" charset="0"/>
              </a:rPr>
              <a:t> </a:t>
            </a:r>
          </a:p>
          <a:p>
            <a:pPr lvl="0" algn="just">
              <a:lnSpc>
                <a:spcPct val="150000"/>
              </a:lnSpc>
              <a:buFont typeface="Arial" pitchFamily="34" charset="0"/>
              <a:buChar char="•"/>
            </a:pPr>
            <a:r>
              <a:rPr lang="en-US" sz="2400" dirty="0" smtClean="0">
                <a:latin typeface="Times New Roman" pitchFamily="18" charset="0"/>
                <a:cs typeface="Times New Roman" pitchFamily="18" charset="0"/>
              </a:rPr>
              <a:t>Data Cleaner.</a:t>
            </a:r>
          </a:p>
          <a:p>
            <a:endParaRPr lang="en-US" dirty="0"/>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25</a:t>
            </a:fld>
            <a:endParaRPr lang="en-IN"/>
          </a:p>
        </p:txBody>
      </p:sp>
      <p:pic>
        <p:nvPicPr>
          <p:cNvPr id="6"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TextBox 7"/>
          <p:cNvSpPr txBox="1"/>
          <p:nvPr/>
        </p:nvSpPr>
        <p:spPr>
          <a:xfrm>
            <a:off x="2643174" y="2285992"/>
            <a:ext cx="4286280" cy="2585323"/>
          </a:xfrm>
          <a:prstGeom prst="rect">
            <a:avLst/>
          </a:prstGeom>
          <a:noFill/>
        </p:spPr>
        <p:txBody>
          <a:bodyPr wrap="square" rtlCol="0">
            <a:spAutoFit/>
          </a:bodyPr>
          <a:lstStyle/>
          <a:p>
            <a:pPr marL="0" lvl="1" algn="ctr"/>
            <a:r>
              <a:rPr lang="en-US" sz="2400" b="1" dirty="0" smtClean="0">
                <a:latin typeface="Times New Roman" pitchFamily="18" charset="0"/>
                <a:cs typeface="Times New Roman" pitchFamily="18" charset="0"/>
              </a:rPr>
              <a:t>Data Mining Tool</a:t>
            </a:r>
          </a:p>
          <a:p>
            <a:pPr marL="0" lvl="1" algn="ctr"/>
            <a:endParaRPr lang="en-IN" sz="2400" b="1" dirty="0" smtClean="0">
              <a:latin typeface="Times New Roman" pitchFamily="18" charset="0"/>
              <a:cs typeface="Times New Roman" pitchFamily="18" charset="0"/>
            </a:endParaRPr>
          </a:p>
          <a:p>
            <a:pPr marL="0" lvl="1" algn="ctr"/>
            <a:endParaRPr lang="en-US" sz="2400" b="1" dirty="0" smtClean="0">
              <a:latin typeface="Times New Roman" pitchFamily="18" charset="0"/>
              <a:cs typeface="Times New Roman" pitchFamily="18" charset="0"/>
            </a:endParaRPr>
          </a:p>
          <a:p>
            <a:pPr marL="0" lvl="1">
              <a:buFont typeface="Arial" pitchFamily="34" charset="0"/>
              <a:buChar char="•"/>
            </a:pPr>
            <a:r>
              <a:rPr lang="en-US" sz="2400" dirty="0" smtClean="0">
                <a:latin typeface="Times New Roman" pitchFamily="18" charset="0"/>
                <a:cs typeface="Times New Roman" pitchFamily="18" charset="0"/>
              </a:rPr>
              <a:t>IBM SPSS Modeler</a:t>
            </a:r>
          </a:p>
          <a:p>
            <a:pPr marL="0" lvl="1">
              <a:buFont typeface="Arial" pitchFamily="34" charset="0"/>
              <a:buChar char="•"/>
            </a:pPr>
            <a:r>
              <a:rPr lang="en-US" sz="2400" dirty="0" smtClean="0">
                <a:latin typeface="Times New Roman" pitchFamily="18" charset="0"/>
                <a:cs typeface="Times New Roman" pitchFamily="18" charset="0"/>
              </a:rPr>
              <a:t>Oracle data mining</a:t>
            </a:r>
          </a:p>
          <a:p>
            <a:pPr marL="0" lvl="1">
              <a:buFont typeface="Arial" pitchFamily="34" charset="0"/>
              <a:buChar char="•"/>
            </a:pPr>
            <a:r>
              <a:rPr lang="en-US" sz="2400" dirty="0" err="1" smtClean="0">
                <a:latin typeface="Times New Roman" pitchFamily="18" charset="0"/>
                <a:cs typeface="Times New Roman" pitchFamily="18" charset="0"/>
              </a:rPr>
              <a:t>FramedData</a:t>
            </a:r>
            <a:endParaRPr lang="en-US" sz="2400" b="1" dirty="0" smtClean="0">
              <a:latin typeface="Times New Roman" pitchFamily="18" charset="0"/>
              <a:cs typeface="Times New Roman" pitchFamily="18" charset="0"/>
            </a:endParaRPr>
          </a:p>
          <a:p>
            <a:pPr algn="ctr"/>
            <a:endParaRPr lang="en-US" dirty="0"/>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26</a:t>
            </a:fld>
            <a:endParaRPr lang="en-IN"/>
          </a:p>
        </p:txBody>
      </p:sp>
      <p:pic>
        <p:nvPicPr>
          <p:cNvPr id="6"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9" name="TextBox 8"/>
          <p:cNvSpPr txBox="1"/>
          <p:nvPr/>
        </p:nvSpPr>
        <p:spPr>
          <a:xfrm>
            <a:off x="1928794" y="2285992"/>
            <a:ext cx="5929354" cy="2862322"/>
          </a:xfrm>
          <a:prstGeom prst="rect">
            <a:avLst/>
          </a:prstGeom>
          <a:noFill/>
        </p:spPr>
        <p:txBody>
          <a:bodyPr wrap="square" rtlCol="0">
            <a:spAutoFit/>
          </a:bodyPr>
          <a:lstStyle/>
          <a:p>
            <a:pPr marL="0" lvl="1" algn="ctr">
              <a:buFont typeface="Arial" pitchFamily="34" charset="0"/>
              <a:buChar char="•"/>
            </a:pPr>
            <a:r>
              <a:rPr lang="en-US" sz="2400" b="1" dirty="0" smtClean="0">
                <a:latin typeface="Times New Roman" pitchFamily="18" charset="0"/>
                <a:cs typeface="Times New Roman" pitchFamily="18" charset="0"/>
              </a:rPr>
              <a:t>Data Analysis Tool</a:t>
            </a:r>
          </a:p>
          <a:p>
            <a:pPr marL="0" lvl="1" algn="ctr">
              <a:buFont typeface="Arial" pitchFamily="34" charset="0"/>
              <a:buChar char="•"/>
            </a:pPr>
            <a:endParaRPr lang="en-IN" sz="2400" b="1" dirty="0" smtClean="0">
              <a:latin typeface="Times New Roman" pitchFamily="18" charset="0"/>
              <a:cs typeface="Times New Roman" pitchFamily="18" charset="0"/>
            </a:endParaRPr>
          </a:p>
          <a:p>
            <a:pPr marL="0" lvl="1">
              <a:buFont typeface="Arial" pitchFamily="34" charset="0"/>
              <a:buChar char="•"/>
            </a:pPr>
            <a:endParaRPr lang="en-IN" sz="2400" b="1" dirty="0" smtClean="0">
              <a:latin typeface="Times New Roman" pitchFamily="18" charset="0"/>
              <a:cs typeface="Times New Roman" pitchFamily="18" charset="0"/>
            </a:endParaRPr>
          </a:p>
          <a:p>
            <a:pPr marL="0" lvl="1">
              <a:buFont typeface="Arial" pitchFamily="34" charset="0"/>
              <a:buChar char="•"/>
            </a:pPr>
            <a:r>
              <a:rPr lang="en-US" sz="2400" dirty="0" err="1" smtClean="0">
                <a:latin typeface="Times New Roman" pitchFamily="18" charset="0"/>
                <a:cs typeface="Times New Roman" pitchFamily="18" charset="0"/>
              </a:rPr>
              <a:t>Qubole</a:t>
            </a:r>
            <a:endParaRPr lang="en-US" sz="2400" dirty="0" smtClean="0">
              <a:latin typeface="Times New Roman" pitchFamily="18" charset="0"/>
              <a:cs typeface="Times New Roman" pitchFamily="18" charset="0"/>
            </a:endParaRPr>
          </a:p>
          <a:p>
            <a:pPr marL="0" lvl="1">
              <a:buFont typeface="Arial" pitchFamily="34" charset="0"/>
              <a:buChar char="•"/>
            </a:pPr>
            <a:r>
              <a:rPr lang="en-US" sz="2400" dirty="0" err="1" smtClean="0">
                <a:latin typeface="Times New Roman" pitchFamily="18" charset="0"/>
                <a:cs typeface="Times New Roman" pitchFamily="18" charset="0"/>
              </a:rPr>
              <a:t>BigML</a:t>
            </a:r>
            <a:endParaRPr lang="en-US" sz="2400" dirty="0" smtClean="0">
              <a:latin typeface="Times New Roman" pitchFamily="18" charset="0"/>
              <a:cs typeface="Times New Roman" pitchFamily="18" charset="0"/>
            </a:endParaRPr>
          </a:p>
          <a:p>
            <a:pPr marL="0" lvl="1">
              <a:buFont typeface="Arial" pitchFamily="34" charset="0"/>
              <a:buChar char="•"/>
            </a:pPr>
            <a:r>
              <a:rPr lang="en-US" sz="2400" dirty="0" err="1" smtClean="0">
                <a:latin typeface="Times New Roman" pitchFamily="18" charset="0"/>
                <a:cs typeface="Times New Roman" pitchFamily="18" charset="0"/>
              </a:rPr>
              <a:t>Statwing</a:t>
            </a:r>
            <a:endParaRPr lang="en-US" sz="2400" dirty="0" smtClean="0">
              <a:latin typeface="Times New Roman" pitchFamily="18" charset="0"/>
              <a:cs typeface="Times New Roman" pitchFamily="18" charset="0"/>
            </a:endParaRPr>
          </a:p>
          <a:p>
            <a:pPr marL="0" lvl="1" algn="ctr">
              <a:buFont typeface="Wingdings" pitchFamily="2" charset="2"/>
              <a:buChar char="Ø"/>
            </a:pPr>
            <a:endParaRPr lang="en-US" b="1" dirty="0" smtClean="0"/>
          </a:p>
          <a:p>
            <a:pPr algn="ctr"/>
            <a:endParaRPr lang="en-US" dirty="0"/>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dirty="0"/>
          </a:p>
        </p:txBody>
      </p:sp>
      <p:sp>
        <p:nvSpPr>
          <p:cNvPr id="5" name="Slide Number Placeholder 4"/>
          <p:cNvSpPr>
            <a:spLocks noGrp="1"/>
          </p:cNvSpPr>
          <p:nvPr>
            <p:ph type="sldNum" sz="quarter" idx="12"/>
          </p:nvPr>
        </p:nvSpPr>
        <p:spPr/>
        <p:txBody>
          <a:bodyPr/>
          <a:lstStyle/>
          <a:p>
            <a:fld id="{3D9609EE-0704-459D-8F17-DAC89C82A016}" type="slidenum">
              <a:rPr lang="en-IN" smtClean="0"/>
              <a:pPr/>
              <a:t>27</a:t>
            </a:fld>
            <a:endParaRPr lang="en-IN"/>
          </a:p>
        </p:txBody>
      </p:sp>
      <p:pic>
        <p:nvPicPr>
          <p:cNvPr id="6" name="Picture 2"/>
          <p:cNvPicPr>
            <a:picLocks noChangeAspect="1" noChangeArrowheads="1"/>
          </p:cNvPicPr>
          <p:nvPr/>
        </p:nvPicPr>
        <p:blipFill>
          <a:blip r:embed="rId2"/>
          <a:srcRect/>
          <a:stretch>
            <a:fillRect/>
          </a:stretch>
        </p:blipFill>
        <p:spPr bwMode="auto">
          <a:xfrm>
            <a:off x="2571736" y="1"/>
            <a:ext cx="4429156" cy="1928802"/>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TextBox 7"/>
          <p:cNvSpPr txBox="1"/>
          <p:nvPr/>
        </p:nvSpPr>
        <p:spPr>
          <a:xfrm>
            <a:off x="2500298" y="1928802"/>
            <a:ext cx="4286280" cy="738664"/>
          </a:xfrm>
          <a:prstGeom prst="rect">
            <a:avLst/>
          </a:prstGeom>
          <a:noFill/>
        </p:spPr>
        <p:txBody>
          <a:bodyPr wrap="square" rtlCol="0">
            <a:spAutoFit/>
          </a:bodyPr>
          <a:lstStyle/>
          <a:p>
            <a:pPr lvl="0" algn="ctr"/>
            <a:r>
              <a:rPr lang="en-US" sz="2400" b="1" dirty="0" smtClean="0">
                <a:latin typeface="Times New Roman" pitchFamily="18" charset="0"/>
                <a:cs typeface="Times New Roman" pitchFamily="18" charset="0"/>
              </a:rPr>
              <a:t>Apache </a:t>
            </a:r>
            <a:r>
              <a:rPr lang="en-US" sz="2400" b="1" dirty="0" err="1" smtClean="0">
                <a:latin typeface="Times New Roman" pitchFamily="18" charset="0"/>
                <a:cs typeface="Times New Roman" pitchFamily="18" charset="0"/>
              </a:rPr>
              <a:t>Hadoop</a:t>
            </a:r>
            <a:r>
              <a:rPr lang="en-US" sz="2400" b="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endParaRPr lang="en-US" dirty="0"/>
          </a:p>
        </p:txBody>
      </p:sp>
      <p:sp>
        <p:nvSpPr>
          <p:cNvPr id="9" name="TextBox 8"/>
          <p:cNvSpPr txBox="1"/>
          <p:nvPr/>
        </p:nvSpPr>
        <p:spPr>
          <a:xfrm>
            <a:off x="428596" y="2571744"/>
            <a:ext cx="7786742" cy="4016484"/>
          </a:xfrm>
          <a:prstGeom prst="rect">
            <a:avLst/>
          </a:prstGeom>
          <a:noFill/>
        </p:spPr>
        <p:txBody>
          <a:bodyPr wrap="square" rtlCol="0">
            <a:spAutoFit/>
          </a:bodyPr>
          <a:lstStyle/>
          <a:p>
            <a:pPr>
              <a:lnSpc>
                <a:spcPct val="150000"/>
              </a:lnSpc>
            </a:pPr>
            <a:r>
              <a:rPr lang="en-US" sz="2400" b="1" dirty="0" err="1" smtClean="0">
                <a:latin typeface="Times New Roman" pitchFamily="18" charset="0"/>
                <a:cs typeface="Times New Roman" pitchFamily="18" charset="0"/>
              </a:rPr>
              <a:t>Hadoop</a:t>
            </a:r>
            <a:r>
              <a:rPr lang="en-US" sz="2400" b="1" dirty="0" smtClean="0">
                <a:latin typeface="Times New Roman" pitchFamily="18" charset="0"/>
                <a:cs typeface="Times New Roman" pitchFamily="18" charset="0"/>
              </a:rPr>
              <a:t> </a:t>
            </a:r>
          </a:p>
          <a:p>
            <a:r>
              <a:rPr lang="en-US" sz="2400" dirty="0" smtClean="0"/>
              <a:t>1. </a:t>
            </a:r>
            <a:r>
              <a:rPr lang="en-US" sz="2400" dirty="0" err="1" smtClean="0"/>
              <a:t>Hadoop</a:t>
            </a:r>
            <a:r>
              <a:rPr lang="en-US" sz="2400" dirty="0" smtClean="0"/>
              <a:t> is an open source framework that supports the processing of large data sets in a distributed computing environment. </a:t>
            </a:r>
          </a:p>
          <a:p>
            <a:r>
              <a:rPr lang="en-US" sz="2400" dirty="0" smtClean="0"/>
              <a:t>2. </a:t>
            </a:r>
            <a:r>
              <a:rPr lang="en-US" sz="2400" dirty="0" err="1" smtClean="0"/>
              <a:t>Hadoop</a:t>
            </a:r>
            <a:r>
              <a:rPr lang="en-US" sz="2400" dirty="0" smtClean="0"/>
              <a:t> consists of </a:t>
            </a:r>
            <a:r>
              <a:rPr lang="en-US" sz="2400" dirty="0" err="1" smtClean="0"/>
              <a:t>MapReduce</a:t>
            </a:r>
            <a:r>
              <a:rPr lang="en-US" sz="2400" dirty="0" smtClean="0"/>
              <a:t>, the </a:t>
            </a:r>
            <a:r>
              <a:rPr lang="en-US" sz="2400" dirty="0" err="1" smtClean="0"/>
              <a:t>Hadoop</a:t>
            </a:r>
            <a:r>
              <a:rPr lang="en-US" sz="2400" dirty="0" smtClean="0"/>
              <a:t> distributed file system (HDFS) and a number of related projects such as Apache Hive, </a:t>
            </a:r>
            <a:r>
              <a:rPr lang="en-US" sz="2400" dirty="0" err="1" smtClean="0"/>
              <a:t>HBase</a:t>
            </a:r>
            <a:r>
              <a:rPr lang="en-US" sz="2400" dirty="0" smtClean="0"/>
              <a:t> and Zookeeper. </a:t>
            </a:r>
            <a:r>
              <a:rPr lang="en-US" sz="2400" dirty="0" err="1" smtClean="0"/>
              <a:t>MapReduce</a:t>
            </a:r>
            <a:r>
              <a:rPr lang="en-US" sz="2400" dirty="0" smtClean="0"/>
              <a:t> and </a:t>
            </a:r>
            <a:r>
              <a:rPr lang="en-US" sz="2400" dirty="0" err="1" smtClean="0"/>
              <a:t>Hadoop</a:t>
            </a:r>
            <a:r>
              <a:rPr lang="en-US" sz="2400" dirty="0" smtClean="0"/>
              <a:t> distributed file system (HDFS) are the main component of </a:t>
            </a:r>
            <a:r>
              <a:rPr lang="en-US" sz="2400" dirty="0" err="1" smtClean="0"/>
              <a:t>Hadoop</a:t>
            </a:r>
            <a:r>
              <a:rPr lang="en-US" sz="2400" dirty="0" smtClean="0"/>
              <a:t>. </a:t>
            </a:r>
          </a:p>
          <a:p>
            <a:pPr>
              <a:lnSpc>
                <a:spcPct val="15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dirty="0"/>
          </a:p>
        </p:txBody>
      </p:sp>
      <p:sp>
        <p:nvSpPr>
          <p:cNvPr id="5" name="Slide Number Placeholder 4"/>
          <p:cNvSpPr>
            <a:spLocks noGrp="1"/>
          </p:cNvSpPr>
          <p:nvPr>
            <p:ph type="sldNum" sz="quarter" idx="12"/>
          </p:nvPr>
        </p:nvSpPr>
        <p:spPr/>
        <p:txBody>
          <a:bodyPr/>
          <a:lstStyle/>
          <a:p>
            <a:fld id="{3D9609EE-0704-459D-8F17-DAC89C82A016}" type="slidenum">
              <a:rPr lang="en-IN" smtClean="0"/>
              <a:pPr/>
              <a:t>28</a:t>
            </a:fld>
            <a:endParaRPr lang="en-IN"/>
          </a:p>
        </p:txBody>
      </p:sp>
      <p:pic>
        <p:nvPicPr>
          <p:cNvPr id="6" name="Picture 2"/>
          <p:cNvPicPr>
            <a:picLocks noChangeAspect="1" noChangeArrowheads="1"/>
          </p:cNvPicPr>
          <p:nvPr/>
        </p:nvPicPr>
        <p:blipFill>
          <a:blip r:embed="rId2"/>
          <a:srcRect/>
          <a:stretch>
            <a:fillRect/>
          </a:stretch>
        </p:blipFill>
        <p:spPr bwMode="auto">
          <a:xfrm>
            <a:off x="2571736" y="1"/>
            <a:ext cx="4429156" cy="1928802"/>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TextBox 7"/>
          <p:cNvSpPr txBox="1"/>
          <p:nvPr/>
        </p:nvSpPr>
        <p:spPr>
          <a:xfrm>
            <a:off x="2500298" y="1928802"/>
            <a:ext cx="4286280" cy="738664"/>
          </a:xfrm>
          <a:prstGeom prst="rect">
            <a:avLst/>
          </a:prstGeom>
          <a:noFill/>
        </p:spPr>
        <p:txBody>
          <a:bodyPr wrap="square" rtlCol="0">
            <a:spAutoFit/>
          </a:bodyPr>
          <a:lstStyle/>
          <a:p>
            <a:pPr lvl="0" algn="ctr"/>
            <a:r>
              <a:rPr lang="en-US" sz="2400" b="1" dirty="0" smtClean="0">
                <a:latin typeface="Times New Roman" pitchFamily="18" charset="0"/>
                <a:cs typeface="Times New Roman" pitchFamily="18" charset="0"/>
              </a:rPr>
              <a:t>Apache </a:t>
            </a:r>
            <a:r>
              <a:rPr lang="en-US" sz="2400" b="1" dirty="0" err="1" smtClean="0">
                <a:latin typeface="Times New Roman" pitchFamily="18" charset="0"/>
                <a:cs typeface="Times New Roman" pitchFamily="18" charset="0"/>
              </a:rPr>
              <a:t>Hadoop</a:t>
            </a:r>
            <a:r>
              <a:rPr lang="en-US" sz="2400" b="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endParaRPr lang="en-US" dirty="0"/>
          </a:p>
        </p:txBody>
      </p:sp>
      <p:sp>
        <p:nvSpPr>
          <p:cNvPr id="9" name="TextBox 8"/>
          <p:cNvSpPr txBox="1"/>
          <p:nvPr/>
        </p:nvSpPr>
        <p:spPr>
          <a:xfrm>
            <a:off x="428596" y="2571744"/>
            <a:ext cx="7786742" cy="3647152"/>
          </a:xfrm>
          <a:prstGeom prst="rect">
            <a:avLst/>
          </a:prstGeom>
          <a:noFill/>
        </p:spPr>
        <p:txBody>
          <a:bodyPr wrap="square" rtlCol="0">
            <a:spAutoFit/>
          </a:bodyPr>
          <a:lstStyle/>
          <a:p>
            <a:pPr>
              <a:lnSpc>
                <a:spcPct val="150000"/>
              </a:lnSpc>
            </a:pPr>
            <a:r>
              <a:rPr lang="en-US" sz="2400" b="1" dirty="0" err="1" smtClean="0">
                <a:latin typeface="Times New Roman" pitchFamily="18" charset="0"/>
                <a:cs typeface="Times New Roman" pitchFamily="18" charset="0"/>
              </a:rPr>
              <a:t>Hadoop</a:t>
            </a:r>
            <a:r>
              <a:rPr lang="en-US" sz="2400" b="1"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3. Apache </a:t>
            </a:r>
            <a:r>
              <a:rPr lang="en-US" sz="2400" dirty="0" err="1" smtClean="0">
                <a:latin typeface="Times New Roman" pitchFamily="18" charset="0"/>
                <a:cs typeface="Times New Roman" pitchFamily="18" charset="0"/>
              </a:rPr>
              <a:t>Hadoop</a:t>
            </a:r>
            <a:r>
              <a:rPr lang="en-US" sz="2400" dirty="0" smtClean="0">
                <a:latin typeface="Times New Roman" pitchFamily="18" charset="0"/>
                <a:cs typeface="Times New Roman" pitchFamily="18" charset="0"/>
              </a:rPr>
              <a:t> is an open-source, free and Java based software framework offers a powerful distributed platform to store and manage Big Data. </a:t>
            </a:r>
          </a:p>
          <a:p>
            <a:r>
              <a:rPr lang="en-US" sz="2400" dirty="0" smtClean="0">
                <a:latin typeface="Times New Roman" pitchFamily="18" charset="0"/>
                <a:cs typeface="Times New Roman" pitchFamily="18" charset="0"/>
              </a:rPr>
              <a:t>4. It is licensed under an Apache V2 license. </a:t>
            </a:r>
          </a:p>
          <a:p>
            <a:r>
              <a:rPr lang="en-US" sz="2400" dirty="0" smtClean="0">
                <a:latin typeface="Times New Roman" pitchFamily="18" charset="0"/>
                <a:cs typeface="Times New Roman" pitchFamily="18" charset="0"/>
              </a:rPr>
              <a:t>5. It runs applications on large clusters of commodity hardware and it processes thousands of terabytes of data on thousands of the nodes.</a:t>
            </a:r>
            <a:endParaRPr lang="en-US" sz="2400" b="1" dirty="0" smtClean="0">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nSpc>
                <a:spcPct val="150000"/>
              </a:lnSpc>
            </a:pPr>
            <a:endParaRPr lang="en-US" b="1" dirty="0" smtClean="0">
              <a:latin typeface="Times New Roman" pitchFamily="18" charset="0"/>
              <a:cs typeface="Times New Roman" pitchFamily="18" charset="0"/>
            </a:endParaRPr>
          </a:p>
          <a:p>
            <a:pPr>
              <a:lnSpc>
                <a:spcPct val="150000"/>
              </a:lnSpc>
              <a:buNone/>
            </a:pPr>
            <a:r>
              <a:rPr lang="en-US" b="1" dirty="0" smtClean="0">
                <a:latin typeface="Times New Roman" pitchFamily="18" charset="0"/>
                <a:cs typeface="Times New Roman" pitchFamily="18" charset="0"/>
              </a:rPr>
              <a:t>Use of </a:t>
            </a:r>
            <a:r>
              <a:rPr lang="en-US" b="1" dirty="0" err="1" smtClean="0">
                <a:latin typeface="Times New Roman" pitchFamily="18" charset="0"/>
                <a:cs typeface="Times New Roman" pitchFamily="18" charset="0"/>
              </a:rPr>
              <a:t>Hadoop</a:t>
            </a:r>
            <a:endParaRPr lang="en-US" b="1" dirty="0" smtClean="0">
              <a:latin typeface="Times New Roman" pitchFamily="18" charset="0"/>
              <a:cs typeface="Times New Roman" pitchFamily="18" charset="0"/>
            </a:endParaRPr>
          </a:p>
          <a:p>
            <a:pPr>
              <a:buNone/>
            </a:pPr>
            <a:r>
              <a:rPr lang="en-US" sz="3400" dirty="0" smtClean="0">
                <a:latin typeface="Times New Roman" pitchFamily="18" charset="0"/>
                <a:cs typeface="Times New Roman" pitchFamily="18" charset="0"/>
              </a:rPr>
              <a:t>1. Robust and Scalable</a:t>
            </a:r>
          </a:p>
          <a:p>
            <a:pPr>
              <a:buNone/>
            </a:pPr>
            <a:r>
              <a:rPr lang="en-US" sz="3400" dirty="0" smtClean="0">
                <a:latin typeface="Times New Roman" pitchFamily="18" charset="0"/>
                <a:cs typeface="Times New Roman" pitchFamily="18" charset="0"/>
              </a:rPr>
              <a:t>2. Affordable and Cost Effective</a:t>
            </a:r>
          </a:p>
          <a:p>
            <a:pPr>
              <a:buNone/>
            </a:pPr>
            <a:r>
              <a:rPr lang="en-US" sz="3400" dirty="0" smtClean="0">
                <a:latin typeface="Times New Roman" pitchFamily="18" charset="0"/>
                <a:cs typeface="Times New Roman" pitchFamily="18" charset="0"/>
              </a:rPr>
              <a:t>3. Adaptive and Flexible</a:t>
            </a:r>
          </a:p>
          <a:p>
            <a:pPr>
              <a:buNone/>
            </a:pPr>
            <a:r>
              <a:rPr lang="en-US" sz="3400" dirty="0" smtClean="0">
                <a:latin typeface="Times New Roman" pitchFamily="18" charset="0"/>
                <a:cs typeface="Times New Roman" pitchFamily="18" charset="0"/>
              </a:rPr>
              <a:t>4. Highly Available and Fault Tolerant</a:t>
            </a:r>
          </a:p>
          <a:p>
            <a:pPr>
              <a:lnSpc>
                <a:spcPct val="150000"/>
              </a:lnSpc>
              <a:buNone/>
            </a:pPr>
            <a:r>
              <a:rPr lang="en-US" dirty="0" smtClean="0">
                <a:latin typeface="Times New Roman" pitchFamily="18" charset="0"/>
                <a:cs typeface="Times New Roman" pitchFamily="18" charset="0"/>
              </a:rPr>
              <a:t> </a:t>
            </a:r>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2571736" y="1"/>
            <a:ext cx="4429156" cy="192880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07EEB4B-748C-4C70-B38A-BE21317F7C14}"/>
              </a:ext>
            </a:extLst>
          </p:cNvPr>
          <p:cNvSpPr>
            <a:spLocks noGrp="1"/>
          </p:cNvSpPr>
          <p:nvPr>
            <p:ph idx="1"/>
          </p:nvPr>
        </p:nvSpPr>
        <p:spPr>
          <a:xfrm>
            <a:off x="571472" y="2000240"/>
            <a:ext cx="8229600" cy="4114816"/>
          </a:xfrm>
        </p:spPr>
        <p:txBody>
          <a:bodyPr>
            <a:normAutofit/>
          </a:bodyPr>
          <a:lstStyle/>
          <a:p>
            <a:pPr marL="0" indent="0" algn="ctr">
              <a:buNone/>
            </a:pPr>
            <a:r>
              <a:rPr lang="en-IN" sz="2600" b="1" dirty="0" smtClean="0">
                <a:latin typeface="Times New Roman" pitchFamily="18" charset="0"/>
                <a:cs typeface="Times New Roman" pitchFamily="18" charset="0"/>
              </a:rPr>
              <a:t>UNIT IV</a:t>
            </a:r>
          </a:p>
          <a:p>
            <a:pPr lvl="0"/>
            <a:r>
              <a:rPr lang="en-US" sz="2800" b="1" dirty="0" smtClean="0"/>
              <a:t>Big Data Analytics </a:t>
            </a:r>
            <a:endParaRPr lang="en-US" sz="2800" dirty="0" smtClean="0"/>
          </a:p>
          <a:p>
            <a:pPr lvl="0"/>
            <a:r>
              <a:rPr lang="en-US" sz="2800" b="1" dirty="0" smtClean="0"/>
              <a:t>Architecture</a:t>
            </a:r>
            <a:endParaRPr lang="en-US" sz="2800" dirty="0" smtClean="0"/>
          </a:p>
          <a:p>
            <a:pPr lvl="0"/>
            <a:r>
              <a:rPr lang="en-US" sz="2800" b="1" dirty="0" smtClean="0"/>
              <a:t>Apache </a:t>
            </a:r>
            <a:r>
              <a:rPr lang="en-US" sz="2800" b="1" dirty="0" err="1" smtClean="0"/>
              <a:t>Hadoop</a:t>
            </a:r>
            <a:r>
              <a:rPr lang="en-US" sz="2800" b="1" dirty="0" smtClean="0"/>
              <a:t> </a:t>
            </a:r>
            <a:endParaRPr lang="en-US" sz="2800" dirty="0" smtClean="0"/>
          </a:p>
          <a:p>
            <a:pPr lvl="0"/>
            <a:r>
              <a:rPr lang="en-US" sz="2800" b="1" dirty="0" smtClean="0"/>
              <a:t>Using </a:t>
            </a:r>
            <a:r>
              <a:rPr lang="en-US" sz="2800" b="1" dirty="0" err="1" smtClean="0"/>
              <a:t>Hadoop</a:t>
            </a:r>
            <a:r>
              <a:rPr lang="en-US" sz="2800" b="1" dirty="0" smtClean="0"/>
              <a:t> </a:t>
            </a:r>
            <a:r>
              <a:rPr lang="en-US" sz="2800" b="1" dirty="0" err="1" smtClean="0"/>
              <a:t>MapReduce</a:t>
            </a:r>
            <a:r>
              <a:rPr lang="en-US" sz="2800" b="1" dirty="0" smtClean="0"/>
              <a:t> for Batch Data Analysis</a:t>
            </a:r>
            <a:endParaRPr lang="en-US" sz="2800" dirty="0" smtClean="0"/>
          </a:p>
          <a:p>
            <a:pPr lvl="0"/>
            <a:r>
              <a:rPr lang="en-US" sz="2800" b="1" dirty="0" smtClean="0"/>
              <a:t>Apache Storm</a:t>
            </a:r>
            <a:endParaRPr lang="en-US" sz="2800" dirty="0" smtClean="0"/>
          </a:p>
          <a:p>
            <a:r>
              <a:rPr lang="en-US" sz="2800" b="1" dirty="0" smtClean="0"/>
              <a:t>Data Visualization and Visualization tools for </a:t>
            </a:r>
            <a:r>
              <a:rPr lang="en-US" sz="2800" b="1" dirty="0" err="1" smtClean="0"/>
              <a:t>IoT</a:t>
            </a:r>
            <a:endParaRPr lang="en-IN" sz="26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3</a:t>
            </a:fld>
            <a:endParaRPr lang="en-IN"/>
          </a:p>
        </p:txBody>
      </p:sp>
      <p:pic>
        <p:nvPicPr>
          <p:cNvPr id="6"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endParaRPr lang="en-US" b="1" dirty="0" smtClean="0">
              <a:latin typeface="Times New Roman" pitchFamily="18" charset="0"/>
              <a:cs typeface="Times New Roman" pitchFamily="18" charset="0"/>
            </a:endParaRPr>
          </a:p>
          <a:p>
            <a:pPr>
              <a:lnSpc>
                <a:spcPct val="150000"/>
              </a:lnSpc>
              <a:buNone/>
            </a:pPr>
            <a:r>
              <a:rPr lang="en-US" sz="2400" b="1" dirty="0" smtClean="0">
                <a:latin typeface="Times New Roman" pitchFamily="18" charset="0"/>
                <a:cs typeface="Times New Roman" pitchFamily="18" charset="0"/>
              </a:rPr>
              <a:t>Core </a:t>
            </a:r>
            <a:r>
              <a:rPr lang="en-US" sz="2400" b="1" dirty="0" err="1" smtClean="0">
                <a:latin typeface="Times New Roman" pitchFamily="18" charset="0"/>
                <a:cs typeface="Times New Roman" pitchFamily="18" charset="0"/>
              </a:rPr>
              <a:t>Hadoop</a:t>
            </a:r>
            <a:r>
              <a:rPr lang="en-US" sz="2400" b="1" dirty="0" smtClean="0">
                <a:latin typeface="Times New Roman" pitchFamily="18" charset="0"/>
                <a:cs typeface="Times New Roman" pitchFamily="18" charset="0"/>
              </a:rPr>
              <a:t> Components</a:t>
            </a:r>
          </a:p>
          <a:p>
            <a:r>
              <a:rPr lang="en-US" sz="2400" dirty="0" err="1" smtClean="0">
                <a:latin typeface="Times New Roman" pitchFamily="18" charset="0"/>
                <a:cs typeface="Times New Roman" pitchFamily="18" charset="0"/>
              </a:rPr>
              <a:t>Hadoop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MapReduce</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Hadoop</a:t>
            </a:r>
            <a:r>
              <a:rPr lang="en-US" sz="2400" dirty="0" smtClean="0">
                <a:latin typeface="Times New Roman" pitchFamily="18" charset="0"/>
                <a:cs typeface="Times New Roman" pitchFamily="18" charset="0"/>
              </a:rPr>
              <a:t> Distributed File System (HDFS)</a:t>
            </a:r>
          </a:p>
          <a:p>
            <a:r>
              <a:rPr lang="en-US" sz="2400" dirty="0" err="1" smtClean="0">
                <a:latin typeface="Times New Roman" pitchFamily="18" charset="0"/>
                <a:cs typeface="Times New Roman" pitchFamily="18" charset="0"/>
              </a:rPr>
              <a:t>Namenode</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Secondary </a:t>
            </a:r>
            <a:r>
              <a:rPr lang="en-US" sz="2400" dirty="0" err="1" smtClean="0">
                <a:latin typeface="Times New Roman" pitchFamily="18" charset="0"/>
                <a:cs typeface="Times New Roman" pitchFamily="18" charset="0"/>
              </a:rPr>
              <a:t>Namenode</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DataNode</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Job Tracker</a:t>
            </a:r>
          </a:p>
          <a:p>
            <a:r>
              <a:rPr lang="en-US" sz="2400" dirty="0" smtClean="0">
                <a:latin typeface="Times New Roman" pitchFamily="18" charset="0"/>
                <a:cs typeface="Times New Roman" pitchFamily="18" charset="0"/>
              </a:rPr>
              <a:t>Task Tracker</a:t>
            </a:r>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2571736" y="1"/>
            <a:ext cx="4429156" cy="1928802"/>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31</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9" name="TextBox 8"/>
          <p:cNvSpPr txBox="1"/>
          <p:nvPr/>
        </p:nvSpPr>
        <p:spPr>
          <a:xfrm>
            <a:off x="2357422" y="1714488"/>
            <a:ext cx="500066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Why </a:t>
            </a:r>
            <a:r>
              <a:rPr lang="en-US" b="1" dirty="0" err="1" smtClean="0">
                <a:latin typeface="Times New Roman" pitchFamily="18" charset="0"/>
                <a:cs typeface="Times New Roman" pitchFamily="18" charset="0"/>
              </a:rPr>
              <a:t>MapReduce</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10" name="TextBox 9"/>
          <p:cNvSpPr txBox="1"/>
          <p:nvPr/>
        </p:nvSpPr>
        <p:spPr>
          <a:xfrm>
            <a:off x="1357290" y="2214554"/>
            <a:ext cx="7286676" cy="784830"/>
          </a:xfrm>
          <a:prstGeom prst="rect">
            <a:avLst/>
          </a:prstGeom>
          <a:noFill/>
        </p:spPr>
        <p:txBody>
          <a:bodyPr wrap="square" rtlCol="0">
            <a:spAutoFit/>
          </a:bodyPr>
          <a:lstStyle/>
          <a:p>
            <a:pPr algn="just">
              <a:lnSpc>
                <a:spcPct val="150000"/>
              </a:lnSpc>
            </a:pPr>
            <a:endParaRPr lang="en-US" dirty="0" smtClean="0"/>
          </a:p>
          <a:p>
            <a:endParaRPr lang="en-US" dirty="0"/>
          </a:p>
        </p:txBody>
      </p:sp>
      <p:pic>
        <p:nvPicPr>
          <p:cNvPr id="79873" name="Picture 1" descr="Traditional Enterprise System View"/>
          <p:cNvPicPr>
            <a:picLocks noChangeAspect="1" noChangeArrowheads="1"/>
          </p:cNvPicPr>
          <p:nvPr/>
        </p:nvPicPr>
        <p:blipFill>
          <a:blip r:embed="rId3"/>
          <a:srcRect/>
          <a:stretch>
            <a:fillRect/>
          </a:stretch>
        </p:blipFill>
        <p:spPr bwMode="auto">
          <a:xfrm>
            <a:off x="1000100" y="2500306"/>
            <a:ext cx="7643866" cy="3214710"/>
          </a:xfrm>
          <a:prstGeom prst="rect">
            <a:avLst/>
          </a:prstGeom>
          <a:noFill/>
          <a:ln w="9525">
            <a:noFill/>
            <a:miter lim="800000"/>
            <a:headEnd/>
            <a:tailEnd/>
          </a:ln>
        </p:spPr>
      </p:pic>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32</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pic>
        <p:nvPicPr>
          <p:cNvPr id="78849" name="Picture 1" descr="Centralized System"/>
          <p:cNvPicPr>
            <a:picLocks noChangeAspect="1" noChangeArrowheads="1"/>
          </p:cNvPicPr>
          <p:nvPr/>
        </p:nvPicPr>
        <p:blipFill>
          <a:blip r:embed="rId3"/>
          <a:srcRect/>
          <a:stretch>
            <a:fillRect/>
          </a:stretch>
        </p:blipFill>
        <p:spPr bwMode="auto">
          <a:xfrm>
            <a:off x="1857356" y="2571744"/>
            <a:ext cx="5715000" cy="2667000"/>
          </a:xfrm>
          <a:prstGeom prst="rect">
            <a:avLst/>
          </a:prstGeom>
          <a:noFill/>
          <a:ln w="9525">
            <a:noFill/>
            <a:miter lim="800000"/>
            <a:headEnd/>
            <a:tailEnd/>
          </a:ln>
        </p:spPr>
      </p:pic>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33</a:t>
            </a:fld>
            <a:endParaRPr lang="en-IN"/>
          </a:p>
        </p:txBody>
      </p:sp>
      <p:pic>
        <p:nvPicPr>
          <p:cNvPr id="6" name="Picture 2"/>
          <p:cNvPicPr>
            <a:picLocks noChangeAspect="1" noChangeArrowheads="1"/>
          </p:cNvPicPr>
          <p:nvPr/>
        </p:nvPicPr>
        <p:blipFill>
          <a:blip r:embed="rId3"/>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3357554" y="1857364"/>
            <a:ext cx="3001592" cy="400110"/>
          </a:xfrm>
          <a:prstGeom prst="rect">
            <a:avLst/>
          </a:prstGeom>
        </p:spPr>
        <p:txBody>
          <a:bodyPr wrap="none">
            <a:spAutoFit/>
          </a:bodyPr>
          <a:lstStyle/>
          <a:p>
            <a:pPr algn="ctr"/>
            <a:r>
              <a:rPr lang="en-US" sz="2000" b="1" dirty="0" smtClean="0">
                <a:latin typeface="Times New Roman" pitchFamily="18" charset="0"/>
                <a:cs typeface="Times New Roman" pitchFamily="18" charset="0"/>
              </a:rPr>
              <a:t>How </a:t>
            </a:r>
            <a:r>
              <a:rPr lang="en-US" sz="2000" b="1" dirty="0" err="1" smtClean="0">
                <a:latin typeface="Times New Roman" pitchFamily="18" charset="0"/>
                <a:cs typeface="Times New Roman" pitchFamily="18" charset="0"/>
              </a:rPr>
              <a:t>MapReduce</a:t>
            </a:r>
            <a:r>
              <a:rPr lang="en-US" sz="2000" b="1" dirty="0" smtClean="0">
                <a:latin typeface="Times New Roman" pitchFamily="18" charset="0"/>
                <a:cs typeface="Times New Roman" pitchFamily="18" charset="0"/>
              </a:rPr>
              <a:t> Works?</a:t>
            </a:r>
          </a:p>
        </p:txBody>
      </p:sp>
      <p:pic>
        <p:nvPicPr>
          <p:cNvPr id="77825" name="Picture 1" descr="Phases"/>
          <p:cNvPicPr>
            <a:picLocks noChangeAspect="1" noChangeArrowheads="1"/>
          </p:cNvPicPr>
          <p:nvPr/>
        </p:nvPicPr>
        <p:blipFill>
          <a:blip r:embed="rId4"/>
          <a:srcRect/>
          <a:stretch>
            <a:fillRect/>
          </a:stretch>
        </p:blipFill>
        <p:spPr bwMode="auto">
          <a:xfrm>
            <a:off x="1071538" y="2571744"/>
            <a:ext cx="7072362" cy="3571900"/>
          </a:xfrm>
          <a:prstGeom prst="rect">
            <a:avLst/>
          </a:prstGeom>
          <a:noFill/>
          <a:ln w="9525">
            <a:noFill/>
            <a:miter lim="800000"/>
            <a:headEnd/>
            <a:tailEnd/>
          </a:ln>
        </p:spPr>
      </p:pic>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34</a:t>
            </a:fld>
            <a:endParaRPr lang="en-IN"/>
          </a:p>
        </p:txBody>
      </p:sp>
      <p:pic>
        <p:nvPicPr>
          <p:cNvPr id="6" name="Picture 2"/>
          <p:cNvPicPr>
            <a:picLocks noChangeAspect="1" noChangeArrowheads="1"/>
          </p:cNvPicPr>
          <p:nvPr/>
        </p:nvPicPr>
        <p:blipFill>
          <a:blip r:embed="rId3"/>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3357554" y="1857364"/>
            <a:ext cx="3001592" cy="400110"/>
          </a:xfrm>
          <a:prstGeom prst="rect">
            <a:avLst/>
          </a:prstGeom>
        </p:spPr>
        <p:txBody>
          <a:bodyPr wrap="none">
            <a:spAutoFit/>
          </a:bodyPr>
          <a:lstStyle/>
          <a:p>
            <a:pPr algn="ctr"/>
            <a:r>
              <a:rPr lang="en-US" sz="2000" b="1" dirty="0" smtClean="0">
                <a:latin typeface="Times New Roman" pitchFamily="18" charset="0"/>
                <a:cs typeface="Times New Roman" pitchFamily="18" charset="0"/>
              </a:rPr>
              <a:t>How </a:t>
            </a:r>
            <a:r>
              <a:rPr lang="en-US" sz="2000" b="1" dirty="0" err="1" smtClean="0">
                <a:latin typeface="Times New Roman" pitchFamily="18" charset="0"/>
                <a:cs typeface="Times New Roman" pitchFamily="18" charset="0"/>
              </a:rPr>
              <a:t>MapReduce</a:t>
            </a:r>
            <a:r>
              <a:rPr lang="en-US" sz="2000" b="1" dirty="0" smtClean="0">
                <a:latin typeface="Times New Roman" pitchFamily="18" charset="0"/>
                <a:cs typeface="Times New Roman" pitchFamily="18" charset="0"/>
              </a:rPr>
              <a:t> Works?</a:t>
            </a:r>
          </a:p>
        </p:txBody>
      </p:sp>
      <p:sp>
        <p:nvSpPr>
          <p:cNvPr id="9" name="Content Placeholder 2"/>
          <p:cNvSpPr>
            <a:spLocks noGrp="1"/>
          </p:cNvSpPr>
          <p:nvPr>
            <p:ph idx="1"/>
          </p:nvPr>
        </p:nvSpPr>
        <p:spPr>
          <a:xfrm>
            <a:off x="457200" y="1600200"/>
            <a:ext cx="8229600" cy="4525963"/>
          </a:xfrm>
        </p:spPr>
        <p:txBody>
          <a:bodyPr>
            <a:normAutofit/>
          </a:bodyPr>
          <a:lstStyle/>
          <a:p>
            <a:pPr>
              <a:lnSpc>
                <a:spcPct val="150000"/>
              </a:lnSpc>
            </a:pPr>
            <a:endParaRPr lang="en-US" b="1" dirty="0" smtClean="0">
              <a:latin typeface="Times New Roman" pitchFamily="18" charset="0"/>
              <a:cs typeface="Times New Roman" pitchFamily="18" charset="0"/>
            </a:endParaRPr>
          </a:p>
          <a:p>
            <a:pPr lvl="0"/>
            <a:r>
              <a:rPr lang="en-US" sz="2600" b="1" dirty="0" smtClean="0">
                <a:latin typeface="Times New Roman" pitchFamily="18" charset="0"/>
                <a:cs typeface="Times New Roman" pitchFamily="18" charset="0"/>
              </a:rPr>
              <a:t>Input Phase</a:t>
            </a:r>
            <a:r>
              <a:rPr lang="en-US" sz="2600" dirty="0" smtClean="0">
                <a:latin typeface="Times New Roman" pitchFamily="18" charset="0"/>
                <a:cs typeface="Times New Roman" pitchFamily="18" charset="0"/>
              </a:rPr>
              <a:t> </a:t>
            </a:r>
          </a:p>
          <a:p>
            <a:pPr lvl="0"/>
            <a:r>
              <a:rPr lang="en-US" sz="2600" b="1" dirty="0" smtClean="0">
                <a:latin typeface="Times New Roman" pitchFamily="18" charset="0"/>
                <a:cs typeface="Times New Roman" pitchFamily="18" charset="0"/>
              </a:rPr>
              <a:t>Map</a:t>
            </a:r>
            <a:r>
              <a:rPr lang="en-US" sz="2600" dirty="0" smtClean="0">
                <a:latin typeface="Times New Roman" pitchFamily="18" charset="0"/>
                <a:cs typeface="Times New Roman" pitchFamily="18" charset="0"/>
              </a:rPr>
              <a:t> </a:t>
            </a:r>
          </a:p>
          <a:p>
            <a:pPr lvl="0"/>
            <a:r>
              <a:rPr lang="en-US" sz="2600" b="1" dirty="0" smtClean="0">
                <a:latin typeface="Times New Roman" pitchFamily="18" charset="0"/>
                <a:cs typeface="Times New Roman" pitchFamily="18" charset="0"/>
              </a:rPr>
              <a:t>Intermediate Keys</a:t>
            </a:r>
            <a:r>
              <a:rPr lang="en-US" sz="2600" dirty="0" smtClean="0">
                <a:latin typeface="Times New Roman" pitchFamily="18" charset="0"/>
                <a:cs typeface="Times New Roman" pitchFamily="18" charset="0"/>
              </a:rPr>
              <a:t> </a:t>
            </a:r>
          </a:p>
          <a:p>
            <a:pPr lvl="0"/>
            <a:r>
              <a:rPr lang="en-US" sz="2600" b="1" dirty="0" smtClean="0">
                <a:latin typeface="Times New Roman" pitchFamily="18" charset="0"/>
                <a:cs typeface="Times New Roman" pitchFamily="18" charset="0"/>
              </a:rPr>
              <a:t>Combiner</a:t>
            </a:r>
            <a:r>
              <a:rPr lang="en-US" sz="2600" dirty="0" smtClean="0">
                <a:latin typeface="Times New Roman" pitchFamily="18" charset="0"/>
                <a:cs typeface="Times New Roman" pitchFamily="18" charset="0"/>
              </a:rPr>
              <a:t> </a:t>
            </a:r>
          </a:p>
          <a:p>
            <a:pPr lvl="0"/>
            <a:r>
              <a:rPr lang="en-US" sz="2600" b="1" dirty="0" smtClean="0">
                <a:latin typeface="Times New Roman" pitchFamily="18" charset="0"/>
                <a:cs typeface="Times New Roman" pitchFamily="18" charset="0"/>
              </a:rPr>
              <a:t>Shuffle and Sort</a:t>
            </a:r>
            <a:r>
              <a:rPr lang="en-US" sz="2600" dirty="0" smtClean="0">
                <a:latin typeface="Times New Roman" pitchFamily="18" charset="0"/>
                <a:cs typeface="Times New Roman" pitchFamily="18" charset="0"/>
              </a:rPr>
              <a:t> </a:t>
            </a:r>
          </a:p>
          <a:p>
            <a:pPr lvl="0"/>
            <a:r>
              <a:rPr lang="en-US" sz="2600" b="1" dirty="0" smtClean="0">
                <a:latin typeface="Times New Roman" pitchFamily="18" charset="0"/>
                <a:cs typeface="Times New Roman" pitchFamily="18" charset="0"/>
              </a:rPr>
              <a:t>Reducer</a:t>
            </a:r>
            <a:r>
              <a:rPr lang="en-US" sz="2600" dirty="0" smtClean="0">
                <a:latin typeface="Times New Roman" pitchFamily="18" charset="0"/>
                <a:cs typeface="Times New Roman" pitchFamily="18" charset="0"/>
              </a:rPr>
              <a:t> </a:t>
            </a:r>
          </a:p>
          <a:p>
            <a:pPr lvl="0"/>
            <a:r>
              <a:rPr lang="en-US" sz="2600" b="1" dirty="0" smtClean="0">
                <a:latin typeface="Times New Roman" pitchFamily="18" charset="0"/>
                <a:cs typeface="Times New Roman" pitchFamily="18" charset="0"/>
              </a:rPr>
              <a:t>Output Phase</a:t>
            </a:r>
            <a:endParaRPr lang="en-US" sz="2600" dirty="0" smtClean="0">
              <a:latin typeface="Times New Roman" pitchFamily="18" charset="0"/>
              <a:cs typeface="Times New Roman" pitchFamily="18" charset="0"/>
            </a:endParaRPr>
          </a:p>
          <a:p>
            <a:pPr>
              <a:buNone/>
            </a:pPr>
            <a:endParaRPr lang="en-US" dirty="0"/>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35</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pic>
        <p:nvPicPr>
          <p:cNvPr id="75777" name="Picture 1" descr="MapReduce Work"/>
          <p:cNvPicPr>
            <a:picLocks noChangeAspect="1" noChangeArrowheads="1"/>
          </p:cNvPicPr>
          <p:nvPr/>
        </p:nvPicPr>
        <p:blipFill>
          <a:blip r:embed="rId3"/>
          <a:srcRect/>
          <a:stretch>
            <a:fillRect/>
          </a:stretch>
        </p:blipFill>
        <p:spPr bwMode="auto">
          <a:xfrm>
            <a:off x="2000232" y="2214554"/>
            <a:ext cx="5448300" cy="3562350"/>
          </a:xfrm>
          <a:prstGeom prst="rect">
            <a:avLst/>
          </a:prstGeom>
          <a:noFill/>
          <a:ln w="9525">
            <a:noFill/>
            <a:miter lim="800000"/>
            <a:headEnd/>
            <a:tailEnd/>
          </a:ln>
        </p:spPr>
      </p:pic>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36</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10" name="Rectangle 9"/>
          <p:cNvSpPr/>
          <p:nvPr/>
        </p:nvSpPr>
        <p:spPr>
          <a:xfrm>
            <a:off x="3571868" y="1928802"/>
            <a:ext cx="3039615" cy="461665"/>
          </a:xfrm>
          <a:prstGeom prst="rect">
            <a:avLst/>
          </a:prstGeom>
        </p:spPr>
        <p:txBody>
          <a:bodyPr wrap="none">
            <a:spAutoFit/>
          </a:bodyPr>
          <a:lstStyle/>
          <a:p>
            <a:r>
              <a:rPr lang="en-US" sz="2400" b="1" dirty="0" err="1" smtClean="0">
                <a:latin typeface="Times New Roman" pitchFamily="18" charset="0"/>
                <a:cs typeface="Times New Roman" pitchFamily="18" charset="0"/>
              </a:rPr>
              <a:t>MapReduce</a:t>
            </a:r>
            <a:r>
              <a:rPr lang="en-US" sz="2400" b="1" dirty="0" smtClean="0">
                <a:latin typeface="Times New Roman" pitchFamily="18" charset="0"/>
                <a:cs typeface="Times New Roman" pitchFamily="18" charset="0"/>
              </a:rPr>
              <a:t>-Example</a:t>
            </a:r>
            <a:endParaRPr lang="en-US" sz="2400" b="1" dirty="0">
              <a:latin typeface="Times New Roman" pitchFamily="18" charset="0"/>
              <a:cs typeface="Times New Roman" pitchFamily="18" charset="0"/>
            </a:endParaRPr>
          </a:p>
        </p:txBody>
      </p:sp>
      <p:pic>
        <p:nvPicPr>
          <p:cNvPr id="74753" name="Picture 1" descr="MapReduce Example"/>
          <p:cNvPicPr>
            <a:picLocks noChangeAspect="1" noChangeArrowheads="1"/>
          </p:cNvPicPr>
          <p:nvPr/>
        </p:nvPicPr>
        <p:blipFill>
          <a:blip r:embed="rId3"/>
          <a:srcRect/>
          <a:stretch>
            <a:fillRect/>
          </a:stretch>
        </p:blipFill>
        <p:spPr bwMode="auto">
          <a:xfrm>
            <a:off x="1214414" y="2571744"/>
            <a:ext cx="7072362" cy="3286148"/>
          </a:xfrm>
          <a:prstGeom prst="rect">
            <a:avLst/>
          </a:prstGeom>
          <a:noFill/>
          <a:ln w="9525">
            <a:noFill/>
            <a:miter lim="800000"/>
            <a:headEnd/>
            <a:tailEnd/>
          </a:ln>
        </p:spPr>
      </p:pic>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37</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10" name="Rectangle 9"/>
          <p:cNvSpPr/>
          <p:nvPr/>
        </p:nvSpPr>
        <p:spPr>
          <a:xfrm>
            <a:off x="3571868" y="1928802"/>
            <a:ext cx="3039615" cy="461665"/>
          </a:xfrm>
          <a:prstGeom prst="rect">
            <a:avLst/>
          </a:prstGeom>
        </p:spPr>
        <p:txBody>
          <a:bodyPr wrap="none">
            <a:spAutoFit/>
          </a:bodyPr>
          <a:lstStyle/>
          <a:p>
            <a:r>
              <a:rPr lang="en-US" sz="2400" b="1" dirty="0" err="1" smtClean="0">
                <a:latin typeface="Times New Roman" pitchFamily="18" charset="0"/>
                <a:cs typeface="Times New Roman" pitchFamily="18" charset="0"/>
              </a:rPr>
              <a:t>MapReduce</a:t>
            </a:r>
            <a:r>
              <a:rPr lang="en-US" sz="2400" b="1" dirty="0" smtClean="0">
                <a:latin typeface="Times New Roman" pitchFamily="18" charset="0"/>
                <a:cs typeface="Times New Roman" pitchFamily="18" charset="0"/>
              </a:rPr>
              <a:t>-Example</a:t>
            </a:r>
            <a:endParaRPr lang="en-US" sz="2400" b="1" dirty="0">
              <a:latin typeface="Times New Roman" pitchFamily="18" charset="0"/>
              <a:cs typeface="Times New Roman" pitchFamily="18" charset="0"/>
            </a:endParaRPr>
          </a:p>
        </p:txBody>
      </p:sp>
      <p:sp>
        <p:nvSpPr>
          <p:cNvPr id="1025" name="Rectangle 1"/>
          <p:cNvSpPr>
            <a:spLocks noChangeArrowheads="1"/>
          </p:cNvSpPr>
          <p:nvPr/>
        </p:nvSpPr>
        <p:spPr bwMode="auto">
          <a:xfrm>
            <a:off x="428596" y="2786058"/>
            <a:ext cx="8429684"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tab pos="457200" algn="l"/>
              </a:tabLst>
            </a:pPr>
            <a:r>
              <a:rPr kumimoji="0" lang="en-US" sz="2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Tokenize</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 Tokenizes the tweets into maps of tokens and writes them as key-value pairs.</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Filter</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 Filters unwanted words from the maps of tokens and writes the filtered maps as key-value pairs.</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Count</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 Generates a token counter per word.</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Aggregate Counters</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 Prepares an aggregate of similar counter values into small manageable units.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38</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pic>
        <p:nvPicPr>
          <p:cNvPr id="73729" name="Picture 1" descr="Mapper Reducer Class"/>
          <p:cNvPicPr>
            <a:picLocks noChangeAspect="1" noChangeArrowheads="1"/>
          </p:cNvPicPr>
          <p:nvPr/>
        </p:nvPicPr>
        <p:blipFill>
          <a:blip r:embed="rId3"/>
          <a:srcRect/>
          <a:stretch>
            <a:fillRect/>
          </a:stretch>
        </p:blipFill>
        <p:spPr bwMode="auto">
          <a:xfrm>
            <a:off x="1500166" y="2000240"/>
            <a:ext cx="6429420" cy="3000396"/>
          </a:xfrm>
          <a:prstGeom prst="rect">
            <a:avLst/>
          </a:prstGeom>
          <a:noFill/>
          <a:ln w="9525">
            <a:noFill/>
            <a:miter lim="800000"/>
            <a:headEnd/>
            <a:tailEnd/>
          </a:ln>
        </p:spPr>
      </p:pic>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39</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123905" name="Rectangle 1"/>
          <p:cNvSpPr>
            <a:spLocks noChangeArrowheads="1"/>
          </p:cNvSpPr>
          <p:nvPr/>
        </p:nvSpPr>
        <p:spPr bwMode="auto">
          <a:xfrm>
            <a:off x="0" y="2214554"/>
            <a:ext cx="8929718" cy="18466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The </a:t>
            </a:r>
            <a:r>
              <a:rPr kumimoji="0" lang="en-US" sz="24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MapReduce</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algorithm contains two important tasks, namely Map and Reduce.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Arial" pitchFamily="34" charset="0"/>
                <a:cs typeface="Times New Roman" pitchFamily="18" charset="0"/>
              </a:rPr>
              <a:t>The map task is done by means of </a:t>
            </a:r>
            <a:r>
              <a:rPr kumimoji="0" lang="en-US" sz="2400" b="0" i="0" u="none" strike="noStrike" cap="none" normalizeH="0" baseline="0" dirty="0" err="1" smtClean="0">
                <a:ln>
                  <a:noFill/>
                </a:ln>
                <a:solidFill>
                  <a:schemeClr val="tx1"/>
                </a:solidFill>
                <a:effectLst/>
                <a:latin typeface="Times New Roman" pitchFamily="18" charset="0"/>
                <a:ea typeface="Arial" pitchFamily="34" charset="0"/>
                <a:cs typeface="Times New Roman" pitchFamily="18" charset="0"/>
              </a:rPr>
              <a:t>Mapper</a:t>
            </a:r>
            <a:r>
              <a:rPr kumimoji="0" lang="en-US" sz="2400" b="0" i="0" u="none" strike="noStrike" cap="none" normalizeH="0" baseline="0" dirty="0" smtClean="0">
                <a:ln>
                  <a:noFill/>
                </a:ln>
                <a:solidFill>
                  <a:schemeClr val="tx1"/>
                </a:solidFill>
                <a:effectLst/>
                <a:latin typeface="Times New Roman" pitchFamily="18" charset="0"/>
                <a:ea typeface="Arial" pitchFamily="34" charset="0"/>
                <a:cs typeface="Times New Roman" pitchFamily="18" charset="0"/>
              </a:rPr>
              <a:t>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Arial" pitchFamily="34" charset="0"/>
                <a:cs typeface="Times New Roman" pitchFamily="18" charset="0"/>
              </a:rPr>
              <a:t>The reduce task is done by means of Reducer Class.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07EEB4B-748C-4C70-B38A-BE21317F7C14}"/>
              </a:ext>
            </a:extLst>
          </p:cNvPr>
          <p:cNvSpPr>
            <a:spLocks noGrp="1"/>
          </p:cNvSpPr>
          <p:nvPr>
            <p:ph idx="1"/>
          </p:nvPr>
        </p:nvSpPr>
        <p:spPr>
          <a:xfrm>
            <a:off x="142844" y="2428868"/>
            <a:ext cx="9001156" cy="3786214"/>
          </a:xfrm>
        </p:spPr>
        <p:txBody>
          <a:bodyPr>
            <a:normAutofit/>
          </a:bodyPr>
          <a:lstStyle/>
          <a:p>
            <a:pPr marL="0" indent="0" algn="ctr">
              <a:buNone/>
            </a:pPr>
            <a:r>
              <a:rPr lang="en-IN" b="1" dirty="0" smtClean="0">
                <a:solidFill>
                  <a:srgbClr val="7030A0"/>
                </a:solidFill>
                <a:latin typeface="Times New Roman" pitchFamily="18" charset="0"/>
                <a:cs typeface="Times New Roman" pitchFamily="18" charset="0"/>
              </a:rPr>
              <a:t>What is Big Data?</a:t>
            </a:r>
          </a:p>
          <a:p>
            <a:pPr marL="0" indent="0" algn="just">
              <a:buNone/>
            </a:pPr>
            <a:r>
              <a:rPr lang="en-US" sz="2400" dirty="0" smtClean="0">
                <a:latin typeface="Times New Roman" pitchFamily="18" charset="0"/>
                <a:cs typeface="Times New Roman" pitchFamily="18" charset="0"/>
              </a:rPr>
              <a:t>Big data is a term that </a:t>
            </a:r>
            <a:r>
              <a:rPr lang="en-US" sz="2400" b="1" dirty="0" smtClean="0">
                <a:latin typeface="Times New Roman" pitchFamily="18" charset="0"/>
                <a:cs typeface="Times New Roman" pitchFamily="18" charset="0"/>
              </a:rPr>
              <a:t>describes the large volume of data – both structured and unstructured</a:t>
            </a:r>
            <a:r>
              <a:rPr lang="en-US" sz="2400" dirty="0" smtClean="0">
                <a:latin typeface="Times New Roman" pitchFamily="18" charset="0"/>
                <a:cs typeface="Times New Roman" pitchFamily="18" charset="0"/>
              </a:rPr>
              <a:t> – that inundates a business on a day-to-day basis. </a:t>
            </a:r>
          </a:p>
          <a:p>
            <a:pPr marL="0" indent="0" algn="just">
              <a:buNone/>
            </a:pPr>
            <a:r>
              <a:rPr lang="en-US" sz="2400" dirty="0" smtClean="0">
                <a:latin typeface="Times New Roman" pitchFamily="18" charset="0"/>
                <a:cs typeface="Times New Roman" pitchFamily="18" charset="0"/>
              </a:rPr>
              <a:t>Big data can be analyzed for insights that lead to better decisions and strategic business moves.</a:t>
            </a:r>
            <a:endParaRPr lang="en-IN" sz="2400" dirty="0">
              <a:latin typeface="Times New Roman" pitchFamily="18" charset="0"/>
              <a:cs typeface="Times New Roman" pitchFamily="18" charset="0"/>
            </a:endParaRPr>
          </a:p>
          <a:p>
            <a:pPr marL="0" indent="0">
              <a:buNone/>
            </a:pPr>
            <a:endParaRPr lang="en-IN" dirty="0"/>
          </a:p>
          <a:p>
            <a:pPr marL="0" indent="0">
              <a:buNone/>
            </a:pPr>
            <a:endParaRPr lang="en-IN" dirty="0"/>
          </a:p>
        </p:txBody>
      </p:sp>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4</a:t>
            </a:fld>
            <a:endParaRPr lang="en-IN"/>
          </a:p>
        </p:txBody>
      </p:sp>
      <p:pic>
        <p:nvPicPr>
          <p:cNvPr id="6"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40</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11" name="TextBox 10"/>
          <p:cNvSpPr txBox="1"/>
          <p:nvPr/>
        </p:nvSpPr>
        <p:spPr>
          <a:xfrm>
            <a:off x="2643174" y="1714488"/>
            <a:ext cx="4000528" cy="400110"/>
          </a:xfrm>
          <a:prstGeom prst="rect">
            <a:avLst/>
          </a:prstGeom>
          <a:noFill/>
        </p:spPr>
        <p:txBody>
          <a:bodyPr wrap="square" rtlCol="0">
            <a:spAutoFit/>
          </a:bodyPr>
          <a:lstStyle/>
          <a:p>
            <a:pPr lvl="0" algn="ctr"/>
            <a:r>
              <a:rPr lang="en-US" sz="2000" b="1" dirty="0" smtClean="0">
                <a:latin typeface="Times New Roman" pitchFamily="18" charset="0"/>
                <a:cs typeface="Times New Roman" pitchFamily="18" charset="0"/>
              </a:rPr>
              <a:t>Apache Storm</a:t>
            </a:r>
            <a:endParaRPr lang="en-US" sz="2000" b="1" dirty="0">
              <a:latin typeface="Times New Roman" pitchFamily="18" charset="0"/>
              <a:cs typeface="Times New Roman" pitchFamily="18" charset="0"/>
            </a:endParaRPr>
          </a:p>
        </p:txBody>
      </p:sp>
      <p:sp>
        <p:nvSpPr>
          <p:cNvPr id="8" name="Rectangle 7"/>
          <p:cNvSpPr/>
          <p:nvPr/>
        </p:nvSpPr>
        <p:spPr>
          <a:xfrm>
            <a:off x="0" y="2357430"/>
            <a:ext cx="9144000" cy="3785652"/>
          </a:xfrm>
          <a:prstGeom prst="rect">
            <a:avLst/>
          </a:prstGeom>
        </p:spPr>
        <p:txBody>
          <a:bodyPr wrap="square">
            <a:spAutoFit/>
          </a:bodyPr>
          <a:lstStyle/>
          <a:p>
            <a:pPr>
              <a:buFont typeface="Arial" pitchFamily="34" charset="0"/>
              <a:buChar char="•"/>
            </a:pPr>
            <a:r>
              <a:rPr lang="en-US" sz="2400" b="1" dirty="0" smtClean="0">
                <a:latin typeface="Times New Roman" pitchFamily="18" charset="0"/>
                <a:cs typeface="Times New Roman" pitchFamily="18" charset="0"/>
              </a:rPr>
              <a:t>What is Apache Storm?</a:t>
            </a:r>
          </a:p>
          <a:p>
            <a:pPr algn="just"/>
            <a:r>
              <a:rPr lang="en-US" sz="2400" dirty="0" smtClean="0"/>
              <a:t>Apache Storm is a distributed real-time big data-processing system. </a:t>
            </a:r>
          </a:p>
          <a:p>
            <a:pPr algn="just"/>
            <a:r>
              <a:rPr lang="en-US" sz="2400" dirty="0" smtClean="0"/>
              <a:t>Storm is designed to process vast amount of data in a fault-tolerant and horizontal scalable method. </a:t>
            </a:r>
          </a:p>
          <a:p>
            <a:pPr algn="just"/>
            <a:r>
              <a:rPr lang="en-US" sz="2400" dirty="0" smtClean="0"/>
              <a:t>It is a streaming data framework that has the capability of highest ingestion rates. </a:t>
            </a:r>
          </a:p>
          <a:p>
            <a:pPr algn="just"/>
            <a:r>
              <a:rPr lang="en-US" sz="2400" dirty="0" smtClean="0"/>
              <a:t>Though Storm is stateless, it manages distributed environment and cluster state via Apache </a:t>
            </a:r>
            <a:r>
              <a:rPr lang="en-US" sz="2400" dirty="0" err="1" smtClean="0"/>
              <a:t>ZooKeeper</a:t>
            </a:r>
            <a:r>
              <a:rPr lang="en-US" sz="2400" dirty="0" smtClean="0"/>
              <a:t>. </a:t>
            </a:r>
          </a:p>
          <a:p>
            <a:pPr algn="just"/>
            <a:r>
              <a:rPr lang="en-US" sz="2400" dirty="0" smtClean="0"/>
              <a:t>It is simple and you can execute all kinds of manipulations on real-time data in parallel.</a:t>
            </a:r>
            <a:endParaRPr lang="en-US" sz="2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41</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graphicFrame>
        <p:nvGraphicFramePr>
          <p:cNvPr id="9" name="Table 8"/>
          <p:cNvGraphicFramePr>
            <a:graphicFrameLocks noGrp="1"/>
          </p:cNvGraphicFramePr>
          <p:nvPr/>
        </p:nvGraphicFramePr>
        <p:xfrm>
          <a:off x="928662" y="1785926"/>
          <a:ext cx="7429552" cy="4286280"/>
        </p:xfrm>
        <a:graphic>
          <a:graphicData uri="http://schemas.openxmlformats.org/drawingml/2006/table">
            <a:tbl>
              <a:tblPr/>
              <a:tblGrid>
                <a:gridCol w="3714776"/>
                <a:gridCol w="3714776"/>
              </a:tblGrid>
              <a:tr h="218226">
                <a:tc>
                  <a:txBody>
                    <a:bodyPr/>
                    <a:lstStyle/>
                    <a:p>
                      <a:pPr algn="l" fontAlgn="t"/>
                      <a:r>
                        <a:rPr lang="en-US" sz="1100" b="1" dirty="0">
                          <a:latin typeface="Times New Roman" pitchFamily="18" charset="0"/>
                          <a:cs typeface="Times New Roman" pitchFamily="18" charset="0"/>
                        </a:rPr>
                        <a:t>Apache </a:t>
                      </a:r>
                      <a:r>
                        <a:rPr lang="en-US" sz="1100" b="1" dirty="0" err="1">
                          <a:latin typeface="Times New Roman" pitchFamily="18" charset="0"/>
                          <a:cs typeface="Times New Roman" pitchFamily="18" charset="0"/>
                        </a:rPr>
                        <a:t>Hadoop</a:t>
                      </a:r>
                      <a:endParaRPr lang="en-US" sz="1100" b="1" dirty="0">
                        <a:latin typeface="Times New Roman" pitchFamily="18" charset="0"/>
                        <a:cs typeface="Times New Roman" pitchFamily="18" charset="0"/>
                      </a:endParaRPr>
                    </a:p>
                  </a:txBody>
                  <a:tcPr marL="41469" marR="41469" marT="20735" marB="2073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tcPr>
                </a:tc>
                <a:tc>
                  <a:txBody>
                    <a:bodyPr/>
                    <a:lstStyle/>
                    <a:p>
                      <a:pPr algn="l" fontAlgn="t"/>
                      <a:r>
                        <a:rPr lang="en-US" sz="1100" b="1">
                          <a:latin typeface="Times New Roman" pitchFamily="18" charset="0"/>
                          <a:cs typeface="Times New Roman" pitchFamily="18" charset="0"/>
                        </a:rPr>
                        <a:t>Apache Storm</a:t>
                      </a:r>
                    </a:p>
                  </a:txBody>
                  <a:tcPr marL="41469" marR="41469" marT="20735" marB="2073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tcPr>
                </a:tc>
              </a:tr>
              <a:tr h="562603">
                <a:tc>
                  <a:txBody>
                    <a:bodyPr/>
                    <a:lstStyle/>
                    <a:p>
                      <a:pPr algn="l" fontAlgn="t"/>
                      <a:r>
                        <a:rPr lang="en-US" sz="1100" b="1" dirty="0">
                          <a:latin typeface="Times New Roman" pitchFamily="18" charset="0"/>
                          <a:cs typeface="Times New Roman" pitchFamily="18" charset="0"/>
                        </a:rPr>
                        <a:t>Distributed Batch processing of large volume and unstructured dataset.</a:t>
                      </a:r>
                    </a:p>
                  </a:txBody>
                  <a:tcPr marL="41469" marR="41469" marT="20735" marB="2073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tcPr>
                </a:tc>
                <a:tc>
                  <a:txBody>
                    <a:bodyPr/>
                    <a:lstStyle/>
                    <a:p>
                      <a:pPr algn="l" fontAlgn="t"/>
                      <a:r>
                        <a:rPr lang="en-US" sz="1100" b="1" dirty="0">
                          <a:latin typeface="Times New Roman" pitchFamily="18" charset="0"/>
                          <a:cs typeface="Times New Roman" pitchFamily="18" charset="0"/>
                        </a:rPr>
                        <a:t>Distributed real-time processing of data having a large volume and high velocity.</a:t>
                      </a:r>
                    </a:p>
                  </a:txBody>
                  <a:tcPr marL="41469" marR="41469" marT="20735" marB="2073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tcPr>
                </a:tc>
              </a:tr>
              <a:tr h="562603">
                <a:tc>
                  <a:txBody>
                    <a:bodyPr/>
                    <a:lstStyle/>
                    <a:p>
                      <a:pPr algn="l" fontAlgn="t"/>
                      <a:r>
                        <a:rPr lang="en-US" sz="1100" b="1" dirty="0">
                          <a:latin typeface="Times New Roman" pitchFamily="18" charset="0"/>
                          <a:cs typeface="Times New Roman" pitchFamily="18" charset="0"/>
                        </a:rPr>
                        <a:t>Framework is written in Java.</a:t>
                      </a:r>
                    </a:p>
                  </a:txBody>
                  <a:tcPr marL="41469" marR="41469" marT="20735" marB="2073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tcPr>
                </a:tc>
                <a:tc>
                  <a:txBody>
                    <a:bodyPr/>
                    <a:lstStyle/>
                    <a:p>
                      <a:pPr algn="l" fontAlgn="t"/>
                      <a:r>
                        <a:rPr lang="en-US" sz="1100" b="1" dirty="0">
                          <a:latin typeface="Times New Roman" pitchFamily="18" charset="0"/>
                          <a:cs typeface="Times New Roman" pitchFamily="18" charset="0"/>
                        </a:rPr>
                        <a:t>Storms is written in Half Java and Half </a:t>
                      </a:r>
                      <a:r>
                        <a:rPr lang="en-US" sz="1100" b="1" dirty="0" err="1">
                          <a:latin typeface="Times New Roman" pitchFamily="18" charset="0"/>
                          <a:cs typeface="Times New Roman" pitchFamily="18" charset="0"/>
                        </a:rPr>
                        <a:t>Clojure</a:t>
                      </a:r>
                      <a:r>
                        <a:rPr lang="en-US" sz="1100" b="1" dirty="0">
                          <a:latin typeface="Times New Roman" pitchFamily="18" charset="0"/>
                          <a:cs typeface="Times New Roman" pitchFamily="18" charset="0"/>
                        </a:rPr>
                        <a:t> code, but a majority of code/logic is written in </a:t>
                      </a:r>
                      <a:r>
                        <a:rPr lang="en-US" sz="1100" b="1" dirty="0" err="1">
                          <a:latin typeface="Times New Roman" pitchFamily="18" charset="0"/>
                          <a:cs typeface="Times New Roman" pitchFamily="18" charset="0"/>
                        </a:rPr>
                        <a:t>Clojure</a:t>
                      </a:r>
                      <a:r>
                        <a:rPr lang="en-US" sz="1100" b="1" dirty="0">
                          <a:latin typeface="Times New Roman" pitchFamily="18" charset="0"/>
                          <a:cs typeface="Times New Roman" pitchFamily="18" charset="0"/>
                        </a:rPr>
                        <a:t>.</a:t>
                      </a:r>
                    </a:p>
                  </a:txBody>
                  <a:tcPr marL="41469" marR="41469" marT="20735" marB="2073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tcPr>
                </a:tc>
              </a:tr>
              <a:tr h="302940">
                <a:tc>
                  <a:txBody>
                    <a:bodyPr/>
                    <a:lstStyle/>
                    <a:p>
                      <a:pPr algn="l" fontAlgn="t"/>
                      <a:r>
                        <a:rPr lang="en-US" sz="1100" b="1" dirty="0">
                          <a:latin typeface="Times New Roman" pitchFamily="18" charset="0"/>
                          <a:cs typeface="Times New Roman" pitchFamily="18" charset="0"/>
                        </a:rPr>
                        <a:t>It is </a:t>
                      </a:r>
                      <a:r>
                        <a:rPr lang="en-US" sz="1100" b="1" dirty="0" err="1">
                          <a:latin typeface="Times New Roman" pitchFamily="18" charset="0"/>
                          <a:cs typeface="Times New Roman" pitchFamily="18" charset="0"/>
                        </a:rPr>
                        <a:t>Stateful</a:t>
                      </a:r>
                      <a:r>
                        <a:rPr lang="en-US" sz="1100" b="1" dirty="0">
                          <a:latin typeface="Times New Roman" pitchFamily="18" charset="0"/>
                          <a:cs typeface="Times New Roman" pitchFamily="18" charset="0"/>
                        </a:rPr>
                        <a:t> streaming processing.</a:t>
                      </a:r>
                    </a:p>
                  </a:txBody>
                  <a:tcPr marL="41469" marR="41469" marT="20735" marB="2073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tcPr>
                </a:tc>
                <a:tc>
                  <a:txBody>
                    <a:bodyPr/>
                    <a:lstStyle/>
                    <a:p>
                      <a:pPr algn="l" fontAlgn="t"/>
                      <a:r>
                        <a:rPr lang="en-US" sz="1100" b="1" dirty="0">
                          <a:latin typeface="Times New Roman" pitchFamily="18" charset="0"/>
                          <a:cs typeface="Times New Roman" pitchFamily="18" charset="0"/>
                        </a:rPr>
                        <a:t>It is Stateless streaming processing.</a:t>
                      </a:r>
                    </a:p>
                  </a:txBody>
                  <a:tcPr marL="41469" marR="41469" marT="20735" marB="2073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tcPr>
                </a:tc>
              </a:tr>
              <a:tr h="432772">
                <a:tc>
                  <a:txBody>
                    <a:bodyPr/>
                    <a:lstStyle/>
                    <a:p>
                      <a:pPr algn="l" fontAlgn="t"/>
                      <a:r>
                        <a:rPr lang="en-US" sz="1100" b="1">
                          <a:latin typeface="Times New Roman" pitchFamily="18" charset="0"/>
                          <a:cs typeface="Times New Roman" pitchFamily="18" charset="0"/>
                        </a:rPr>
                        <a:t>It uses Apache Zookeeper coordination.</a:t>
                      </a:r>
                    </a:p>
                  </a:txBody>
                  <a:tcPr marL="41469" marR="41469" marT="20735" marB="2073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tcPr>
                </a:tc>
                <a:tc>
                  <a:txBody>
                    <a:bodyPr/>
                    <a:lstStyle/>
                    <a:p>
                      <a:pPr algn="l" fontAlgn="t"/>
                      <a:r>
                        <a:rPr lang="en-US" sz="1100" b="1" dirty="0">
                          <a:latin typeface="Times New Roman" pitchFamily="18" charset="0"/>
                          <a:cs typeface="Times New Roman" pitchFamily="18" charset="0"/>
                        </a:rPr>
                        <a:t>It may or may not uses Apache Zookeeper for coordination.</a:t>
                      </a:r>
                    </a:p>
                  </a:txBody>
                  <a:tcPr marL="41469" marR="41469" marT="20735" marB="2073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tcPr>
                </a:tc>
              </a:tr>
              <a:tr h="432772">
                <a:tc>
                  <a:txBody>
                    <a:bodyPr/>
                    <a:lstStyle/>
                    <a:p>
                      <a:pPr algn="l" fontAlgn="t"/>
                      <a:r>
                        <a:rPr lang="en-US" sz="1100" b="1">
                          <a:latin typeface="Times New Roman" pitchFamily="18" charset="0"/>
                          <a:cs typeface="Times New Roman" pitchFamily="18" charset="0"/>
                        </a:rPr>
                        <a:t>MapR jobs are executed in a sequential manner still it is completed.</a:t>
                      </a:r>
                    </a:p>
                  </a:txBody>
                  <a:tcPr marL="41469" marR="41469" marT="20735" marB="2073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tcPr>
                </a:tc>
                <a:tc>
                  <a:txBody>
                    <a:bodyPr/>
                    <a:lstStyle/>
                    <a:p>
                      <a:pPr algn="l" fontAlgn="t"/>
                      <a:r>
                        <a:rPr lang="en-US" sz="1100" b="1" dirty="0">
                          <a:latin typeface="Times New Roman" pitchFamily="18" charset="0"/>
                          <a:cs typeface="Times New Roman" pitchFamily="18" charset="0"/>
                        </a:rPr>
                        <a:t>Storm topology runs continuously until system shutdown.</a:t>
                      </a:r>
                    </a:p>
                  </a:txBody>
                  <a:tcPr marL="41469" marR="41469" marT="20735" marB="2073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tcPr>
                </a:tc>
              </a:tr>
              <a:tr h="302940">
                <a:tc>
                  <a:txBody>
                    <a:bodyPr/>
                    <a:lstStyle/>
                    <a:p>
                      <a:pPr algn="l" fontAlgn="t"/>
                      <a:r>
                        <a:rPr lang="en-US" sz="1100" b="1">
                          <a:latin typeface="Times New Roman" pitchFamily="18" charset="0"/>
                          <a:cs typeface="Times New Roman" pitchFamily="18" charset="0"/>
                        </a:rPr>
                        <a:t>It has High Latency (Slow Computation).</a:t>
                      </a:r>
                    </a:p>
                  </a:txBody>
                  <a:tcPr marL="41469" marR="41469" marT="20735" marB="2073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tcPr>
                </a:tc>
                <a:tc>
                  <a:txBody>
                    <a:bodyPr/>
                    <a:lstStyle/>
                    <a:p>
                      <a:pPr algn="l" fontAlgn="t"/>
                      <a:r>
                        <a:rPr lang="en-US" sz="1100" b="1" dirty="0">
                          <a:latin typeface="Times New Roman" pitchFamily="18" charset="0"/>
                          <a:cs typeface="Times New Roman" pitchFamily="18" charset="0"/>
                        </a:rPr>
                        <a:t>It has Low Latency (Fast Computation).</a:t>
                      </a:r>
                    </a:p>
                  </a:txBody>
                  <a:tcPr marL="41469" marR="41469" marT="20735" marB="2073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tcPr>
                </a:tc>
              </a:tr>
              <a:tr h="432772">
                <a:tc>
                  <a:txBody>
                    <a:bodyPr/>
                    <a:lstStyle/>
                    <a:p>
                      <a:pPr algn="l" fontAlgn="t"/>
                      <a:r>
                        <a:rPr lang="en-US" sz="1100" b="1" dirty="0">
                          <a:latin typeface="Times New Roman" pitchFamily="18" charset="0"/>
                          <a:cs typeface="Times New Roman" pitchFamily="18" charset="0"/>
                        </a:rPr>
                        <a:t>Architecture is based on a topology of Spouts and bolts.</a:t>
                      </a:r>
                    </a:p>
                  </a:txBody>
                  <a:tcPr marL="41469" marR="41469" marT="20735" marB="2073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tcPr>
                </a:tc>
                <a:tc>
                  <a:txBody>
                    <a:bodyPr/>
                    <a:lstStyle/>
                    <a:p>
                      <a:pPr algn="l" fontAlgn="t"/>
                      <a:r>
                        <a:rPr lang="en-US" sz="1100" b="1" dirty="0">
                          <a:latin typeface="Times New Roman" pitchFamily="18" charset="0"/>
                          <a:cs typeface="Times New Roman" pitchFamily="18" charset="0"/>
                        </a:rPr>
                        <a:t>Architecture consists of HDFS and </a:t>
                      </a:r>
                      <a:r>
                        <a:rPr lang="en-US" sz="1100" b="1" dirty="0" err="1">
                          <a:latin typeface="Times New Roman" pitchFamily="18" charset="0"/>
                          <a:cs typeface="Times New Roman" pitchFamily="18" charset="0"/>
                        </a:rPr>
                        <a:t>MapReduce</a:t>
                      </a:r>
                      <a:r>
                        <a:rPr lang="en-US" sz="1100" b="1" dirty="0">
                          <a:latin typeface="Times New Roman" pitchFamily="18" charset="0"/>
                          <a:cs typeface="Times New Roman" pitchFamily="18" charset="0"/>
                        </a:rPr>
                        <a:t>.</a:t>
                      </a:r>
                    </a:p>
                  </a:txBody>
                  <a:tcPr marL="41469" marR="41469" marT="20735" marB="2073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tcPr>
                </a:tc>
              </a:tr>
              <a:tr h="302940">
                <a:tc>
                  <a:txBody>
                    <a:bodyPr/>
                    <a:lstStyle/>
                    <a:p>
                      <a:pPr algn="l" fontAlgn="t"/>
                      <a:r>
                        <a:rPr lang="en-US" sz="1100" b="1">
                          <a:latin typeface="Times New Roman" pitchFamily="18" charset="0"/>
                          <a:cs typeface="Times New Roman" pitchFamily="18" charset="0"/>
                        </a:rPr>
                        <a:t>Data is continuously streamed and it is dynamic.</a:t>
                      </a:r>
                    </a:p>
                  </a:txBody>
                  <a:tcPr marL="41469" marR="41469" marT="20735" marB="2073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tcPr>
                </a:tc>
                <a:tc>
                  <a:txBody>
                    <a:bodyPr/>
                    <a:lstStyle/>
                    <a:p>
                      <a:pPr algn="l" fontAlgn="t"/>
                      <a:r>
                        <a:rPr lang="en-US" sz="1100" b="1" dirty="0">
                          <a:latin typeface="Times New Roman" pitchFamily="18" charset="0"/>
                          <a:cs typeface="Times New Roman" pitchFamily="18" charset="0"/>
                        </a:rPr>
                        <a:t>Data is static and nonvolatile (Data is Persistence).</a:t>
                      </a:r>
                    </a:p>
                  </a:txBody>
                  <a:tcPr marL="41469" marR="41469" marT="20735" marB="2073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tcPr>
                </a:tc>
              </a:tr>
              <a:tr h="432772">
                <a:tc>
                  <a:txBody>
                    <a:bodyPr/>
                    <a:lstStyle/>
                    <a:p>
                      <a:pPr algn="l" fontAlgn="t"/>
                      <a:r>
                        <a:rPr lang="en-US" sz="1100" b="1">
                          <a:latin typeface="Times New Roman" pitchFamily="18" charset="0"/>
                          <a:cs typeface="Times New Roman" pitchFamily="18" charset="0"/>
                        </a:rPr>
                        <a:t>It is easy to setup but operating Hadoop cluster is difficult.</a:t>
                      </a:r>
                    </a:p>
                  </a:txBody>
                  <a:tcPr marL="41469" marR="41469" marT="20735" marB="2073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tcPr>
                </a:tc>
                <a:tc>
                  <a:txBody>
                    <a:bodyPr/>
                    <a:lstStyle/>
                    <a:p>
                      <a:pPr algn="l" fontAlgn="t"/>
                      <a:r>
                        <a:rPr lang="en-US" sz="1100" b="1" dirty="0">
                          <a:latin typeface="Times New Roman" pitchFamily="18" charset="0"/>
                          <a:cs typeface="Times New Roman" pitchFamily="18" charset="0"/>
                        </a:rPr>
                        <a:t>It is easy to setup and operating storm cluster is also easy.</a:t>
                      </a:r>
                    </a:p>
                  </a:txBody>
                  <a:tcPr marL="41469" marR="41469" marT="20735" marB="2073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tcPr>
                </a:tc>
              </a:tr>
              <a:tr h="302940">
                <a:tc>
                  <a:txBody>
                    <a:bodyPr/>
                    <a:lstStyle/>
                    <a:p>
                      <a:pPr algn="l" fontAlgn="t"/>
                      <a:r>
                        <a:rPr lang="en-US" sz="1100" b="1" dirty="0">
                          <a:latin typeface="Times New Roman" pitchFamily="18" charset="0"/>
                          <a:cs typeface="Times New Roman" pitchFamily="18" charset="0"/>
                        </a:rPr>
                        <a:t>Use Cases: Twitter, </a:t>
                      </a:r>
                      <a:r>
                        <a:rPr lang="en-US" sz="1100" b="1" dirty="0" err="1">
                          <a:latin typeface="Times New Roman" pitchFamily="18" charset="0"/>
                          <a:cs typeface="Times New Roman" pitchFamily="18" charset="0"/>
                        </a:rPr>
                        <a:t>Navisite</a:t>
                      </a:r>
                      <a:r>
                        <a:rPr lang="en-US" sz="1100" b="1" dirty="0">
                          <a:latin typeface="Times New Roman" pitchFamily="18" charset="0"/>
                          <a:cs typeface="Times New Roman" pitchFamily="18" charset="0"/>
                        </a:rPr>
                        <a:t>, </a:t>
                      </a:r>
                      <a:r>
                        <a:rPr lang="en-US" sz="1100" b="1" dirty="0" err="1">
                          <a:latin typeface="Times New Roman" pitchFamily="18" charset="0"/>
                          <a:cs typeface="Times New Roman" pitchFamily="18" charset="0"/>
                        </a:rPr>
                        <a:t>Wego</a:t>
                      </a:r>
                      <a:r>
                        <a:rPr lang="en-US" sz="1100" b="1" dirty="0">
                          <a:latin typeface="Times New Roman" pitchFamily="18" charset="0"/>
                          <a:cs typeface="Times New Roman" pitchFamily="18" charset="0"/>
                        </a:rPr>
                        <a:t> etc.</a:t>
                      </a:r>
                    </a:p>
                  </a:txBody>
                  <a:tcPr marL="41469" marR="41469" marT="20735" marB="2073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a:noFill/>
                    </a:lnB>
                  </a:tcPr>
                </a:tc>
                <a:tc>
                  <a:txBody>
                    <a:bodyPr/>
                    <a:lstStyle/>
                    <a:p>
                      <a:pPr algn="l" fontAlgn="t"/>
                      <a:r>
                        <a:rPr lang="en-US" sz="1100" b="1" dirty="0">
                          <a:latin typeface="Times New Roman" pitchFamily="18" charset="0"/>
                          <a:cs typeface="Times New Roman" pitchFamily="18" charset="0"/>
                        </a:rPr>
                        <a:t>Use Cases: Black Box Data, Search Engine Data etc.</a:t>
                      </a:r>
                    </a:p>
                  </a:txBody>
                  <a:tcPr marL="41469" marR="41469" marT="20735" marB="2073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a:noFill/>
                    </a:lnB>
                  </a:tcPr>
                </a:tc>
              </a:tr>
            </a:tbl>
          </a:graphicData>
        </a:graphic>
      </p:graphicFrame>
      <p:sp>
        <p:nvSpPr>
          <p:cNvPr id="10" name="Rectangle 9"/>
          <p:cNvSpPr/>
          <p:nvPr/>
        </p:nvSpPr>
        <p:spPr>
          <a:xfrm>
            <a:off x="214282" y="1357298"/>
            <a:ext cx="2704587" cy="369332"/>
          </a:xfrm>
          <a:prstGeom prst="rect">
            <a:avLst/>
          </a:prstGeom>
        </p:spPr>
        <p:txBody>
          <a:bodyPr wrap="none">
            <a:spAutoFit/>
          </a:bodyPr>
          <a:lstStyle/>
          <a:p>
            <a:r>
              <a:rPr lang="en-US" b="1" dirty="0" smtClean="0">
                <a:latin typeface="Times New Roman" pitchFamily="18" charset="0"/>
                <a:cs typeface="Times New Roman" pitchFamily="18" charset="0"/>
              </a:rPr>
              <a:t>Apache Storm </a:t>
            </a:r>
            <a:r>
              <a:rPr lang="en-US" b="1" dirty="0" err="1" smtClean="0">
                <a:latin typeface="Times New Roman" pitchFamily="18" charset="0"/>
                <a:cs typeface="Times New Roman" pitchFamily="18" charset="0"/>
              </a:rPr>
              <a:t>vs</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Hadoop</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42</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2945" name="Rectangle 1"/>
          <p:cNvSpPr>
            <a:spLocks noChangeArrowheads="1"/>
          </p:cNvSpPr>
          <p:nvPr/>
        </p:nvSpPr>
        <p:spPr bwMode="auto">
          <a:xfrm>
            <a:off x="0" y="2571744"/>
            <a:ext cx="9144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Apache Storm is very famous for real-time big data stream processing.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For this reason, most of the companies are using Storm as an integral part of their system. Some notable examples are as follows −</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Twitter</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NaviSite</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Wego</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43</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214282" y="1785926"/>
            <a:ext cx="8715436" cy="5262979"/>
          </a:xfrm>
          <a:prstGeom prst="rect">
            <a:avLst/>
          </a:prstGeom>
        </p:spPr>
        <p:txBody>
          <a:bodyPr wrap="square">
            <a:spAutoFit/>
          </a:bodyPr>
          <a:lstStyle/>
          <a:p>
            <a:r>
              <a:rPr lang="en-US" sz="2400" b="1" dirty="0" smtClean="0">
                <a:latin typeface="Times New Roman" pitchFamily="18" charset="0"/>
                <a:cs typeface="Times New Roman" pitchFamily="18" charset="0"/>
              </a:rPr>
              <a:t>Apache Storm Benefits</a:t>
            </a:r>
          </a:p>
          <a:p>
            <a:endParaRPr lang="en-IN" sz="2400" b="1" dirty="0" smtClean="0">
              <a:latin typeface="Times New Roman" pitchFamily="18" charset="0"/>
              <a:cs typeface="Times New Roman" pitchFamily="18" charset="0"/>
            </a:endParaRPr>
          </a:p>
          <a:p>
            <a:pPr lvl="0">
              <a:buFont typeface="Arial" pitchFamily="34" charset="0"/>
              <a:buChar char="•"/>
            </a:pPr>
            <a:r>
              <a:rPr lang="en-US" sz="2400" dirty="0" smtClean="0"/>
              <a:t>Open source, robust, and user friendly</a:t>
            </a:r>
          </a:p>
          <a:p>
            <a:pPr lvl="0">
              <a:buFont typeface="Arial" pitchFamily="34" charset="0"/>
              <a:buChar char="•"/>
            </a:pPr>
            <a:r>
              <a:rPr lang="en-US" sz="2400" dirty="0" smtClean="0"/>
              <a:t>It is fault tolerant, flexible, reliable, and supports any programming language.</a:t>
            </a:r>
          </a:p>
          <a:p>
            <a:pPr lvl="0">
              <a:buFont typeface="Arial" pitchFamily="34" charset="0"/>
              <a:buChar char="•"/>
            </a:pPr>
            <a:r>
              <a:rPr lang="en-US" sz="2400" dirty="0" smtClean="0"/>
              <a:t>Allows real-time stream processing.</a:t>
            </a:r>
          </a:p>
          <a:p>
            <a:pPr lvl="0">
              <a:buFont typeface="Arial" pitchFamily="34" charset="0"/>
              <a:buChar char="•"/>
            </a:pPr>
            <a:r>
              <a:rPr lang="en-US" sz="2400" dirty="0" smtClean="0"/>
              <a:t>It is unbelievably fast</a:t>
            </a:r>
          </a:p>
          <a:p>
            <a:pPr lvl="0">
              <a:buFont typeface="Arial" pitchFamily="34" charset="0"/>
              <a:buChar char="•"/>
            </a:pPr>
            <a:r>
              <a:rPr lang="en-US" sz="2400" dirty="0" smtClean="0"/>
              <a:t>It can keep up the performance</a:t>
            </a:r>
          </a:p>
          <a:p>
            <a:pPr lvl="0">
              <a:buFont typeface="Arial" pitchFamily="34" charset="0"/>
              <a:buChar char="•"/>
            </a:pPr>
            <a:r>
              <a:rPr lang="en-US" sz="2400" dirty="0" smtClean="0"/>
              <a:t>It performs data refresh and end-to-end delivery response in seconds or minutes</a:t>
            </a:r>
          </a:p>
          <a:p>
            <a:pPr lvl="0">
              <a:buFont typeface="Arial" pitchFamily="34" charset="0"/>
              <a:buChar char="•"/>
            </a:pPr>
            <a:r>
              <a:rPr lang="en-US" sz="2400" dirty="0" smtClean="0"/>
              <a:t>It has operational intelligence.</a:t>
            </a:r>
          </a:p>
          <a:p>
            <a:endParaRPr lang="en-US" sz="2400" b="1" dirty="0" smtClean="0">
              <a:latin typeface="Times New Roman" pitchFamily="18" charset="0"/>
              <a:cs typeface="Times New Roman" pitchFamily="18" charset="0"/>
            </a:endParaRPr>
          </a:p>
          <a:p>
            <a:endParaRPr lang="en-US" sz="2400" dirty="0" smtClean="0"/>
          </a:p>
          <a:p>
            <a:endParaRPr lang="en-US" sz="2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429396"/>
            <a:ext cx="2328850" cy="428604"/>
          </a:xfrm>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44</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pic>
        <p:nvPicPr>
          <p:cNvPr id="81921" name="Picture 1" descr="Core Concept"/>
          <p:cNvPicPr>
            <a:picLocks noChangeAspect="1" noChangeArrowheads="1"/>
          </p:cNvPicPr>
          <p:nvPr/>
        </p:nvPicPr>
        <p:blipFill>
          <a:blip r:embed="rId3"/>
          <a:srcRect/>
          <a:stretch>
            <a:fillRect/>
          </a:stretch>
        </p:blipFill>
        <p:spPr bwMode="auto">
          <a:xfrm>
            <a:off x="500034" y="1857364"/>
            <a:ext cx="8429684" cy="4714908"/>
          </a:xfrm>
          <a:prstGeom prst="rect">
            <a:avLst/>
          </a:prstGeom>
          <a:noFill/>
          <a:ln w="9525">
            <a:noFill/>
            <a:miter lim="800000"/>
            <a:headEnd/>
            <a:tailEnd/>
          </a:ln>
        </p:spPr>
      </p:pic>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45</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graphicFrame>
        <p:nvGraphicFramePr>
          <p:cNvPr id="8" name="Table 7"/>
          <p:cNvGraphicFramePr>
            <a:graphicFrameLocks noGrp="1"/>
          </p:cNvGraphicFramePr>
          <p:nvPr/>
        </p:nvGraphicFramePr>
        <p:xfrm>
          <a:off x="1142976" y="1571611"/>
          <a:ext cx="6929486" cy="4651075"/>
        </p:xfrm>
        <a:graphic>
          <a:graphicData uri="http://schemas.openxmlformats.org/drawingml/2006/table">
            <a:tbl>
              <a:tblPr/>
              <a:tblGrid>
                <a:gridCol w="1071570"/>
                <a:gridCol w="5857916"/>
              </a:tblGrid>
              <a:tr h="284460">
                <a:tc>
                  <a:txBody>
                    <a:bodyPr/>
                    <a:lstStyle/>
                    <a:p>
                      <a:pPr algn="ctr">
                        <a:spcAft>
                          <a:spcPts val="1500"/>
                        </a:spcAft>
                      </a:pPr>
                      <a:r>
                        <a:rPr lang="en-US" sz="900" b="1">
                          <a:latin typeface="Times New Roman"/>
                          <a:ea typeface="Arial"/>
                          <a:cs typeface="Times New Roman"/>
                        </a:rPr>
                        <a:t>Components</a:t>
                      </a:r>
                      <a:endParaRPr lang="en-US" sz="800">
                        <a:latin typeface="Arial"/>
                        <a:ea typeface="Arial"/>
                        <a:cs typeface="Times New Roman"/>
                      </a:endParaRPr>
                    </a:p>
                  </a:txBody>
                  <a:tcPr marL="56133" marR="56133" marT="56133" marB="5613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gn="ctr">
                        <a:spcAft>
                          <a:spcPts val="1500"/>
                        </a:spcAft>
                      </a:pPr>
                      <a:r>
                        <a:rPr lang="en-US" sz="900" b="1">
                          <a:latin typeface="Times New Roman"/>
                          <a:ea typeface="Arial"/>
                          <a:cs typeface="Times New Roman"/>
                        </a:rPr>
                        <a:t>Description</a:t>
                      </a:r>
                      <a:endParaRPr lang="en-US" sz="800">
                        <a:latin typeface="Arial"/>
                        <a:ea typeface="Arial"/>
                        <a:cs typeface="Times New Roman"/>
                      </a:endParaRPr>
                    </a:p>
                  </a:txBody>
                  <a:tcPr marL="56133" marR="56133" marT="56133" marB="5613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r>
              <a:tr h="896235">
                <a:tc>
                  <a:txBody>
                    <a:bodyPr/>
                    <a:lstStyle/>
                    <a:p>
                      <a:pPr>
                        <a:spcAft>
                          <a:spcPts val="1500"/>
                        </a:spcAft>
                      </a:pPr>
                      <a:r>
                        <a:rPr lang="en-US" sz="1200" dirty="0" err="1">
                          <a:latin typeface="Times New Roman"/>
                          <a:ea typeface="Arial"/>
                          <a:cs typeface="Times New Roman"/>
                        </a:rPr>
                        <a:t>Tuple</a:t>
                      </a:r>
                      <a:endParaRPr lang="en-US" sz="1200" dirty="0">
                        <a:latin typeface="Arial"/>
                        <a:ea typeface="Arial"/>
                        <a:cs typeface="Times New Roman"/>
                      </a:endParaRPr>
                    </a:p>
                  </a:txBody>
                  <a:tcPr marL="56133" marR="56133" marT="56133" marB="5613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spcAft>
                          <a:spcPts val="1500"/>
                        </a:spcAft>
                      </a:pPr>
                      <a:r>
                        <a:rPr lang="en-US" sz="1200">
                          <a:latin typeface="Times New Roman"/>
                          <a:ea typeface="Arial"/>
                          <a:cs typeface="Times New Roman"/>
                        </a:rPr>
                        <a:t>Tuple is the main data structure in Storm. It is a list of ordered elements. By default, a Tuple supports all data types. Generally, it is modelled as a set of comma separated values and passed to a Storm cluster.</a:t>
                      </a:r>
                      <a:endParaRPr lang="en-US" sz="1200">
                        <a:latin typeface="Arial"/>
                        <a:ea typeface="Arial"/>
                        <a:cs typeface="Times New Roman"/>
                      </a:endParaRPr>
                    </a:p>
                  </a:txBody>
                  <a:tcPr marL="56133" marR="56133" marT="56133" marB="5613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84460">
                <a:tc>
                  <a:txBody>
                    <a:bodyPr/>
                    <a:lstStyle/>
                    <a:p>
                      <a:pPr>
                        <a:spcAft>
                          <a:spcPts val="1500"/>
                        </a:spcAft>
                      </a:pPr>
                      <a:r>
                        <a:rPr lang="en-US" sz="1200" dirty="0">
                          <a:latin typeface="Times New Roman"/>
                          <a:ea typeface="Arial"/>
                          <a:cs typeface="Times New Roman"/>
                        </a:rPr>
                        <a:t>Stream</a:t>
                      </a:r>
                      <a:endParaRPr lang="en-US" sz="1200" dirty="0">
                        <a:latin typeface="Arial"/>
                        <a:ea typeface="Arial"/>
                        <a:cs typeface="Times New Roman"/>
                      </a:endParaRPr>
                    </a:p>
                  </a:txBody>
                  <a:tcPr marL="56133" marR="56133" marT="56133" marB="5613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spcAft>
                          <a:spcPts val="1500"/>
                        </a:spcAft>
                      </a:pPr>
                      <a:r>
                        <a:rPr lang="en-US" sz="1200" dirty="0">
                          <a:latin typeface="Times New Roman"/>
                          <a:ea typeface="Arial"/>
                          <a:cs typeface="Times New Roman"/>
                        </a:rPr>
                        <a:t>Stream is an unordered sequence of </a:t>
                      </a:r>
                      <a:r>
                        <a:rPr lang="en-US" sz="1200" dirty="0" err="1">
                          <a:latin typeface="Times New Roman"/>
                          <a:ea typeface="Arial"/>
                          <a:cs typeface="Times New Roman"/>
                        </a:rPr>
                        <a:t>tuples</a:t>
                      </a:r>
                      <a:r>
                        <a:rPr lang="en-US" sz="1200" dirty="0">
                          <a:latin typeface="Times New Roman"/>
                          <a:ea typeface="Arial"/>
                          <a:cs typeface="Times New Roman"/>
                        </a:rPr>
                        <a:t>.</a:t>
                      </a:r>
                      <a:endParaRPr lang="en-US" sz="1200" dirty="0">
                        <a:latin typeface="Arial"/>
                        <a:ea typeface="Arial"/>
                        <a:cs typeface="Times New Roman"/>
                      </a:endParaRPr>
                    </a:p>
                  </a:txBody>
                  <a:tcPr marL="56133" marR="56133" marT="56133" marB="5613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1510797">
                <a:tc>
                  <a:txBody>
                    <a:bodyPr/>
                    <a:lstStyle/>
                    <a:p>
                      <a:pPr>
                        <a:spcAft>
                          <a:spcPts val="1500"/>
                        </a:spcAft>
                      </a:pPr>
                      <a:r>
                        <a:rPr lang="en-US" sz="1200" dirty="0">
                          <a:latin typeface="Times New Roman"/>
                          <a:ea typeface="Arial"/>
                          <a:cs typeface="Times New Roman"/>
                        </a:rPr>
                        <a:t>Spouts</a:t>
                      </a:r>
                      <a:endParaRPr lang="en-US" sz="1200" dirty="0">
                        <a:latin typeface="Arial"/>
                        <a:ea typeface="Arial"/>
                        <a:cs typeface="Times New Roman"/>
                      </a:endParaRPr>
                    </a:p>
                  </a:txBody>
                  <a:tcPr marL="56133" marR="56133" marT="56133" marB="5613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spcAft>
                          <a:spcPts val="1500"/>
                        </a:spcAft>
                      </a:pPr>
                      <a:r>
                        <a:rPr lang="en-US" sz="1200" dirty="0">
                          <a:latin typeface="Times New Roman"/>
                          <a:ea typeface="Arial"/>
                          <a:cs typeface="Times New Roman"/>
                        </a:rPr>
                        <a:t>Source of stream. Generally, Storm accepts input data from raw data sources like Twitter Streaming API, Apache Kafka queue, Kestrel queue, etc. Otherwise you can write spouts to read data from </a:t>
                      </a:r>
                      <a:r>
                        <a:rPr lang="en-US" sz="1200" dirty="0" err="1">
                          <a:latin typeface="Times New Roman"/>
                          <a:ea typeface="Arial"/>
                          <a:cs typeface="Times New Roman"/>
                        </a:rPr>
                        <a:t>datasources</a:t>
                      </a:r>
                      <a:r>
                        <a:rPr lang="en-US" sz="1200" dirty="0">
                          <a:latin typeface="Times New Roman"/>
                          <a:ea typeface="Arial"/>
                          <a:cs typeface="Times New Roman"/>
                        </a:rPr>
                        <a:t>. “</a:t>
                      </a:r>
                      <a:r>
                        <a:rPr lang="en-US" sz="1200" dirty="0" err="1">
                          <a:latin typeface="Times New Roman"/>
                          <a:ea typeface="Arial"/>
                          <a:cs typeface="Times New Roman"/>
                        </a:rPr>
                        <a:t>ISpout</a:t>
                      </a:r>
                      <a:r>
                        <a:rPr lang="en-US" sz="1200" dirty="0">
                          <a:latin typeface="Times New Roman"/>
                          <a:ea typeface="Arial"/>
                          <a:cs typeface="Times New Roman"/>
                        </a:rPr>
                        <a:t>" is the core interface for implementing spouts. Some of the specific interfaces are </a:t>
                      </a:r>
                      <a:r>
                        <a:rPr lang="en-US" sz="1200" dirty="0" err="1">
                          <a:latin typeface="Times New Roman"/>
                          <a:ea typeface="Arial"/>
                          <a:cs typeface="Times New Roman"/>
                        </a:rPr>
                        <a:t>IRichSpout</a:t>
                      </a:r>
                      <a:r>
                        <a:rPr lang="en-US" sz="1200" dirty="0">
                          <a:latin typeface="Times New Roman"/>
                          <a:ea typeface="Arial"/>
                          <a:cs typeface="Times New Roman"/>
                        </a:rPr>
                        <a:t>, </a:t>
                      </a:r>
                      <a:r>
                        <a:rPr lang="en-US" sz="1200" dirty="0" err="1">
                          <a:latin typeface="Times New Roman"/>
                          <a:ea typeface="Arial"/>
                          <a:cs typeface="Times New Roman"/>
                        </a:rPr>
                        <a:t>BaseRichSpout</a:t>
                      </a:r>
                      <a:r>
                        <a:rPr lang="en-US" sz="1200" dirty="0">
                          <a:latin typeface="Times New Roman"/>
                          <a:ea typeface="Arial"/>
                          <a:cs typeface="Times New Roman"/>
                        </a:rPr>
                        <a:t>, </a:t>
                      </a:r>
                      <a:r>
                        <a:rPr lang="en-US" sz="1200" dirty="0" err="1">
                          <a:latin typeface="Times New Roman"/>
                          <a:ea typeface="Arial"/>
                          <a:cs typeface="Times New Roman"/>
                        </a:rPr>
                        <a:t>KafkaSpout</a:t>
                      </a:r>
                      <a:r>
                        <a:rPr lang="en-US" sz="1200" dirty="0">
                          <a:latin typeface="Times New Roman"/>
                          <a:ea typeface="Arial"/>
                          <a:cs typeface="Times New Roman"/>
                        </a:rPr>
                        <a:t>, etc.</a:t>
                      </a:r>
                      <a:endParaRPr lang="en-US" sz="1200" dirty="0">
                        <a:latin typeface="Arial"/>
                        <a:ea typeface="Arial"/>
                        <a:cs typeface="Times New Roman"/>
                      </a:endParaRPr>
                    </a:p>
                  </a:txBody>
                  <a:tcPr marL="56133" marR="56133" marT="56133" marB="5613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1664437">
                <a:tc>
                  <a:txBody>
                    <a:bodyPr/>
                    <a:lstStyle/>
                    <a:p>
                      <a:pPr>
                        <a:spcAft>
                          <a:spcPts val="1500"/>
                        </a:spcAft>
                      </a:pPr>
                      <a:r>
                        <a:rPr lang="en-US" sz="1200">
                          <a:latin typeface="Times New Roman"/>
                          <a:ea typeface="Arial"/>
                          <a:cs typeface="Times New Roman"/>
                        </a:rPr>
                        <a:t>Bolts</a:t>
                      </a:r>
                      <a:endParaRPr lang="en-US" sz="1200">
                        <a:latin typeface="Arial"/>
                        <a:ea typeface="Arial"/>
                        <a:cs typeface="Times New Roman"/>
                      </a:endParaRPr>
                    </a:p>
                  </a:txBody>
                  <a:tcPr marL="56133" marR="56133" marT="56133" marB="5613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spcAft>
                          <a:spcPts val="1500"/>
                        </a:spcAft>
                      </a:pPr>
                      <a:r>
                        <a:rPr lang="en-US" sz="1200" dirty="0">
                          <a:latin typeface="Times New Roman"/>
                          <a:ea typeface="Arial"/>
                          <a:cs typeface="Times New Roman"/>
                        </a:rPr>
                        <a:t>Bolts are logical processing units. Spouts pass data to bolts and bolts process and produce a new output stream. Bolts can perform the operations of filtering, aggregation, joining, interacting with data sources and databases. Bolt receives data and emits to one or more bolts. “</a:t>
                      </a:r>
                      <a:r>
                        <a:rPr lang="en-US" sz="1200" dirty="0" err="1">
                          <a:latin typeface="Times New Roman"/>
                          <a:ea typeface="Arial"/>
                          <a:cs typeface="Times New Roman"/>
                        </a:rPr>
                        <a:t>IBolt</a:t>
                      </a:r>
                      <a:r>
                        <a:rPr lang="en-US" sz="1200" dirty="0">
                          <a:latin typeface="Times New Roman"/>
                          <a:ea typeface="Arial"/>
                          <a:cs typeface="Times New Roman"/>
                        </a:rPr>
                        <a:t>” is the core interface for implementing bolts. Some of the common interfaces are </a:t>
                      </a:r>
                      <a:r>
                        <a:rPr lang="en-US" sz="1200" dirty="0" err="1">
                          <a:latin typeface="Times New Roman"/>
                          <a:ea typeface="Arial"/>
                          <a:cs typeface="Times New Roman"/>
                        </a:rPr>
                        <a:t>IRichBolt</a:t>
                      </a:r>
                      <a:r>
                        <a:rPr lang="en-US" sz="1200" dirty="0">
                          <a:latin typeface="Times New Roman"/>
                          <a:ea typeface="Arial"/>
                          <a:cs typeface="Times New Roman"/>
                        </a:rPr>
                        <a:t>, </a:t>
                      </a:r>
                      <a:r>
                        <a:rPr lang="en-US" sz="1200" dirty="0" err="1">
                          <a:latin typeface="Times New Roman"/>
                          <a:ea typeface="Arial"/>
                          <a:cs typeface="Times New Roman"/>
                        </a:rPr>
                        <a:t>IBasicBolt</a:t>
                      </a:r>
                      <a:r>
                        <a:rPr lang="en-US" sz="1200" dirty="0">
                          <a:latin typeface="Times New Roman"/>
                          <a:ea typeface="Arial"/>
                          <a:cs typeface="Times New Roman"/>
                        </a:rPr>
                        <a:t>, etc.</a:t>
                      </a:r>
                      <a:endParaRPr lang="en-US" sz="1200" dirty="0">
                        <a:latin typeface="Arial"/>
                        <a:ea typeface="Arial"/>
                        <a:cs typeface="Times New Roman"/>
                      </a:endParaRPr>
                    </a:p>
                  </a:txBody>
                  <a:tcPr marL="56133" marR="56133" marT="56133" marB="5613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46</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428596" y="2428868"/>
            <a:ext cx="8286808" cy="1938992"/>
          </a:xfrm>
          <a:prstGeom prst="rect">
            <a:avLst/>
          </a:prstGeom>
        </p:spPr>
        <p:txBody>
          <a:bodyPr wrap="square">
            <a:spAutoFit/>
          </a:bodyPr>
          <a:lstStyle/>
          <a:p>
            <a:r>
              <a:rPr lang="en-US" sz="2400" dirty="0" smtClean="0">
                <a:latin typeface="Times New Roman" pitchFamily="18" charset="0"/>
                <a:cs typeface="Times New Roman" pitchFamily="18" charset="0"/>
              </a:rPr>
              <a:t>Let’s take a real-time example of “Twitter Analysis” and see how it can be modeled in Apache Storm. </a:t>
            </a:r>
          </a:p>
          <a:p>
            <a:endParaRPr lang="en-IN"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following diagram depicts the structure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47</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pic>
        <p:nvPicPr>
          <p:cNvPr id="78849" name="Picture 1" descr="Twitter Analysis"/>
          <p:cNvPicPr>
            <a:picLocks noChangeAspect="1" noChangeArrowheads="1"/>
          </p:cNvPicPr>
          <p:nvPr/>
        </p:nvPicPr>
        <p:blipFill>
          <a:blip r:embed="rId3"/>
          <a:srcRect/>
          <a:stretch>
            <a:fillRect/>
          </a:stretch>
        </p:blipFill>
        <p:spPr bwMode="auto">
          <a:xfrm>
            <a:off x="642910" y="1857364"/>
            <a:ext cx="7500990" cy="4500594"/>
          </a:xfrm>
          <a:prstGeom prst="rect">
            <a:avLst/>
          </a:prstGeom>
          <a:noFill/>
          <a:ln w="9525">
            <a:noFill/>
            <a:miter lim="800000"/>
            <a:headEnd/>
            <a:tailEnd/>
          </a:ln>
        </p:spPr>
      </p:pic>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48</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642910" y="1785927"/>
            <a:ext cx="7786742" cy="5262979"/>
          </a:xfrm>
          <a:prstGeom prst="rect">
            <a:avLst/>
          </a:prstGeom>
        </p:spPr>
        <p:txBody>
          <a:bodyPr wrap="square">
            <a:spAutoFit/>
          </a:bodyPr>
          <a:lstStyle/>
          <a:p>
            <a:r>
              <a:rPr lang="en-US" sz="2400" b="1" dirty="0" smtClean="0">
                <a:latin typeface="Times New Roman" pitchFamily="18" charset="0"/>
                <a:cs typeface="Times New Roman" pitchFamily="18" charset="0"/>
              </a:rPr>
              <a:t>Topology</a:t>
            </a:r>
          </a:p>
          <a:p>
            <a:endParaRPr lang="en-IN" sz="2400" b="1" dirty="0" smtClean="0">
              <a:latin typeface="Times New Roman" pitchFamily="18" charset="0"/>
              <a:cs typeface="Times New Roman" pitchFamily="18" charset="0"/>
            </a:endParaRPr>
          </a:p>
          <a:p>
            <a:pPr lvl="0">
              <a:buFont typeface="Arial" pitchFamily="34" charset="0"/>
              <a:buChar char="•"/>
            </a:pPr>
            <a:r>
              <a:rPr lang="en-US" sz="2400" dirty="0" smtClean="0"/>
              <a:t>Spouts and bolts are connected together and they form a topology. </a:t>
            </a:r>
          </a:p>
          <a:p>
            <a:pPr lvl="0">
              <a:buFont typeface="Arial" pitchFamily="34" charset="0"/>
              <a:buChar char="•"/>
            </a:pPr>
            <a:r>
              <a:rPr lang="en-US" sz="2400" dirty="0" smtClean="0"/>
              <a:t>A simple topology starts with spouts. Spout emits the data to one or more bolts. </a:t>
            </a:r>
          </a:p>
          <a:p>
            <a:pPr lvl="0">
              <a:buFont typeface="Arial" pitchFamily="34" charset="0"/>
              <a:buChar char="•"/>
            </a:pPr>
            <a:r>
              <a:rPr lang="en-US" sz="2400" dirty="0" smtClean="0"/>
              <a:t>Bolt represents a node in the topology having the smallest processing logic and the output of a bolt can be emitted into another bolt as input.</a:t>
            </a:r>
          </a:p>
          <a:p>
            <a:pPr lvl="0">
              <a:buFont typeface="Arial" pitchFamily="34" charset="0"/>
              <a:buChar char="•"/>
            </a:pPr>
            <a:r>
              <a:rPr lang="en-US" sz="2400" dirty="0" smtClean="0"/>
              <a:t>Storm keeps the topology always running, until you kill the topology. </a:t>
            </a:r>
          </a:p>
          <a:p>
            <a:pPr lvl="0">
              <a:buFont typeface="Arial" pitchFamily="34" charset="0"/>
              <a:buChar char="•"/>
            </a:pPr>
            <a:r>
              <a:rPr lang="en-US" sz="2400" dirty="0" smtClean="0"/>
              <a:t>Apache Storm’s main job is to run the topology and will run any number of topology at a given time.</a:t>
            </a:r>
          </a:p>
          <a:p>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49</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214282" y="1785926"/>
            <a:ext cx="8501122" cy="1938992"/>
          </a:xfrm>
          <a:prstGeom prst="rect">
            <a:avLst/>
          </a:prstGeom>
        </p:spPr>
        <p:txBody>
          <a:bodyPr wrap="square">
            <a:spAutoFit/>
          </a:bodyPr>
          <a:lstStyle/>
          <a:p>
            <a:r>
              <a:rPr lang="en-US" sz="2400" b="1" dirty="0" smtClean="0">
                <a:latin typeface="Times New Roman" pitchFamily="18" charset="0"/>
                <a:cs typeface="Times New Roman" pitchFamily="18" charset="0"/>
              </a:rPr>
              <a:t>Tasks </a:t>
            </a:r>
          </a:p>
          <a:p>
            <a:endParaRPr lang="en-IN" sz="2400" b="1" dirty="0" smtClean="0">
              <a:latin typeface="Times New Roman" pitchFamily="18" charset="0"/>
              <a:cs typeface="Times New Roman" pitchFamily="18" charset="0"/>
            </a:endParaRPr>
          </a:p>
          <a:p>
            <a:pPr lvl="0">
              <a:buFont typeface="Arial" pitchFamily="34" charset="0"/>
              <a:buChar char="•"/>
            </a:pPr>
            <a:r>
              <a:rPr lang="en-US" sz="2400" dirty="0" smtClean="0"/>
              <a:t>In simple words, a task is either the execution of a spout or a bolt. </a:t>
            </a:r>
          </a:p>
          <a:p>
            <a:pPr lvl="0">
              <a:buFont typeface="Arial" pitchFamily="34" charset="0"/>
              <a:buChar char="•"/>
            </a:pPr>
            <a:r>
              <a:rPr lang="en-US" sz="2400" dirty="0" smtClean="0"/>
              <a:t>At a given time, each spout and bolt can have multiple instances running in multiple separate threads.</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5</a:t>
            </a:fld>
            <a:endParaRPr lang="en-IN"/>
          </a:p>
        </p:txBody>
      </p:sp>
      <p:pic>
        <p:nvPicPr>
          <p:cNvPr id="6"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9" name="Rectangle 8"/>
          <p:cNvSpPr/>
          <p:nvPr/>
        </p:nvSpPr>
        <p:spPr>
          <a:xfrm>
            <a:off x="1071538" y="2143116"/>
            <a:ext cx="6786610" cy="707886"/>
          </a:xfrm>
          <a:prstGeom prst="rect">
            <a:avLst/>
          </a:prstGeom>
        </p:spPr>
        <p:txBody>
          <a:bodyPr wrap="square">
            <a:spAutoFit/>
          </a:bodyPr>
          <a:lstStyle/>
          <a:p>
            <a:pPr algn="ctr"/>
            <a:r>
              <a:rPr lang="en-US" sz="4000" b="1" dirty="0" smtClean="0">
                <a:solidFill>
                  <a:srgbClr val="FF0000"/>
                </a:solidFill>
                <a:latin typeface="Times New Roman" pitchFamily="18" charset="0"/>
                <a:cs typeface="Times New Roman" pitchFamily="18" charset="0"/>
              </a:rPr>
              <a:t>Characteristics of Big data</a:t>
            </a:r>
            <a:endParaRPr lang="en-US" sz="4000" dirty="0">
              <a:latin typeface="Times New Roman" pitchFamily="18" charset="0"/>
              <a:cs typeface="Times New Roman" pitchFamily="18" charset="0"/>
            </a:endParaRPr>
          </a:p>
        </p:txBody>
      </p:sp>
      <p:pic>
        <p:nvPicPr>
          <p:cNvPr id="10" name="Picture 2" descr="Big Data: The 3 Vs explained | BIG DATA LDN"/>
          <p:cNvPicPr>
            <a:picLocks noGrp="1" noChangeAspect="1" noChangeArrowheads="1"/>
          </p:cNvPicPr>
          <p:nvPr>
            <p:ph idx="1"/>
          </p:nvPr>
        </p:nvPicPr>
        <p:blipFill>
          <a:blip r:embed="rId3">
            <a:extLst>
              <a:ext uri="{28A0092B-C50C-407E-A947-70E740481C1C}">
                <a14:useLocalDpi xmlns="" xmlns:a14="http://schemas.microsoft.com/office/drawing/2010/main" val="0"/>
              </a:ext>
            </a:extLst>
          </a:blip>
          <a:srcRect/>
          <a:stretch>
            <a:fillRect/>
          </a:stretch>
        </p:blipFill>
        <p:spPr bwMode="auto">
          <a:xfrm>
            <a:off x="2071670" y="2928934"/>
            <a:ext cx="5786478" cy="35719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50</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5643570" y="4357694"/>
            <a:ext cx="4572032" cy="369332"/>
          </a:xfrm>
          <a:prstGeom prst="rect">
            <a:avLst/>
          </a:prstGeom>
          <a:noFill/>
        </p:spPr>
        <p:txBody>
          <a:bodyPr wrap="square" rtlCol="0">
            <a:spAutoFit/>
          </a:bodyPr>
          <a:lstStyle/>
          <a:p>
            <a:endParaRPr lang="en-US" dirty="0"/>
          </a:p>
        </p:txBody>
      </p:sp>
      <p:sp>
        <p:nvSpPr>
          <p:cNvPr id="76801" name="Rectangle 1"/>
          <p:cNvSpPr>
            <a:spLocks noChangeArrowheads="1"/>
          </p:cNvSpPr>
          <p:nvPr/>
        </p:nvSpPr>
        <p:spPr bwMode="auto">
          <a:xfrm>
            <a:off x="357158" y="2428868"/>
            <a:ext cx="8572559" cy="2262158"/>
          </a:xfrm>
          <a:prstGeom prst="rect">
            <a:avLst/>
          </a:prstGeom>
          <a:noFill/>
          <a:ln w="9525">
            <a:noFill/>
            <a:miter lim="800000"/>
            <a:headEnd/>
            <a:tailEnd/>
          </a:ln>
          <a:effectLst/>
        </p:spPr>
        <p:txBody>
          <a:bodyPr vert="horz" wrap="square" lIns="228528"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Arial" pitchFamily="34" charset="0"/>
                <a:cs typeface="Times New Roman" pitchFamily="18" charset="0"/>
              </a:rPr>
              <a:t>Workers</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Times New Roman" pitchFamily="18" charset="0"/>
                <a:ea typeface="Arial" pitchFamily="34" charset="0"/>
                <a:cs typeface="Times New Roman" pitchFamily="18" charset="0"/>
              </a:rPr>
              <a:t>A topology runs in a distributed manner, on multiple worker nodes. </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Times New Roman" pitchFamily="18" charset="0"/>
                <a:ea typeface="Arial" pitchFamily="34" charset="0"/>
                <a:cs typeface="Times New Roman" pitchFamily="18" charset="0"/>
              </a:rPr>
              <a:t>Storm spreads the tasks evenly on all the worker nodes. </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Times New Roman" pitchFamily="18" charset="0"/>
                <a:ea typeface="Arial" pitchFamily="34" charset="0"/>
                <a:cs typeface="Times New Roman" pitchFamily="18" charset="0"/>
              </a:rPr>
              <a:t>The worker node’s role is to listen for jobs and start or stop the processes whenever a new job arrives</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51</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75777" name="Rectangle 1"/>
          <p:cNvSpPr>
            <a:spLocks noChangeArrowheads="1"/>
          </p:cNvSpPr>
          <p:nvPr/>
        </p:nvSpPr>
        <p:spPr bwMode="auto">
          <a:xfrm>
            <a:off x="357159" y="2285992"/>
            <a:ext cx="8429684" cy="2262158"/>
          </a:xfrm>
          <a:prstGeom prst="rect">
            <a:avLst/>
          </a:prstGeom>
          <a:noFill/>
          <a:ln w="9525">
            <a:noFill/>
            <a:miter lim="800000"/>
            <a:headEnd/>
            <a:tailEnd/>
          </a:ln>
          <a:effectLst/>
        </p:spPr>
        <p:txBody>
          <a:bodyPr vert="horz" wrap="square" lIns="228528"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Arial" pitchFamily="34" charset="0"/>
                <a:cs typeface="Times New Roman" pitchFamily="18" charset="0"/>
              </a:rPr>
              <a:t>Stream Grouping</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Times New Roman" pitchFamily="18" charset="0"/>
                <a:ea typeface="Arial" pitchFamily="34" charset="0"/>
                <a:cs typeface="Times New Roman" pitchFamily="18" charset="0"/>
              </a:rPr>
              <a:t>Stream of data flows from spouts to bolts or from one bolt to another bolt. </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Times New Roman" pitchFamily="18" charset="0"/>
                <a:ea typeface="Arial" pitchFamily="34" charset="0"/>
                <a:cs typeface="Times New Roman" pitchFamily="18" charset="0"/>
              </a:rPr>
              <a:t>Stream grouping controls how the </a:t>
            </a:r>
            <a:r>
              <a:rPr kumimoji="0" lang="en-US" sz="2400" b="0" i="0" u="none" strike="noStrike" cap="none" normalizeH="0" baseline="0" dirty="0" err="1" smtClean="0">
                <a:ln>
                  <a:noFill/>
                </a:ln>
                <a:solidFill>
                  <a:srgbClr val="000000"/>
                </a:solidFill>
                <a:effectLst/>
                <a:latin typeface="Times New Roman" pitchFamily="18" charset="0"/>
                <a:ea typeface="Arial" pitchFamily="34" charset="0"/>
                <a:cs typeface="Times New Roman" pitchFamily="18" charset="0"/>
              </a:rPr>
              <a:t>tuples</a:t>
            </a:r>
            <a:r>
              <a:rPr kumimoji="0" lang="en-US" sz="2400" b="0" i="0" u="none" strike="noStrike" cap="none" normalizeH="0" baseline="0" dirty="0" smtClean="0">
                <a:ln>
                  <a:noFill/>
                </a:ln>
                <a:solidFill>
                  <a:srgbClr val="000000"/>
                </a:solidFill>
                <a:effectLst/>
                <a:latin typeface="Times New Roman" pitchFamily="18" charset="0"/>
                <a:ea typeface="Arial" pitchFamily="34" charset="0"/>
                <a:cs typeface="Times New Roman" pitchFamily="18" charset="0"/>
              </a:rPr>
              <a:t> are routed in the topology and helps us to understand the </a:t>
            </a:r>
            <a:r>
              <a:rPr kumimoji="0" lang="en-US" sz="2400" b="0" i="0" u="none" strike="noStrike" cap="none" normalizeH="0" baseline="0" dirty="0" err="1" smtClean="0">
                <a:ln>
                  <a:noFill/>
                </a:ln>
                <a:solidFill>
                  <a:srgbClr val="000000"/>
                </a:solidFill>
                <a:effectLst/>
                <a:latin typeface="Times New Roman" pitchFamily="18" charset="0"/>
                <a:ea typeface="Arial" pitchFamily="34" charset="0"/>
                <a:cs typeface="Times New Roman" pitchFamily="18" charset="0"/>
              </a:rPr>
              <a:t>tuples</a:t>
            </a:r>
            <a:r>
              <a:rPr kumimoji="0" lang="en-US" sz="2400" b="0" i="0" u="none" strike="noStrike" cap="none" normalizeH="0" baseline="0" dirty="0" smtClean="0">
                <a:ln>
                  <a:noFill/>
                </a:ln>
                <a:solidFill>
                  <a:srgbClr val="000000"/>
                </a:solidFill>
                <a:effectLst/>
                <a:latin typeface="Times New Roman" pitchFamily="18" charset="0"/>
                <a:ea typeface="Arial" pitchFamily="34" charset="0"/>
                <a:cs typeface="Times New Roman" pitchFamily="18" charset="0"/>
              </a:rPr>
              <a:t> flow in the topology</a:t>
            </a:r>
            <a:r>
              <a:rPr kumimoji="0" lang="en-US" sz="1100" b="0" i="0" u="none" strike="noStrike" cap="none" normalizeH="0" baseline="0" dirty="0" smtClean="0">
                <a:ln>
                  <a:noFill/>
                </a:ln>
                <a:solidFill>
                  <a:srgbClr val="000000"/>
                </a:solidFill>
                <a:effectLst/>
                <a:latin typeface="Times New Roman" pitchFamily="18" charset="0"/>
                <a:ea typeface="Arial" pitchFamily="34" charset="0"/>
                <a:cs typeface="Times New Roman" pitchFamily="18" charset="0"/>
              </a:rPr>
              <a:t>.</a:t>
            </a:r>
            <a:r>
              <a:rPr kumimoji="0" lang="en-US" sz="8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52</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1928794" y="1928802"/>
            <a:ext cx="4309193" cy="2308324"/>
          </a:xfrm>
          <a:prstGeom prst="rect">
            <a:avLst/>
          </a:prstGeom>
        </p:spPr>
        <p:txBody>
          <a:bodyPr wrap="none">
            <a:spAutoFit/>
          </a:bodyPr>
          <a:lstStyle/>
          <a:p>
            <a:r>
              <a:rPr lang="en-US" sz="2400" dirty="0" smtClean="0">
                <a:latin typeface="Times New Roman" pitchFamily="18" charset="0"/>
                <a:cs typeface="Times New Roman" pitchFamily="18" charset="0"/>
              </a:rPr>
              <a:t>There are four in-built groupings </a:t>
            </a:r>
          </a:p>
          <a:p>
            <a:pPr>
              <a:buFont typeface="Arial" pitchFamily="34" charset="0"/>
              <a:buChar char="•"/>
            </a:pPr>
            <a:r>
              <a:rPr lang="en-IN" sz="2400" dirty="0" smtClean="0">
                <a:latin typeface="Times New Roman" pitchFamily="18" charset="0"/>
                <a:cs typeface="Times New Roman" pitchFamily="18" charset="0"/>
              </a:rPr>
              <a:t>Shuffle grouping</a:t>
            </a:r>
          </a:p>
          <a:p>
            <a:pPr marL="0" lvl="1">
              <a:buFont typeface="Arial" pitchFamily="34" charset="0"/>
              <a:buChar char="•"/>
            </a:pPr>
            <a:r>
              <a:rPr lang="en-US" sz="2400" dirty="0" smtClean="0">
                <a:latin typeface="Times New Roman" pitchFamily="18" charset="0"/>
                <a:cs typeface="Times New Roman" pitchFamily="18" charset="0"/>
              </a:rPr>
              <a:t>Field Grouping</a:t>
            </a:r>
          </a:p>
          <a:p>
            <a:pPr marL="0" lvl="1">
              <a:buFont typeface="Arial" pitchFamily="34" charset="0"/>
              <a:buChar char="•"/>
            </a:pPr>
            <a:r>
              <a:rPr lang="en-US" sz="2400" dirty="0" smtClean="0">
                <a:latin typeface="Times New Roman" pitchFamily="18" charset="0"/>
                <a:cs typeface="Times New Roman" pitchFamily="18" charset="0"/>
              </a:rPr>
              <a:t>Global Grouping</a:t>
            </a:r>
          </a:p>
          <a:p>
            <a:pPr marL="0" lvl="1">
              <a:buFont typeface="Arial" pitchFamily="34" charset="0"/>
              <a:buChar char="•"/>
            </a:pPr>
            <a:r>
              <a:rPr lang="en-US" sz="2400" dirty="0" smtClean="0">
                <a:latin typeface="Times New Roman" pitchFamily="18" charset="0"/>
                <a:cs typeface="Times New Roman" pitchFamily="18" charset="0"/>
              </a:rPr>
              <a:t>All Grouping</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53</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pic>
        <p:nvPicPr>
          <p:cNvPr id="73729" name="Picture 1" descr="Shuffle Grouping"/>
          <p:cNvPicPr>
            <a:picLocks noChangeAspect="1" noChangeArrowheads="1"/>
          </p:cNvPicPr>
          <p:nvPr/>
        </p:nvPicPr>
        <p:blipFill>
          <a:blip r:embed="rId3"/>
          <a:srcRect/>
          <a:stretch>
            <a:fillRect/>
          </a:stretch>
        </p:blipFill>
        <p:spPr bwMode="auto">
          <a:xfrm>
            <a:off x="285720" y="1857364"/>
            <a:ext cx="7929618" cy="4500594"/>
          </a:xfrm>
          <a:prstGeom prst="rect">
            <a:avLst/>
          </a:prstGeom>
          <a:noFill/>
          <a:ln w="9525">
            <a:noFill/>
            <a:miter lim="800000"/>
            <a:headEnd/>
            <a:tailEnd/>
          </a:ln>
        </p:spPr>
      </p:pic>
      <p:sp>
        <p:nvSpPr>
          <p:cNvPr id="8" name="Rectangle 7"/>
          <p:cNvSpPr/>
          <p:nvPr/>
        </p:nvSpPr>
        <p:spPr>
          <a:xfrm>
            <a:off x="214282" y="1285860"/>
            <a:ext cx="2501839" cy="461665"/>
          </a:xfrm>
          <a:prstGeom prst="rect">
            <a:avLst/>
          </a:prstGeom>
        </p:spPr>
        <p:txBody>
          <a:bodyPr wrap="none">
            <a:spAutoFit/>
          </a:bodyPr>
          <a:lstStyle/>
          <a:p>
            <a:pPr>
              <a:buFont typeface="Arial" pitchFamily="34" charset="0"/>
              <a:buChar char="•"/>
            </a:pPr>
            <a:r>
              <a:rPr lang="en-IN" sz="2400" b="1" dirty="0" smtClean="0">
                <a:latin typeface="Times New Roman" pitchFamily="18" charset="0"/>
                <a:cs typeface="Times New Roman" pitchFamily="18" charset="0"/>
              </a:rPr>
              <a:t>Shuffle grouping</a:t>
            </a: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54</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pic>
        <p:nvPicPr>
          <p:cNvPr id="72705" name="Picture 1" descr="Field Grouping"/>
          <p:cNvPicPr>
            <a:picLocks noChangeAspect="1" noChangeArrowheads="1"/>
          </p:cNvPicPr>
          <p:nvPr/>
        </p:nvPicPr>
        <p:blipFill>
          <a:blip r:embed="rId3"/>
          <a:srcRect/>
          <a:stretch>
            <a:fillRect/>
          </a:stretch>
        </p:blipFill>
        <p:spPr bwMode="auto">
          <a:xfrm>
            <a:off x="1071538" y="1643050"/>
            <a:ext cx="7429552" cy="4791085"/>
          </a:xfrm>
          <a:prstGeom prst="rect">
            <a:avLst/>
          </a:prstGeom>
          <a:noFill/>
          <a:ln w="9525">
            <a:noFill/>
            <a:miter lim="800000"/>
            <a:headEnd/>
            <a:tailEnd/>
          </a:ln>
        </p:spPr>
      </p:pic>
      <p:sp>
        <p:nvSpPr>
          <p:cNvPr id="8" name="Rectangle 7"/>
          <p:cNvSpPr/>
          <p:nvPr/>
        </p:nvSpPr>
        <p:spPr>
          <a:xfrm>
            <a:off x="357158" y="928670"/>
            <a:ext cx="2311082" cy="461665"/>
          </a:xfrm>
          <a:prstGeom prst="rect">
            <a:avLst/>
          </a:prstGeom>
        </p:spPr>
        <p:txBody>
          <a:bodyPr wrap="none">
            <a:spAutoFit/>
          </a:bodyPr>
          <a:lstStyle/>
          <a:p>
            <a:pPr marL="0" lvl="1">
              <a:buFont typeface="Arial" pitchFamily="34" charset="0"/>
              <a:buChar char="•"/>
            </a:pPr>
            <a:r>
              <a:rPr lang="en-US" sz="2400" b="1" dirty="0" smtClean="0">
                <a:latin typeface="Times New Roman" pitchFamily="18" charset="0"/>
                <a:cs typeface="Times New Roman" pitchFamily="18" charset="0"/>
              </a:rPr>
              <a:t>Field Grouping</a:t>
            </a: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55</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pic>
        <p:nvPicPr>
          <p:cNvPr id="71681" name="Picture 1" descr="Global Grouping"/>
          <p:cNvPicPr>
            <a:picLocks noChangeAspect="1" noChangeArrowheads="1"/>
          </p:cNvPicPr>
          <p:nvPr/>
        </p:nvPicPr>
        <p:blipFill>
          <a:blip r:embed="rId3"/>
          <a:srcRect/>
          <a:stretch>
            <a:fillRect/>
          </a:stretch>
        </p:blipFill>
        <p:spPr bwMode="auto">
          <a:xfrm>
            <a:off x="928662" y="1785926"/>
            <a:ext cx="7786742" cy="4786346"/>
          </a:xfrm>
          <a:prstGeom prst="rect">
            <a:avLst/>
          </a:prstGeom>
          <a:noFill/>
          <a:ln w="9525">
            <a:noFill/>
            <a:miter lim="800000"/>
            <a:headEnd/>
            <a:tailEnd/>
          </a:ln>
        </p:spPr>
      </p:pic>
      <p:sp>
        <p:nvSpPr>
          <p:cNvPr id="8" name="Rectangle 7"/>
          <p:cNvSpPr/>
          <p:nvPr/>
        </p:nvSpPr>
        <p:spPr>
          <a:xfrm>
            <a:off x="285720" y="1071546"/>
            <a:ext cx="2533899" cy="461665"/>
          </a:xfrm>
          <a:prstGeom prst="rect">
            <a:avLst/>
          </a:prstGeom>
        </p:spPr>
        <p:txBody>
          <a:bodyPr wrap="none">
            <a:spAutoFit/>
          </a:bodyPr>
          <a:lstStyle/>
          <a:p>
            <a:pPr marL="0" lvl="1">
              <a:buFont typeface="Arial" pitchFamily="34" charset="0"/>
              <a:buChar char="•"/>
            </a:pPr>
            <a:r>
              <a:rPr lang="en-US" sz="2400" b="1" dirty="0" smtClean="0">
                <a:latin typeface="Times New Roman" pitchFamily="18" charset="0"/>
                <a:cs typeface="Times New Roman" pitchFamily="18" charset="0"/>
              </a:rPr>
              <a:t>Global Grouping</a:t>
            </a: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56</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714348" y="1285860"/>
            <a:ext cx="1931170" cy="461665"/>
          </a:xfrm>
          <a:prstGeom prst="rect">
            <a:avLst/>
          </a:prstGeom>
        </p:spPr>
        <p:txBody>
          <a:bodyPr wrap="none">
            <a:spAutoFit/>
          </a:bodyPr>
          <a:lstStyle/>
          <a:p>
            <a:r>
              <a:rPr lang="en-US" sz="2400" b="1" dirty="0" smtClean="0">
                <a:latin typeface="Times New Roman" pitchFamily="18" charset="0"/>
                <a:cs typeface="Times New Roman" pitchFamily="18" charset="0"/>
              </a:rPr>
              <a:t>All Grouping</a:t>
            </a:r>
            <a:endParaRPr lang="en-US" sz="2400" dirty="0">
              <a:latin typeface="Times New Roman" pitchFamily="18" charset="0"/>
              <a:cs typeface="Times New Roman" pitchFamily="18" charset="0"/>
            </a:endParaRPr>
          </a:p>
        </p:txBody>
      </p:sp>
      <p:pic>
        <p:nvPicPr>
          <p:cNvPr id="70657" name="Picture 1" descr="All Grouping"/>
          <p:cNvPicPr>
            <a:picLocks noChangeAspect="1" noChangeArrowheads="1"/>
          </p:cNvPicPr>
          <p:nvPr/>
        </p:nvPicPr>
        <p:blipFill>
          <a:blip r:embed="rId3"/>
          <a:srcRect/>
          <a:stretch>
            <a:fillRect/>
          </a:stretch>
        </p:blipFill>
        <p:spPr bwMode="auto">
          <a:xfrm>
            <a:off x="357158" y="1928802"/>
            <a:ext cx="8286808" cy="4429156"/>
          </a:xfrm>
          <a:prstGeom prst="rect">
            <a:avLst/>
          </a:prstGeom>
          <a:noFill/>
          <a:ln w="9525">
            <a:noFill/>
            <a:miter lim="800000"/>
            <a:headEnd/>
            <a:tailEnd/>
          </a:ln>
        </p:spPr>
      </p:pic>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57</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357158" y="1785926"/>
            <a:ext cx="821537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Apache Storm internal architecture</a:t>
            </a:r>
            <a:endParaRPr lang="en-US" sz="2400" b="1" dirty="0">
              <a:latin typeface="Times New Roman" pitchFamily="18" charset="0"/>
              <a:cs typeface="Times New Roman" pitchFamily="18" charset="0"/>
            </a:endParaRPr>
          </a:p>
        </p:txBody>
      </p:sp>
      <p:pic>
        <p:nvPicPr>
          <p:cNvPr id="69633" name="Picture 1" descr="Zookeeper Framework"/>
          <p:cNvPicPr>
            <a:picLocks noChangeAspect="1" noChangeArrowheads="1"/>
          </p:cNvPicPr>
          <p:nvPr/>
        </p:nvPicPr>
        <p:blipFill>
          <a:blip r:embed="rId3"/>
          <a:srcRect/>
          <a:stretch>
            <a:fillRect/>
          </a:stretch>
        </p:blipFill>
        <p:spPr bwMode="auto">
          <a:xfrm>
            <a:off x="428596" y="2214554"/>
            <a:ext cx="8286808" cy="4214842"/>
          </a:xfrm>
          <a:prstGeom prst="rect">
            <a:avLst/>
          </a:prstGeom>
          <a:noFill/>
          <a:ln w="9525">
            <a:noFill/>
            <a:miter lim="800000"/>
            <a:headEnd/>
            <a:tailEnd/>
          </a:ln>
        </p:spPr>
      </p:pic>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58</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graphicFrame>
        <p:nvGraphicFramePr>
          <p:cNvPr id="8" name="Table 7"/>
          <p:cNvGraphicFramePr>
            <a:graphicFrameLocks noGrp="1"/>
          </p:cNvGraphicFramePr>
          <p:nvPr/>
        </p:nvGraphicFramePr>
        <p:xfrm>
          <a:off x="1357290" y="1643050"/>
          <a:ext cx="6500858" cy="5214949"/>
        </p:xfrm>
        <a:graphic>
          <a:graphicData uri="http://schemas.openxmlformats.org/drawingml/2006/table">
            <a:tbl>
              <a:tblPr/>
              <a:tblGrid>
                <a:gridCol w="1387686"/>
                <a:gridCol w="5113172"/>
              </a:tblGrid>
              <a:tr h="301257">
                <a:tc>
                  <a:txBody>
                    <a:bodyPr/>
                    <a:lstStyle/>
                    <a:p>
                      <a:pPr algn="ctr">
                        <a:spcAft>
                          <a:spcPts val="1500"/>
                        </a:spcAft>
                      </a:pPr>
                      <a:r>
                        <a:rPr lang="en-US" sz="800" b="1">
                          <a:latin typeface="Times New Roman"/>
                          <a:ea typeface="Times New Roman"/>
                          <a:cs typeface="Times New Roman"/>
                        </a:rPr>
                        <a:t>Components</a:t>
                      </a:r>
                      <a:endParaRPr lang="en-US" sz="800">
                        <a:latin typeface="Arial"/>
                        <a:ea typeface="Arial"/>
                        <a:cs typeface="Times New Roman"/>
                      </a:endParaRPr>
                    </a:p>
                  </a:txBody>
                  <a:tcPr marL="53357" marR="53357" marT="53357" marB="5335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gn="ctr">
                        <a:spcAft>
                          <a:spcPts val="1500"/>
                        </a:spcAft>
                      </a:pPr>
                      <a:r>
                        <a:rPr lang="en-US" sz="800" b="1">
                          <a:latin typeface="Times New Roman"/>
                          <a:ea typeface="Times New Roman"/>
                          <a:cs typeface="Times New Roman"/>
                        </a:rPr>
                        <a:t>Description</a:t>
                      </a:r>
                      <a:endParaRPr lang="en-US" sz="800">
                        <a:latin typeface="Arial"/>
                        <a:ea typeface="Arial"/>
                        <a:cs typeface="Times New Roman"/>
                      </a:endParaRPr>
                    </a:p>
                  </a:txBody>
                  <a:tcPr marL="53357" marR="53357" marT="53357" marB="5335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r>
              <a:tr h="794224">
                <a:tc>
                  <a:txBody>
                    <a:bodyPr/>
                    <a:lstStyle/>
                    <a:p>
                      <a:pPr>
                        <a:spcAft>
                          <a:spcPts val="1500"/>
                        </a:spcAft>
                      </a:pPr>
                      <a:r>
                        <a:rPr lang="en-US" sz="800">
                          <a:latin typeface="Times New Roman"/>
                          <a:ea typeface="Times New Roman"/>
                          <a:cs typeface="Times New Roman"/>
                        </a:rPr>
                        <a:t>Nimbus</a:t>
                      </a:r>
                      <a:endParaRPr lang="en-US" sz="800">
                        <a:latin typeface="Arial"/>
                        <a:ea typeface="Arial"/>
                        <a:cs typeface="Times New Roman"/>
                      </a:endParaRPr>
                    </a:p>
                  </a:txBody>
                  <a:tcPr marL="53357" marR="53357" marT="53357" marB="5335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spcAft>
                          <a:spcPts val="1500"/>
                        </a:spcAft>
                      </a:pPr>
                      <a:r>
                        <a:rPr lang="en-US" sz="800">
                          <a:latin typeface="Times New Roman"/>
                          <a:ea typeface="Times New Roman"/>
                          <a:cs typeface="Times New Roman"/>
                        </a:rPr>
                        <a:t>Nimbus is a master node of Storm cluster. All other nodes in the cluster are called as </a:t>
                      </a:r>
                      <a:r>
                        <a:rPr lang="en-US" sz="800" b="1">
                          <a:latin typeface="Times New Roman"/>
                          <a:ea typeface="Times New Roman"/>
                          <a:cs typeface="Times New Roman"/>
                        </a:rPr>
                        <a:t>worker nodes</a:t>
                      </a:r>
                      <a:r>
                        <a:rPr lang="en-US" sz="800">
                          <a:latin typeface="Times New Roman"/>
                          <a:ea typeface="Times New Roman"/>
                          <a:cs typeface="Times New Roman"/>
                        </a:rPr>
                        <a:t>. Master node is responsible for distributing data among all the worker nodes, assign tasks to worker nodes and monitoring failures.</a:t>
                      </a:r>
                      <a:endParaRPr lang="en-US" sz="800">
                        <a:latin typeface="Arial"/>
                        <a:ea typeface="Arial"/>
                        <a:cs typeface="Times New Roman"/>
                      </a:endParaRPr>
                    </a:p>
                  </a:txBody>
                  <a:tcPr marL="53357" marR="53357" marT="53357" marB="5335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794224">
                <a:tc>
                  <a:txBody>
                    <a:bodyPr/>
                    <a:lstStyle/>
                    <a:p>
                      <a:pPr>
                        <a:spcAft>
                          <a:spcPts val="1500"/>
                        </a:spcAft>
                      </a:pPr>
                      <a:r>
                        <a:rPr lang="en-US" sz="800">
                          <a:latin typeface="Times New Roman"/>
                          <a:ea typeface="Times New Roman"/>
                          <a:cs typeface="Times New Roman"/>
                        </a:rPr>
                        <a:t>Supervisor</a:t>
                      </a:r>
                      <a:endParaRPr lang="en-US" sz="800">
                        <a:latin typeface="Arial"/>
                        <a:ea typeface="Arial"/>
                        <a:cs typeface="Times New Roman"/>
                      </a:endParaRPr>
                    </a:p>
                  </a:txBody>
                  <a:tcPr marL="53357" marR="53357" marT="53357" marB="5335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spcAft>
                          <a:spcPts val="1500"/>
                        </a:spcAft>
                      </a:pPr>
                      <a:r>
                        <a:rPr lang="en-US" sz="800">
                          <a:latin typeface="Times New Roman"/>
                          <a:ea typeface="Times New Roman"/>
                          <a:cs typeface="Times New Roman"/>
                        </a:rPr>
                        <a:t>The nodes that follow instructions given by the nimbus are called as Supervisors. A </a:t>
                      </a:r>
                      <a:r>
                        <a:rPr lang="en-US" sz="800" b="1">
                          <a:latin typeface="Times New Roman"/>
                          <a:ea typeface="Times New Roman"/>
                          <a:cs typeface="Times New Roman"/>
                        </a:rPr>
                        <a:t>supervisor</a:t>
                      </a:r>
                      <a:r>
                        <a:rPr lang="en-US" sz="800">
                          <a:latin typeface="Times New Roman"/>
                          <a:ea typeface="Times New Roman"/>
                          <a:cs typeface="Times New Roman"/>
                        </a:rPr>
                        <a:t> has multiple worker processes and it governs worker processes to complete the tasks assigned by the nimbus.</a:t>
                      </a:r>
                      <a:endParaRPr lang="en-US" sz="800">
                        <a:latin typeface="Arial"/>
                        <a:ea typeface="Arial"/>
                        <a:cs typeface="Times New Roman"/>
                      </a:endParaRPr>
                    </a:p>
                  </a:txBody>
                  <a:tcPr marL="53357" marR="53357" marT="53357" marB="5335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794224">
                <a:tc>
                  <a:txBody>
                    <a:bodyPr/>
                    <a:lstStyle/>
                    <a:p>
                      <a:pPr>
                        <a:spcAft>
                          <a:spcPts val="1500"/>
                        </a:spcAft>
                      </a:pPr>
                      <a:r>
                        <a:rPr lang="en-US" sz="800">
                          <a:latin typeface="Times New Roman"/>
                          <a:ea typeface="Times New Roman"/>
                          <a:cs typeface="Times New Roman"/>
                        </a:rPr>
                        <a:t>Worker process</a:t>
                      </a:r>
                      <a:endParaRPr lang="en-US" sz="800">
                        <a:latin typeface="Arial"/>
                        <a:ea typeface="Arial"/>
                        <a:cs typeface="Times New Roman"/>
                      </a:endParaRPr>
                    </a:p>
                  </a:txBody>
                  <a:tcPr marL="53357" marR="53357" marT="53357" marB="5335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spcAft>
                          <a:spcPts val="1500"/>
                        </a:spcAft>
                      </a:pPr>
                      <a:r>
                        <a:rPr lang="en-US" sz="800">
                          <a:latin typeface="Times New Roman"/>
                          <a:ea typeface="Times New Roman"/>
                          <a:cs typeface="Times New Roman"/>
                        </a:rPr>
                        <a:t>A worker process will execute tasks related to a specific topology. A worker process will not run a task by itself, instead it creates </a:t>
                      </a:r>
                      <a:r>
                        <a:rPr lang="en-US" sz="800" b="1">
                          <a:latin typeface="Times New Roman"/>
                          <a:ea typeface="Times New Roman"/>
                          <a:cs typeface="Times New Roman"/>
                        </a:rPr>
                        <a:t>executors</a:t>
                      </a:r>
                      <a:r>
                        <a:rPr lang="en-US" sz="800">
                          <a:latin typeface="Times New Roman"/>
                          <a:ea typeface="Times New Roman"/>
                          <a:cs typeface="Times New Roman"/>
                        </a:rPr>
                        <a:t> and asks them to perform a particular task. A worker process will have multiple executors.</a:t>
                      </a:r>
                      <a:endParaRPr lang="en-US" sz="800">
                        <a:latin typeface="Arial"/>
                        <a:ea typeface="Arial"/>
                        <a:cs typeface="Times New Roman"/>
                      </a:endParaRPr>
                    </a:p>
                  </a:txBody>
                  <a:tcPr marL="53357" marR="53357" marT="53357" marB="5335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629902">
                <a:tc>
                  <a:txBody>
                    <a:bodyPr/>
                    <a:lstStyle/>
                    <a:p>
                      <a:pPr>
                        <a:spcAft>
                          <a:spcPts val="1500"/>
                        </a:spcAft>
                      </a:pPr>
                      <a:r>
                        <a:rPr lang="en-US" sz="800">
                          <a:latin typeface="Times New Roman"/>
                          <a:ea typeface="Times New Roman"/>
                          <a:cs typeface="Times New Roman"/>
                        </a:rPr>
                        <a:t>Executor</a:t>
                      </a:r>
                      <a:endParaRPr lang="en-US" sz="800">
                        <a:latin typeface="Arial"/>
                        <a:ea typeface="Arial"/>
                        <a:cs typeface="Times New Roman"/>
                      </a:endParaRPr>
                    </a:p>
                  </a:txBody>
                  <a:tcPr marL="53357" marR="53357" marT="53357" marB="5335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spcAft>
                          <a:spcPts val="1500"/>
                        </a:spcAft>
                      </a:pPr>
                      <a:r>
                        <a:rPr lang="en-US" sz="800">
                          <a:latin typeface="Times New Roman"/>
                          <a:ea typeface="Times New Roman"/>
                          <a:cs typeface="Times New Roman"/>
                        </a:rPr>
                        <a:t>An executor is nothing but a single thread spawn by a worker process. An executor runs one or more tasks but only for a specific spout or bolt.</a:t>
                      </a:r>
                      <a:endParaRPr lang="en-US" sz="800">
                        <a:latin typeface="Arial"/>
                        <a:ea typeface="Arial"/>
                        <a:cs typeface="Times New Roman"/>
                      </a:endParaRPr>
                    </a:p>
                  </a:txBody>
                  <a:tcPr marL="53357" marR="53357" marT="53357" marB="5335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65580">
                <a:tc>
                  <a:txBody>
                    <a:bodyPr/>
                    <a:lstStyle/>
                    <a:p>
                      <a:pPr>
                        <a:spcAft>
                          <a:spcPts val="1500"/>
                        </a:spcAft>
                      </a:pPr>
                      <a:r>
                        <a:rPr lang="en-US" sz="800">
                          <a:latin typeface="Times New Roman"/>
                          <a:ea typeface="Times New Roman"/>
                          <a:cs typeface="Times New Roman"/>
                        </a:rPr>
                        <a:t>Task</a:t>
                      </a:r>
                      <a:endParaRPr lang="en-US" sz="800">
                        <a:latin typeface="Arial"/>
                        <a:ea typeface="Arial"/>
                        <a:cs typeface="Times New Roman"/>
                      </a:endParaRPr>
                    </a:p>
                  </a:txBody>
                  <a:tcPr marL="53357" marR="53357" marT="53357" marB="5335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spcAft>
                          <a:spcPts val="1500"/>
                        </a:spcAft>
                      </a:pPr>
                      <a:r>
                        <a:rPr lang="en-US" sz="800" dirty="0">
                          <a:latin typeface="Times New Roman"/>
                          <a:ea typeface="Times New Roman"/>
                          <a:cs typeface="Times New Roman"/>
                        </a:rPr>
                        <a:t>A task performs actual data processing. So, it is either a spout or a bolt.</a:t>
                      </a:r>
                      <a:endParaRPr lang="en-US" sz="800" dirty="0">
                        <a:latin typeface="Arial"/>
                        <a:ea typeface="Arial"/>
                        <a:cs typeface="Times New Roman"/>
                      </a:endParaRPr>
                    </a:p>
                  </a:txBody>
                  <a:tcPr marL="53357" marR="53357" marT="53357" marB="5335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1435538">
                <a:tc>
                  <a:txBody>
                    <a:bodyPr/>
                    <a:lstStyle/>
                    <a:p>
                      <a:pPr>
                        <a:spcAft>
                          <a:spcPts val="1500"/>
                        </a:spcAft>
                      </a:pPr>
                      <a:r>
                        <a:rPr lang="en-US" sz="800">
                          <a:latin typeface="Times New Roman"/>
                          <a:ea typeface="Times New Roman"/>
                          <a:cs typeface="Times New Roman"/>
                        </a:rPr>
                        <a:t>ZooKeeper framework</a:t>
                      </a:r>
                      <a:endParaRPr lang="en-US" sz="800">
                        <a:latin typeface="Arial"/>
                        <a:ea typeface="Arial"/>
                        <a:cs typeface="Times New Roman"/>
                      </a:endParaRPr>
                    </a:p>
                  </a:txBody>
                  <a:tcPr marL="53357" marR="53357" marT="53357" marB="53357"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spcBef>
                          <a:spcPts val="600"/>
                        </a:spcBef>
                        <a:spcAft>
                          <a:spcPts val="720"/>
                        </a:spcAft>
                      </a:pPr>
                      <a:r>
                        <a:rPr lang="en-US" sz="800" dirty="0">
                          <a:solidFill>
                            <a:srgbClr val="000000"/>
                          </a:solidFill>
                          <a:latin typeface="Times New Roman"/>
                          <a:ea typeface="Times New Roman"/>
                          <a:cs typeface="Times New Roman"/>
                        </a:rPr>
                        <a:t>Apache </a:t>
                      </a:r>
                      <a:r>
                        <a:rPr lang="en-US" sz="800" dirty="0" err="1">
                          <a:solidFill>
                            <a:srgbClr val="000000"/>
                          </a:solidFill>
                          <a:latin typeface="Times New Roman"/>
                          <a:ea typeface="Times New Roman"/>
                          <a:cs typeface="Times New Roman"/>
                        </a:rPr>
                        <a:t>ZooKeeper</a:t>
                      </a:r>
                      <a:r>
                        <a:rPr lang="en-US" sz="800" dirty="0">
                          <a:solidFill>
                            <a:srgbClr val="000000"/>
                          </a:solidFill>
                          <a:latin typeface="Times New Roman"/>
                          <a:ea typeface="Times New Roman"/>
                          <a:cs typeface="Times New Roman"/>
                        </a:rPr>
                        <a:t> is a service used by a cluster (group of nodes) to coordinate between themselves and maintaining shared data with robust synchronization techniques. Nimbus is stateless, so it depends on </a:t>
                      </a:r>
                      <a:r>
                        <a:rPr lang="en-US" sz="800" dirty="0" err="1">
                          <a:solidFill>
                            <a:srgbClr val="000000"/>
                          </a:solidFill>
                          <a:latin typeface="Times New Roman"/>
                          <a:ea typeface="Times New Roman"/>
                          <a:cs typeface="Times New Roman"/>
                        </a:rPr>
                        <a:t>ZooKeeper</a:t>
                      </a:r>
                      <a:r>
                        <a:rPr lang="en-US" sz="800" dirty="0">
                          <a:solidFill>
                            <a:srgbClr val="000000"/>
                          </a:solidFill>
                          <a:latin typeface="Times New Roman"/>
                          <a:ea typeface="Times New Roman"/>
                          <a:cs typeface="Times New Roman"/>
                        </a:rPr>
                        <a:t> to monitor the working node status.</a:t>
                      </a:r>
                      <a:endParaRPr lang="en-US" sz="800" dirty="0">
                        <a:latin typeface="Arial"/>
                        <a:ea typeface="Arial"/>
                        <a:cs typeface="Times New Roman"/>
                      </a:endParaRPr>
                    </a:p>
                    <a:p>
                      <a:pPr marL="30480" marR="30480" algn="just">
                        <a:spcBef>
                          <a:spcPts val="600"/>
                        </a:spcBef>
                        <a:spcAft>
                          <a:spcPts val="720"/>
                        </a:spcAft>
                      </a:pPr>
                      <a:r>
                        <a:rPr lang="en-US" sz="800" dirty="0" err="1">
                          <a:solidFill>
                            <a:srgbClr val="000000"/>
                          </a:solidFill>
                          <a:latin typeface="Times New Roman"/>
                          <a:ea typeface="Times New Roman"/>
                          <a:cs typeface="Times New Roman"/>
                        </a:rPr>
                        <a:t>ZooKeeper</a:t>
                      </a:r>
                      <a:r>
                        <a:rPr lang="en-US" sz="800" dirty="0">
                          <a:solidFill>
                            <a:srgbClr val="000000"/>
                          </a:solidFill>
                          <a:latin typeface="Times New Roman"/>
                          <a:ea typeface="Times New Roman"/>
                          <a:cs typeface="Times New Roman"/>
                        </a:rPr>
                        <a:t> helps the supervisor to interact with the nimbus. It is responsible to maintain the state of nimbus and supervisor.</a:t>
                      </a:r>
                      <a:endParaRPr lang="en-US" sz="800" dirty="0">
                        <a:latin typeface="Arial"/>
                        <a:ea typeface="Arial"/>
                        <a:cs typeface="Times New Roman"/>
                      </a:endParaRPr>
                    </a:p>
                  </a:txBody>
                  <a:tcPr marL="53357" marR="53357" marT="53357" marB="5335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59</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214282" y="1857364"/>
            <a:ext cx="8929717" cy="4893647"/>
          </a:xfrm>
          <a:prstGeom prst="rect">
            <a:avLst/>
          </a:prstGeom>
        </p:spPr>
        <p:txBody>
          <a:bodyPr wrap="square">
            <a:spAutoFit/>
          </a:bodyPr>
          <a:lstStyle/>
          <a:p>
            <a:r>
              <a:rPr lang="en-US" sz="2400" b="1" dirty="0" smtClean="0">
                <a:latin typeface="Times New Roman" pitchFamily="18" charset="0"/>
                <a:cs typeface="Times New Roman" pitchFamily="18" charset="0"/>
              </a:rPr>
              <a:t>Workflow of Apache Storm</a:t>
            </a:r>
          </a:p>
          <a:p>
            <a:endParaRPr lang="en-US" sz="2400" b="1" dirty="0" smtClean="0">
              <a:latin typeface="Times New Roman" pitchFamily="18" charset="0"/>
              <a:cs typeface="Times New Roman" pitchFamily="18" charset="0"/>
            </a:endParaRPr>
          </a:p>
          <a:p>
            <a:pPr lvl="0" algn="just">
              <a:buFont typeface="Arial" pitchFamily="34" charset="0"/>
              <a:buChar char="•"/>
            </a:pPr>
            <a:r>
              <a:rPr lang="en-US" sz="2400" dirty="0" smtClean="0"/>
              <a:t>Initially, the nimbus will wait for the “Storm Topology” to be submitted to it.</a:t>
            </a:r>
          </a:p>
          <a:p>
            <a:pPr lvl="0" algn="just">
              <a:buFont typeface="Arial" pitchFamily="34" charset="0"/>
              <a:buChar char="•"/>
            </a:pPr>
            <a:r>
              <a:rPr lang="en-US" sz="2400" dirty="0" smtClean="0"/>
              <a:t>Once a topology is submitted, it will process the topology and gather all the tasks that are to be carried out and the order in which the task is to be executed.</a:t>
            </a:r>
          </a:p>
          <a:p>
            <a:pPr lvl="0" algn="just">
              <a:buFont typeface="Arial" pitchFamily="34" charset="0"/>
              <a:buChar char="•"/>
            </a:pPr>
            <a:r>
              <a:rPr lang="en-US" sz="2400" dirty="0" smtClean="0"/>
              <a:t>Then, the nimbus will evenly distribute the tasks to all the available supervisors.</a:t>
            </a:r>
          </a:p>
          <a:p>
            <a:pPr lvl="0" algn="just">
              <a:buFont typeface="Arial" pitchFamily="34" charset="0"/>
              <a:buChar char="•"/>
            </a:pPr>
            <a:r>
              <a:rPr lang="en-US" sz="2400" dirty="0" smtClean="0"/>
              <a:t>At a particular time interval, all supervisors will send heartbeats to the nimbus to inform that they are still alive.</a:t>
            </a:r>
          </a:p>
          <a:p>
            <a:pPr algn="just">
              <a:buFont typeface="Arial" pitchFamily="34" charset="0"/>
              <a:buChar char="•"/>
            </a:pPr>
            <a:r>
              <a:rPr lang="en-US" sz="2400" dirty="0" smtClean="0"/>
              <a:t>When a supervisor dies and doesn’t send a heartbeat to the nimbus, then the nimbus assigns the tasks to another supervisor</a:t>
            </a:r>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2143108" y="1"/>
            <a:ext cx="5143536" cy="1571612"/>
          </a:xfrm>
          <a:prstGeom prst="rect">
            <a:avLst/>
          </a:prstGeom>
          <a:noFill/>
          <a:ln w="9525">
            <a:noFill/>
            <a:miter lim="800000"/>
            <a:headEnd/>
            <a:tailEnd/>
          </a:ln>
        </p:spPr>
      </p:pic>
      <p:sp>
        <p:nvSpPr>
          <p:cNvPr id="6" name="Content Placeholder 5"/>
          <p:cNvSpPr>
            <a:spLocks noGrp="1"/>
          </p:cNvSpPr>
          <p:nvPr>
            <p:ph idx="1"/>
          </p:nvPr>
        </p:nvSpPr>
        <p:spPr>
          <a:xfrm>
            <a:off x="357158" y="1600200"/>
            <a:ext cx="8501122" cy="4972072"/>
          </a:xfrm>
        </p:spPr>
        <p:txBody>
          <a:bodyPr>
            <a:normAutofit fontScale="92500" lnSpcReduction="20000"/>
          </a:bodyPr>
          <a:lstStyle/>
          <a:p>
            <a:pPr>
              <a:buNone/>
            </a:pPr>
            <a:r>
              <a:rPr lang="en-US" sz="3400" b="1" dirty="0" smtClean="0">
                <a:latin typeface="Times New Roman" pitchFamily="18" charset="0"/>
                <a:cs typeface="Times New Roman" pitchFamily="18" charset="0"/>
              </a:rPr>
              <a:t>Big Data </a:t>
            </a:r>
            <a:r>
              <a:rPr lang="en-US" sz="3400" dirty="0" smtClean="0">
                <a:latin typeface="Times New Roman" pitchFamily="18" charset="0"/>
                <a:cs typeface="Times New Roman" pitchFamily="18" charset="0"/>
              </a:rPr>
              <a:t>is often defined in terms of </a:t>
            </a:r>
            <a:r>
              <a:rPr lang="en-US" sz="3400" b="1" dirty="0" smtClean="0">
                <a:latin typeface="Times New Roman" pitchFamily="18" charset="0"/>
                <a:cs typeface="Times New Roman" pitchFamily="18" charset="0"/>
              </a:rPr>
              <a:t>"3V's”</a:t>
            </a:r>
          </a:p>
          <a:p>
            <a:pPr>
              <a:buNone/>
            </a:pPr>
            <a:endParaRPr lang="en-US" sz="3400" dirty="0" smtClean="0">
              <a:latin typeface="Times New Roman" pitchFamily="18" charset="0"/>
              <a:cs typeface="Times New Roman" pitchFamily="18" charset="0"/>
            </a:endParaRPr>
          </a:p>
          <a:p>
            <a:r>
              <a:rPr lang="en-US" sz="3400" b="1" dirty="0" smtClean="0">
                <a:latin typeface="Times New Roman" pitchFamily="18" charset="0"/>
                <a:cs typeface="Times New Roman" pitchFamily="18" charset="0"/>
              </a:rPr>
              <a:t>Volume </a:t>
            </a:r>
            <a:endParaRPr lang="en-US" sz="3400" dirty="0" smtClean="0">
              <a:latin typeface="Times New Roman" pitchFamily="18" charset="0"/>
              <a:cs typeface="Times New Roman" pitchFamily="18" charset="0"/>
            </a:endParaRPr>
          </a:p>
          <a:p>
            <a:r>
              <a:rPr lang="en-US" sz="3400" b="1" dirty="0" smtClean="0">
                <a:latin typeface="Times New Roman" pitchFamily="18" charset="0"/>
                <a:cs typeface="Times New Roman" pitchFamily="18" charset="0"/>
              </a:rPr>
              <a:t>Variety</a:t>
            </a:r>
            <a:endParaRPr lang="en-US" sz="3400" dirty="0" smtClean="0">
              <a:latin typeface="Times New Roman" pitchFamily="18" charset="0"/>
              <a:cs typeface="Times New Roman" pitchFamily="18" charset="0"/>
            </a:endParaRPr>
          </a:p>
          <a:p>
            <a:r>
              <a:rPr lang="en-US" sz="3400" b="1" dirty="0" smtClean="0">
                <a:latin typeface="Times New Roman" pitchFamily="18" charset="0"/>
                <a:cs typeface="Times New Roman" pitchFamily="18" charset="0"/>
              </a:rPr>
              <a:t>Velocity</a:t>
            </a:r>
            <a:endParaRPr lang="en-US" sz="3400" dirty="0" smtClean="0">
              <a:latin typeface="Times New Roman" pitchFamily="18" charset="0"/>
              <a:cs typeface="Times New Roman" pitchFamily="18" charset="0"/>
            </a:endParaRPr>
          </a:p>
          <a:p>
            <a:pPr>
              <a:buNone/>
            </a:pPr>
            <a:endParaRPr lang="en-US" sz="3400" dirty="0" smtClean="0">
              <a:latin typeface="Times New Roman" pitchFamily="18" charset="0"/>
              <a:cs typeface="Times New Roman" pitchFamily="18" charset="0"/>
            </a:endParaRPr>
          </a:p>
          <a:p>
            <a:pPr>
              <a:buNone/>
            </a:pPr>
            <a:r>
              <a:rPr lang="en-US" sz="3400" dirty="0" smtClean="0">
                <a:latin typeface="Times New Roman" pitchFamily="18" charset="0"/>
                <a:cs typeface="Times New Roman" pitchFamily="18" charset="0"/>
              </a:rPr>
              <a:t>In addition, other </a:t>
            </a:r>
            <a:r>
              <a:rPr lang="en-US" sz="3400" b="1" dirty="0" smtClean="0">
                <a:latin typeface="Times New Roman" pitchFamily="18" charset="0"/>
                <a:cs typeface="Times New Roman" pitchFamily="18" charset="0"/>
              </a:rPr>
              <a:t>"V's" </a:t>
            </a:r>
            <a:r>
              <a:rPr lang="en-US" sz="3400" dirty="0" smtClean="0">
                <a:latin typeface="Times New Roman" pitchFamily="18" charset="0"/>
                <a:cs typeface="Times New Roman" pitchFamily="18" charset="0"/>
              </a:rPr>
              <a:t>may be added including:</a:t>
            </a:r>
          </a:p>
          <a:p>
            <a:pPr>
              <a:buNone/>
            </a:pPr>
            <a:endParaRPr lang="en-US" sz="3400" dirty="0" smtClean="0">
              <a:latin typeface="Times New Roman" pitchFamily="18" charset="0"/>
              <a:cs typeface="Times New Roman" pitchFamily="18" charset="0"/>
            </a:endParaRPr>
          </a:p>
          <a:p>
            <a:r>
              <a:rPr lang="en-US" sz="3400" b="1" dirty="0" smtClean="0">
                <a:latin typeface="Times New Roman" pitchFamily="18" charset="0"/>
                <a:cs typeface="Times New Roman" pitchFamily="18" charset="0"/>
              </a:rPr>
              <a:t>Variability</a:t>
            </a:r>
            <a:endParaRPr lang="en-US" sz="3400" dirty="0" smtClean="0">
              <a:latin typeface="Times New Roman" pitchFamily="18" charset="0"/>
              <a:cs typeface="Times New Roman" pitchFamily="18" charset="0"/>
            </a:endParaRPr>
          </a:p>
          <a:p>
            <a:r>
              <a:rPr lang="en-US" sz="3400" b="1" dirty="0" smtClean="0">
                <a:latin typeface="Times New Roman" pitchFamily="18" charset="0"/>
                <a:cs typeface="Times New Roman" pitchFamily="18" charset="0"/>
              </a:rPr>
              <a:t>Veracity</a:t>
            </a:r>
            <a:endParaRPr lang="en-US" sz="3400" dirty="0" smtClean="0">
              <a:latin typeface="Times New Roman" pitchFamily="18" charset="0"/>
              <a:cs typeface="Times New Roman" pitchFamily="18" charset="0"/>
            </a:endParaRP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60</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214282" y="1643050"/>
            <a:ext cx="8929717" cy="4154984"/>
          </a:xfrm>
          <a:prstGeom prst="rect">
            <a:avLst/>
          </a:prstGeom>
        </p:spPr>
        <p:txBody>
          <a:bodyPr wrap="square">
            <a:spAutoFit/>
          </a:bodyPr>
          <a:lstStyle/>
          <a:p>
            <a:r>
              <a:rPr lang="en-US" sz="2400" b="1" dirty="0" smtClean="0">
                <a:latin typeface="Times New Roman" pitchFamily="18" charset="0"/>
                <a:cs typeface="Times New Roman" pitchFamily="18" charset="0"/>
              </a:rPr>
              <a:t>Workflow of Apache Storm</a:t>
            </a:r>
          </a:p>
          <a:p>
            <a:endParaRPr lang="en-US" sz="2400" b="1" dirty="0" smtClean="0">
              <a:latin typeface="Times New Roman" pitchFamily="18" charset="0"/>
              <a:cs typeface="Times New Roman" pitchFamily="18" charset="0"/>
            </a:endParaRPr>
          </a:p>
          <a:p>
            <a:pPr lvl="0">
              <a:buFont typeface="Arial" pitchFamily="34" charset="0"/>
              <a:buChar char="•"/>
            </a:pPr>
            <a:r>
              <a:rPr lang="en-US" sz="2400" dirty="0" smtClean="0"/>
              <a:t>When the nimbus itself dies, supervisors will work on the already assigned task without any issue.</a:t>
            </a:r>
          </a:p>
          <a:p>
            <a:pPr lvl="0">
              <a:buFont typeface="Arial" pitchFamily="34" charset="0"/>
              <a:buChar char="•"/>
            </a:pPr>
            <a:r>
              <a:rPr lang="en-US" sz="2400" dirty="0" smtClean="0"/>
              <a:t>Once all the tasks are completed, the supervisor will wait for a new task to come in.</a:t>
            </a:r>
          </a:p>
          <a:p>
            <a:pPr lvl="0">
              <a:buFont typeface="Arial" pitchFamily="34" charset="0"/>
              <a:buChar char="•"/>
            </a:pPr>
            <a:r>
              <a:rPr lang="en-US" sz="2400" dirty="0" smtClean="0"/>
              <a:t>In the meantime, the dead nimbus will be restarted automatically by service monitoring tools.</a:t>
            </a:r>
          </a:p>
          <a:p>
            <a:pPr lvl="0">
              <a:buFont typeface="Arial" pitchFamily="34" charset="0"/>
              <a:buChar char="•"/>
            </a:pPr>
            <a:r>
              <a:rPr lang="en-US" sz="2400" dirty="0" smtClean="0"/>
              <a:t>The restarted nimbus will continue from where it stopped.</a:t>
            </a:r>
          </a:p>
          <a:p>
            <a:pPr>
              <a:buFont typeface="Arial" pitchFamily="34" charset="0"/>
              <a:buChar char="•"/>
            </a:pPr>
            <a:r>
              <a:rPr lang="en-US" sz="2400" dirty="0" smtClean="0"/>
              <a:t>Once all the topologies are processed, the nimbus waits for a new topology to arrive and similarly the supervisor waits for new tasks</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61</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214282" y="1643050"/>
            <a:ext cx="8929717" cy="3416320"/>
          </a:xfrm>
          <a:prstGeom prst="rect">
            <a:avLst/>
          </a:prstGeom>
        </p:spPr>
        <p:txBody>
          <a:bodyPr wrap="square">
            <a:spAutoFit/>
          </a:bodyPr>
          <a:lstStyle/>
          <a:p>
            <a:r>
              <a:rPr lang="en-US" sz="2400" dirty="0" smtClean="0"/>
              <a:t>There are two modes in a Storm cluster −</a:t>
            </a:r>
          </a:p>
          <a:p>
            <a:endParaRPr lang="en-IN" sz="2400" dirty="0" smtClean="0"/>
          </a:p>
          <a:p>
            <a:endParaRPr lang="en-US" sz="2400" dirty="0" smtClean="0"/>
          </a:p>
          <a:p>
            <a:pPr lvl="0">
              <a:buFont typeface="Arial" pitchFamily="34" charset="0"/>
              <a:buChar char="•"/>
            </a:pPr>
            <a:r>
              <a:rPr lang="en-US" sz="2400" b="1" dirty="0" smtClean="0"/>
              <a:t>Local mode</a:t>
            </a:r>
            <a:r>
              <a:rPr lang="en-US" sz="2400" dirty="0" smtClean="0"/>
              <a:t> − This mode is used for development, testing, and debugging because it is the easiest way to see all the topology components working together.</a:t>
            </a:r>
          </a:p>
          <a:p>
            <a:pPr>
              <a:buFont typeface="Arial" pitchFamily="34" charset="0"/>
              <a:buChar char="•"/>
            </a:pPr>
            <a:r>
              <a:rPr lang="en-US" sz="2400" b="1" dirty="0" smtClean="0"/>
              <a:t>Production mode</a:t>
            </a:r>
            <a:r>
              <a:rPr lang="en-US" sz="2400" dirty="0" smtClean="0"/>
              <a:t> − In this mode, we submit our topology to the working storm cluster, which is composed of many processes, usually running on different machines. </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62</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214283" y="1643050"/>
            <a:ext cx="8643998" cy="3046988"/>
          </a:xfrm>
          <a:prstGeom prst="rect">
            <a:avLst/>
          </a:prstGeom>
        </p:spPr>
        <p:txBody>
          <a:bodyPr wrap="square">
            <a:spAutoFit/>
          </a:bodyPr>
          <a:lstStyle/>
          <a:p>
            <a:r>
              <a:rPr lang="en-US" sz="2400" b="1" dirty="0" smtClean="0"/>
              <a:t>What is Distributed Messaging System?</a:t>
            </a:r>
          </a:p>
          <a:p>
            <a:endParaRPr lang="en-IN" sz="2400" dirty="0" smtClean="0"/>
          </a:p>
          <a:p>
            <a:pPr>
              <a:buFont typeface="Arial" pitchFamily="34" charset="0"/>
              <a:buChar char="•"/>
            </a:pPr>
            <a:r>
              <a:rPr lang="en-US" sz="2400" dirty="0" smtClean="0"/>
              <a:t>Distributed messaging is based on the concept of reliable message queuing. </a:t>
            </a:r>
          </a:p>
          <a:p>
            <a:pPr>
              <a:buFont typeface="Arial" pitchFamily="34" charset="0"/>
              <a:buChar char="•"/>
            </a:pPr>
            <a:r>
              <a:rPr lang="en-US" sz="2400" dirty="0" smtClean="0"/>
              <a:t>Messages are queued asynchronously between client applications and messaging systems. </a:t>
            </a:r>
          </a:p>
          <a:p>
            <a:pPr>
              <a:buFont typeface="Arial" pitchFamily="34" charset="0"/>
              <a:buChar char="•"/>
            </a:pPr>
            <a:r>
              <a:rPr lang="en-US" sz="2400" dirty="0" smtClean="0"/>
              <a:t>A distributed messaging system provides the benefits of reliability, scalability, and persistence</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63</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214283" y="1643050"/>
            <a:ext cx="8643998" cy="3785652"/>
          </a:xfrm>
          <a:prstGeom prst="rect">
            <a:avLst/>
          </a:prstGeom>
        </p:spPr>
        <p:txBody>
          <a:bodyPr wrap="square">
            <a:spAutoFit/>
          </a:bodyPr>
          <a:lstStyle/>
          <a:p>
            <a:r>
              <a:rPr lang="en-US" sz="2400" b="1" dirty="0" smtClean="0"/>
              <a:t>What is Distributed Messaging System?</a:t>
            </a:r>
          </a:p>
          <a:p>
            <a:endParaRPr lang="en-US" sz="2400" b="1" dirty="0" smtClean="0"/>
          </a:p>
          <a:p>
            <a:pPr lvl="0" algn="just">
              <a:buFont typeface="Arial" pitchFamily="34" charset="0"/>
              <a:buChar char="•"/>
            </a:pPr>
            <a:r>
              <a:rPr lang="en-US" sz="2400" dirty="0" smtClean="0"/>
              <a:t>Most of the messaging patterns follow the </a:t>
            </a:r>
            <a:r>
              <a:rPr lang="en-US" sz="2400" b="1" dirty="0" smtClean="0"/>
              <a:t>publish-subscribe</a:t>
            </a:r>
            <a:r>
              <a:rPr lang="en-US" sz="2400" dirty="0" smtClean="0"/>
              <a:t> model (simply </a:t>
            </a:r>
            <a:r>
              <a:rPr lang="en-US" sz="2400" b="1" dirty="0" smtClean="0"/>
              <a:t>Pub-Sub</a:t>
            </a:r>
            <a:r>
              <a:rPr lang="en-US" sz="2400" dirty="0" smtClean="0"/>
              <a:t>) where the senders of the messages are called </a:t>
            </a:r>
            <a:r>
              <a:rPr lang="en-US" sz="2400" b="1" dirty="0" smtClean="0"/>
              <a:t>publishers</a:t>
            </a:r>
            <a:r>
              <a:rPr lang="en-US" sz="2400" dirty="0" smtClean="0"/>
              <a:t> and those who want to receive the messages are called </a:t>
            </a:r>
            <a:r>
              <a:rPr lang="en-US" sz="2400" b="1" dirty="0" smtClean="0"/>
              <a:t>subscribers</a:t>
            </a:r>
            <a:r>
              <a:rPr lang="en-US" sz="2400" dirty="0" smtClean="0"/>
              <a:t>.</a:t>
            </a:r>
          </a:p>
          <a:p>
            <a:pPr algn="just">
              <a:buFont typeface="Arial" pitchFamily="34" charset="0"/>
              <a:buChar char="•"/>
            </a:pPr>
            <a:r>
              <a:rPr lang="en-US" sz="2400" dirty="0" smtClean="0"/>
              <a:t>Once the message has been published by the sender, the subscribers can receive the selected message with the help of a filtering option. Usually we have two types of filtering, one is </a:t>
            </a:r>
            <a:r>
              <a:rPr lang="en-US" sz="2400" b="1" dirty="0" smtClean="0"/>
              <a:t>topic-based filtering</a:t>
            </a:r>
            <a:r>
              <a:rPr lang="en-US" sz="2400" dirty="0" smtClean="0"/>
              <a:t> and another one is </a:t>
            </a:r>
            <a:r>
              <a:rPr lang="en-US" sz="2400" b="1" dirty="0" smtClean="0"/>
              <a:t>content-based filtering</a:t>
            </a:r>
            <a:endParaRPr lang="en-IN" sz="2400" dirty="0" smtClean="0"/>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64</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pic>
        <p:nvPicPr>
          <p:cNvPr id="48129" name="Picture 1" descr="Messaging System"/>
          <p:cNvPicPr>
            <a:picLocks noChangeAspect="1" noChangeArrowheads="1"/>
          </p:cNvPicPr>
          <p:nvPr/>
        </p:nvPicPr>
        <p:blipFill>
          <a:blip r:embed="rId3"/>
          <a:srcRect/>
          <a:stretch>
            <a:fillRect/>
          </a:stretch>
        </p:blipFill>
        <p:spPr bwMode="auto">
          <a:xfrm>
            <a:off x="785786" y="1643050"/>
            <a:ext cx="7643866" cy="4643470"/>
          </a:xfrm>
          <a:prstGeom prst="rect">
            <a:avLst/>
          </a:prstGeom>
          <a:noFill/>
          <a:ln w="9525">
            <a:noFill/>
            <a:miter lim="800000"/>
            <a:headEnd/>
            <a:tailEnd/>
          </a:ln>
        </p:spPr>
      </p:pic>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65</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graphicFrame>
        <p:nvGraphicFramePr>
          <p:cNvPr id="8" name="Table 7"/>
          <p:cNvGraphicFramePr>
            <a:graphicFrameLocks noGrp="1"/>
          </p:cNvGraphicFramePr>
          <p:nvPr/>
        </p:nvGraphicFramePr>
        <p:xfrm>
          <a:off x="1714480" y="1714487"/>
          <a:ext cx="6215106" cy="4726827"/>
        </p:xfrm>
        <a:graphic>
          <a:graphicData uri="http://schemas.openxmlformats.org/drawingml/2006/table">
            <a:tbl>
              <a:tblPr/>
              <a:tblGrid>
                <a:gridCol w="2615394"/>
                <a:gridCol w="3599712"/>
              </a:tblGrid>
              <a:tr h="322475">
                <a:tc>
                  <a:txBody>
                    <a:bodyPr/>
                    <a:lstStyle/>
                    <a:p>
                      <a:pPr algn="ctr">
                        <a:spcAft>
                          <a:spcPts val="1500"/>
                        </a:spcAft>
                      </a:pPr>
                      <a:r>
                        <a:rPr lang="en-US" sz="1000" b="1">
                          <a:latin typeface="Times New Roman"/>
                          <a:ea typeface="Arial"/>
                          <a:cs typeface="Times New Roman"/>
                        </a:rPr>
                        <a:t>Distributed messaging system</a:t>
                      </a:r>
                      <a:endParaRPr lang="en-US" sz="900">
                        <a:latin typeface="Arial"/>
                        <a:ea typeface="Arial"/>
                        <a:cs typeface="Times New Roman"/>
                      </a:endParaRPr>
                    </a:p>
                  </a:txBody>
                  <a:tcPr marL="63106" marR="63106" marT="63106" marB="6310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gn="ctr">
                        <a:spcAft>
                          <a:spcPts val="1500"/>
                        </a:spcAft>
                      </a:pPr>
                      <a:r>
                        <a:rPr lang="en-US" sz="1000" b="1">
                          <a:latin typeface="Times New Roman"/>
                          <a:ea typeface="Arial"/>
                          <a:cs typeface="Times New Roman"/>
                        </a:rPr>
                        <a:t>Description</a:t>
                      </a:r>
                      <a:endParaRPr lang="en-US" sz="900">
                        <a:latin typeface="Arial"/>
                        <a:ea typeface="Arial"/>
                        <a:cs typeface="Times New Roman"/>
                      </a:endParaRPr>
                    </a:p>
                  </a:txBody>
                  <a:tcPr marL="63106" marR="63106" marT="63106" marB="6310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r>
              <a:tr h="1028047">
                <a:tc>
                  <a:txBody>
                    <a:bodyPr/>
                    <a:lstStyle/>
                    <a:p>
                      <a:pPr>
                        <a:spcAft>
                          <a:spcPts val="1500"/>
                        </a:spcAft>
                      </a:pPr>
                      <a:r>
                        <a:rPr lang="en-US" sz="1000">
                          <a:latin typeface="Times New Roman"/>
                          <a:ea typeface="Arial"/>
                          <a:cs typeface="Times New Roman"/>
                        </a:rPr>
                        <a:t>Apache Kafka</a:t>
                      </a:r>
                      <a:endParaRPr lang="en-US" sz="900">
                        <a:latin typeface="Arial"/>
                        <a:ea typeface="Arial"/>
                        <a:cs typeface="Times New Roman"/>
                      </a:endParaRPr>
                    </a:p>
                  </a:txBody>
                  <a:tcPr marL="63106" marR="63106" marT="63106" marB="6310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spcAft>
                          <a:spcPts val="1500"/>
                        </a:spcAft>
                      </a:pPr>
                      <a:r>
                        <a:rPr lang="en-US" sz="1000">
                          <a:latin typeface="Times New Roman"/>
                          <a:ea typeface="Arial"/>
                          <a:cs typeface="Times New Roman"/>
                        </a:rPr>
                        <a:t>Kafka was developed at LinkedIn corporation and later it became a sub-project of Apache. Apache Kafka is based on brokerenabled, persistent, distributed publish-subscribe model. Kafka is fast, scalable, and highly efficient.</a:t>
                      </a:r>
                      <a:endParaRPr lang="en-US" sz="900">
                        <a:latin typeface="Arial"/>
                        <a:ea typeface="Arial"/>
                        <a:cs typeface="Times New Roman"/>
                      </a:endParaRPr>
                    </a:p>
                  </a:txBody>
                  <a:tcPr marL="63106" marR="63106" marT="63106" marB="6310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675261">
                <a:tc>
                  <a:txBody>
                    <a:bodyPr/>
                    <a:lstStyle/>
                    <a:p>
                      <a:pPr>
                        <a:spcAft>
                          <a:spcPts val="1500"/>
                        </a:spcAft>
                      </a:pPr>
                      <a:r>
                        <a:rPr lang="en-US" sz="1000">
                          <a:latin typeface="Times New Roman"/>
                          <a:ea typeface="Arial"/>
                          <a:cs typeface="Times New Roman"/>
                        </a:rPr>
                        <a:t>RabbitMQ</a:t>
                      </a:r>
                      <a:endParaRPr lang="en-US" sz="900">
                        <a:latin typeface="Arial"/>
                        <a:ea typeface="Arial"/>
                        <a:cs typeface="Times New Roman"/>
                      </a:endParaRPr>
                    </a:p>
                  </a:txBody>
                  <a:tcPr marL="63106" marR="63106" marT="63106" marB="6310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spcAft>
                          <a:spcPts val="1500"/>
                        </a:spcAft>
                      </a:pPr>
                      <a:r>
                        <a:rPr lang="en-US" sz="1000">
                          <a:latin typeface="Times New Roman"/>
                          <a:ea typeface="Arial"/>
                          <a:cs typeface="Times New Roman"/>
                        </a:rPr>
                        <a:t>RabbitMQ is an open source distributed robust messaging application. It is easy to use and runs on all platforms.</a:t>
                      </a:r>
                      <a:endParaRPr lang="en-US" sz="900">
                        <a:latin typeface="Arial"/>
                        <a:ea typeface="Arial"/>
                        <a:cs typeface="Times New Roman"/>
                      </a:endParaRPr>
                    </a:p>
                  </a:txBody>
                  <a:tcPr marL="63106" marR="63106" marT="63106" marB="6310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1028047">
                <a:tc>
                  <a:txBody>
                    <a:bodyPr/>
                    <a:lstStyle/>
                    <a:p>
                      <a:pPr>
                        <a:spcAft>
                          <a:spcPts val="1500"/>
                        </a:spcAft>
                      </a:pPr>
                      <a:r>
                        <a:rPr lang="en-US" sz="1000">
                          <a:latin typeface="Times New Roman"/>
                          <a:ea typeface="Arial"/>
                          <a:cs typeface="Times New Roman"/>
                        </a:rPr>
                        <a:t>JMS(Java Message Service)</a:t>
                      </a:r>
                      <a:endParaRPr lang="en-US" sz="900">
                        <a:latin typeface="Arial"/>
                        <a:ea typeface="Arial"/>
                        <a:cs typeface="Times New Roman"/>
                      </a:endParaRPr>
                    </a:p>
                  </a:txBody>
                  <a:tcPr marL="63106" marR="63106" marT="63106" marB="6310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spcAft>
                          <a:spcPts val="1500"/>
                        </a:spcAft>
                      </a:pPr>
                      <a:r>
                        <a:rPr lang="en-US" sz="1000">
                          <a:latin typeface="Times New Roman"/>
                          <a:ea typeface="Arial"/>
                          <a:cs typeface="Times New Roman"/>
                        </a:rPr>
                        <a:t>JMS is an open source API that supports creating, reading, and sending messages from one application to another. It provides guaranteed message delivery and follows publish-subscribe model.</a:t>
                      </a:r>
                      <a:endParaRPr lang="en-US" sz="900">
                        <a:latin typeface="Arial"/>
                        <a:ea typeface="Arial"/>
                        <a:cs typeface="Times New Roman"/>
                      </a:endParaRPr>
                    </a:p>
                  </a:txBody>
                  <a:tcPr marL="63106" marR="63106" marT="63106" marB="6310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98868">
                <a:tc>
                  <a:txBody>
                    <a:bodyPr/>
                    <a:lstStyle/>
                    <a:p>
                      <a:pPr>
                        <a:spcAft>
                          <a:spcPts val="1500"/>
                        </a:spcAft>
                      </a:pPr>
                      <a:r>
                        <a:rPr lang="en-US" sz="1000">
                          <a:latin typeface="Times New Roman"/>
                          <a:ea typeface="Arial"/>
                          <a:cs typeface="Times New Roman"/>
                        </a:rPr>
                        <a:t>ActiveMQ</a:t>
                      </a:r>
                      <a:endParaRPr lang="en-US" sz="900">
                        <a:latin typeface="Arial"/>
                        <a:ea typeface="Arial"/>
                        <a:cs typeface="Times New Roman"/>
                      </a:endParaRPr>
                    </a:p>
                  </a:txBody>
                  <a:tcPr marL="63106" marR="63106" marT="63106" marB="6310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spcAft>
                          <a:spcPts val="1500"/>
                        </a:spcAft>
                      </a:pPr>
                      <a:r>
                        <a:rPr lang="en-US" sz="1000">
                          <a:latin typeface="Times New Roman"/>
                          <a:ea typeface="Arial"/>
                          <a:cs typeface="Times New Roman"/>
                        </a:rPr>
                        <a:t>ActiveMQ messaging system is an open source API of JMS.</a:t>
                      </a:r>
                      <a:endParaRPr lang="en-US" sz="900">
                        <a:latin typeface="Arial"/>
                        <a:ea typeface="Arial"/>
                        <a:cs typeface="Times New Roman"/>
                      </a:endParaRPr>
                    </a:p>
                  </a:txBody>
                  <a:tcPr marL="63106" marR="63106" marT="63106" marB="6310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675261">
                <a:tc>
                  <a:txBody>
                    <a:bodyPr/>
                    <a:lstStyle/>
                    <a:p>
                      <a:pPr>
                        <a:spcAft>
                          <a:spcPts val="1500"/>
                        </a:spcAft>
                      </a:pPr>
                      <a:r>
                        <a:rPr lang="en-US" sz="1000">
                          <a:latin typeface="Times New Roman"/>
                          <a:ea typeface="Arial"/>
                          <a:cs typeface="Times New Roman"/>
                        </a:rPr>
                        <a:t>ZeroMQ</a:t>
                      </a:r>
                      <a:endParaRPr lang="en-US" sz="900">
                        <a:latin typeface="Arial"/>
                        <a:ea typeface="Arial"/>
                        <a:cs typeface="Times New Roman"/>
                      </a:endParaRPr>
                    </a:p>
                  </a:txBody>
                  <a:tcPr marL="63106" marR="63106" marT="63106" marB="6310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spcAft>
                          <a:spcPts val="1500"/>
                        </a:spcAft>
                      </a:pPr>
                      <a:r>
                        <a:rPr lang="en-US" sz="1000">
                          <a:latin typeface="Times New Roman"/>
                          <a:ea typeface="Arial"/>
                          <a:cs typeface="Times New Roman"/>
                        </a:rPr>
                        <a:t>ZeroMQ is broker-less peer-peer message processing. It provides push-pull, router-dealer message patterns.</a:t>
                      </a:r>
                      <a:endParaRPr lang="en-US" sz="900">
                        <a:latin typeface="Arial"/>
                        <a:ea typeface="Arial"/>
                        <a:cs typeface="Times New Roman"/>
                      </a:endParaRPr>
                    </a:p>
                  </a:txBody>
                  <a:tcPr marL="63106" marR="63106" marT="63106" marB="6310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98868">
                <a:tc>
                  <a:txBody>
                    <a:bodyPr/>
                    <a:lstStyle/>
                    <a:p>
                      <a:pPr>
                        <a:spcAft>
                          <a:spcPts val="1500"/>
                        </a:spcAft>
                      </a:pPr>
                      <a:r>
                        <a:rPr lang="en-US" sz="1000">
                          <a:latin typeface="Times New Roman"/>
                          <a:ea typeface="Arial"/>
                          <a:cs typeface="Times New Roman"/>
                        </a:rPr>
                        <a:t>Kestrel</a:t>
                      </a:r>
                      <a:endParaRPr lang="en-US" sz="900">
                        <a:latin typeface="Arial"/>
                        <a:ea typeface="Arial"/>
                        <a:cs typeface="Times New Roman"/>
                      </a:endParaRPr>
                    </a:p>
                  </a:txBody>
                  <a:tcPr marL="63106" marR="63106" marT="63106" marB="6310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spcAft>
                          <a:spcPts val="1500"/>
                        </a:spcAft>
                      </a:pPr>
                      <a:r>
                        <a:rPr lang="en-US" sz="1000" dirty="0">
                          <a:latin typeface="Times New Roman"/>
                          <a:ea typeface="Arial"/>
                          <a:cs typeface="Times New Roman"/>
                        </a:rPr>
                        <a:t>Kestrel is a fast, reliable, and simple distributed message queue.</a:t>
                      </a:r>
                      <a:endParaRPr lang="en-US" sz="900" dirty="0">
                        <a:latin typeface="Arial"/>
                        <a:ea typeface="Arial"/>
                        <a:cs typeface="Times New Roman"/>
                      </a:endParaRPr>
                    </a:p>
                  </a:txBody>
                  <a:tcPr marL="63106" marR="63106" marT="63106" marB="6310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66</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214283" y="1643050"/>
            <a:ext cx="8643998" cy="3416320"/>
          </a:xfrm>
          <a:prstGeom prst="rect">
            <a:avLst/>
          </a:prstGeom>
        </p:spPr>
        <p:txBody>
          <a:bodyPr wrap="square">
            <a:spAutoFit/>
          </a:bodyPr>
          <a:lstStyle/>
          <a:p>
            <a:r>
              <a:rPr lang="en-US" sz="2400" b="1" dirty="0" smtClean="0"/>
              <a:t>Thrift Protocol</a:t>
            </a:r>
          </a:p>
          <a:p>
            <a:endParaRPr lang="en-US" sz="2400" b="1" dirty="0" smtClean="0"/>
          </a:p>
          <a:p>
            <a:pPr lvl="0">
              <a:buFont typeface="Arial" pitchFamily="34" charset="0"/>
              <a:buChar char="•"/>
            </a:pPr>
            <a:r>
              <a:rPr lang="en-US" sz="2400" dirty="0" smtClean="0"/>
              <a:t> Thrift was built at </a:t>
            </a:r>
            <a:r>
              <a:rPr lang="en-US" sz="2400" dirty="0" err="1" smtClean="0"/>
              <a:t>Facebook</a:t>
            </a:r>
            <a:r>
              <a:rPr lang="en-US" sz="2400" dirty="0" smtClean="0"/>
              <a:t> for cross-language services development and remote procedure call (RPC). Later, it became an open source Apache project. </a:t>
            </a:r>
          </a:p>
          <a:p>
            <a:pPr lvl="0">
              <a:buFont typeface="Arial" pitchFamily="34" charset="0"/>
              <a:buChar char="•"/>
            </a:pPr>
            <a:r>
              <a:rPr lang="en-US" sz="2400" dirty="0" smtClean="0"/>
              <a:t>Apache Thrift is an </a:t>
            </a:r>
            <a:r>
              <a:rPr lang="en-US" sz="2400" b="1" dirty="0" smtClean="0"/>
              <a:t>Interface Definition Language</a:t>
            </a:r>
            <a:r>
              <a:rPr lang="en-US" sz="2400" dirty="0" smtClean="0"/>
              <a:t> and allows to define new data types and services implementation on top of the defined data types in an easy manner.</a:t>
            </a:r>
          </a:p>
          <a:p>
            <a:pPr algn="just"/>
            <a:endParaRPr lang="en-IN" sz="2400" dirty="0" smtClean="0"/>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67</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214282" y="1785926"/>
            <a:ext cx="8429684" cy="3416320"/>
          </a:xfrm>
          <a:prstGeom prst="rect">
            <a:avLst/>
          </a:prstGeom>
        </p:spPr>
        <p:txBody>
          <a:bodyPr wrap="square">
            <a:spAutoFit/>
          </a:bodyPr>
          <a:lstStyle/>
          <a:p>
            <a:r>
              <a:rPr lang="en-US" sz="2400" b="1" dirty="0" smtClean="0">
                <a:latin typeface="Times New Roman" pitchFamily="18" charset="0"/>
                <a:cs typeface="Times New Roman" pitchFamily="18" charset="0"/>
              </a:rPr>
              <a:t>Data Visualization </a:t>
            </a:r>
          </a:p>
          <a:p>
            <a:pPr>
              <a:buFont typeface="Arial" pitchFamily="34" charset="0"/>
              <a:buChar char="•"/>
            </a:pPr>
            <a:r>
              <a:rPr lang="en-US" sz="2400" dirty="0" smtClean="0">
                <a:latin typeface="Times New Roman" pitchFamily="18" charset="0"/>
                <a:cs typeface="Times New Roman" pitchFamily="18" charset="0"/>
              </a:rPr>
              <a:t>Data visualization is the visual and interactive exploration and graphic representation of data of any size, type (structured and unstructured) or origin. </a:t>
            </a:r>
          </a:p>
          <a:p>
            <a:pPr>
              <a:buFont typeface="Arial" pitchFamily="34" charset="0"/>
              <a:buChar char="•"/>
            </a:pPr>
            <a:r>
              <a:rPr lang="en-US" sz="2400" dirty="0" smtClean="0">
                <a:latin typeface="Times New Roman" pitchFamily="18" charset="0"/>
                <a:cs typeface="Times New Roman" pitchFamily="18" charset="0"/>
              </a:rPr>
              <a:t>Visualizations help people see things that were not obvious to them before. Even when data volumes are very large, patterns can be spotted quickly and easily. </a:t>
            </a:r>
          </a:p>
          <a:p>
            <a:pPr>
              <a:buFont typeface="Arial" pitchFamily="34" charset="0"/>
              <a:buChar char="•"/>
            </a:pPr>
            <a:r>
              <a:rPr lang="en-US" sz="2400" dirty="0" smtClean="0">
                <a:latin typeface="Times New Roman" pitchFamily="18" charset="0"/>
                <a:cs typeface="Times New Roman" pitchFamily="18" charset="0"/>
              </a:rPr>
              <a:t>Visualizations convey information in a universal manner and make it simple to share ideas with others.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68</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214282" y="1785926"/>
            <a:ext cx="8643998" cy="3785652"/>
          </a:xfrm>
          <a:prstGeom prst="rect">
            <a:avLst/>
          </a:prstGeom>
        </p:spPr>
        <p:txBody>
          <a:bodyPr wrap="square">
            <a:spAutoFit/>
          </a:bodyPr>
          <a:lstStyle/>
          <a:p>
            <a:r>
              <a:rPr lang="en-US" sz="2400" b="1" dirty="0" smtClean="0">
                <a:latin typeface="Times New Roman" pitchFamily="18" charset="0"/>
                <a:cs typeface="Times New Roman" pitchFamily="18" charset="0"/>
              </a:rPr>
              <a:t>Data Visualization Tools</a:t>
            </a:r>
          </a:p>
          <a:p>
            <a:endParaRPr lang="en-IN" sz="2400" b="1" dirty="0" smtClean="0">
              <a:latin typeface="Times New Roman" pitchFamily="18" charset="0"/>
              <a:cs typeface="Times New Roman" pitchFamily="18" charset="0"/>
            </a:endParaRPr>
          </a:p>
          <a:p>
            <a:pPr>
              <a:buFont typeface="Arial" pitchFamily="34" charset="0"/>
              <a:buChar char="•"/>
            </a:pPr>
            <a:r>
              <a:rPr lang="en-US" sz="2400" dirty="0" smtClean="0"/>
              <a:t>Various tools have emerged to help us out from the above pointed problems. </a:t>
            </a:r>
          </a:p>
          <a:p>
            <a:pPr>
              <a:buFont typeface="Arial" pitchFamily="34" charset="0"/>
              <a:buChar char="•"/>
            </a:pPr>
            <a:r>
              <a:rPr lang="en-US" sz="2400" dirty="0" smtClean="0"/>
              <a:t>The most important feature that a visualization must have is that it should be interactive, which means that user should be able to interact with the visualization. </a:t>
            </a:r>
          </a:p>
          <a:p>
            <a:pPr>
              <a:buFont typeface="Arial" pitchFamily="34" charset="0"/>
              <a:buChar char="•"/>
            </a:pPr>
            <a:r>
              <a:rPr lang="en-US" sz="2400" dirty="0" smtClean="0"/>
              <a:t>Visualization must display relevant information when hovered over it, zoom in and out panel should be there, visualization should adapt itself at runtime if we select subset or superset of data</a:t>
            </a:r>
            <a:endParaRPr lang="en-US" sz="2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69</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214282" y="1785926"/>
            <a:ext cx="8929718" cy="3785652"/>
          </a:xfrm>
          <a:prstGeom prst="rect">
            <a:avLst/>
          </a:prstGeom>
        </p:spPr>
        <p:txBody>
          <a:bodyPr wrap="square">
            <a:spAutoFit/>
          </a:bodyPr>
          <a:lstStyle/>
          <a:p>
            <a:pPr lvl="2"/>
            <a:r>
              <a:rPr lang="en-US" sz="2400" b="1" dirty="0" smtClean="0">
                <a:latin typeface="Times New Roman" pitchFamily="18" charset="0"/>
                <a:cs typeface="Times New Roman" pitchFamily="18" charset="0"/>
              </a:rPr>
              <a:t>Tableau</a:t>
            </a:r>
            <a:endParaRPr lang="en-US" sz="2400" dirty="0" smtClean="0">
              <a:latin typeface="Times New Roman" pitchFamily="18" charset="0"/>
              <a:cs typeface="Times New Roman" pitchFamily="18" charset="0"/>
            </a:endParaRPr>
          </a:p>
          <a:p>
            <a:endParaRPr lang="en-IN" sz="2400" b="1"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Tableau is interactive data visualization tool which is focused on Business Intelligence. </a:t>
            </a:r>
          </a:p>
          <a:p>
            <a:pPr>
              <a:buFont typeface="Arial" pitchFamily="34" charset="0"/>
              <a:buChar char="•"/>
            </a:pPr>
            <a:r>
              <a:rPr lang="en-US" sz="2400" dirty="0" smtClean="0">
                <a:latin typeface="Times New Roman" pitchFamily="18" charset="0"/>
                <a:cs typeface="Times New Roman" pitchFamily="18" charset="0"/>
              </a:rPr>
              <a:t>Tableau provides very wide range of visualization options. </a:t>
            </a:r>
          </a:p>
          <a:p>
            <a:pPr>
              <a:buFont typeface="Arial" pitchFamily="34" charset="0"/>
              <a:buChar char="•"/>
            </a:pPr>
            <a:r>
              <a:rPr lang="en-US" sz="2400" dirty="0" smtClean="0">
                <a:latin typeface="Times New Roman" pitchFamily="18" charset="0"/>
                <a:cs typeface="Times New Roman" pitchFamily="18" charset="0"/>
              </a:rPr>
              <a:t>It provides option to create custom visualization. </a:t>
            </a:r>
          </a:p>
          <a:p>
            <a:pPr>
              <a:buFont typeface="Arial" pitchFamily="34" charset="0"/>
              <a:buChar char="•"/>
            </a:pPr>
            <a:r>
              <a:rPr lang="en-US" sz="2400" dirty="0" smtClean="0">
                <a:latin typeface="Times New Roman" pitchFamily="18" charset="0"/>
                <a:cs typeface="Times New Roman" pitchFamily="18" charset="0"/>
              </a:rPr>
              <a:t>It is fast and </a:t>
            </a:r>
            <a:r>
              <a:rPr lang="en-US" sz="2400" dirty="0" err="1" smtClean="0">
                <a:latin typeface="Times New Roman" pitchFamily="18" charset="0"/>
                <a:cs typeface="Times New Roman" pitchFamily="18" charset="0"/>
              </a:rPr>
              <a:t>ﬂexible</a:t>
            </a:r>
            <a:r>
              <a:rPr lang="en-US" sz="2400" dirty="0" smtClean="0">
                <a:latin typeface="Times New Roman" pitchFamily="18" charset="0"/>
                <a:cs typeface="Times New Roman" pitchFamily="18" charset="0"/>
              </a:rPr>
              <a:t>. </a:t>
            </a:r>
          </a:p>
          <a:p>
            <a:pPr>
              <a:buFont typeface="Arial" pitchFamily="34" charset="0"/>
              <a:buChar char="•"/>
            </a:pPr>
            <a:r>
              <a:rPr lang="en-US" sz="2400" dirty="0" smtClean="0">
                <a:latin typeface="Times New Roman" pitchFamily="18" charset="0"/>
                <a:cs typeface="Times New Roman" pitchFamily="18" charset="0"/>
              </a:rPr>
              <a:t>It supports mostly all the data format and connection to various servers right from the Amazon Aurora to </a:t>
            </a:r>
            <a:r>
              <a:rPr lang="en-US" sz="2400" dirty="0" err="1" smtClean="0">
                <a:latin typeface="Times New Roman" pitchFamily="18" charset="0"/>
                <a:cs typeface="Times New Roman" pitchFamily="18" charset="0"/>
              </a:rPr>
              <a:t>Cloudera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Hadoop</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Salesforce</a:t>
            </a:r>
            <a:endParaRPr lang="en-US" sz="2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7</a:t>
            </a:fld>
            <a:endParaRPr lang="en-IN"/>
          </a:p>
        </p:txBody>
      </p:sp>
      <p:pic>
        <p:nvPicPr>
          <p:cNvPr id="6"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TextBox 7"/>
          <p:cNvSpPr txBox="1"/>
          <p:nvPr/>
        </p:nvSpPr>
        <p:spPr>
          <a:xfrm>
            <a:off x="214282" y="2357430"/>
            <a:ext cx="8929718" cy="2492990"/>
          </a:xfrm>
          <a:prstGeom prst="rect">
            <a:avLst/>
          </a:prstGeom>
          <a:noFill/>
        </p:spPr>
        <p:txBody>
          <a:bodyPr wrap="square" rtlCol="0">
            <a:spAutoFit/>
          </a:bodyPr>
          <a:lstStyle/>
          <a:p>
            <a:pPr algn="ctr">
              <a:lnSpc>
                <a:spcPct val="150000"/>
              </a:lnSpc>
            </a:pPr>
            <a:r>
              <a:rPr lang="en-US" sz="2400" b="1" dirty="0" smtClean="0">
                <a:latin typeface="Times New Roman" pitchFamily="18" charset="0"/>
                <a:cs typeface="Times New Roman" pitchFamily="18" charset="0"/>
              </a:rPr>
              <a:t>Analytics</a:t>
            </a:r>
          </a:p>
          <a:p>
            <a:pPr>
              <a:buFont typeface="Arial" pitchFamily="34" charset="0"/>
              <a:buChar char="•"/>
            </a:pPr>
            <a:r>
              <a:rPr lang="en-US" sz="2400" dirty="0" smtClean="0">
                <a:latin typeface="Times New Roman" pitchFamily="18" charset="0"/>
                <a:cs typeface="Times New Roman" pitchFamily="18" charset="0"/>
              </a:rPr>
              <a:t>Analytics is the scientific process of discovering and communicating the meaningful patterns which can be found in data.</a:t>
            </a:r>
          </a:p>
          <a:p>
            <a:pPr>
              <a:buFont typeface="Arial" pitchFamily="34" charset="0"/>
              <a:buChar char="•"/>
            </a:pPr>
            <a:r>
              <a:rPr lang="en-US" sz="2400" dirty="0" smtClean="0">
                <a:latin typeface="Times New Roman" pitchFamily="18" charset="0"/>
                <a:cs typeface="Times New Roman" pitchFamily="18" charset="0"/>
              </a:rPr>
              <a:t>Analytics relies on the application of statistics, computer programming, and operations research in order to quantify and gain insight to the meanings of data. </a:t>
            </a: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70</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214282" y="1785926"/>
            <a:ext cx="8929718" cy="3046988"/>
          </a:xfrm>
          <a:prstGeom prst="rect">
            <a:avLst/>
          </a:prstGeom>
        </p:spPr>
        <p:txBody>
          <a:bodyPr wrap="square">
            <a:spAutoFit/>
          </a:bodyPr>
          <a:lstStyle/>
          <a:p>
            <a:r>
              <a:rPr lang="en-US" sz="2400" dirty="0" smtClean="0">
                <a:latin typeface="Times New Roman" pitchFamily="18" charset="0"/>
                <a:cs typeface="Times New Roman" pitchFamily="18" charset="0"/>
              </a:rPr>
              <a:t>Some other important big data visualization problems are as follows</a:t>
            </a:r>
          </a:p>
          <a:p>
            <a:endParaRPr lang="en-IN"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Visual noise:</a:t>
            </a:r>
            <a:r>
              <a:rPr lang="en-US" sz="2400" dirty="0" smtClean="0">
                <a:latin typeface="Times New Roman" pitchFamily="18" charset="0"/>
                <a:cs typeface="Times New Roman" pitchFamily="18" charset="0"/>
              </a:rPr>
              <a:t> Most of the objects in dataset are too relative to each other. It becomes very </a:t>
            </a:r>
            <a:r>
              <a:rPr lang="en-US" sz="2400" dirty="0" err="1" smtClean="0">
                <a:latin typeface="Times New Roman" pitchFamily="18" charset="0"/>
                <a:cs typeface="Times New Roman" pitchFamily="18" charset="0"/>
              </a:rPr>
              <a:t>difﬁcult</a:t>
            </a:r>
            <a:r>
              <a:rPr lang="en-US" sz="2400" dirty="0" smtClean="0">
                <a:latin typeface="Times New Roman" pitchFamily="18" charset="0"/>
                <a:cs typeface="Times New Roman" pitchFamily="18" charset="0"/>
              </a:rPr>
              <a:t> to separate them.</a:t>
            </a:r>
          </a:p>
          <a:p>
            <a:r>
              <a:rPr lang="en-US" sz="2400" b="1" dirty="0" smtClean="0">
                <a:latin typeface="Times New Roman" pitchFamily="18" charset="0"/>
                <a:cs typeface="Times New Roman" pitchFamily="18" charset="0"/>
              </a:rPr>
              <a:t>Information loss:</a:t>
            </a:r>
            <a:r>
              <a:rPr lang="en-US" sz="2400" dirty="0" smtClean="0">
                <a:latin typeface="Times New Roman" pitchFamily="18" charset="0"/>
                <a:cs typeface="Times New Roman" pitchFamily="18" charset="0"/>
              </a:rPr>
              <a:t> To increase the response time we can reduce data set visibility, but this leads to information loss.</a:t>
            </a:r>
          </a:p>
          <a:p>
            <a:r>
              <a:rPr lang="en-US" sz="2400" b="1" dirty="0" smtClean="0">
                <a:latin typeface="Times New Roman" pitchFamily="18" charset="0"/>
                <a:cs typeface="Times New Roman" pitchFamily="18" charset="0"/>
              </a:rPr>
              <a:t>Large image perception:</a:t>
            </a:r>
            <a:r>
              <a:rPr lang="en-US" sz="2400" dirty="0" smtClean="0">
                <a:latin typeface="Times New Roman" pitchFamily="18" charset="0"/>
                <a:cs typeface="Times New Roman" pitchFamily="18" charset="0"/>
              </a:rPr>
              <a:t> Even after achieving desired me- </a:t>
            </a:r>
            <a:r>
              <a:rPr lang="en-US" sz="2400" dirty="0" err="1" smtClean="0">
                <a:latin typeface="Times New Roman" pitchFamily="18" charset="0"/>
                <a:cs typeface="Times New Roman" pitchFamily="18" charset="0"/>
              </a:rPr>
              <a:t>chanical</a:t>
            </a:r>
            <a:r>
              <a:rPr lang="en-US" sz="2400" dirty="0" smtClean="0">
                <a:latin typeface="Times New Roman" pitchFamily="18" charset="0"/>
                <a:cs typeface="Times New Roman" pitchFamily="18" charset="0"/>
              </a:rPr>
              <a:t> output we are limited by our physical perception</a:t>
            </a:r>
            <a:r>
              <a:rPr lang="en-US" sz="2400" dirty="0" smtClean="0"/>
              <a:t>.</a:t>
            </a:r>
            <a:endParaRPr lang="en-US" sz="2400" dirty="0"/>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71</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214282" y="1785926"/>
            <a:ext cx="8929718" cy="4893647"/>
          </a:xfrm>
          <a:prstGeom prst="rect">
            <a:avLst/>
          </a:prstGeom>
        </p:spPr>
        <p:txBody>
          <a:bodyPr wrap="square">
            <a:spAutoFit/>
          </a:bodyPr>
          <a:lstStyle/>
          <a:p>
            <a:r>
              <a:rPr lang="en-US" sz="2400" b="1" dirty="0" smtClean="0"/>
              <a:t>Microsoft Power BI</a:t>
            </a:r>
          </a:p>
          <a:p>
            <a:pPr>
              <a:buFont typeface="Arial" pitchFamily="34" charset="0"/>
              <a:buChar char="•"/>
            </a:pPr>
            <a:r>
              <a:rPr lang="en-US" sz="2400" dirty="0" smtClean="0"/>
              <a:t>Power BI is a powerful cloud-base business analytics service. Visualization are interactive and rich. </a:t>
            </a:r>
          </a:p>
          <a:p>
            <a:pPr>
              <a:buFont typeface="Arial" pitchFamily="34" charset="0"/>
              <a:buChar char="•"/>
            </a:pPr>
            <a:r>
              <a:rPr lang="en-US" sz="2400" dirty="0" smtClean="0"/>
              <a:t>Power BI consists of 3 elements, Power BI Desktop, Service(</a:t>
            </a:r>
            <a:r>
              <a:rPr lang="en-US" sz="2400" dirty="0" err="1" smtClean="0"/>
              <a:t>SaaS</a:t>
            </a:r>
            <a:r>
              <a:rPr lang="en-US" sz="2400" dirty="0" smtClean="0"/>
              <a:t>), Apps. </a:t>
            </a:r>
          </a:p>
          <a:p>
            <a:pPr>
              <a:buFont typeface="Arial" pitchFamily="34" charset="0"/>
              <a:buChar char="•"/>
            </a:pPr>
            <a:r>
              <a:rPr lang="en-US" sz="2400" dirty="0" smtClean="0"/>
              <a:t>Every service is available to us that is why it makes Power BI </a:t>
            </a:r>
            <a:r>
              <a:rPr lang="en-US" sz="2400" dirty="0" err="1" smtClean="0"/>
              <a:t>ﬂexible</a:t>
            </a:r>
            <a:r>
              <a:rPr lang="en-US" sz="2400" dirty="0" smtClean="0"/>
              <a:t> and persuasive. </a:t>
            </a:r>
          </a:p>
          <a:p>
            <a:pPr>
              <a:buFont typeface="Arial" pitchFamily="34" charset="0"/>
              <a:buChar char="•"/>
            </a:pPr>
            <a:r>
              <a:rPr lang="en-US" sz="2400" dirty="0" smtClean="0"/>
              <a:t>With more than 60 types of source integration you can start creating visualization in matter of minutes. </a:t>
            </a:r>
          </a:p>
          <a:p>
            <a:pPr>
              <a:buFont typeface="Arial" pitchFamily="34" charset="0"/>
              <a:buChar char="•"/>
            </a:pPr>
            <a:r>
              <a:rPr lang="en-US" sz="2400" dirty="0" smtClean="0"/>
              <a:t>Power BI combines the familiar Microsoft tools like </a:t>
            </a:r>
            <a:r>
              <a:rPr lang="en-US" sz="2400" dirty="0" err="1" smtClean="0"/>
              <a:t>Ofﬁce</a:t>
            </a:r>
            <a:r>
              <a:rPr lang="en-US" sz="2400" dirty="0" smtClean="0"/>
              <a:t>, SharePoint and SQL Server. </a:t>
            </a:r>
          </a:p>
          <a:p>
            <a:pPr>
              <a:buFont typeface="Arial" pitchFamily="34" charset="0"/>
              <a:buChar char="•"/>
            </a:pPr>
            <a:r>
              <a:rPr lang="en-US" sz="2400" dirty="0" smtClean="0"/>
              <a:t>The feature that it distinguishes from other tools is that you can use natural language to query the data. </a:t>
            </a:r>
            <a:endParaRPr lang="en-US" sz="2400" dirty="0"/>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72</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0" y="1785926"/>
            <a:ext cx="9144000" cy="2677656"/>
          </a:xfrm>
          <a:prstGeom prst="rect">
            <a:avLst/>
          </a:prstGeom>
        </p:spPr>
        <p:txBody>
          <a:bodyPr wrap="square">
            <a:spAutoFit/>
          </a:bodyPr>
          <a:lstStyle/>
          <a:p>
            <a:r>
              <a:rPr lang="en-US" sz="2400" b="1" dirty="0" smtClean="0"/>
              <a:t>Microsoft Power BI</a:t>
            </a:r>
          </a:p>
          <a:p>
            <a:pPr algn="just"/>
            <a:r>
              <a:rPr lang="en-US" sz="2400" dirty="0" smtClean="0"/>
              <a:t>You can merge multiple data sources and create models, which comes in handy. </a:t>
            </a:r>
          </a:p>
          <a:p>
            <a:pPr algn="just"/>
            <a:r>
              <a:rPr lang="en-US" sz="2400" dirty="0" smtClean="0"/>
              <a:t>Figure represents 3 visualizations in 3 coordinates, i.e. left, bottom and right. </a:t>
            </a:r>
          </a:p>
          <a:p>
            <a:pPr algn="just"/>
            <a:r>
              <a:rPr lang="en-US" sz="2400" dirty="0" smtClean="0"/>
              <a:t>Left represents </a:t>
            </a:r>
            <a:r>
              <a:rPr lang="en-US" sz="2400" dirty="0" err="1" smtClean="0"/>
              <a:t>proﬁt</a:t>
            </a:r>
            <a:r>
              <a:rPr lang="en-US" sz="2400" dirty="0" smtClean="0"/>
              <a:t> by county and market, bottom represents </a:t>
            </a:r>
            <a:r>
              <a:rPr lang="en-US" sz="2400" dirty="0" err="1" smtClean="0"/>
              <a:t>proﬁt</a:t>
            </a:r>
            <a:r>
              <a:rPr lang="en-US" sz="2400" dirty="0" smtClean="0"/>
              <a:t> by region and right coordinate represents all over sales and </a:t>
            </a:r>
            <a:r>
              <a:rPr lang="en-US" sz="2400" dirty="0" err="1" smtClean="0"/>
              <a:t>proﬁt</a:t>
            </a:r>
            <a:endParaRPr lang="en-US" sz="2400" dirty="0"/>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73</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pic>
        <p:nvPicPr>
          <p:cNvPr id="44033" name="image10.jpeg"/>
          <p:cNvPicPr>
            <a:picLocks noChangeAspect="1" noChangeArrowheads="1"/>
          </p:cNvPicPr>
          <p:nvPr/>
        </p:nvPicPr>
        <p:blipFill>
          <a:blip r:embed="rId3"/>
          <a:srcRect/>
          <a:stretch>
            <a:fillRect/>
          </a:stretch>
        </p:blipFill>
        <p:spPr bwMode="auto">
          <a:xfrm>
            <a:off x="1357290" y="1857364"/>
            <a:ext cx="6643734" cy="4143404"/>
          </a:xfrm>
          <a:prstGeom prst="rect">
            <a:avLst/>
          </a:prstGeom>
          <a:noFill/>
          <a:ln w="9525">
            <a:noFill/>
            <a:miter lim="800000"/>
            <a:headEnd/>
            <a:tailEnd/>
          </a:ln>
        </p:spPr>
      </p:pic>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74</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0" y="1785926"/>
            <a:ext cx="9144000" cy="3785652"/>
          </a:xfrm>
          <a:prstGeom prst="rect">
            <a:avLst/>
          </a:prstGeom>
        </p:spPr>
        <p:txBody>
          <a:bodyPr wrap="square">
            <a:spAutoFit/>
          </a:bodyPr>
          <a:lstStyle/>
          <a:p>
            <a:pPr lvl="2"/>
            <a:r>
              <a:rPr lang="en-US" sz="2400" b="1" dirty="0" err="1" smtClean="0">
                <a:latin typeface="Times New Roman" pitchFamily="18" charset="0"/>
                <a:cs typeface="Times New Roman" pitchFamily="18" charset="0"/>
              </a:rPr>
              <a:t>Plotly</a:t>
            </a:r>
            <a:endParaRPr lang="en-US" sz="2400" dirty="0" smtClean="0">
              <a:latin typeface="Times New Roman" pitchFamily="18" charset="0"/>
              <a:cs typeface="Times New Roman" pitchFamily="18" charset="0"/>
            </a:endParaRPr>
          </a:p>
          <a:p>
            <a:pPr>
              <a:buFont typeface="Arial" pitchFamily="34" charset="0"/>
              <a:buChar char="•"/>
            </a:pPr>
            <a:r>
              <a:rPr lang="en-US" sz="2400" i="1" dirty="0" smtClean="0"/>
              <a:t> </a:t>
            </a:r>
            <a:r>
              <a:rPr lang="en-US" sz="2400" dirty="0" err="1" smtClean="0"/>
              <a:t>Plotly</a:t>
            </a:r>
            <a:r>
              <a:rPr lang="en-US" sz="2400" dirty="0" smtClean="0"/>
              <a:t> is also known as Plot.ly is build using python and </a:t>
            </a:r>
            <a:r>
              <a:rPr lang="en-US" sz="2400" dirty="0" err="1" smtClean="0"/>
              <a:t>Django</a:t>
            </a:r>
            <a:r>
              <a:rPr lang="en-US" sz="2400" dirty="0" smtClean="0"/>
              <a:t> framework. </a:t>
            </a:r>
          </a:p>
          <a:p>
            <a:pPr>
              <a:buFont typeface="Arial" pitchFamily="34" charset="0"/>
              <a:buChar char="•"/>
            </a:pPr>
            <a:r>
              <a:rPr lang="en-US" sz="2400" dirty="0" smtClean="0"/>
              <a:t>The actions it can perform are analyzing and visualizing data. It is free for users but  with limited features, for all the  features  we  need  to  buy the professional membership. </a:t>
            </a:r>
          </a:p>
          <a:p>
            <a:pPr>
              <a:buFont typeface="Arial" pitchFamily="34" charset="0"/>
              <a:buChar char="•"/>
            </a:pPr>
            <a:r>
              <a:rPr lang="en-US" sz="2400" dirty="0" smtClean="0"/>
              <a:t>It creates charts and dashboards online but can be used as </a:t>
            </a:r>
            <a:r>
              <a:rPr lang="en-US" sz="2400" dirty="0" err="1" smtClean="0"/>
              <a:t>ofﬂine</a:t>
            </a:r>
            <a:r>
              <a:rPr lang="en-US" sz="2400" dirty="0" smtClean="0"/>
              <a:t> service inside </a:t>
            </a:r>
            <a:r>
              <a:rPr lang="en-US" sz="2400" dirty="0" err="1" smtClean="0"/>
              <a:t>Ipython</a:t>
            </a:r>
            <a:r>
              <a:rPr lang="en-US" sz="2400" dirty="0" smtClean="0"/>
              <a:t> notebook, </a:t>
            </a:r>
            <a:r>
              <a:rPr lang="en-US" sz="2400" dirty="0" err="1" smtClean="0"/>
              <a:t>jupyter</a:t>
            </a:r>
            <a:r>
              <a:rPr lang="en-US" sz="2400" dirty="0" smtClean="0"/>
              <a:t> notebook and panda. </a:t>
            </a:r>
          </a:p>
          <a:p>
            <a:pPr>
              <a:buFont typeface="Arial" pitchFamily="34" charset="0"/>
              <a:buChar char="•"/>
            </a:pPr>
            <a:r>
              <a:rPr lang="en-US" sz="2400" dirty="0" smtClean="0"/>
              <a:t>Different variety of charts are available like statistical chart, </a:t>
            </a:r>
            <a:r>
              <a:rPr lang="en-US" sz="2400" dirty="0" err="1" smtClean="0"/>
              <a:t>scientiﬁc</a:t>
            </a:r>
            <a:r>
              <a:rPr lang="en-US" sz="2400" dirty="0" smtClean="0"/>
              <a:t> charts, 3D charts, multiple axes, dashboards etc. </a:t>
            </a:r>
            <a:endParaRPr lang="en-US" sz="2400" dirty="0"/>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75</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0" y="1785926"/>
            <a:ext cx="9144000" cy="2677656"/>
          </a:xfrm>
          <a:prstGeom prst="rect">
            <a:avLst/>
          </a:prstGeom>
        </p:spPr>
        <p:txBody>
          <a:bodyPr wrap="square">
            <a:spAutoFit/>
          </a:bodyPr>
          <a:lstStyle/>
          <a:p>
            <a:pPr lvl="2"/>
            <a:r>
              <a:rPr lang="en-US" sz="2400" b="1" dirty="0" err="1" smtClean="0">
                <a:latin typeface="Times New Roman" pitchFamily="18" charset="0"/>
                <a:cs typeface="Times New Roman" pitchFamily="18" charset="0"/>
              </a:rPr>
              <a:t>Plotly</a:t>
            </a:r>
            <a:endParaRPr lang="en-US" sz="2400" dirty="0" smtClean="0">
              <a:latin typeface="Times New Roman" pitchFamily="18" charset="0"/>
              <a:cs typeface="Times New Roman" pitchFamily="18" charset="0"/>
            </a:endParaRPr>
          </a:p>
          <a:p>
            <a:pPr>
              <a:buFont typeface="Arial" pitchFamily="34" charset="0"/>
              <a:buChar char="•"/>
            </a:pPr>
            <a:r>
              <a:rPr lang="en-US" sz="2400" dirty="0" err="1" smtClean="0"/>
              <a:t>Plotly</a:t>
            </a:r>
            <a:r>
              <a:rPr lang="en-US" sz="2400" dirty="0" smtClean="0"/>
              <a:t> uses a tool called “Web Plot Digitizer(WPD)” which automatically grabs the data from the static image .</a:t>
            </a:r>
          </a:p>
          <a:p>
            <a:pPr>
              <a:buFont typeface="Arial" pitchFamily="34" charset="0"/>
              <a:buChar char="•"/>
            </a:pPr>
            <a:r>
              <a:rPr lang="en-US" sz="2400" dirty="0" err="1" smtClean="0"/>
              <a:t>Plotly</a:t>
            </a:r>
            <a:r>
              <a:rPr lang="en-US" sz="2400" dirty="0" smtClean="0"/>
              <a:t> on premises service is also available, it is like plot.ly cloud but you host data on your private cloud behind your own </a:t>
            </a:r>
            <a:r>
              <a:rPr lang="en-US" sz="2400" dirty="0" err="1" smtClean="0"/>
              <a:t>ﬁrewall</a:t>
            </a:r>
            <a:r>
              <a:rPr lang="en-US" sz="2400" dirty="0" smtClean="0"/>
              <a:t>. </a:t>
            </a:r>
          </a:p>
          <a:p>
            <a:pPr>
              <a:buFont typeface="Arial" pitchFamily="34" charset="0"/>
              <a:buChar char="•"/>
            </a:pPr>
            <a:r>
              <a:rPr lang="en-US" sz="2400" dirty="0" smtClean="0"/>
              <a:t>This for those who have concern about the privacy of their data.  </a:t>
            </a:r>
          </a:p>
          <a:p>
            <a:pPr>
              <a:buFont typeface="Arial" pitchFamily="34" charset="0"/>
              <a:buChar char="•"/>
            </a:pPr>
            <a:r>
              <a:rPr lang="en-US" sz="2400" dirty="0" smtClean="0"/>
              <a:t>Python, R, MATLAB and Julia APIs are available for the same.</a:t>
            </a:r>
            <a:endParaRPr lang="en-US" sz="2400" dirty="0"/>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76</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pic>
        <p:nvPicPr>
          <p:cNvPr id="41985" name="image11.jpeg"/>
          <p:cNvPicPr>
            <a:picLocks noChangeAspect="1" noChangeArrowheads="1"/>
          </p:cNvPicPr>
          <p:nvPr/>
        </p:nvPicPr>
        <p:blipFill>
          <a:blip r:embed="rId3"/>
          <a:srcRect/>
          <a:stretch>
            <a:fillRect/>
          </a:stretch>
        </p:blipFill>
        <p:spPr bwMode="auto">
          <a:xfrm>
            <a:off x="357158" y="2000240"/>
            <a:ext cx="8143932" cy="3286148"/>
          </a:xfrm>
          <a:prstGeom prst="rect">
            <a:avLst/>
          </a:prstGeom>
          <a:noFill/>
          <a:ln w="9525">
            <a:noFill/>
            <a:miter lim="800000"/>
            <a:headEnd/>
            <a:tailEnd/>
          </a:ln>
        </p:spPr>
      </p:pic>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77</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0" y="1785926"/>
            <a:ext cx="9144000" cy="2123658"/>
          </a:xfrm>
          <a:prstGeom prst="rect">
            <a:avLst/>
          </a:prstGeom>
        </p:spPr>
        <p:txBody>
          <a:bodyPr wrap="square">
            <a:spAutoFit/>
          </a:bodyPr>
          <a:lstStyle/>
          <a:p>
            <a:pPr lvl="2"/>
            <a:r>
              <a:rPr lang="en-US" sz="2400" b="1" dirty="0" err="1" smtClean="0">
                <a:latin typeface="Times New Roman" pitchFamily="18" charset="0"/>
                <a:cs typeface="Times New Roman" pitchFamily="18" charset="0"/>
              </a:rPr>
              <a:t>Gephi</a:t>
            </a:r>
            <a:endParaRPr lang="en-US" sz="2400" dirty="0" smtClean="0">
              <a:latin typeface="Times New Roman" pitchFamily="18" charset="0"/>
              <a:cs typeface="Times New Roman" pitchFamily="18" charset="0"/>
            </a:endParaRPr>
          </a:p>
          <a:p>
            <a:pPr>
              <a:buFont typeface="Arial" pitchFamily="34" charset="0"/>
              <a:buChar char="•"/>
            </a:pPr>
            <a:r>
              <a:rPr lang="en-US" sz="2400" dirty="0" err="1" smtClean="0">
                <a:latin typeface="Times New Roman" pitchFamily="18" charset="0"/>
                <a:cs typeface="Times New Roman" pitchFamily="18" charset="0"/>
              </a:rPr>
              <a:t>Gephi</a:t>
            </a:r>
            <a:r>
              <a:rPr lang="en-US" sz="2400" dirty="0" smtClean="0">
                <a:latin typeface="Times New Roman" pitchFamily="18" charset="0"/>
                <a:cs typeface="Times New Roman" pitchFamily="18" charset="0"/>
              </a:rPr>
              <a:t> is open-source network analysis tool written in Java and OpenGL. </a:t>
            </a:r>
          </a:p>
          <a:p>
            <a:pPr>
              <a:buFont typeface="Arial" pitchFamily="34" charset="0"/>
              <a:buChar char="•"/>
            </a:pPr>
            <a:r>
              <a:rPr lang="en-US" sz="2400" dirty="0" smtClean="0">
                <a:latin typeface="Times New Roman" pitchFamily="18" charset="0"/>
                <a:cs typeface="Times New Roman" pitchFamily="18" charset="0"/>
              </a:rPr>
              <a:t>It is used to handle very large and complex datasets. </a:t>
            </a:r>
          </a:p>
          <a:p>
            <a:pPr>
              <a:buFont typeface="Arial" pitchFamily="34" charset="0"/>
              <a:buChar char="•"/>
            </a:pPr>
            <a:r>
              <a:rPr lang="en-US" sz="2400" dirty="0" smtClean="0">
                <a:latin typeface="Times New Roman" pitchFamily="18" charset="0"/>
                <a:cs typeface="Times New Roman" pitchFamily="18" charset="0"/>
              </a:rPr>
              <a:t>The network analysis includes</a:t>
            </a:r>
            <a:r>
              <a:rPr lang="en-US" sz="3600" dirty="0" smtClean="0"/>
              <a:t>.</a:t>
            </a:r>
            <a:endParaRPr lang="en-US" sz="3600" dirty="0"/>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78</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0" y="1785926"/>
            <a:ext cx="9144000" cy="3785652"/>
          </a:xfrm>
          <a:prstGeom prst="rect">
            <a:avLst/>
          </a:prstGeom>
        </p:spPr>
        <p:txBody>
          <a:bodyPr wrap="square">
            <a:spAutoFit/>
          </a:bodyPr>
          <a:lstStyle/>
          <a:p>
            <a:pPr lvl="0"/>
            <a:r>
              <a:rPr lang="en-US" sz="2400" dirty="0" smtClean="0">
                <a:latin typeface="Times New Roman" pitchFamily="18" charset="0"/>
                <a:cs typeface="Times New Roman" pitchFamily="18" charset="0"/>
              </a:rPr>
              <a:t>Social Network Analysis</a:t>
            </a:r>
          </a:p>
          <a:p>
            <a:pPr lvl="0"/>
            <a:r>
              <a:rPr lang="en-US" sz="2400" dirty="0" smtClean="0">
                <a:latin typeface="Times New Roman" pitchFamily="18" charset="0"/>
                <a:cs typeface="Times New Roman" pitchFamily="18" charset="0"/>
              </a:rPr>
              <a:t>Link Analysis</a:t>
            </a:r>
          </a:p>
          <a:p>
            <a:pPr lvl="0"/>
            <a:r>
              <a:rPr lang="en-US" sz="2400" dirty="0" smtClean="0">
                <a:latin typeface="Times New Roman" pitchFamily="18" charset="0"/>
                <a:cs typeface="Times New Roman" pitchFamily="18" charset="0"/>
              </a:rPr>
              <a:t>Biological Network Analysis</a:t>
            </a:r>
          </a:p>
          <a:p>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With its dynamic data exploration </a:t>
            </a:r>
            <a:r>
              <a:rPr lang="en-US" sz="2400" dirty="0" err="1" smtClean="0">
                <a:latin typeface="Times New Roman" pitchFamily="18" charset="0"/>
                <a:cs typeface="Times New Roman" pitchFamily="18" charset="0"/>
              </a:rPr>
              <a:t>Gephi</a:t>
            </a:r>
            <a:r>
              <a:rPr lang="en-US" sz="2400" dirty="0" smtClean="0">
                <a:latin typeface="Times New Roman" pitchFamily="18" charset="0"/>
                <a:cs typeface="Times New Roman" pitchFamily="18" charset="0"/>
              </a:rPr>
              <a:t> stands out rest of its competition for graph analysis. </a:t>
            </a:r>
          </a:p>
          <a:p>
            <a:pPr>
              <a:buFont typeface="Arial" pitchFamily="34" charset="0"/>
              <a:buChar char="•"/>
            </a:pPr>
            <a:r>
              <a:rPr lang="en-US" sz="2400" dirty="0" smtClean="0">
                <a:latin typeface="Times New Roman" pitchFamily="18" charset="0"/>
                <a:cs typeface="Times New Roman" pitchFamily="18" charset="0"/>
              </a:rPr>
              <a:t>No programming skills are required to run thin tools but  a  good  knowledge in  graphs  is necessary. </a:t>
            </a:r>
          </a:p>
          <a:p>
            <a:pPr>
              <a:buFont typeface="Arial" pitchFamily="34" charset="0"/>
              <a:buChar char="•"/>
            </a:pPr>
            <a:r>
              <a:rPr lang="en-US" sz="2400" dirty="0" smtClean="0">
                <a:latin typeface="Times New Roman" pitchFamily="18" charset="0"/>
                <a:cs typeface="Times New Roman" pitchFamily="18" charset="0"/>
              </a:rPr>
              <a:t>It uses GPU 3D render engine to accelerate the performance and give real time analysis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79</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pic>
        <p:nvPicPr>
          <p:cNvPr id="39937" name="image12.jpeg"/>
          <p:cNvPicPr>
            <a:picLocks noChangeAspect="1" noChangeArrowheads="1"/>
          </p:cNvPicPr>
          <p:nvPr/>
        </p:nvPicPr>
        <p:blipFill>
          <a:blip r:embed="rId3"/>
          <a:srcRect/>
          <a:stretch>
            <a:fillRect/>
          </a:stretch>
        </p:blipFill>
        <p:spPr bwMode="auto">
          <a:xfrm>
            <a:off x="1071538" y="1857364"/>
            <a:ext cx="7358114" cy="4143404"/>
          </a:xfrm>
          <a:prstGeom prst="rect">
            <a:avLst/>
          </a:prstGeom>
          <a:noFill/>
          <a:ln w="9525">
            <a:noFill/>
            <a:miter lim="800000"/>
            <a:headEnd/>
            <a:tailEnd/>
          </a:ln>
        </p:spPr>
      </p:pic>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4" name="TextBox 3"/>
          <p:cNvSpPr txBox="1"/>
          <p:nvPr/>
        </p:nvSpPr>
        <p:spPr>
          <a:xfrm>
            <a:off x="1571604" y="2714620"/>
            <a:ext cx="7143800" cy="4662815"/>
          </a:xfrm>
          <a:prstGeom prst="rect">
            <a:avLst/>
          </a:prstGeom>
          <a:noFill/>
        </p:spPr>
        <p:txBody>
          <a:bodyPr wrap="square" rtlCol="0">
            <a:spAutoFit/>
          </a:bodyPr>
          <a:lstStyle/>
          <a:p>
            <a:pPr algn="ctr">
              <a:lnSpc>
                <a:spcPct val="150000"/>
              </a:lnSpc>
            </a:pPr>
            <a:r>
              <a:rPr lang="en-US" sz="2400" b="1" dirty="0" smtClean="0">
                <a:latin typeface="Times New Roman" pitchFamily="18" charset="0"/>
                <a:cs typeface="Times New Roman" pitchFamily="18" charset="0"/>
              </a:rPr>
              <a:t>Types of Analytics</a:t>
            </a:r>
          </a:p>
          <a:p>
            <a:pPr>
              <a:lnSpc>
                <a:spcPct val="150000"/>
              </a:lnSpc>
            </a:pPr>
            <a:r>
              <a:rPr lang="en-US" sz="2400" b="1" dirty="0" smtClean="0">
                <a:latin typeface="Times New Roman" pitchFamily="18" charset="0"/>
                <a:cs typeface="Times New Roman" pitchFamily="18" charset="0"/>
              </a:rPr>
              <a:t>Descriptive</a:t>
            </a:r>
          </a:p>
          <a:p>
            <a:pPr>
              <a:lnSpc>
                <a:spcPct val="150000"/>
              </a:lnSpc>
            </a:pPr>
            <a:r>
              <a:rPr lang="en-US" sz="2400" b="1" dirty="0" smtClean="0">
                <a:latin typeface="Times New Roman" pitchFamily="18" charset="0"/>
                <a:cs typeface="Times New Roman" pitchFamily="18" charset="0"/>
              </a:rPr>
              <a:t>Diagnostic</a:t>
            </a:r>
          </a:p>
          <a:p>
            <a:pPr>
              <a:lnSpc>
                <a:spcPct val="150000"/>
              </a:lnSpc>
            </a:pPr>
            <a:r>
              <a:rPr lang="en-US" sz="2400" b="1" dirty="0" smtClean="0">
                <a:latin typeface="Times New Roman" pitchFamily="18" charset="0"/>
                <a:cs typeface="Times New Roman" pitchFamily="18" charset="0"/>
              </a:rPr>
              <a:t>Predictive</a:t>
            </a:r>
          </a:p>
          <a:p>
            <a:pPr>
              <a:lnSpc>
                <a:spcPct val="150000"/>
              </a:lnSpc>
            </a:pPr>
            <a:r>
              <a:rPr lang="en-US" sz="2400" b="1" dirty="0" smtClean="0">
                <a:latin typeface="Times New Roman" pitchFamily="18" charset="0"/>
                <a:cs typeface="Times New Roman" pitchFamily="18" charset="0"/>
              </a:rPr>
              <a:t>Prescriptive</a:t>
            </a:r>
          </a:p>
          <a:p>
            <a:pPr>
              <a:lnSpc>
                <a:spcPct val="150000"/>
              </a:lnSpc>
            </a:pPr>
            <a:r>
              <a:rPr lang="en-US" sz="2400" b="1" dirty="0" smtClean="0">
                <a:latin typeface="Times New Roman" pitchFamily="18" charset="0"/>
                <a:cs typeface="Times New Roman" pitchFamily="18" charset="0"/>
              </a:rPr>
              <a:t>Decisive</a:t>
            </a:r>
          </a:p>
          <a:p>
            <a:pPr algn="ctr">
              <a:lnSpc>
                <a:spcPct val="150000"/>
              </a:lnSpc>
            </a:pPr>
            <a:endParaRPr lang="en-IN" b="1" dirty="0" smtClean="0">
              <a:latin typeface="Times New Roman" pitchFamily="18" charset="0"/>
              <a:cs typeface="Times New Roman" pitchFamily="18" charset="0"/>
            </a:endParaRPr>
          </a:p>
          <a:p>
            <a:pPr algn="ctr">
              <a:lnSpc>
                <a:spcPct val="150000"/>
              </a:lnSpc>
            </a:pPr>
            <a:endParaRPr lang="en-IN" b="1" dirty="0" smtClean="0">
              <a:latin typeface="Times New Roman" pitchFamily="18" charset="0"/>
              <a:cs typeface="Times New Roman" pitchFamily="18" charset="0"/>
            </a:endParaRPr>
          </a:p>
          <a:p>
            <a:pPr>
              <a:lnSpc>
                <a:spcPct val="150000"/>
              </a:lnSpc>
            </a:pPr>
            <a:endParaRPr 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80</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0" y="1785926"/>
            <a:ext cx="9144000" cy="3785652"/>
          </a:xfrm>
          <a:prstGeom prst="rect">
            <a:avLst/>
          </a:prstGeom>
        </p:spPr>
        <p:txBody>
          <a:bodyPr wrap="square">
            <a:spAutoFit/>
          </a:bodyPr>
          <a:lstStyle/>
          <a:p>
            <a:pPr lvl="0"/>
            <a:r>
              <a:rPr lang="en-US" sz="2400" b="1" dirty="0" smtClean="0"/>
              <a:t>Excel 2016</a:t>
            </a:r>
          </a:p>
          <a:p>
            <a:pPr lvl="0"/>
            <a:endParaRPr lang="en-IN" sz="2400" b="1" dirty="0" smtClean="0">
              <a:latin typeface="Times New Roman" pitchFamily="18" charset="0"/>
              <a:cs typeface="Times New Roman" pitchFamily="18" charset="0"/>
            </a:endParaRPr>
          </a:p>
          <a:p>
            <a:pPr lvl="0" algn="just">
              <a:buFont typeface="Arial" pitchFamily="34" charset="0"/>
              <a:buChar char="•"/>
            </a:pPr>
            <a:r>
              <a:rPr lang="en-US" sz="2400" dirty="0" smtClean="0"/>
              <a:t>Microsoft Excel is a spreadsheet developed by Microsoft. </a:t>
            </a:r>
          </a:p>
          <a:p>
            <a:pPr lvl="0" algn="just">
              <a:buFont typeface="Arial" pitchFamily="34" charset="0"/>
              <a:buChar char="•"/>
            </a:pPr>
            <a:r>
              <a:rPr lang="en-US" sz="2400" dirty="0" smtClean="0"/>
              <a:t>It can not only be used for Big Data and statistical analysis but it is also a powerful visualization tool. </a:t>
            </a:r>
          </a:p>
          <a:p>
            <a:pPr lvl="0" algn="just">
              <a:buFont typeface="Arial" pitchFamily="34" charset="0"/>
              <a:buChar char="•"/>
            </a:pPr>
            <a:r>
              <a:rPr lang="en-US" sz="2400" dirty="0" smtClean="0"/>
              <a:t>Using power query excel can connect to most of the services like HDFS, </a:t>
            </a:r>
            <a:r>
              <a:rPr lang="en-US" sz="2400" dirty="0" err="1" smtClean="0"/>
              <a:t>SaaS</a:t>
            </a:r>
            <a:r>
              <a:rPr lang="en-US" sz="2400" dirty="0" smtClean="0"/>
              <a:t> etc and is capable of managing Semi- Structured data. </a:t>
            </a:r>
          </a:p>
          <a:p>
            <a:pPr lvl="0" algn="just">
              <a:buFont typeface="Arial" pitchFamily="34" charset="0"/>
              <a:buChar char="•"/>
            </a:pPr>
            <a:r>
              <a:rPr lang="en-US" sz="2400" dirty="0" smtClean="0"/>
              <a:t>Combined with visualization techniques like ”Conditional Formatting” and interactive graphs makes Excel 2016 a good contender in the ocean of Big Data visualization tools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81</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pic>
        <p:nvPicPr>
          <p:cNvPr id="37889" name="image13.png"/>
          <p:cNvPicPr>
            <a:picLocks noChangeAspect="1" noChangeArrowheads="1"/>
          </p:cNvPicPr>
          <p:nvPr/>
        </p:nvPicPr>
        <p:blipFill>
          <a:blip r:embed="rId3"/>
          <a:srcRect/>
          <a:stretch>
            <a:fillRect/>
          </a:stretch>
        </p:blipFill>
        <p:spPr bwMode="auto">
          <a:xfrm>
            <a:off x="1285852" y="2071678"/>
            <a:ext cx="6643734" cy="4143404"/>
          </a:xfrm>
          <a:prstGeom prst="rect">
            <a:avLst/>
          </a:prstGeom>
          <a:noFill/>
          <a:ln w="9525">
            <a:noFill/>
            <a:miter lim="800000"/>
            <a:headEnd/>
            <a:tailEnd/>
          </a:ln>
        </p:spPr>
      </p:pic>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82</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357158" y="2214554"/>
            <a:ext cx="8215370" cy="4154984"/>
          </a:xfrm>
          <a:prstGeom prst="rect">
            <a:avLst/>
          </a:prstGeom>
        </p:spPr>
        <p:txBody>
          <a:bodyPr wrap="square">
            <a:spAutoFit/>
          </a:bodyPr>
          <a:lstStyle/>
          <a:p>
            <a:pPr lvl="0"/>
            <a:r>
              <a:rPr lang="en-US" sz="2400" b="1" dirty="0" smtClean="0">
                <a:latin typeface="Times New Roman" pitchFamily="18" charset="0"/>
                <a:cs typeface="Times New Roman" pitchFamily="18" charset="0"/>
              </a:rPr>
              <a:t>Excel 2016</a:t>
            </a:r>
          </a:p>
          <a:p>
            <a:pPr lvl="0"/>
            <a:endParaRPr lang="en-IN" sz="2400" b="1" dirty="0" smtClean="0">
              <a:latin typeface="Times New Roman" pitchFamily="18" charset="0"/>
              <a:cs typeface="Times New Roman" pitchFamily="18" charset="0"/>
            </a:endParaRPr>
          </a:p>
          <a:p>
            <a:pPr lvl="0" algn="just">
              <a:buFont typeface="Arial" pitchFamily="34" charset="0"/>
              <a:buChar char="•"/>
            </a:pPr>
            <a:r>
              <a:rPr lang="en-US" sz="2400" dirty="0" smtClean="0">
                <a:latin typeface="Times New Roman" pitchFamily="18" charset="0"/>
                <a:cs typeface="Times New Roman" pitchFamily="18" charset="0"/>
              </a:rPr>
              <a:t>Microsoft Excel is a spreadsheet developed by Microsoft. </a:t>
            </a:r>
          </a:p>
          <a:p>
            <a:pPr lvl="0" algn="just">
              <a:buFont typeface="Arial" pitchFamily="34" charset="0"/>
              <a:buChar char="•"/>
            </a:pPr>
            <a:r>
              <a:rPr lang="en-US" sz="2400" dirty="0" smtClean="0">
                <a:latin typeface="Times New Roman" pitchFamily="18" charset="0"/>
                <a:cs typeface="Times New Roman" pitchFamily="18" charset="0"/>
              </a:rPr>
              <a:t>It can not only be used for Big Data and statistical analysis but it is also a powerful visualization tool. </a:t>
            </a:r>
          </a:p>
          <a:p>
            <a:pPr lvl="0" algn="just">
              <a:buFont typeface="Arial" pitchFamily="34" charset="0"/>
              <a:buChar char="•"/>
            </a:pPr>
            <a:r>
              <a:rPr lang="en-US" sz="2400" dirty="0" smtClean="0">
                <a:latin typeface="Times New Roman" pitchFamily="18" charset="0"/>
                <a:cs typeface="Times New Roman" pitchFamily="18" charset="0"/>
              </a:rPr>
              <a:t>Using power query excel can connect to most of the services like HDFS, </a:t>
            </a:r>
            <a:r>
              <a:rPr lang="en-US" sz="2400" dirty="0" err="1" smtClean="0">
                <a:latin typeface="Times New Roman" pitchFamily="18" charset="0"/>
                <a:cs typeface="Times New Roman" pitchFamily="18" charset="0"/>
              </a:rPr>
              <a:t>SaaS</a:t>
            </a:r>
            <a:r>
              <a:rPr lang="en-US" sz="2400" dirty="0" smtClean="0">
                <a:latin typeface="Times New Roman" pitchFamily="18" charset="0"/>
                <a:cs typeface="Times New Roman" pitchFamily="18" charset="0"/>
              </a:rPr>
              <a:t> etc and is capable of managing Semi- Structured data. </a:t>
            </a:r>
          </a:p>
          <a:p>
            <a:pPr lvl="0" algn="just">
              <a:buFont typeface="Arial" pitchFamily="34" charset="0"/>
              <a:buChar char="•"/>
            </a:pPr>
            <a:r>
              <a:rPr lang="en-US" sz="2400" dirty="0" smtClean="0">
                <a:latin typeface="Times New Roman" pitchFamily="18" charset="0"/>
                <a:cs typeface="Times New Roman" pitchFamily="18" charset="0"/>
              </a:rPr>
              <a:t>Combined with visualization techniques like ”Conditional Formatting” and interactive graphs makes Excel 2016 a good contender in the ocean of Big Data visualization tools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83</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357158" y="1785926"/>
            <a:ext cx="8215370" cy="4524315"/>
          </a:xfrm>
          <a:prstGeom prst="rect">
            <a:avLst/>
          </a:prstGeom>
        </p:spPr>
        <p:txBody>
          <a:bodyPr wrap="square">
            <a:spAutoFit/>
          </a:bodyPr>
          <a:lstStyle/>
          <a:p>
            <a:pPr lvl="0"/>
            <a:endParaRPr lang="en-US" sz="2400" dirty="0" smtClean="0"/>
          </a:p>
          <a:p>
            <a:pPr lvl="0" algn="just"/>
            <a:r>
              <a:rPr lang="en-US" sz="2400" b="1" dirty="0" smtClean="0"/>
              <a:t>Oracle Visual Analyzer</a:t>
            </a:r>
          </a:p>
          <a:p>
            <a:pPr lvl="0" algn="just">
              <a:buFont typeface="Arial" pitchFamily="34" charset="0"/>
              <a:buChar char="•"/>
            </a:pPr>
            <a:r>
              <a:rPr lang="en-US" sz="2400" dirty="0" smtClean="0">
                <a:latin typeface="Times New Roman" pitchFamily="18" charset="0"/>
                <a:cs typeface="Times New Roman" pitchFamily="18" charset="0"/>
              </a:rPr>
              <a:t>Introduced in 2015, this web-based tool within the</a:t>
            </a:r>
            <a:r>
              <a:rPr lang="en-US" sz="2400" dirty="0" smtClean="0">
                <a:latin typeface="Times New Roman" pitchFamily="18" charset="0"/>
                <a:cs typeface="Times New Roman" pitchFamily="18" charset="0"/>
                <a:hlinkClick r:id="rId3"/>
              </a:rPr>
              <a:t> Oracle Business Intelligence Cloud</a:t>
            </a:r>
            <a:r>
              <a:rPr lang="en-US" sz="2400" dirty="0" smtClean="0">
                <a:latin typeface="Times New Roman" pitchFamily="18" charset="0"/>
                <a:cs typeface="Times New Roman" pitchFamily="18" charset="0"/>
              </a:rPr>
              <a:t> Service claimed a spot at the Magic Quadrant Business Intelligence and Analytics Platform report by Gartner. </a:t>
            </a:r>
          </a:p>
          <a:p>
            <a:pPr lvl="0" algn="just">
              <a:buFont typeface="Arial" pitchFamily="34" charset="0"/>
              <a:buChar char="•"/>
            </a:pPr>
            <a:r>
              <a:rPr lang="en-US" sz="2400" dirty="0" smtClean="0">
                <a:latin typeface="Times New Roman" pitchFamily="18" charset="0"/>
                <a:cs typeface="Times New Roman" pitchFamily="18" charset="0"/>
              </a:rPr>
              <a:t>Interactive visuals and highly advanced analysis clubbed with a customizable dashboard are some of the key features of Oracle Visual Analyzer. </a:t>
            </a:r>
          </a:p>
          <a:p>
            <a:pPr lvl="0" algn="just">
              <a:buFont typeface="Arial" pitchFamily="34" charset="0"/>
              <a:buChar char="•"/>
            </a:pPr>
            <a:r>
              <a:rPr lang="en-US" sz="2400" dirty="0" smtClean="0">
                <a:latin typeface="Times New Roman" pitchFamily="18" charset="0"/>
                <a:cs typeface="Times New Roman" pitchFamily="18" charset="0"/>
              </a:rPr>
              <a:t>Being highly scalable, this data visualization tool is very suitable for enterprises with large-scale deployments where deep insights and well </a:t>
            </a:r>
            <a:r>
              <a:rPr lang="en-US" sz="2400" dirty="0" err="1" smtClean="0">
                <a:latin typeface="Times New Roman" pitchFamily="18" charset="0"/>
                <a:cs typeface="Times New Roman" pitchFamily="18" charset="0"/>
              </a:rPr>
              <a:t>curated</a:t>
            </a:r>
            <a:r>
              <a:rPr lang="en-US" sz="2400" dirty="0" smtClean="0">
                <a:latin typeface="Times New Roman" pitchFamily="18" charset="0"/>
                <a:cs typeface="Times New Roman" pitchFamily="18" charset="0"/>
              </a:rPr>
              <a:t> reports are essential.</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84</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357158" y="1785926"/>
            <a:ext cx="8215370" cy="4524315"/>
          </a:xfrm>
          <a:prstGeom prst="rect">
            <a:avLst/>
          </a:prstGeom>
        </p:spPr>
        <p:txBody>
          <a:bodyPr wrap="square">
            <a:spAutoFit/>
          </a:bodyPr>
          <a:lstStyle/>
          <a:p>
            <a:pPr lvl="0"/>
            <a:endParaRPr lang="en-US" sz="2400" dirty="0" smtClean="0"/>
          </a:p>
          <a:p>
            <a:r>
              <a:rPr lang="en-US" sz="2400" b="1" dirty="0" err="1" smtClean="0"/>
              <a:t>Datawrapper</a:t>
            </a:r>
            <a:endParaRPr lang="en-US" sz="2400" dirty="0" smtClean="0"/>
          </a:p>
          <a:p>
            <a:endParaRPr lang="en-US" sz="2400" dirty="0" smtClean="0">
              <a:hlinkClick r:id="rId3"/>
            </a:endParaRPr>
          </a:p>
          <a:p>
            <a:pPr>
              <a:buFont typeface="Arial" pitchFamily="34" charset="0"/>
              <a:buChar char="•"/>
            </a:pPr>
            <a:r>
              <a:rPr lang="en-US" sz="2400" dirty="0" err="1" smtClean="0">
                <a:latin typeface="Times New Roman" pitchFamily="18" charset="0"/>
                <a:cs typeface="Times New Roman" pitchFamily="18" charset="0"/>
                <a:hlinkClick r:id="rId3"/>
              </a:rPr>
              <a:t>Datawrapper</a:t>
            </a:r>
            <a:r>
              <a:rPr lang="en-US" sz="2400" dirty="0" smtClean="0">
                <a:latin typeface="Times New Roman" pitchFamily="18" charset="0"/>
                <a:cs typeface="Times New Roman" pitchFamily="18" charset="0"/>
              </a:rPr>
              <a:t> is a data visualization tool that’s gaining popularity fast, especially among media companies which use it for presenting statistics and creating charts. </a:t>
            </a:r>
          </a:p>
          <a:p>
            <a:pPr>
              <a:buFont typeface="Arial" pitchFamily="34" charset="0"/>
              <a:buChar char="•"/>
            </a:pPr>
            <a:r>
              <a:rPr lang="en-US" sz="2400" dirty="0" smtClean="0">
                <a:latin typeface="Times New Roman" pitchFamily="18" charset="0"/>
                <a:cs typeface="Times New Roman" pitchFamily="18" charset="0"/>
              </a:rPr>
              <a:t>It has an easy to navigate user interface where you can easily upload a </a:t>
            </a:r>
            <a:r>
              <a:rPr lang="en-US" sz="2400" dirty="0" err="1" smtClean="0">
                <a:latin typeface="Times New Roman" pitchFamily="18" charset="0"/>
                <a:cs typeface="Times New Roman" pitchFamily="18" charset="0"/>
              </a:rPr>
              <a:t>csv</a:t>
            </a:r>
            <a:r>
              <a:rPr lang="en-US" sz="2400" dirty="0" smtClean="0">
                <a:latin typeface="Times New Roman" pitchFamily="18" charset="0"/>
                <a:cs typeface="Times New Roman" pitchFamily="18" charset="0"/>
              </a:rPr>
              <a:t> file to create maps, charts and visualizations that can be quickly added to reports. </a:t>
            </a:r>
          </a:p>
          <a:p>
            <a:pPr>
              <a:buFont typeface="Arial" pitchFamily="34" charset="0"/>
              <a:buChar char="•"/>
            </a:pPr>
            <a:r>
              <a:rPr lang="en-US" sz="2400" dirty="0" smtClean="0">
                <a:latin typeface="Times New Roman" pitchFamily="18" charset="0"/>
                <a:cs typeface="Times New Roman" pitchFamily="18" charset="0"/>
              </a:rPr>
              <a:t>Although the tool is primarily aimed at journalists, it’s flexibility should accommodate a host of applications apart from media usage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85</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357158" y="1785926"/>
            <a:ext cx="8215370" cy="4154984"/>
          </a:xfrm>
          <a:prstGeom prst="rect">
            <a:avLst/>
          </a:prstGeom>
        </p:spPr>
        <p:txBody>
          <a:bodyPr wrap="square">
            <a:spAutoFit/>
          </a:bodyPr>
          <a:lstStyle/>
          <a:p>
            <a:pPr lvl="0"/>
            <a:endParaRPr lang="en-US" sz="2400" dirty="0" smtClean="0"/>
          </a:p>
          <a:p>
            <a:r>
              <a:rPr lang="en-US" sz="2400" b="1" dirty="0" smtClean="0"/>
              <a:t>Google Chart</a:t>
            </a:r>
            <a:endParaRPr lang="en-US" sz="2400" dirty="0" smtClean="0"/>
          </a:p>
          <a:p>
            <a:pPr>
              <a:buFont typeface="Arial" pitchFamily="34" charset="0"/>
              <a:buChar char="•"/>
            </a:pPr>
            <a:r>
              <a:rPr lang="en-US" sz="2400" dirty="0" smtClean="0"/>
              <a:t>Google is an obvious benchmark and well known for the user-friendliness offered by its products and </a:t>
            </a:r>
            <a:r>
              <a:rPr lang="en-US" sz="2400" dirty="0" smtClean="0">
                <a:hlinkClick r:id="rId3"/>
              </a:rPr>
              <a:t>Google chart</a:t>
            </a:r>
            <a:r>
              <a:rPr lang="en-US" sz="2400" dirty="0" smtClean="0"/>
              <a:t> is not an exception. </a:t>
            </a:r>
          </a:p>
          <a:p>
            <a:pPr>
              <a:buFont typeface="Arial" pitchFamily="34" charset="0"/>
              <a:buChar char="•"/>
            </a:pPr>
            <a:r>
              <a:rPr lang="en-US" sz="2400" dirty="0" smtClean="0"/>
              <a:t>It is one of the easiest tools for visualizing huge </a:t>
            </a:r>
            <a:r>
              <a:rPr lang="en-US" sz="2400" dirty="0" smtClean="0">
                <a:hlinkClick r:id="rId4"/>
              </a:rPr>
              <a:t>data sets</a:t>
            </a:r>
            <a:r>
              <a:rPr lang="en-US" sz="2400" dirty="0" smtClean="0"/>
              <a:t>. </a:t>
            </a:r>
          </a:p>
          <a:p>
            <a:pPr>
              <a:buFont typeface="Arial" pitchFamily="34" charset="0"/>
              <a:buChar char="•"/>
            </a:pPr>
            <a:r>
              <a:rPr lang="en-US" sz="2400" dirty="0" smtClean="0"/>
              <a:t>Google chart holds a wide range of chart gallery, from a simple line graph to complex hierarchical tree-like structure and you can use any of them that fits your requirement. </a:t>
            </a:r>
          </a:p>
          <a:p>
            <a:pPr>
              <a:buFont typeface="Arial" pitchFamily="34" charset="0"/>
              <a:buChar char="•"/>
            </a:pPr>
            <a:r>
              <a:rPr lang="en-US" sz="2400" dirty="0" smtClean="0"/>
              <a:t>Moreover, the most important part while designing a chart is customization and with Google charts, it’s fairly Spartan.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86</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357158" y="1785926"/>
            <a:ext cx="8215370" cy="3785652"/>
          </a:xfrm>
          <a:prstGeom prst="rect">
            <a:avLst/>
          </a:prstGeom>
        </p:spPr>
        <p:txBody>
          <a:bodyPr wrap="square">
            <a:spAutoFit/>
          </a:bodyPr>
          <a:lstStyle/>
          <a:p>
            <a:pPr lvl="0"/>
            <a:endParaRPr lang="en-US" sz="2400" dirty="0" smtClean="0"/>
          </a:p>
          <a:p>
            <a:r>
              <a:rPr lang="en-US" sz="2400" b="1" dirty="0" smtClean="0">
                <a:latin typeface="Times New Roman" pitchFamily="18" charset="0"/>
                <a:cs typeface="Times New Roman" pitchFamily="18" charset="0"/>
              </a:rPr>
              <a:t>Google Chart</a:t>
            </a: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You can always ask for some technical </a:t>
            </a:r>
            <a:r>
              <a:rPr lang="en-US" sz="2400" dirty="0" smtClean="0">
                <a:latin typeface="Times New Roman" pitchFamily="18" charset="0"/>
                <a:cs typeface="Times New Roman" pitchFamily="18" charset="0"/>
                <a:hlinkClick r:id="rId3"/>
              </a:rPr>
              <a:t>help</a:t>
            </a:r>
            <a:r>
              <a:rPr lang="en-US" sz="2400" dirty="0" smtClean="0">
                <a:latin typeface="Times New Roman" pitchFamily="18" charset="0"/>
                <a:cs typeface="Times New Roman" pitchFamily="18" charset="0"/>
              </a:rPr>
              <a:t> if you want to dig deep. </a:t>
            </a:r>
          </a:p>
          <a:p>
            <a:pPr>
              <a:buFont typeface="Arial" pitchFamily="34" charset="0"/>
              <a:buChar char="•"/>
            </a:pPr>
            <a:r>
              <a:rPr lang="en-US" sz="2400" dirty="0" smtClean="0">
                <a:latin typeface="Times New Roman" pitchFamily="18" charset="0"/>
                <a:cs typeface="Times New Roman" pitchFamily="18" charset="0"/>
              </a:rPr>
              <a:t>It renders the chart in HTML5/SVG format and it is cross-browser compatible.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Added to this, it also has adopted VML for supporting old IE browsers and that’s also cross-platform compatible, portable to </a:t>
            </a:r>
            <a:r>
              <a:rPr lang="en-US" sz="2400" dirty="0" err="1" smtClean="0">
                <a:latin typeface="Times New Roman" pitchFamily="18" charset="0"/>
                <a:cs typeface="Times New Roman" pitchFamily="18" charset="0"/>
              </a:rPr>
              <a:t>iOS</a:t>
            </a:r>
            <a:r>
              <a:rPr lang="en-US" sz="2400" dirty="0" smtClean="0">
                <a:latin typeface="Times New Roman" pitchFamily="18" charset="0"/>
                <a:cs typeface="Times New Roman" pitchFamily="18" charset="0"/>
              </a:rPr>
              <a:t> and the new release of Android. </a:t>
            </a:r>
          </a:p>
          <a:p>
            <a:pPr>
              <a:buFont typeface="Arial" pitchFamily="34" charset="0"/>
              <a:buChar char="•"/>
            </a:pPr>
            <a:r>
              <a:rPr lang="en-US" sz="2400" dirty="0" smtClean="0">
                <a:latin typeface="Times New Roman" pitchFamily="18" charset="0"/>
                <a:cs typeface="Times New Roman" pitchFamily="18" charset="0"/>
              </a:rPr>
              <a:t>The chart data can be easily exported to PNG format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87</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357158" y="1785926"/>
            <a:ext cx="8215370" cy="3416320"/>
          </a:xfrm>
          <a:prstGeom prst="rect">
            <a:avLst/>
          </a:prstGeom>
        </p:spPr>
        <p:txBody>
          <a:bodyPr wrap="square">
            <a:spAutoFit/>
          </a:bodyPr>
          <a:lstStyle/>
          <a:p>
            <a:pPr lvl="0"/>
            <a:endParaRPr lang="en-US" sz="2400" dirty="0" smtClean="0"/>
          </a:p>
          <a:p>
            <a:r>
              <a:rPr lang="en-US" sz="2400" b="1" dirty="0" err="1" smtClean="0"/>
              <a:t>Qlikview</a:t>
            </a:r>
            <a:endParaRPr lang="en-US" sz="2400" dirty="0" smtClean="0"/>
          </a:p>
          <a:p>
            <a:pPr>
              <a:buFont typeface="Arial" pitchFamily="34" charset="0"/>
              <a:buChar char="•"/>
            </a:pPr>
            <a:r>
              <a:rPr lang="en-US" sz="2400" dirty="0" err="1" smtClean="0">
                <a:latin typeface="Times New Roman" pitchFamily="18" charset="0"/>
                <a:cs typeface="Times New Roman" pitchFamily="18" charset="0"/>
              </a:rPr>
              <a:t>Qlik</a:t>
            </a:r>
            <a:r>
              <a:rPr lang="en-US" sz="2400" dirty="0" smtClean="0">
                <a:latin typeface="Times New Roman" pitchFamily="18" charset="0"/>
                <a:cs typeface="Times New Roman" pitchFamily="18" charset="0"/>
              </a:rPr>
              <a:t> is one of the major players in the data analytics space with their </a:t>
            </a:r>
            <a:r>
              <a:rPr lang="en-US" sz="2400" dirty="0" err="1" smtClean="0">
                <a:latin typeface="Times New Roman" pitchFamily="18" charset="0"/>
                <a:cs typeface="Times New Roman" pitchFamily="18" charset="0"/>
                <a:hlinkClick r:id="rId3"/>
              </a:rPr>
              <a:t>Qlikview</a:t>
            </a:r>
            <a:r>
              <a:rPr lang="en-US" sz="2400" dirty="0" smtClean="0">
                <a:latin typeface="Times New Roman" pitchFamily="18" charset="0"/>
                <a:cs typeface="Times New Roman" pitchFamily="18" charset="0"/>
              </a:rPr>
              <a:t> tool which is also one of the biggest competitors of Tableau. </a:t>
            </a:r>
            <a:endParaRPr lang="en-US" sz="2400" dirty="0" smtClean="0">
              <a:latin typeface="Times New Roman" pitchFamily="18" charset="0"/>
              <a:cs typeface="Times New Roman" pitchFamily="18" charset="0"/>
            </a:endParaRPr>
          </a:p>
          <a:p>
            <a:pPr>
              <a:buFont typeface="Arial" pitchFamily="34" charset="0"/>
              <a:buChar char="•"/>
            </a:pPr>
            <a:r>
              <a:rPr lang="en-US" sz="2400" dirty="0" err="1" smtClean="0">
                <a:latin typeface="Times New Roman" pitchFamily="18" charset="0"/>
                <a:cs typeface="Times New Roman" pitchFamily="18" charset="0"/>
              </a:rPr>
              <a:t>Qlikview</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boasts over 40,000 customers spanning across over 100 countries. </a:t>
            </a:r>
            <a:endParaRPr lang="en-US" sz="2400" dirty="0" smtClean="0">
              <a:latin typeface="Times New Roman" pitchFamily="18" charset="0"/>
              <a:cs typeface="Times New Roman" pitchFamily="18" charset="0"/>
            </a:endParaRPr>
          </a:p>
          <a:p>
            <a:pPr>
              <a:buFont typeface="Arial" pitchFamily="34" charset="0"/>
              <a:buChar char="•"/>
            </a:pPr>
            <a:r>
              <a:rPr lang="en-US" sz="2400" dirty="0" err="1" smtClean="0">
                <a:latin typeface="Times New Roman" pitchFamily="18" charset="0"/>
                <a:cs typeface="Times New Roman" pitchFamily="18" charset="0"/>
              </a:rPr>
              <a:t>Qlik</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is particularly known for its highly customizable setup and a host of features that help create the visualizations much faster.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88</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357158" y="1785926"/>
            <a:ext cx="8215370" cy="3416320"/>
          </a:xfrm>
          <a:prstGeom prst="rect">
            <a:avLst/>
          </a:prstGeom>
        </p:spPr>
        <p:txBody>
          <a:bodyPr wrap="square">
            <a:spAutoFit/>
          </a:bodyPr>
          <a:lstStyle/>
          <a:p>
            <a:pPr lvl="0"/>
            <a:endParaRPr lang="en-US" sz="2400" dirty="0" smtClean="0"/>
          </a:p>
          <a:p>
            <a:r>
              <a:rPr lang="en-US" sz="2400" b="1" dirty="0" err="1" smtClean="0"/>
              <a:t>Qlikview</a:t>
            </a:r>
            <a:endParaRPr lang="en-US" sz="2400" dirty="0" smtClean="0"/>
          </a:p>
          <a:p>
            <a:pPr>
              <a:buFont typeface="Arial" pitchFamily="34" charset="0"/>
              <a:buChar char="•"/>
            </a:pPr>
            <a:r>
              <a:rPr lang="en-US" sz="2400" dirty="0" smtClean="0">
                <a:latin typeface="Times New Roman" pitchFamily="18" charset="0"/>
                <a:cs typeface="Times New Roman" pitchFamily="18" charset="0"/>
              </a:rPr>
              <a:t>However, the available options could mean there would be a learning curve to get accustomed with the tool so as to use it to its full potential.</a:t>
            </a:r>
          </a:p>
          <a:p>
            <a:pPr>
              <a:buFont typeface="Arial" pitchFamily="34" charset="0"/>
              <a:buChar char="•"/>
            </a:pPr>
            <a:r>
              <a:rPr lang="en-US" sz="2400" dirty="0" smtClean="0">
                <a:latin typeface="Times New Roman" pitchFamily="18" charset="0"/>
                <a:cs typeface="Times New Roman" pitchFamily="18" charset="0"/>
              </a:rPr>
              <a:t>Apart from its data visualization prowess, </a:t>
            </a:r>
            <a:r>
              <a:rPr lang="en-US" sz="2400" dirty="0" err="1" smtClean="0">
                <a:latin typeface="Times New Roman" pitchFamily="18" charset="0"/>
                <a:cs typeface="Times New Roman" pitchFamily="18" charset="0"/>
              </a:rPr>
              <a:t>Qlikview</a:t>
            </a:r>
            <a:r>
              <a:rPr lang="en-US" sz="2400" dirty="0" smtClean="0">
                <a:latin typeface="Times New Roman" pitchFamily="18" charset="0"/>
                <a:cs typeface="Times New Roman" pitchFamily="18" charset="0"/>
              </a:rPr>
              <a:t> also offers analytics, business intelligence and enterprise reporting features. </a:t>
            </a: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clean and clutter-free user experience is one of the notable aspects of </a:t>
            </a:r>
            <a:r>
              <a:rPr lang="en-US" sz="2400" dirty="0" err="1" smtClean="0">
                <a:latin typeface="Times New Roman" pitchFamily="18" charset="0"/>
                <a:cs typeface="Times New Roman" pitchFamily="18" charset="0"/>
              </a:rPr>
              <a:t>Qlikview</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89</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357158" y="2551836"/>
            <a:ext cx="8572560" cy="1569660"/>
          </a:xfrm>
          <a:prstGeom prst="rect">
            <a:avLst/>
          </a:prstGeom>
        </p:spPr>
        <p:txBody>
          <a:bodyPr wrap="square">
            <a:spAutoFit/>
          </a:bodyPr>
          <a:lstStyle/>
          <a:p>
            <a:pPr>
              <a:buFont typeface="Arial" pitchFamily="34" charset="0"/>
              <a:buChar char="•"/>
            </a:pPr>
            <a:r>
              <a:rPr lang="en-US" sz="2400" dirty="0" err="1" smtClean="0">
                <a:latin typeface="Times New Roman" pitchFamily="18" charset="0"/>
                <a:cs typeface="Times New Roman" pitchFamily="18" charset="0"/>
              </a:rPr>
              <a:t>Qliksense</a:t>
            </a:r>
            <a:r>
              <a:rPr lang="en-US" sz="2400" dirty="0" smtClean="0">
                <a:latin typeface="Times New Roman" pitchFamily="18" charset="0"/>
                <a:cs typeface="Times New Roman" pitchFamily="18" charset="0"/>
              </a:rPr>
              <a:t> is a sister package of </a:t>
            </a:r>
            <a:r>
              <a:rPr lang="en-US" sz="2400" dirty="0" err="1" smtClean="0">
                <a:latin typeface="Times New Roman" pitchFamily="18" charset="0"/>
                <a:cs typeface="Times New Roman" pitchFamily="18" charset="0"/>
              </a:rPr>
              <a:t>Qlikview</a:t>
            </a:r>
            <a:r>
              <a:rPr lang="en-US" sz="2400" dirty="0" smtClean="0">
                <a:latin typeface="Times New Roman" pitchFamily="18" charset="0"/>
                <a:cs typeface="Times New Roman" pitchFamily="18" charset="0"/>
              </a:rPr>
              <a:t> which is often used alongside the former to aid in data exploration and discovery. </a:t>
            </a: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Another </a:t>
            </a:r>
            <a:r>
              <a:rPr lang="en-US" sz="2400" dirty="0" smtClean="0">
                <a:latin typeface="Times New Roman" pitchFamily="18" charset="0"/>
                <a:cs typeface="Times New Roman" pitchFamily="18" charset="0"/>
              </a:rPr>
              <a:t>advantage of using </a:t>
            </a:r>
            <a:r>
              <a:rPr lang="en-US" sz="2400" dirty="0" err="1" smtClean="0">
                <a:latin typeface="Times New Roman" pitchFamily="18" charset="0"/>
                <a:cs typeface="Times New Roman" pitchFamily="18" charset="0"/>
              </a:rPr>
              <a:t>Qlikview</a:t>
            </a:r>
            <a:r>
              <a:rPr lang="en-US" sz="2400" dirty="0" smtClean="0">
                <a:latin typeface="Times New Roman" pitchFamily="18" charset="0"/>
                <a:cs typeface="Times New Roman" pitchFamily="18" charset="0"/>
              </a:rPr>
              <a:t> is the strong community of users and resources which will help you get started with the tool</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9</a:t>
            </a:fld>
            <a:endParaRPr lang="en-IN"/>
          </a:p>
        </p:txBody>
      </p:sp>
      <p:pic>
        <p:nvPicPr>
          <p:cNvPr id="6" name="Picture 2"/>
          <p:cNvPicPr>
            <a:picLocks noChangeAspect="1" noChangeArrowheads="1"/>
          </p:cNvPicPr>
          <p:nvPr/>
        </p:nvPicPr>
        <p:blipFill>
          <a:blip r:embed="rId2"/>
          <a:srcRect/>
          <a:stretch>
            <a:fillRect/>
          </a:stretch>
        </p:blipFill>
        <p:spPr bwMode="auto">
          <a:xfrm>
            <a:off x="2571736" y="0"/>
            <a:ext cx="4429156" cy="2072011"/>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9" name="TextBox 8"/>
          <p:cNvSpPr txBox="1"/>
          <p:nvPr/>
        </p:nvSpPr>
        <p:spPr>
          <a:xfrm>
            <a:off x="1214414" y="3214686"/>
            <a:ext cx="6858048" cy="3046988"/>
          </a:xfrm>
          <a:prstGeom prst="rect">
            <a:avLst/>
          </a:prstGeom>
          <a:noFill/>
        </p:spPr>
        <p:txBody>
          <a:bodyPr wrap="square" rtlCol="0">
            <a:spAutoFit/>
          </a:bodyPr>
          <a:lstStyle/>
          <a:p>
            <a:pPr lvl="0">
              <a:buFont typeface="Arial" pitchFamily="34" charset="0"/>
              <a:buChar char="•"/>
            </a:pPr>
            <a:r>
              <a:rPr lang="en-US" sz="2400" dirty="0" smtClean="0">
                <a:latin typeface="Times New Roman" pitchFamily="18" charset="0"/>
                <a:cs typeface="Times New Roman" pitchFamily="18" charset="0"/>
              </a:rPr>
              <a:t>Number of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 devices</a:t>
            </a:r>
          </a:p>
          <a:p>
            <a:pPr lvl="0">
              <a:buFont typeface="Arial" pitchFamily="34" charset="0"/>
              <a:buChar char="•"/>
            </a:pPr>
            <a:r>
              <a:rPr lang="en-US" sz="2400" dirty="0" smtClean="0">
                <a:latin typeface="Times New Roman" pitchFamily="18" charset="0"/>
                <a:cs typeface="Times New Roman" pitchFamily="18" charset="0"/>
              </a:rPr>
              <a:t>Variety of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 devices </a:t>
            </a:r>
          </a:p>
          <a:p>
            <a:pPr lvl="0">
              <a:buFont typeface="Arial" pitchFamily="34" charset="0"/>
              <a:buChar char="•"/>
            </a:pPr>
            <a:r>
              <a:rPr lang="en-US" sz="2400" dirty="0" smtClean="0">
                <a:latin typeface="Times New Roman" pitchFamily="18" charset="0"/>
                <a:cs typeface="Times New Roman" pitchFamily="18" charset="0"/>
              </a:rPr>
              <a:t>Intelligence of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 devices</a:t>
            </a:r>
          </a:p>
          <a:p>
            <a:pPr lvl="0">
              <a:buFont typeface="Arial" pitchFamily="34" charset="0"/>
              <a:buChar char="•"/>
            </a:pPr>
            <a:r>
              <a:rPr lang="en-US" sz="2400" dirty="0" smtClean="0">
                <a:latin typeface="Times New Roman" pitchFamily="18" charset="0"/>
                <a:cs typeface="Times New Roman" pitchFamily="18" charset="0"/>
              </a:rPr>
              <a:t>Risk of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 device malfunction</a:t>
            </a:r>
          </a:p>
          <a:p>
            <a:pPr lvl="0">
              <a:buFont typeface="Arial" pitchFamily="34" charset="0"/>
              <a:buChar char="•"/>
            </a:pPr>
            <a:r>
              <a:rPr lang="en-US" sz="2400" dirty="0" smtClean="0">
                <a:latin typeface="Times New Roman" pitchFamily="18" charset="0"/>
                <a:cs typeface="Times New Roman" pitchFamily="18" charset="0"/>
              </a:rPr>
              <a:t>Update frequency</a:t>
            </a:r>
          </a:p>
          <a:p>
            <a:pPr lvl="0">
              <a:buFont typeface="Arial" pitchFamily="34" charset="0"/>
              <a:buChar char="•"/>
            </a:pPr>
            <a:r>
              <a:rPr lang="en-US" sz="2400" dirty="0" smtClean="0">
                <a:latin typeface="Times New Roman" pitchFamily="18" charset="0"/>
                <a:cs typeface="Times New Roman" pitchFamily="18" charset="0"/>
              </a:rPr>
              <a:t>Historical data</a:t>
            </a:r>
          </a:p>
          <a:p>
            <a:pPr lvl="0">
              <a:buFont typeface="Arial" pitchFamily="34" charset="0"/>
              <a:buChar char="•"/>
            </a:pPr>
            <a:r>
              <a:rPr lang="en-US" sz="2400" dirty="0" smtClean="0">
                <a:latin typeface="Times New Roman" pitchFamily="18" charset="0"/>
                <a:cs typeface="Times New Roman" pitchFamily="18" charset="0"/>
              </a:rPr>
              <a:t>Context data</a:t>
            </a:r>
          </a:p>
          <a:p>
            <a:pPr lvl="0">
              <a:buFont typeface="Arial" pitchFamily="34" charset="0"/>
              <a:buChar char="•"/>
            </a:pPr>
            <a:r>
              <a:rPr lang="en-US" sz="2400" dirty="0" smtClean="0">
                <a:latin typeface="Times New Roman" pitchFamily="18" charset="0"/>
                <a:cs typeface="Times New Roman" pitchFamily="18" charset="0"/>
              </a:rPr>
              <a:t>Privacy issues</a:t>
            </a:r>
            <a:endParaRPr lang="en-US" sz="2400" dirty="0">
              <a:latin typeface="Times New Roman" pitchFamily="18" charset="0"/>
              <a:cs typeface="Times New Roman" pitchFamily="18" charset="0"/>
            </a:endParaRPr>
          </a:p>
        </p:txBody>
      </p:sp>
      <p:sp>
        <p:nvSpPr>
          <p:cNvPr id="8" name="TextBox 7"/>
          <p:cNvSpPr txBox="1"/>
          <p:nvPr/>
        </p:nvSpPr>
        <p:spPr>
          <a:xfrm>
            <a:off x="2285984" y="2285992"/>
            <a:ext cx="5214974" cy="461665"/>
          </a:xfrm>
          <a:prstGeom prst="rect">
            <a:avLst/>
          </a:prstGeom>
          <a:noFill/>
        </p:spPr>
        <p:txBody>
          <a:bodyPr wrap="square" rtlCol="0">
            <a:spAutoFit/>
          </a:bodyPr>
          <a:lstStyle/>
          <a:p>
            <a:pPr lvl="0" algn="ctr"/>
            <a:r>
              <a:rPr lang="en-US" sz="2400" b="1" dirty="0" smtClean="0">
                <a:latin typeface="Times New Roman" pitchFamily="18" charset="0"/>
                <a:cs typeface="Times New Roman" pitchFamily="18" charset="0"/>
              </a:rPr>
              <a:t>Challenges for </a:t>
            </a:r>
            <a:r>
              <a:rPr lang="en-US" sz="2400" b="1" dirty="0" err="1" smtClean="0">
                <a:latin typeface="Times New Roman" pitchFamily="18" charset="0"/>
                <a:cs typeface="Times New Roman" pitchFamily="18" charset="0"/>
              </a:rPr>
              <a:t>IoT</a:t>
            </a:r>
            <a:r>
              <a:rPr lang="en-US" sz="2400" b="1" dirty="0" smtClean="0">
                <a:latin typeface="Times New Roman" pitchFamily="18" charset="0"/>
                <a:cs typeface="Times New Roman" pitchFamily="18" charset="0"/>
              </a:rPr>
              <a:t> Big Data</a:t>
            </a:r>
            <a:endParaRPr lang="en-US" sz="2400" dirty="0"/>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FD015-8A5F-4D18-989B-6BBA5F83CE46}" type="datetime1">
              <a:rPr lang="en-IN" smtClean="0"/>
              <a:pPr/>
              <a:t>01-09-2021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90</a:t>
            </a:fld>
            <a:endParaRPr lang="en-IN"/>
          </a:p>
        </p:txBody>
      </p:sp>
      <p:pic>
        <p:nvPicPr>
          <p:cNvPr id="6" name="Picture 2"/>
          <p:cNvPicPr>
            <a:picLocks noChangeAspect="1" noChangeArrowheads="1"/>
          </p:cNvPicPr>
          <p:nvPr/>
        </p:nvPicPr>
        <p:blipFill>
          <a:blip r:embed="rId2"/>
          <a:srcRect/>
          <a:stretch>
            <a:fillRect/>
          </a:stretch>
        </p:blipFill>
        <p:spPr bwMode="auto">
          <a:xfrm>
            <a:off x="2643174" y="1"/>
            <a:ext cx="4429156" cy="1643050"/>
          </a:xfrm>
          <a:prstGeom prst="rect">
            <a:avLst/>
          </a:prstGeom>
          <a:noFill/>
          <a:ln w="9525">
            <a:noFill/>
            <a:miter lim="800000"/>
            <a:headEnd/>
            <a:tailEnd/>
          </a:ln>
        </p:spPr>
      </p:pic>
      <p:sp>
        <p:nvSpPr>
          <p:cNvPr id="7" name="TextBox 6"/>
          <p:cNvSpPr txBox="1"/>
          <p:nvPr/>
        </p:nvSpPr>
        <p:spPr>
          <a:xfrm>
            <a:off x="1928794" y="2214554"/>
            <a:ext cx="1571636" cy="369332"/>
          </a:xfrm>
          <a:prstGeom prst="rect">
            <a:avLst/>
          </a:prstGeom>
          <a:noFill/>
        </p:spPr>
        <p:txBody>
          <a:bodyPr wrap="square" rtlCol="0">
            <a:spAutoFit/>
          </a:bodyPr>
          <a:lstStyle/>
          <a:p>
            <a:endParaRPr lang="en-US" dirty="0"/>
          </a:p>
        </p:txBody>
      </p:sp>
      <p:sp>
        <p:nvSpPr>
          <p:cNvPr id="8" name="Rectangle 7"/>
          <p:cNvSpPr/>
          <p:nvPr/>
        </p:nvSpPr>
        <p:spPr>
          <a:xfrm>
            <a:off x="357158" y="2551836"/>
            <a:ext cx="8429684" cy="461665"/>
          </a:xfrm>
          <a:prstGeom prst="rect">
            <a:avLst/>
          </a:prstGeom>
        </p:spPr>
        <p:txBody>
          <a:bodyPr wrap="square">
            <a:spAutoFit/>
          </a:bodyPr>
          <a:lstStyle/>
          <a:p>
            <a:pPr algn="ctr"/>
            <a:r>
              <a:rPr lang="en-IN" sz="2400" b="1" dirty="0" smtClean="0">
                <a:latin typeface="Times New Roman" pitchFamily="18" charset="0"/>
                <a:cs typeface="Times New Roman" pitchFamily="18" charset="0"/>
              </a:rPr>
              <a:t>THANK YOU</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965719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3066</TotalTime>
  <Words>3540</Words>
  <Application>Microsoft Office PowerPoint</Application>
  <PresentationFormat>On-screen Show (4:3)</PresentationFormat>
  <Paragraphs>564</Paragraphs>
  <Slides>90</Slides>
  <Notes>2</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online</dc:creator>
  <cp:lastModifiedBy>online</cp:lastModifiedBy>
  <cp:revision>280</cp:revision>
  <dcterms:created xsi:type="dcterms:W3CDTF">2021-07-06T03:15:12Z</dcterms:created>
  <dcterms:modified xsi:type="dcterms:W3CDTF">2021-09-01T04:54:34Z</dcterms:modified>
</cp:coreProperties>
</file>