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531" r:id="rId2"/>
    <p:sldId id="494" r:id="rId3"/>
    <p:sldId id="495" r:id="rId4"/>
    <p:sldId id="496" r:id="rId5"/>
    <p:sldId id="497" r:id="rId6"/>
    <p:sldId id="498" r:id="rId7"/>
    <p:sldId id="499" r:id="rId8"/>
    <p:sldId id="500" r:id="rId9"/>
    <p:sldId id="501" r:id="rId10"/>
    <p:sldId id="502" r:id="rId11"/>
    <p:sldId id="503" r:id="rId12"/>
    <p:sldId id="504" r:id="rId13"/>
    <p:sldId id="505" r:id="rId14"/>
    <p:sldId id="506" r:id="rId15"/>
    <p:sldId id="532" r:id="rId16"/>
    <p:sldId id="507" r:id="rId17"/>
    <p:sldId id="533" r:id="rId18"/>
    <p:sldId id="509" r:id="rId19"/>
    <p:sldId id="522" r:id="rId20"/>
    <p:sldId id="523" r:id="rId21"/>
    <p:sldId id="524" r:id="rId22"/>
    <p:sldId id="525" r:id="rId23"/>
    <p:sldId id="526" r:id="rId24"/>
    <p:sldId id="510" r:id="rId25"/>
    <p:sldId id="511" r:id="rId26"/>
    <p:sldId id="527" r:id="rId27"/>
    <p:sldId id="528" r:id="rId28"/>
    <p:sldId id="529" r:id="rId29"/>
    <p:sldId id="530" r:id="rId30"/>
    <p:sldId id="512" r:id="rId31"/>
    <p:sldId id="513" r:id="rId32"/>
    <p:sldId id="51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97" autoAdjust="0"/>
    <p:restoredTop sz="94660"/>
  </p:normalViewPr>
  <p:slideViewPr>
    <p:cSldViewPr snapToGrid="0">
      <p:cViewPr>
        <p:scale>
          <a:sx n="66" d="100"/>
          <a:sy n="66" d="100"/>
        </p:scale>
        <p:origin x="-1110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23855-C15E-4CE0-93D6-E55FCDC56CEC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AE8A9-556D-4F25-AAEF-952EDA820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92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81A15F-EE38-4530-B1FC-012B66060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25525D6-F348-43FB-ABE4-0F775CC42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DD32EA-26B8-4D62-A4BE-A52E4E2C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55B0-E162-486F-8421-E61935D3DA5F}" type="datetime1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76376A-2E4B-4C83-A79D-A2305F03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Cambria" pitchFamily="18" charset="0"/>
                <a:ea typeface="Cambria" pitchFamily="18" charset="0"/>
              </a:defRPr>
            </a:lvl1pPr>
          </a:lstStyle>
          <a:p>
            <a:r>
              <a:rPr lang="en-IN" smtClean="0"/>
              <a:t>Unit-II HDFS,Hadoop Infrastructure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87086E-FF38-4CA8-8540-26CDD0F0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45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6C23A6-8897-4661-AA2A-7B714B98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75B722A-0FB0-416C-9B12-78907F0EC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118CA8-E3BD-4C96-AFA4-9A2163B8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579C-6A3F-4F26-97EE-6241E0BBF141}" type="datetime1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CB3EB9E-D349-460C-A928-60F15539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Unit-II HDFS,Hadoop Infrastructure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FBD1936-CA71-449E-94A5-E27DFC57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89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79330BE-381D-4D0C-ADA2-E8A35A4C8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5AEAFE3-27FA-4CDC-A1C7-A2A6963CC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808D90-6B7C-4CD3-B713-D7409F25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1437-14F3-4CA0-B252-853E7BA23ABE}" type="datetime1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52DEDD-FB60-4591-93E4-DB728E87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Unit-II HDFS,Hadoop Infrastructure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82B4C8-11DE-4D3C-A709-A3CC3E7B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68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83973B-9BC4-45AB-9EE5-D5A2148F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B7BE67-64C4-4DB9-B827-CC148CC3E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43C4B70-C218-418B-8506-17485ECC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2A31-AC42-43E0-BF0B-18E87CCF83DF}" type="datetime1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4C9375-AAA2-406A-8DFE-2CF2CA75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Cambria" pitchFamily="18" charset="0"/>
                <a:ea typeface="Cambria" pitchFamily="18" charset="0"/>
              </a:defRPr>
            </a:lvl1pPr>
          </a:lstStyle>
          <a:p>
            <a:r>
              <a:rPr lang="en-IN" smtClean="0"/>
              <a:t>Unit-II HDFS,Hadoop Infrastructure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A76BC3-0AA7-45C9-81D5-DF305D40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fld id="{236A2DA2-38D1-4472-B02D-8498B342C0E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90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81DD85-B1BB-4C5F-86B1-5EFB834D3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0A5A993-A662-4424-A8EB-F6B2E3EDF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5693E1-10B0-44BD-A084-2DD7209A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446-4858-4C0D-8A1E-AD16A65CD975}" type="datetime1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3BCF2A-2C3E-4534-86C4-78737252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Unit-II HDFS,Hadoop Infrastructure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5F337E-0376-4102-8CA6-72E53982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32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910D27-5907-40EE-B9EC-701C06BF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91E70-E239-4B61-A435-D7C3A1D0D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390EFB1-AF52-4B63-BDB8-08348B3A5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3ACA1C2-EA4E-42ED-BDD3-6B57E263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B19-403C-4492-A850-B130AAC55F48}" type="datetime1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A146F5D-F7B0-470D-A953-EFDE88A3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Unit-II HDFS,Hadoop Infrastructure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077377F-753B-497C-8B2C-E8E92AE8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27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B1D530-01FA-44E0-80DF-240F37495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D979E98-E4EF-46E9-9D6C-48BC9AC9C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28713E5-6480-400C-A5B3-824CAA2AC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6B36488-AC90-4420-A9B5-6B0649804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575F831-8EA4-4880-8E65-CBCE19AEF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6494D92-2157-4C43-A9B7-79A6899D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7AC2-C01A-4DD5-8A1C-87DFD86C6CF0}" type="datetime1">
              <a:rPr lang="en-IN" smtClean="0"/>
              <a:t>02-10-2020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B3CE7F7-5E0C-41AD-9E58-A7F9B6A3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Unit-II HDFS,Hadoop Infrastructure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A7CAE65-2A76-4A1B-81E4-01BFF06A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30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DB0285-91FD-4F7C-9B05-F81010C9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63E201B-20C2-44D9-8CAC-7156BA43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5105-8D86-4C8F-815A-42AD24537DB6}" type="datetime1">
              <a:rPr lang="en-IN" smtClean="0"/>
              <a:t>02-10-2020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5A685C6-9859-439A-8C02-7B38C54A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Unit-II HDFS,Hadoop Infrastructure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2C4D884-26AC-4ACE-9962-AFDE2627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75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F53BEC7-1DB4-4BDE-856D-D22E0D2E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FE45-923A-4899-9CDB-0E9DF4193A4A}" type="datetime1">
              <a:rPr lang="en-IN" smtClean="0"/>
              <a:t>02-10-2020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91542F8-487B-409A-997A-C2F7A88F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Unit-II HDFS,Hadoop Infrastructure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D9CFDAE-6E04-4870-AB4C-92E14A72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0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D15F26-9952-44FC-BE00-FEC66809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677724-4CCB-4F58-92E4-7CE93AA60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EB556D2-4679-4CE8-8708-F8E8EA9FA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3F33783-84FA-478F-B86B-61F6853C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875E-5683-440D-A63A-8E83EA6EF9DA}" type="datetime1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2429C54-820E-47AB-A515-DDE67DBC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Unit-II HDFS,Hadoop Infrastructure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C71204A-BE89-4BA2-AC00-B82CFF3F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38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BB5392-4CDF-4692-AD94-E221A8FEC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3DA5C59-B738-4385-8C91-754D53ABB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803D2EB-E15F-45D3-AAC3-A229CA06B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F5D2072-8816-47F7-9E05-9C194F45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9BEE-BE3D-414C-B439-5BF34CB70C00}" type="datetime1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E0E0FA6-D255-4089-8202-F64994C1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Unit-II HDFS,Hadoop Infrastructure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E5C7346-5602-45AE-AA4B-3A1E4E6F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3024ED2-010B-49EF-A049-430BC26F6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741DA6A-304E-44C1-8F33-01452BE5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D28EC1-171F-43C9-BA2D-2455C2606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09DD-F8FD-4A10-8840-73529FC5774B}" type="datetime1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2213E5-B8B3-4ADD-A6A4-EF11B9EF8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Unit-II HDFS,Hadoop Infrastructure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059B65-4E76-446F-9E51-0C7B906B5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A2DA2-38D1-4472-B02D-8498B342C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75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914" y="2759982"/>
            <a:ext cx="10515600" cy="16813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Unit-III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Socio-organizational </a:t>
            </a:r>
            <a:r>
              <a:rPr lang="en-US" dirty="0">
                <a:latin typeface="Arial" pitchFamily="34" charset="0"/>
                <a:cs typeface="Arial" pitchFamily="34" charset="0"/>
              </a:rPr>
              <a:t>issues and stakeholder requirements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1</a:t>
            </a:fld>
            <a:endParaRPr lang="en-IN" dirty="0"/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capturing</a:t>
            </a:r>
            <a:r>
              <a:rPr lang="en-US" spc="-85" dirty="0">
                <a:latin typeface="Arial" pitchFamily="34" charset="0"/>
                <a:cs typeface="Arial" pitchFamily="34" charset="0"/>
              </a:rPr>
              <a:t>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requirements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>
            <a:normAutofit lnSpcReduction="10000"/>
          </a:bodyPr>
          <a:lstStyle/>
          <a:p>
            <a:pPr marL="356235" marR="5080" indent="-342900">
              <a:lnSpc>
                <a:spcPts val="2580"/>
              </a:lnSpc>
              <a:spcBef>
                <a:spcPts val="0"/>
              </a:spcBef>
              <a:spcAft>
                <a:spcPts val="1200"/>
              </a:spcAft>
              <a:tabLst>
                <a:tab pos="355600" algn="l"/>
                <a:tab pos="356235" algn="l"/>
              </a:tabLst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need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to identify requirements within context of  use</a:t>
            </a:r>
          </a:p>
          <a:p>
            <a:pPr marL="3556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tabLst>
                <a:tab pos="355600" algn="l"/>
                <a:tab pos="356235" algn="l"/>
              </a:tabLst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need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to take account</a:t>
            </a:r>
            <a:r>
              <a:rPr lang="en-US" sz="2400" spc="2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of</a:t>
            </a:r>
          </a:p>
          <a:p>
            <a:pPr marL="756285" lvl="1" indent="-28638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har char="–"/>
              <a:tabLst>
                <a:tab pos="756920" algn="l"/>
              </a:tabLst>
            </a:pPr>
            <a:r>
              <a:rPr lang="en-US" spc="-5" dirty="0">
                <a:latin typeface="Arial" pitchFamily="34" charset="0"/>
                <a:cs typeface="Arial" pitchFamily="34" charset="0"/>
              </a:rPr>
              <a:t>stakeholders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har char="–"/>
              <a:tabLst>
                <a:tab pos="756920" algn="l"/>
              </a:tabLst>
            </a:pPr>
            <a:r>
              <a:rPr lang="en-US" spc="-5" dirty="0">
                <a:latin typeface="Arial" pitchFamily="34" charset="0"/>
                <a:cs typeface="Arial" pitchFamily="34" charset="0"/>
              </a:rPr>
              <a:t>work </a:t>
            </a:r>
            <a:r>
              <a:rPr lang="en-US" spc="-10" dirty="0">
                <a:latin typeface="Arial" pitchFamily="34" charset="0"/>
                <a:cs typeface="Arial" pitchFamily="34" charset="0"/>
              </a:rPr>
              <a:t>groups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and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spc="-10" dirty="0">
                <a:latin typeface="Arial" pitchFamily="34" charset="0"/>
                <a:cs typeface="Arial" pitchFamily="34" charset="0"/>
              </a:rPr>
              <a:t>practices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755650" lvl="1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har char="–"/>
              <a:tabLst>
                <a:tab pos="756285" algn="l"/>
              </a:tabLst>
            </a:pPr>
            <a:r>
              <a:rPr lang="en-US" spc="-5" dirty="0" err="1">
                <a:latin typeface="Arial" pitchFamily="34" charset="0"/>
                <a:cs typeface="Arial" pitchFamily="34" charset="0"/>
              </a:rPr>
              <a:t>organisational</a:t>
            </a:r>
            <a:r>
              <a:rPr lang="en-US" spc="-10" dirty="0">
                <a:latin typeface="Arial" pitchFamily="34" charset="0"/>
                <a:cs typeface="Arial" pitchFamily="34" charset="0"/>
              </a:rPr>
              <a:t> context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tabLst>
                <a:tab pos="355600" algn="l"/>
                <a:tab pos="356235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many approaches including</a:t>
            </a:r>
          </a:p>
          <a:p>
            <a:pPr marL="755650" lvl="1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har char="–"/>
              <a:tabLst>
                <a:tab pos="756285" algn="l"/>
              </a:tabLst>
            </a:pPr>
            <a:r>
              <a:rPr lang="en-US" spc="-5" dirty="0">
                <a:latin typeface="Arial" pitchFamily="34" charset="0"/>
                <a:cs typeface="Arial" pitchFamily="34" charset="0"/>
              </a:rPr>
              <a:t>socio-technical </a:t>
            </a:r>
            <a:r>
              <a:rPr lang="en-US" spc="-5" dirty="0" err="1">
                <a:latin typeface="Arial" pitchFamily="34" charset="0"/>
                <a:cs typeface="Arial" pitchFamily="34" charset="0"/>
              </a:rPr>
              <a:t>modelling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755650" lvl="1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har char="–"/>
              <a:tabLst>
                <a:tab pos="756285" algn="l"/>
              </a:tabLst>
            </a:pPr>
            <a:r>
              <a:rPr lang="en-US" spc="-5" dirty="0">
                <a:latin typeface="Arial" pitchFamily="34" charset="0"/>
                <a:cs typeface="Arial" pitchFamily="34" charset="0"/>
              </a:rPr>
              <a:t>soft system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spc="-5" dirty="0" err="1">
                <a:latin typeface="Arial" pitchFamily="34" charset="0"/>
                <a:cs typeface="Arial" pitchFamily="34" charset="0"/>
              </a:rPr>
              <a:t>modelling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755650" lvl="1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har char="–"/>
              <a:tabLst>
                <a:tab pos="756285" algn="l"/>
              </a:tabLst>
            </a:pPr>
            <a:r>
              <a:rPr lang="en-US" spc="-5" dirty="0">
                <a:latin typeface="Arial" pitchFamily="34" charset="0"/>
                <a:cs typeface="Arial" pitchFamily="34" charset="0"/>
              </a:rPr>
              <a:t>participatory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design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har char="–"/>
              <a:tabLst>
                <a:tab pos="756920" algn="l"/>
              </a:tabLst>
            </a:pPr>
            <a:r>
              <a:rPr lang="en-US" spc="-10" dirty="0">
                <a:latin typeface="Arial" pitchFamily="34" charset="0"/>
                <a:cs typeface="Arial" pitchFamily="34" charset="0"/>
              </a:rPr>
              <a:t>contextual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spc="-10" dirty="0">
                <a:latin typeface="Arial" pitchFamily="34" charset="0"/>
                <a:cs typeface="Arial" pitchFamily="34" charset="0"/>
              </a:rPr>
              <a:t>inquiry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Unit-III  Socio organizational issues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pPr algn="ctr"/>
            <a:r>
              <a:rPr lang="en-US" spc="-5" dirty="0">
                <a:latin typeface="Arial" pitchFamily="34" charset="0"/>
                <a:cs typeface="Arial" pitchFamily="34" charset="0"/>
              </a:rPr>
              <a:t>who </a:t>
            </a:r>
            <a:r>
              <a:rPr lang="en-US" dirty="0">
                <a:latin typeface="Arial" pitchFamily="34" charset="0"/>
                <a:cs typeface="Arial" pitchFamily="34" charset="0"/>
              </a:rPr>
              <a:t>are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the</a:t>
            </a:r>
            <a:r>
              <a:rPr lang="en-US" spc="-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stakeholders?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/>
          <a:lstStyle/>
          <a:p>
            <a:pPr marL="355600" marR="684530" indent="-343535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System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will </a:t>
            </a:r>
            <a:r>
              <a:rPr lang="en-US" dirty="0">
                <a:latin typeface="Arial" pitchFamily="34" charset="0"/>
                <a:cs typeface="Arial" pitchFamily="34" charset="0"/>
              </a:rPr>
              <a:t>have many</a:t>
            </a:r>
            <a:r>
              <a:rPr lang="en-US" spc="-65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stakeholders 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with potentially conflicting</a:t>
            </a:r>
            <a:r>
              <a:rPr lang="en-US" spc="-25" dirty="0">
                <a:latin typeface="Arial" pitchFamily="34" charset="0"/>
                <a:cs typeface="Arial" pitchFamily="34" charset="0"/>
              </a:rPr>
              <a:t>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interests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355600" marR="1137920" indent="-343535">
              <a:lnSpc>
                <a:spcPct val="100000"/>
              </a:lnSpc>
              <a:spcBef>
                <a:spcPts val="680"/>
              </a:spcBef>
              <a:tabLst>
                <a:tab pos="355600" algn="l"/>
              </a:tabLst>
            </a:pPr>
            <a:r>
              <a:rPr lang="en-US" spc="-5" dirty="0">
                <a:latin typeface="Arial" pitchFamily="34" charset="0"/>
                <a:cs typeface="Arial" pitchFamily="34" charset="0"/>
              </a:rPr>
              <a:t>stakeholder is </a:t>
            </a:r>
            <a:r>
              <a:rPr lang="en-US" dirty="0">
                <a:latin typeface="Arial" pitchFamily="34" charset="0"/>
                <a:cs typeface="Arial" pitchFamily="34" charset="0"/>
              </a:rPr>
              <a:t>anyone effected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by  </a:t>
            </a:r>
            <a:r>
              <a:rPr lang="en-US" dirty="0">
                <a:latin typeface="Arial" pitchFamily="34" charset="0"/>
                <a:cs typeface="Arial" pitchFamily="34" charset="0"/>
              </a:rPr>
              <a:t>success or failure of</a:t>
            </a:r>
            <a:r>
              <a:rPr lang="en-US" spc="-25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system</a:t>
            </a:r>
          </a:p>
          <a:p>
            <a:pPr marL="755650" lvl="1" indent="-286385">
              <a:lnSpc>
                <a:spcPct val="100000"/>
              </a:lnSpc>
              <a:spcBef>
                <a:spcPts val="585"/>
              </a:spcBef>
              <a:buChar char="–"/>
              <a:tabLst>
                <a:tab pos="756285" algn="l"/>
              </a:tabLst>
            </a:pPr>
            <a:r>
              <a:rPr lang="en-US" spc="-5" dirty="0">
                <a:latin typeface="Arial" pitchFamily="34" charset="0"/>
                <a:cs typeface="Arial" pitchFamily="34" charset="0"/>
              </a:rPr>
              <a:t>primary </a:t>
            </a:r>
            <a:r>
              <a:rPr lang="en-US" dirty="0">
                <a:latin typeface="Arial" pitchFamily="34" charset="0"/>
                <a:cs typeface="Arial" pitchFamily="34" charset="0"/>
              </a:rPr>
              <a:t>-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actually </a:t>
            </a:r>
            <a:r>
              <a:rPr lang="en-US" dirty="0">
                <a:latin typeface="Arial" pitchFamily="34" charset="0"/>
                <a:cs typeface="Arial" pitchFamily="34" charset="0"/>
              </a:rPr>
              <a:t>use</a:t>
            </a:r>
            <a:r>
              <a:rPr lang="en-US" spc="25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system</a:t>
            </a:r>
          </a:p>
          <a:p>
            <a:pPr marL="755650" lvl="1" indent="-286385">
              <a:lnSpc>
                <a:spcPct val="100000"/>
              </a:lnSpc>
              <a:spcBef>
                <a:spcPts val="570"/>
              </a:spcBef>
              <a:buChar char="–"/>
              <a:tabLst>
                <a:tab pos="756285" algn="l"/>
              </a:tabLst>
            </a:pPr>
            <a:r>
              <a:rPr lang="en-US" spc="-5" dirty="0">
                <a:latin typeface="Arial" pitchFamily="34" charset="0"/>
                <a:cs typeface="Arial" pitchFamily="34" charset="0"/>
              </a:rPr>
              <a:t>secondary </a:t>
            </a:r>
            <a:r>
              <a:rPr lang="en-US" dirty="0">
                <a:latin typeface="Arial" pitchFamily="34" charset="0"/>
                <a:cs typeface="Arial" pitchFamily="34" charset="0"/>
              </a:rPr>
              <a:t>- receive output or provide input</a:t>
            </a:r>
          </a:p>
          <a:p>
            <a:pPr marL="755015" marR="5080" lvl="1" indent="-285750">
              <a:lnSpc>
                <a:spcPct val="100000"/>
              </a:lnSpc>
              <a:spcBef>
                <a:spcPts val="570"/>
              </a:spcBef>
              <a:buChar char="–"/>
              <a:tabLst>
                <a:tab pos="75628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tertiary - no direct involvement but effected  by success or</a:t>
            </a:r>
            <a:r>
              <a:rPr lang="en-US" spc="5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failure</a:t>
            </a:r>
          </a:p>
          <a:p>
            <a:pPr marL="755015" marR="643255" lvl="1" indent="-285750">
              <a:lnSpc>
                <a:spcPct val="100000"/>
              </a:lnSpc>
              <a:spcBef>
                <a:spcPts val="565"/>
              </a:spcBef>
              <a:buChar char="–"/>
              <a:tabLst>
                <a:tab pos="75565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facilitating - involved in development or  deployment of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Unit-III  Socio organizational issues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pPr algn="ctr"/>
            <a:r>
              <a:rPr lang="en-US" spc="-5" dirty="0">
                <a:latin typeface="Arial" pitchFamily="34" charset="0"/>
                <a:cs typeface="Arial" pitchFamily="34" charset="0"/>
              </a:rPr>
              <a:t>who </a:t>
            </a:r>
            <a:r>
              <a:rPr lang="en-US" dirty="0">
                <a:latin typeface="Arial" pitchFamily="34" charset="0"/>
                <a:cs typeface="Arial" pitchFamily="34" charset="0"/>
              </a:rPr>
              <a:t>are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the</a:t>
            </a:r>
            <a:r>
              <a:rPr lang="en-US" spc="-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stakeholders?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32510"/>
            <a:ext cx="10515600" cy="4962312"/>
          </a:xfrm>
        </p:spPr>
        <p:txBody>
          <a:bodyPr>
            <a:normAutofit/>
          </a:bodyPr>
          <a:lstStyle/>
          <a:p>
            <a:pPr marL="0" marR="63754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b="1" spc="-5" dirty="0">
                <a:latin typeface="Arial" pitchFamily="34" charset="0"/>
                <a:cs typeface="Arial" pitchFamily="34" charset="0"/>
              </a:rPr>
              <a:t>Example: Classifying stakeholders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2400" b="1" spc="-5" dirty="0">
                <a:latin typeface="Arial" pitchFamily="34" charset="0"/>
                <a:cs typeface="Arial" pitchFamily="34" charset="0"/>
              </a:rPr>
              <a:t>an airline </a:t>
            </a:r>
            <a:r>
              <a:rPr lang="en-US" sz="2400" b="1" spc="-10" dirty="0">
                <a:latin typeface="Arial" pitchFamily="34" charset="0"/>
                <a:cs typeface="Arial" pitchFamily="34" charset="0"/>
              </a:rPr>
              <a:t>booking  </a:t>
            </a:r>
            <a:r>
              <a:rPr lang="en-US" sz="2400" b="1" spc="-5" dirty="0">
                <a:latin typeface="Arial" pitchFamily="34" charset="0"/>
                <a:cs typeface="Arial" pitchFamily="34" charset="0"/>
              </a:rPr>
              <a:t>system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marR="5080" indent="0">
              <a:lnSpc>
                <a:spcPts val="2870"/>
              </a:lnSpc>
              <a:spcBef>
                <a:spcPts val="100"/>
              </a:spcBef>
              <a:buNone/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An international airline is considering introducing a new  booking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system for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use by associated travel agents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to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sell  flights </a:t>
            </a:r>
            <a:r>
              <a:rPr lang="en-US" sz="2400" spc="-5" dirty="0" smtClean="0">
                <a:latin typeface="Arial" pitchFamily="34" charset="0"/>
                <a:cs typeface="Arial" pitchFamily="34" charset="0"/>
              </a:rPr>
              <a:t>ticket directly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to the</a:t>
            </a:r>
            <a:r>
              <a:rPr lang="en-US" sz="2400" spc="1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public.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ts val="2770"/>
              </a:lnSpc>
            </a:pPr>
            <a:r>
              <a:rPr lang="en-US" sz="2400" b="1" spc="-5" dirty="0">
                <a:latin typeface="Arial" pitchFamily="34" charset="0"/>
                <a:cs typeface="Arial" pitchFamily="34" charset="0"/>
              </a:rPr>
              <a:t>Primary stakeholders: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travel agency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staff,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airline</a:t>
            </a:r>
            <a:r>
              <a:rPr lang="en-US" sz="2400" spc="3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5" dirty="0" smtClean="0">
                <a:latin typeface="Arial" pitchFamily="34" charset="0"/>
                <a:cs typeface="Arial" pitchFamily="34" charset="0"/>
              </a:rPr>
              <a:t>booking staff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ts val="2865"/>
              </a:lnSpc>
            </a:pPr>
            <a:r>
              <a:rPr lang="en-US" sz="2400" b="1" spc="-5" dirty="0">
                <a:latin typeface="Arial" pitchFamily="34" charset="0"/>
                <a:cs typeface="Arial" pitchFamily="34" charset="0"/>
              </a:rPr>
              <a:t>Secondary stakeholders: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customers,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airline</a:t>
            </a:r>
            <a:r>
              <a:rPr lang="en-US" sz="2400" spc="5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management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ts val="2875"/>
              </a:lnSpc>
            </a:pPr>
            <a:r>
              <a:rPr lang="en-US" sz="2400" b="1" spc="-5" dirty="0">
                <a:latin typeface="Arial" pitchFamily="34" charset="0"/>
                <a:cs typeface="Arial" pitchFamily="34" charset="0"/>
              </a:rPr>
              <a:t>Tertiary stakeholders: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competitors,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civil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5" dirty="0" smtClean="0">
                <a:latin typeface="Arial" pitchFamily="34" charset="0"/>
                <a:cs typeface="Arial" pitchFamily="34" charset="0"/>
              </a:rPr>
              <a:t>aviation authorities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customers’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travelling companions, airline  shareholders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ts val="2855"/>
              </a:lnSpc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Facilitating </a:t>
            </a:r>
            <a:r>
              <a:rPr lang="en-US" sz="2400" b="1" spc="-5" dirty="0">
                <a:latin typeface="Arial" pitchFamily="34" charset="0"/>
                <a:cs typeface="Arial" pitchFamily="34" charset="0"/>
              </a:rPr>
              <a:t>stakeholders: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design team, IT department</a:t>
            </a:r>
            <a:r>
              <a:rPr lang="en-US" sz="2400" spc="-8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staff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Unit-III  Socio organizational issues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>
            <a:normAutofit/>
          </a:bodyPr>
          <a:lstStyle/>
          <a:p>
            <a:pPr algn="ctr"/>
            <a:r>
              <a:rPr lang="en-US" spc="-5" dirty="0">
                <a:latin typeface="Arial" pitchFamily="34" charset="0"/>
                <a:cs typeface="Arial" pitchFamily="34" charset="0"/>
              </a:rPr>
              <a:t>who </a:t>
            </a:r>
            <a:r>
              <a:rPr lang="en-US" dirty="0">
                <a:latin typeface="Arial" pitchFamily="34" charset="0"/>
                <a:cs typeface="Arial" pitchFamily="34" charset="0"/>
              </a:rPr>
              <a:t>are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the</a:t>
            </a:r>
            <a:r>
              <a:rPr lang="en-US" spc="-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stakeholders?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>
            <a:normAutofit/>
          </a:bodyPr>
          <a:lstStyle/>
          <a:p>
            <a:pPr marL="355600" marR="594360" indent="-343535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en-US" sz="2400" spc="-5" dirty="0" smtClean="0">
                <a:latin typeface="Arial" pitchFamily="34" charset="0"/>
                <a:cs typeface="Arial" pitchFamily="34" charset="0"/>
              </a:rPr>
              <a:t>Designers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need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to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meet as many 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stakeholder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needs as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possible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755015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usually in conflict so have to</a:t>
            </a:r>
            <a:r>
              <a:rPr lang="en-US" spc="-35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prioritise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570"/>
              </a:spcBef>
              <a:buChar char="–"/>
              <a:tabLst>
                <a:tab pos="75628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often priority decreases as move down  categories e.g. primary most</a:t>
            </a:r>
            <a:r>
              <a:rPr lang="en-US" spc="-70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important</a:t>
            </a:r>
          </a:p>
          <a:p>
            <a:pPr marL="755015" lvl="1" indent="-285750">
              <a:lnSpc>
                <a:spcPct val="100000"/>
              </a:lnSpc>
              <a:spcBef>
                <a:spcPts val="565"/>
              </a:spcBef>
              <a:buChar char="–"/>
              <a:tabLst>
                <a:tab pos="75565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not always e.g. life support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machine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Unit-III  Socio organizational issues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13</a:t>
            </a:fld>
            <a:endParaRPr lang="en-IN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Socio-technical</a:t>
            </a:r>
            <a:r>
              <a:rPr lang="en-US" spc="-9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modelling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32510"/>
            <a:ext cx="10515600" cy="4962312"/>
          </a:xfrm>
        </p:spPr>
        <p:txBody>
          <a:bodyPr>
            <a:no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sz="2400" spc="-10" dirty="0" smtClean="0">
                <a:latin typeface="Arial" pitchFamily="34" charset="0"/>
                <a:cs typeface="Arial" pitchFamily="34" charset="0"/>
              </a:rPr>
              <a:t>Response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to </a:t>
            </a:r>
            <a:r>
              <a:rPr lang="en-US" sz="2400" i="1" spc="-10" dirty="0">
                <a:latin typeface="Arial" pitchFamily="34" charset="0"/>
                <a:cs typeface="Arial" pitchFamily="34" charset="0"/>
              </a:rPr>
              <a:t>technological determinism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(view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that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social  change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is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determined </a:t>
            </a:r>
            <a:r>
              <a:rPr lang="en-US" sz="2400" i="1" spc="-5" dirty="0">
                <a:latin typeface="Arial" pitchFamily="34" charset="0"/>
                <a:cs typeface="Arial" pitchFamily="34" charset="0"/>
              </a:rPr>
              <a:t>by</a:t>
            </a:r>
            <a:r>
              <a:rPr lang="en-US" sz="2400" i="1" spc="2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technology)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755650" marR="31750" lvl="1" indent="-285750">
              <a:lnSpc>
                <a:spcPct val="100000"/>
              </a:lnSpc>
              <a:spcBef>
                <a:spcPts val="440"/>
              </a:spcBef>
              <a:buChar char="–"/>
              <a:tabLst>
                <a:tab pos="755650" algn="l"/>
                <a:tab pos="756285" algn="l"/>
              </a:tabLst>
            </a:pPr>
            <a:r>
              <a:rPr lang="en-US" spc="-5" dirty="0">
                <a:latin typeface="Arial" pitchFamily="34" charset="0"/>
                <a:cs typeface="Arial" pitchFamily="34" charset="0"/>
              </a:rPr>
              <a:t>In </a:t>
            </a:r>
            <a:r>
              <a:rPr lang="en-US" dirty="0">
                <a:latin typeface="Arial" pitchFamily="34" charset="0"/>
                <a:cs typeface="Arial" pitchFamily="34" charset="0"/>
              </a:rPr>
              <a:t>contrast socio-technical systems view focuses on</a:t>
            </a:r>
            <a:r>
              <a:rPr lang="en-US" spc="-90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spc="-5" dirty="0">
                <a:latin typeface="Arial" pitchFamily="34" charset="0"/>
                <a:cs typeface="Arial" pitchFamily="34" charset="0"/>
              </a:rPr>
              <a:t>inter-  relationship </a:t>
            </a:r>
            <a:r>
              <a:rPr lang="en-US" dirty="0">
                <a:latin typeface="Arial" pitchFamily="34" charset="0"/>
                <a:cs typeface="Arial" pitchFamily="34" charset="0"/>
              </a:rPr>
              <a:t>of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human </a:t>
            </a:r>
            <a:r>
              <a:rPr lang="en-US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machine</a:t>
            </a:r>
            <a:r>
              <a:rPr lang="en-US" spc="20" dirty="0">
                <a:latin typeface="Arial" pitchFamily="34" charset="0"/>
                <a:cs typeface="Arial" pitchFamily="34" charset="0"/>
              </a:rPr>
              <a:t>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elements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755650" marR="384175" lvl="1" indent="-285750">
              <a:lnSpc>
                <a:spcPct val="100000"/>
              </a:lnSpc>
              <a:spcBef>
                <a:spcPts val="445"/>
              </a:spcBef>
              <a:buChar char="–"/>
              <a:tabLst>
                <a:tab pos="755650" algn="l"/>
                <a:tab pos="756285" algn="l"/>
              </a:tabLst>
            </a:pPr>
            <a:r>
              <a:rPr lang="en-US" spc="-5" dirty="0">
                <a:latin typeface="Arial" pitchFamily="34" charset="0"/>
                <a:cs typeface="Arial" pitchFamily="34" charset="0"/>
              </a:rPr>
              <a:t>Human issues </a:t>
            </a:r>
            <a:r>
              <a:rPr lang="en-US" dirty="0">
                <a:latin typeface="Arial" pitchFamily="34" charset="0"/>
                <a:cs typeface="Arial" pitchFamily="34" charset="0"/>
              </a:rPr>
              <a:t>should not be overwhelmed by technical  considerations</a:t>
            </a:r>
          </a:p>
          <a:p>
            <a:pPr marL="354965" marR="535940" indent="-342900">
              <a:lnSpc>
                <a:spcPct val="100000"/>
              </a:lnSpc>
              <a:spcBef>
                <a:spcPts val="480"/>
              </a:spcBef>
              <a:tabLst>
                <a:tab pos="354965" algn="l"/>
                <a:tab pos="355600" algn="l"/>
              </a:tabLst>
            </a:pPr>
            <a:r>
              <a:rPr lang="en-US" sz="2400" spc="-10" dirty="0">
                <a:latin typeface="Arial" pitchFamily="34" charset="0"/>
                <a:cs typeface="Arial" pitchFamily="34" charset="0"/>
              </a:rPr>
              <a:t>concerned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with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technical, social, organizational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and 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human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aspects of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design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54965" indent="-342900">
              <a:lnSpc>
                <a:spcPct val="100000"/>
              </a:lnSpc>
              <a:spcBef>
                <a:spcPts val="470"/>
              </a:spcBef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latin typeface="Arial" pitchFamily="34" charset="0"/>
                <a:cs typeface="Arial" pitchFamily="34" charset="0"/>
              </a:rPr>
              <a:t>Describes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impact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of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specific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technology on</a:t>
            </a:r>
            <a:r>
              <a:rPr lang="en-US" sz="2400" spc="8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organization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54965" marR="315595" indent="-342900">
              <a:lnSpc>
                <a:spcPct val="100000"/>
              </a:lnSpc>
              <a:spcBef>
                <a:spcPts val="475"/>
              </a:spcBef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latin typeface="Arial" pitchFamily="34" charset="0"/>
                <a:cs typeface="Arial" pitchFamily="34" charset="0"/>
              </a:rPr>
              <a:t>Information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gathering: interviews, observation,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focus 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groups, document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analysis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several approaches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e.g.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755015" lvl="1" indent="-285750">
              <a:lnSpc>
                <a:spcPct val="100000"/>
              </a:lnSpc>
              <a:spcBef>
                <a:spcPts val="475"/>
              </a:spcBef>
              <a:buChar char="–"/>
              <a:tabLst>
                <a:tab pos="755650" algn="l"/>
              </a:tabLst>
            </a:pPr>
            <a:r>
              <a:rPr lang="en-US" spc="-5" dirty="0">
                <a:latin typeface="Arial" pitchFamily="34" charset="0"/>
                <a:cs typeface="Arial" pitchFamily="34" charset="0"/>
              </a:rPr>
              <a:t>CUSTOM, OSTA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Unit-III  Socio organizational issues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14</a:t>
            </a:fld>
            <a:endParaRPr lang="en-IN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62000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CUSTOM methodology</a:t>
            </a:r>
          </a:p>
        </p:txBody>
      </p:sp>
      <p:sp>
        <p:nvSpPr>
          <p:cNvPr id="9219" name="Content Placeholder 4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6388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CUSTOM is a socio-technical methodology designed to be practical to use in small organizations.</a:t>
            </a:r>
          </a:p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It is based on the User Skills and Task Match (USTM) approach, developed to allow design teams to understand and fully document user requirements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six key stages</a:t>
            </a:r>
          </a:p>
        </p:txBody>
      </p:sp>
    </p:spTree>
    <p:extLst>
      <p:ext uri="{BB962C8B-B14F-4D97-AF65-F5344CB8AC3E}">
        <p14:creationId xmlns:p14="http://schemas.microsoft.com/office/powerpoint/2010/main" val="192584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CUSTOM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>
            <a:noAutofit/>
          </a:bodyPr>
          <a:lstStyle/>
          <a:p>
            <a:pPr marL="354965" indent="-342900">
              <a:lnSpc>
                <a:spcPct val="100000"/>
              </a:lnSpc>
              <a:spcBef>
                <a:spcPts val="665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Six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stage process - focus on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stakeholders</a:t>
            </a:r>
          </a:p>
          <a:p>
            <a:pPr marL="755650" marR="5080" lvl="1" indent="-285750">
              <a:lnSpc>
                <a:spcPct val="100000"/>
              </a:lnSpc>
              <a:spcBef>
                <a:spcPts val="425"/>
              </a:spcBef>
              <a:buChar char="–"/>
              <a:tabLst>
                <a:tab pos="755650" algn="l"/>
                <a:tab pos="756285" algn="l"/>
              </a:tabLst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Describe </a:t>
            </a:r>
            <a:r>
              <a:rPr lang="en-US" b="1" spc="-5" dirty="0">
                <a:latin typeface="Arial" pitchFamily="34" charset="0"/>
                <a:cs typeface="Arial" pitchFamily="34" charset="0"/>
              </a:rPr>
              <a:t>organizational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context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pc="-5" dirty="0" smtClean="0">
                <a:latin typeface="Arial" pitchFamily="34" charset="0"/>
                <a:cs typeface="Arial" pitchFamily="34" charset="0"/>
              </a:rPr>
              <a:t>including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primary </a:t>
            </a:r>
            <a:r>
              <a:rPr lang="en-US" dirty="0">
                <a:latin typeface="Arial" pitchFamily="34" charset="0"/>
                <a:cs typeface="Arial" pitchFamily="34" charset="0"/>
              </a:rPr>
              <a:t>goals,  physical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characteristics, </a:t>
            </a:r>
            <a:r>
              <a:rPr lang="en-US" dirty="0">
                <a:latin typeface="Arial" pitchFamily="34" charset="0"/>
                <a:cs typeface="Arial" pitchFamily="34" charset="0"/>
              </a:rPr>
              <a:t>political and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economic</a:t>
            </a:r>
            <a:r>
              <a:rPr lang="en-US" spc="40" dirty="0">
                <a:latin typeface="Arial" pitchFamily="34" charset="0"/>
                <a:cs typeface="Arial" pitchFamily="34" charset="0"/>
              </a:rPr>
              <a:t>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background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755650" marR="690245" lvl="1" indent="-285750">
              <a:lnSpc>
                <a:spcPct val="100000"/>
              </a:lnSpc>
              <a:spcBef>
                <a:spcPts val="44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Identify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and describe </a:t>
            </a:r>
            <a:r>
              <a:rPr lang="en-US" b="1" spc="-5" dirty="0">
                <a:latin typeface="Arial" pitchFamily="34" charset="0"/>
                <a:cs typeface="Arial" pitchFamily="34" charset="0"/>
              </a:rPr>
              <a:t>stakeholders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including </a:t>
            </a:r>
            <a:r>
              <a:rPr lang="en-US" dirty="0">
                <a:latin typeface="Arial" pitchFamily="34" charset="0"/>
                <a:cs typeface="Arial" pitchFamily="34" charset="0"/>
              </a:rPr>
              <a:t>personal 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issues, </a:t>
            </a:r>
            <a:r>
              <a:rPr lang="en-US" dirty="0">
                <a:latin typeface="Arial" pitchFamily="34" charset="0"/>
                <a:cs typeface="Arial" pitchFamily="34" charset="0"/>
              </a:rPr>
              <a:t>role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in </a:t>
            </a:r>
            <a:r>
              <a:rPr lang="en-US" dirty="0">
                <a:latin typeface="Arial" pitchFamily="34" charset="0"/>
                <a:cs typeface="Arial" pitchFamily="34" charset="0"/>
              </a:rPr>
              <a:t>the organization and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job</a:t>
            </a:r>
          </a:p>
          <a:p>
            <a:pPr marL="755650" marR="838835" lvl="1" indent="-285750">
              <a:lnSpc>
                <a:spcPct val="100000"/>
              </a:lnSpc>
              <a:spcBef>
                <a:spcPts val="44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Identify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and describe </a:t>
            </a:r>
            <a:r>
              <a:rPr lang="en-US" b="1" spc="-5" dirty="0">
                <a:latin typeface="Arial" pitchFamily="34" charset="0"/>
                <a:cs typeface="Arial" pitchFamily="34" charset="0"/>
              </a:rPr>
              <a:t>work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-groups whether </a:t>
            </a:r>
            <a:r>
              <a:rPr lang="en-US" dirty="0">
                <a:latin typeface="Arial" pitchFamily="34" charset="0"/>
                <a:cs typeface="Arial" pitchFamily="34" charset="0"/>
              </a:rPr>
              <a:t>formally  constituted or</a:t>
            </a:r>
            <a:r>
              <a:rPr lang="en-US" spc="-15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not</a:t>
            </a:r>
          </a:p>
          <a:p>
            <a:pPr marL="755650" marR="548640" lvl="1" indent="-285750">
              <a:lnSpc>
                <a:spcPct val="100000"/>
              </a:lnSpc>
              <a:spcBef>
                <a:spcPts val="44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Identify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and describe </a:t>
            </a:r>
            <a:r>
              <a:rPr lang="en-US" b="1" spc="-5" dirty="0">
                <a:latin typeface="Arial" pitchFamily="34" charset="0"/>
                <a:cs typeface="Arial" pitchFamily="34" charset="0"/>
              </a:rPr>
              <a:t>task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–object </a:t>
            </a:r>
            <a:r>
              <a:rPr lang="en-US" dirty="0">
                <a:latin typeface="Arial" pitchFamily="34" charset="0"/>
                <a:cs typeface="Arial" pitchFamily="34" charset="0"/>
              </a:rPr>
              <a:t>pairs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i.e. </a:t>
            </a:r>
            <a:r>
              <a:rPr lang="en-US" dirty="0">
                <a:latin typeface="Arial" pitchFamily="34" charset="0"/>
                <a:cs typeface="Arial" pitchFamily="34" charset="0"/>
              </a:rPr>
              <a:t>tasks to be  performed and objects</a:t>
            </a:r>
            <a:r>
              <a:rPr lang="en-US" spc="-20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used</a:t>
            </a:r>
          </a:p>
          <a:p>
            <a:pPr marL="755650" marR="14604" lvl="1" indent="-285750">
              <a:lnSpc>
                <a:spcPct val="100000"/>
              </a:lnSpc>
              <a:spcBef>
                <a:spcPts val="440"/>
              </a:spcBef>
              <a:buChar char="–"/>
              <a:tabLst>
                <a:tab pos="755650" algn="l"/>
                <a:tab pos="756285" algn="l"/>
                <a:tab pos="4060825" algn="l"/>
              </a:tabLst>
            </a:pPr>
            <a:r>
              <a:rPr lang="en-US" b="1" dirty="0">
                <a:latin typeface="Arial" pitchFamily="34" charset="0"/>
                <a:cs typeface="Arial" pitchFamily="34" charset="0"/>
              </a:rPr>
              <a:t>identify</a:t>
            </a:r>
            <a:r>
              <a:rPr lang="en-US" b="1" spc="15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>
                <a:latin typeface="Arial" pitchFamily="34" charset="0"/>
                <a:cs typeface="Arial" pitchFamily="34" charset="0"/>
              </a:rPr>
              <a:t>stakeholder</a:t>
            </a:r>
            <a:r>
              <a:rPr lang="en-US" b="1" spc="15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needs: stages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2–4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described </a:t>
            </a:r>
            <a:r>
              <a:rPr lang="en-US" dirty="0">
                <a:latin typeface="Arial" pitchFamily="34" charset="0"/>
                <a:cs typeface="Arial" pitchFamily="34" charset="0"/>
              </a:rPr>
              <a:t>in terms  of both current and proposed system - stakeholder needs  are identified from the differences between the</a:t>
            </a:r>
            <a:r>
              <a:rPr lang="en-US" spc="-10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two</a:t>
            </a:r>
          </a:p>
          <a:p>
            <a:pPr marL="755650" marR="317500" lvl="1" indent="-285750">
              <a:lnSpc>
                <a:spcPct val="100000"/>
              </a:lnSpc>
              <a:spcBef>
                <a:spcPts val="445"/>
              </a:spcBef>
              <a:buChar char="–"/>
              <a:tabLst>
                <a:tab pos="755650" algn="l"/>
                <a:tab pos="756285" algn="l"/>
              </a:tabLst>
            </a:pPr>
            <a:r>
              <a:rPr lang="en-US" b="1" spc="-5" dirty="0">
                <a:latin typeface="Arial" pitchFamily="34" charset="0"/>
                <a:cs typeface="Arial" pitchFamily="34" charset="0"/>
              </a:rPr>
              <a:t>consolidate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and check stakeholder requirements </a:t>
            </a:r>
            <a:r>
              <a:rPr lang="en-US" dirty="0">
                <a:latin typeface="Arial" pitchFamily="34" charset="0"/>
                <a:cs typeface="Arial" pitchFamily="34" charset="0"/>
              </a:rPr>
              <a:t>against  earlier criteria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Unit-III  Socio organizational issues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62000"/>
          </a:xfrm>
        </p:spPr>
        <p:txBody>
          <a:bodyPr/>
          <a:lstStyle/>
          <a:p>
            <a:pPr eaLnBrk="1" hangingPunct="1"/>
            <a:r>
              <a:rPr lang="en-US" i="1" smtClean="0"/>
              <a:t>Open System Task Analysis (OSTA)</a:t>
            </a:r>
            <a:endParaRPr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638800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 describe what happens when a technical system is introduced into an organizational work environment.</a:t>
            </a:r>
          </a:p>
          <a:p>
            <a:pPr eaLnBrk="1" fontAlgn="auto" hangingPunct="1"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OSTA focus on tasks, OSTA has eight main stages</a:t>
            </a:r>
          </a:p>
          <a:p>
            <a:pPr marL="457200" indent="-336550" eaLnBrk="1" fontAlgn="auto" hangingPunct="1"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Technology must support is identified in terms of users’ goals.</a:t>
            </a:r>
          </a:p>
          <a:p>
            <a:pPr marL="457200" indent="-336550" eaLnBrk="1" fontAlgn="auto" hangingPunct="1"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Task inputs to the system are identified.</a:t>
            </a:r>
          </a:p>
          <a:p>
            <a:pPr marL="457200" indent="-336550" eaLnBrk="1" fontAlgn="auto" hangingPunct="1"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external environment - physical, economic and political aspects.</a:t>
            </a:r>
          </a:p>
          <a:p>
            <a:pPr marL="457200" indent="-336550" eaLnBrk="1" fontAlgn="auto" hangingPunct="1"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transformation processes within the system are described.</a:t>
            </a:r>
          </a:p>
          <a:p>
            <a:pPr marL="457200" indent="-336550" eaLnBrk="1" fontAlgn="auto" hangingPunct="1"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social system is analyzed.</a:t>
            </a:r>
          </a:p>
          <a:p>
            <a:pPr marL="457200" indent="-336550" eaLnBrk="1" fontAlgn="auto" hangingPunct="1"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technical system is described -configuration and integration with other systems.</a:t>
            </a:r>
          </a:p>
          <a:p>
            <a:pPr marL="457200" indent="-336550" eaLnBrk="1" fontAlgn="auto" hangingPunct="1"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Performance satisfaction criteria are established.</a:t>
            </a:r>
          </a:p>
          <a:p>
            <a:pPr marL="457200" indent="-336550" eaLnBrk="1" fontAlgn="auto" hangingPunct="1"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new technical system is specified</a:t>
            </a:r>
          </a:p>
        </p:txBody>
      </p:sp>
    </p:spTree>
    <p:extLst>
      <p:ext uri="{BB962C8B-B14F-4D97-AF65-F5344CB8AC3E}">
        <p14:creationId xmlns:p14="http://schemas.microsoft.com/office/powerpoint/2010/main" val="404970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115"/>
            <a:ext cx="10515600" cy="79828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Soft </a:t>
            </a:r>
            <a:r>
              <a:rPr lang="en-US" dirty="0">
                <a:latin typeface="Arial" pitchFamily="34" charset="0"/>
                <a:cs typeface="Arial" pitchFamily="34" charset="0"/>
              </a:rPr>
              <a:t>systems</a:t>
            </a:r>
            <a:r>
              <a:rPr lang="en-US" spc="-105" dirty="0">
                <a:latin typeface="Arial" pitchFamily="34" charset="0"/>
                <a:cs typeface="Arial" pitchFamily="34" charset="0"/>
              </a:rPr>
              <a:t>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methodology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914"/>
            <a:ext cx="10515600" cy="5248049"/>
          </a:xfrm>
        </p:spPr>
        <p:txBody>
          <a:bodyPr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No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assumption of technological solution -  emphasis on understanding situation</a:t>
            </a:r>
            <a:r>
              <a:rPr lang="en-US" sz="2200" spc="-3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fully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200" spc="-5" dirty="0" smtClean="0">
                <a:latin typeface="Arial" pitchFamily="34" charset="0"/>
                <a:cs typeface="Arial" pitchFamily="34" charset="0"/>
              </a:rPr>
              <a:t>It was developed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by</a:t>
            </a:r>
            <a:r>
              <a:rPr lang="en-US" sz="2200" spc="2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Checkland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354965" indent="-342900">
              <a:lnSpc>
                <a:spcPct val="100000"/>
              </a:lnSpc>
              <a:spcBef>
                <a:spcPts val="570"/>
              </a:spcBef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 pitchFamily="34" charset="0"/>
                <a:cs typeface="Arial" pitchFamily="34" charset="0"/>
              </a:rPr>
              <a:t>seven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stages</a:t>
            </a:r>
          </a:p>
          <a:p>
            <a:pPr marL="755650" lvl="1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5650" algn="l"/>
                <a:tab pos="756285" algn="l"/>
              </a:tabLst>
            </a:pPr>
            <a:r>
              <a:rPr lang="en-US" sz="2200" spc="-5" dirty="0">
                <a:latin typeface="Arial" pitchFamily="34" charset="0"/>
                <a:cs typeface="Arial" pitchFamily="34" charset="0"/>
              </a:rPr>
              <a:t>recognition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of problem </a:t>
            </a:r>
            <a:r>
              <a:rPr lang="en-US" sz="2200" spc="-5" dirty="0">
                <a:latin typeface="Arial" pitchFamily="34" charset="0"/>
                <a:cs typeface="Arial" pitchFamily="34" charset="0"/>
              </a:rPr>
              <a:t>and initiation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of</a:t>
            </a:r>
            <a:r>
              <a:rPr lang="en-US" sz="2200" spc="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spc="-5" dirty="0">
                <a:latin typeface="Arial" pitchFamily="34" charset="0"/>
                <a:cs typeface="Arial" pitchFamily="34" charset="0"/>
              </a:rPr>
              <a:t>analysis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755650" lvl="1" indent="-286385">
              <a:lnSpc>
                <a:spcPct val="100000"/>
              </a:lnSpc>
              <a:spcBef>
                <a:spcPts val="434"/>
              </a:spcBef>
              <a:buChar char="–"/>
              <a:tabLst>
                <a:tab pos="755650" algn="l"/>
                <a:tab pos="756285" algn="l"/>
              </a:tabLst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detailed description of problem</a:t>
            </a:r>
            <a:r>
              <a:rPr lang="en-US" sz="2200" spc="-1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situation</a:t>
            </a:r>
          </a:p>
          <a:p>
            <a:pPr marL="1155065" lvl="2">
              <a:lnSpc>
                <a:spcPct val="100000"/>
              </a:lnSpc>
              <a:spcBef>
                <a:spcPts val="445"/>
              </a:spcBef>
              <a:tabLst>
                <a:tab pos="1155700" algn="l"/>
              </a:tabLst>
            </a:pPr>
            <a:r>
              <a:rPr lang="en-US" sz="2200" spc="-5" dirty="0">
                <a:latin typeface="Arial" pitchFamily="34" charset="0"/>
                <a:cs typeface="Arial" pitchFamily="34" charset="0"/>
              </a:rPr>
              <a:t>rich picture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755650" lvl="1" indent="-286385">
              <a:lnSpc>
                <a:spcPct val="100000"/>
              </a:lnSpc>
              <a:spcBef>
                <a:spcPts val="439"/>
              </a:spcBef>
              <a:buChar char="–"/>
              <a:tabLst>
                <a:tab pos="755650" algn="l"/>
                <a:tab pos="756285" algn="l"/>
              </a:tabLst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generate root definitions of</a:t>
            </a:r>
            <a:r>
              <a:rPr lang="en-US" sz="2200" spc="-1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system</a:t>
            </a:r>
          </a:p>
          <a:p>
            <a:pPr marL="1155065" lvl="2">
              <a:lnSpc>
                <a:spcPct val="100000"/>
              </a:lnSpc>
              <a:spcBef>
                <a:spcPts val="434"/>
              </a:spcBef>
              <a:tabLst>
                <a:tab pos="1155700" algn="l"/>
              </a:tabLst>
            </a:pPr>
            <a:r>
              <a:rPr lang="en-US" sz="2200" spc="-5" dirty="0" smtClean="0">
                <a:latin typeface="Arial" pitchFamily="34" charset="0"/>
                <a:cs typeface="Arial" pitchFamily="34" charset="0"/>
              </a:rPr>
              <a:t>CATWOE (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customers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actors, transformation process, worldview, owners and environmental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constraints)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755650" lvl="1" indent="-286385">
              <a:lnSpc>
                <a:spcPct val="100000"/>
              </a:lnSpc>
              <a:spcBef>
                <a:spcPts val="445"/>
              </a:spcBef>
              <a:buChar char="–"/>
              <a:tabLst>
                <a:tab pos="755650" algn="l"/>
                <a:tab pos="756285" algn="l"/>
              </a:tabLst>
            </a:pPr>
            <a:r>
              <a:rPr lang="en-US" sz="2200" spc="-5" dirty="0">
                <a:latin typeface="Arial" pitchFamily="34" charset="0"/>
                <a:cs typeface="Arial" pitchFamily="34" charset="0"/>
              </a:rPr>
              <a:t>conceptual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model - identifying transformations</a:t>
            </a:r>
          </a:p>
          <a:p>
            <a:pPr marL="755650" lvl="1" indent="-286385">
              <a:lnSpc>
                <a:spcPct val="100000"/>
              </a:lnSpc>
              <a:spcBef>
                <a:spcPts val="439"/>
              </a:spcBef>
              <a:buChar char="–"/>
              <a:tabLst>
                <a:tab pos="755650" algn="l"/>
                <a:tab pos="756285" algn="l"/>
              </a:tabLst>
            </a:pPr>
            <a:r>
              <a:rPr lang="en-US" sz="2200" spc="-5" dirty="0">
                <a:latin typeface="Arial" pitchFamily="34" charset="0"/>
                <a:cs typeface="Arial" pitchFamily="34" charset="0"/>
              </a:rPr>
              <a:t>compare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real </a:t>
            </a:r>
            <a:r>
              <a:rPr lang="en-US" sz="2200" spc="-5" dirty="0">
                <a:latin typeface="Arial" pitchFamily="34" charset="0"/>
                <a:cs typeface="Arial" pitchFamily="34" charset="0"/>
              </a:rPr>
              <a:t>world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to conceptual</a:t>
            </a:r>
            <a:r>
              <a:rPr lang="en-US" sz="2200" spc="-2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model</a:t>
            </a:r>
          </a:p>
          <a:p>
            <a:pPr marL="755650" lvl="1" indent="-286385">
              <a:lnSpc>
                <a:spcPct val="100000"/>
              </a:lnSpc>
              <a:spcBef>
                <a:spcPts val="434"/>
              </a:spcBef>
              <a:buChar char="–"/>
              <a:tabLst>
                <a:tab pos="755015" algn="l"/>
                <a:tab pos="756285" algn="l"/>
              </a:tabLst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identify necessary</a:t>
            </a:r>
            <a:r>
              <a:rPr lang="en-US" sz="2200" spc="-1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changes</a:t>
            </a:r>
          </a:p>
          <a:p>
            <a:pPr marL="755015" lvl="1" indent="-285750">
              <a:lnSpc>
                <a:spcPct val="100000"/>
              </a:lnSpc>
              <a:spcBef>
                <a:spcPts val="44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200" spc="-5" dirty="0">
                <a:latin typeface="Arial" pitchFamily="34" charset="0"/>
                <a:cs typeface="Arial" pitchFamily="34" charset="0"/>
              </a:rPr>
              <a:t>determine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actions to effect</a:t>
            </a:r>
            <a:r>
              <a:rPr lang="en-US" sz="2200" spc="-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changes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Unit-III  Socio organizational issues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18</a:t>
            </a:fld>
            <a:endParaRPr lang="en-IN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620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Soft systems methodology</a:t>
            </a:r>
          </a:p>
        </p:txBody>
      </p:sp>
      <p:sp>
        <p:nvSpPr>
          <p:cNvPr id="11267" name="Content Placeholder 4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638800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sz="2400" dirty="0" smtClean="0">
                <a:latin typeface="Arial" charset="0"/>
                <a:cs typeface="Arial" charset="0"/>
              </a:rPr>
              <a:t>Technology and people are components.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 smtClean="0">
                <a:latin typeface="Arial" charset="0"/>
                <a:cs typeface="Arial" charset="0"/>
              </a:rPr>
              <a:t>The rich picture can be in any style – there are no right or wrong answers – but it should be clear and informative to the designer. 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 smtClean="0">
                <a:latin typeface="Arial" charset="0"/>
                <a:cs typeface="Arial" charset="0"/>
              </a:rPr>
              <a:t>Speech balloons are used to represent stakeholder issues; 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 smtClean="0">
                <a:latin typeface="Arial" charset="0"/>
                <a:cs typeface="Arial" charset="0"/>
              </a:rPr>
              <a:t>Crossed swords represent conflicts within the system; 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 smtClean="0">
                <a:latin typeface="Arial" charset="0"/>
                <a:cs typeface="Arial" charset="0"/>
              </a:rPr>
              <a:t>The eye represents external influences or observers</a:t>
            </a:r>
          </a:p>
        </p:txBody>
      </p:sp>
      <p:sp>
        <p:nvSpPr>
          <p:cNvPr id="2" name="AutoShape 2" descr="File:Speech balloon.svg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149" y="1915886"/>
            <a:ext cx="987976" cy="798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149" y="2873828"/>
            <a:ext cx="1263408" cy="93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142" y="4024311"/>
            <a:ext cx="1553029" cy="1922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5" y="365126"/>
            <a:ext cx="11640457" cy="849526"/>
          </a:xfrm>
        </p:spPr>
        <p:txBody>
          <a:bodyPr>
            <a:noAutofit/>
          </a:bodyPr>
          <a:lstStyle/>
          <a:p>
            <a:r>
              <a:rPr lang="en-US" sz="3400" dirty="0" smtClean="0">
                <a:latin typeface="Arial" pitchFamily="34" charset="0"/>
                <a:cs typeface="Arial" pitchFamily="34" charset="0"/>
              </a:rPr>
              <a:t>Socio-organizational </a:t>
            </a:r>
            <a:r>
              <a:rPr lang="en-US" sz="3400" dirty="0">
                <a:latin typeface="Arial" pitchFamily="34" charset="0"/>
                <a:cs typeface="Arial" pitchFamily="34" charset="0"/>
              </a:rPr>
              <a:t>issues and stakeholder requirements</a:t>
            </a:r>
            <a:endParaRPr lang="en-US" sz="3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32510"/>
            <a:ext cx="10515600" cy="4962312"/>
          </a:xfrm>
        </p:spPr>
        <p:txBody>
          <a:bodyPr>
            <a:noAutofit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Organizational issues affect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acceptance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– conflict &amp; power, who benefits, encouraging use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Stakeholders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– identify their requirements in organizational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context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•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Socio-technical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models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– human and technical requirements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•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Soft systems methodology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broader view of human and organizational issues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•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Participatory design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includes the user directly in the design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process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•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Ethnographic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methods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– study users in context, unbiased perspective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Unit-III  Socio organizational issues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2</a:t>
            </a:fld>
            <a:endParaRPr lang="en-IN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62000"/>
          </a:xfrm>
        </p:spPr>
        <p:txBody>
          <a:bodyPr/>
          <a:lstStyle/>
          <a:p>
            <a:pPr eaLnBrk="1" hangingPunct="1"/>
            <a:r>
              <a:rPr lang="en-US" sz="3200" smtClean="0">
                <a:latin typeface="Arial" charset="0"/>
                <a:cs typeface="Arial" charset="0"/>
              </a:rPr>
              <a:t>seven stages of soft systems methodology</a:t>
            </a:r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6388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895350"/>
            <a:ext cx="105410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62000"/>
          </a:xfrm>
        </p:spPr>
        <p:txBody>
          <a:bodyPr/>
          <a:lstStyle/>
          <a:p>
            <a:pPr eaLnBrk="1" hangingPunct="1"/>
            <a:r>
              <a:rPr lang="en-US" smtClean="0"/>
              <a:t>Soft systems methodology</a:t>
            </a:r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4634" y="762000"/>
            <a:ext cx="10409767" cy="5988050"/>
          </a:xfrm>
          <a:noFill/>
        </p:spPr>
      </p:pic>
      <p:pic>
        <p:nvPicPr>
          <p:cNvPr id="4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62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an airline booking system</a:t>
            </a:r>
            <a:endParaRPr lang="en-US" smtClean="0"/>
          </a:p>
        </p:txBody>
      </p:sp>
      <p:sp>
        <p:nvSpPr>
          <p:cNvPr id="14339" name="Content Placeholder 4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638800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sz="2400" dirty="0" smtClean="0">
                <a:latin typeface="Arial" charset="0"/>
                <a:cs typeface="Arial" charset="0"/>
              </a:rPr>
              <a:t>Client: customer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 smtClean="0">
                <a:latin typeface="Arial" charset="0"/>
                <a:cs typeface="Arial" charset="0"/>
              </a:rPr>
              <a:t>Actor: travel agency staff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 smtClean="0">
                <a:latin typeface="Arial" charset="0"/>
                <a:cs typeface="Arial" charset="0"/>
              </a:rPr>
              <a:t>Transformation: customer’s intention and request to travel transformed into sale of seat on flight and profit for organization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 smtClean="0">
                <a:latin typeface="Arial" charset="0"/>
                <a:cs typeface="Arial" charset="0"/>
              </a:rPr>
              <a:t>Weltanschauung: profits can be optimized by more efficient sales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 smtClean="0">
                <a:latin typeface="Arial" charset="0"/>
                <a:cs typeface="Arial" charset="0"/>
              </a:rPr>
              <a:t>Owner: airline management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 smtClean="0">
                <a:latin typeface="Arial" charset="0"/>
                <a:cs typeface="Arial" charset="0"/>
              </a:rPr>
              <a:t>Environment: Regulations of international civil aviation authorities and national contract legislation.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 smtClean="0">
                <a:latin typeface="Arial" charset="0"/>
                <a:cs typeface="Arial" charset="0"/>
              </a:rPr>
              <a:t>Local agency policies worldwide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62000"/>
          </a:xfrm>
        </p:spPr>
        <p:txBody>
          <a:bodyPr/>
          <a:lstStyle/>
          <a:p>
            <a:pPr eaLnBrk="1" hangingPunct="1"/>
            <a:r>
              <a:rPr lang="en-US" smtClean="0"/>
              <a:t>Participatory design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638800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sz="2400" dirty="0" smtClean="0">
                <a:latin typeface="Arial" charset="0"/>
                <a:cs typeface="Arial" charset="0"/>
              </a:rPr>
              <a:t>someone to be consulted when necessary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 smtClean="0">
                <a:latin typeface="Arial" charset="0"/>
                <a:cs typeface="Arial" charset="0"/>
              </a:rPr>
              <a:t>passive participants whose involvement is entirely governed by the designer.</a:t>
            </a:r>
          </a:p>
          <a:p>
            <a:pPr eaLnBrk="1" hangingPunct="1">
              <a:spcBef>
                <a:spcPts val="1800"/>
              </a:spcBef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T</a:t>
            </a:r>
            <a:r>
              <a:rPr lang="en-US" sz="2400" dirty="0" smtClean="0">
                <a:latin typeface="Arial" charset="0"/>
                <a:cs typeface="Arial" charset="0"/>
              </a:rPr>
              <a:t>hree specific characteristics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 smtClean="0">
                <a:latin typeface="Arial" charset="0"/>
                <a:cs typeface="Arial" charset="0"/>
              </a:rPr>
              <a:t>To improve the work environment and task by the introduction of the design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 smtClean="0">
                <a:latin typeface="Arial" charset="0"/>
                <a:cs typeface="Arial" charset="0"/>
              </a:rPr>
              <a:t>Collaboration: the user is included in the design team and can contribute to every stage of the design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 smtClean="0">
                <a:latin typeface="Arial" charset="0"/>
                <a:cs typeface="Arial" charset="0"/>
              </a:rPr>
              <a:t>iterative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0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r>
              <a:rPr lang="en-US" dirty="0"/>
              <a:t>Participatory</a:t>
            </a:r>
            <a:r>
              <a:rPr lang="en-US" spc="-90" dirty="0"/>
              <a:t> </a:t>
            </a:r>
            <a:r>
              <a:rPr lang="en-US" spc="-5" dirty="0"/>
              <a:t>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In participatory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design: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lang="en-US" sz="2400" spc="-10" dirty="0">
                <a:latin typeface="Arial" pitchFamily="34" charset="0"/>
                <a:cs typeface="Arial" pitchFamily="34" charset="0"/>
              </a:rPr>
              <a:t>workers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enter into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design</a:t>
            </a:r>
            <a:r>
              <a:rPr lang="en-US" sz="2400" spc="1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context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55600" marR="768985" indent="-343535">
              <a:lnSpc>
                <a:spcPct val="119700"/>
              </a:lnSpc>
              <a:spcBef>
                <a:spcPts val="5"/>
              </a:spcBef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In ethnography (as used for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design):  designer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enters into work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 context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-US" sz="2400" spc="-5" dirty="0" smtClean="0">
                <a:latin typeface="Arial" pitchFamily="34" charset="0"/>
                <a:cs typeface="Arial" pitchFamily="34" charset="0"/>
              </a:rPr>
              <a:t>Both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make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workers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feel valued in</a:t>
            </a:r>
            <a:r>
              <a:rPr lang="en-US" sz="2400" spc="3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design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…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encourage workers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to ‘own’ the</a:t>
            </a:r>
            <a:r>
              <a:rPr lang="en-US" sz="2400" spc="4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products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Unit-III  Socio organizational issues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24</a:t>
            </a:fld>
            <a:endParaRPr lang="en-IN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Participatory</a:t>
            </a:r>
            <a:r>
              <a:rPr lang="en-US" spc="-90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Design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>
            <a:norm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User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is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an active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member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of the design</a:t>
            </a:r>
            <a:r>
              <a:rPr lang="en-US" sz="2400" spc="-3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team.</a:t>
            </a:r>
          </a:p>
          <a:p>
            <a:pPr marL="354965" indent="-342900">
              <a:lnSpc>
                <a:spcPct val="100000"/>
              </a:lnSpc>
              <a:spcBef>
                <a:spcPts val="1814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Characteristics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755650" lvl="1" indent="-286385">
              <a:lnSpc>
                <a:spcPct val="100000"/>
              </a:lnSpc>
              <a:spcBef>
                <a:spcPts val="190"/>
              </a:spcBef>
              <a:buChar char="–"/>
              <a:tabLst>
                <a:tab pos="755015" algn="l"/>
                <a:tab pos="756285" algn="l"/>
              </a:tabLst>
            </a:pPr>
            <a:r>
              <a:rPr lang="en-US" spc="-5" dirty="0">
                <a:latin typeface="Arial" pitchFamily="34" charset="0"/>
                <a:cs typeface="Arial" pitchFamily="34" charset="0"/>
              </a:rPr>
              <a:t>context </a:t>
            </a:r>
            <a:r>
              <a:rPr lang="en-US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work oriented </a:t>
            </a:r>
            <a:r>
              <a:rPr lang="en-US" dirty="0">
                <a:latin typeface="Arial" pitchFamily="34" charset="0"/>
                <a:cs typeface="Arial" pitchFamily="34" charset="0"/>
              </a:rPr>
              <a:t>rather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than system oriented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755015" lvl="1" indent="-285750">
              <a:lnSpc>
                <a:spcPct val="100000"/>
              </a:lnSpc>
              <a:spcBef>
                <a:spcPts val="204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collaborative</a:t>
            </a: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650" algn="l"/>
                <a:tab pos="756285" algn="l"/>
              </a:tabLst>
            </a:pPr>
            <a:r>
              <a:rPr lang="en-US" spc="-5" dirty="0">
                <a:latin typeface="Arial" pitchFamily="34" charset="0"/>
                <a:cs typeface="Arial" pitchFamily="34" charset="0"/>
              </a:rPr>
              <a:t>iterative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354965" indent="-342900">
              <a:lnSpc>
                <a:spcPct val="100000"/>
              </a:lnSpc>
              <a:spcBef>
                <a:spcPts val="245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Methods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755015" lvl="1" indent="-285750">
              <a:lnSpc>
                <a:spcPct val="100000"/>
              </a:lnSpc>
              <a:spcBef>
                <a:spcPts val="19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brain-storming</a:t>
            </a:r>
          </a:p>
          <a:p>
            <a:pPr marL="755650" lvl="1" indent="-286385">
              <a:lnSpc>
                <a:spcPct val="100000"/>
              </a:lnSpc>
              <a:spcBef>
                <a:spcPts val="204"/>
              </a:spcBef>
              <a:buChar char="–"/>
              <a:tabLst>
                <a:tab pos="755650" algn="l"/>
                <a:tab pos="756285" algn="l"/>
              </a:tabLst>
            </a:pPr>
            <a:r>
              <a:rPr lang="en-US" spc="-5" dirty="0">
                <a:latin typeface="Arial" pitchFamily="34" charset="0"/>
                <a:cs typeface="Arial" pitchFamily="34" charset="0"/>
              </a:rPr>
              <a:t>storyboarding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755650" lvl="1" indent="-286385">
              <a:lnSpc>
                <a:spcPct val="100000"/>
              </a:lnSpc>
              <a:spcBef>
                <a:spcPts val="204"/>
              </a:spcBef>
              <a:buChar char="–"/>
              <a:tabLst>
                <a:tab pos="755650" algn="l"/>
                <a:tab pos="75628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workshops</a:t>
            </a: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650" algn="l"/>
                <a:tab pos="75628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pencil and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paper</a:t>
            </a:r>
            <a:r>
              <a:rPr lang="en-US" spc="-10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exercises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Unit-III  Socio organizational issues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25</a:t>
            </a:fld>
            <a:endParaRPr lang="en-IN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smtClean="0">
                <a:latin typeface="Arial" charset="0"/>
                <a:cs typeface="Arial" charset="0"/>
              </a:rPr>
              <a:t/>
            </a:r>
            <a:br>
              <a:rPr lang="en-US" sz="3200" smtClean="0">
                <a:latin typeface="Arial" charset="0"/>
                <a:cs typeface="Arial" charset="0"/>
              </a:rPr>
            </a:br>
            <a:r>
              <a:rPr lang="en-US" sz="3200" smtClean="0">
                <a:latin typeface="Arial" charset="0"/>
                <a:cs typeface="Arial" charset="0"/>
              </a:rPr>
              <a:t>Participatory design methods</a:t>
            </a:r>
            <a:br>
              <a:rPr lang="en-US" sz="3200" smtClean="0">
                <a:latin typeface="Arial" charset="0"/>
                <a:cs typeface="Arial" charset="0"/>
              </a:rPr>
            </a:br>
            <a:endParaRPr lang="en-US" sz="3200" smtClean="0">
              <a:latin typeface="Arial" charset="0"/>
              <a:cs typeface="Arial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638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stakeholders are included as participants in the decision making process.</a:t>
            </a:r>
          </a:p>
          <a:p>
            <a:pPr eaLnBrk="1" fontAlgn="auto" hangingPunct="1"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system development as one of managing change:</a:t>
            </a:r>
          </a:p>
          <a:p>
            <a:pPr eaLnBrk="1" fontAlgn="auto" hangingPunct="1"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conflicts will occur and must be negotiated to ensure acceptance and satisfaction with the system</a:t>
            </a:r>
          </a:p>
          <a:p>
            <a:pPr eaLnBrk="1" fontAlgn="auto" hangingPunct="1"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Three levels of participation</a:t>
            </a:r>
          </a:p>
          <a:p>
            <a:pPr eaLnBrk="1" fontAlgn="auto" hangingPunct="1"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Consultative –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weakest form , asked for their opinions but are not decision makers.</a:t>
            </a:r>
          </a:p>
          <a:p>
            <a:pPr eaLnBrk="1" fontAlgn="auto" hangingPunct="1"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Representative –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 representative of the participant group is involved in the decision making process.</a:t>
            </a:r>
          </a:p>
          <a:p>
            <a:pPr eaLnBrk="1" fontAlgn="auto" hangingPunct="1"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Consensus –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all stakeholders are included in the decision-making process</a:t>
            </a:r>
          </a:p>
        </p:txBody>
      </p:sp>
    </p:spTree>
    <p:extLst>
      <p:ext uri="{BB962C8B-B14F-4D97-AF65-F5344CB8AC3E}">
        <p14:creationId xmlns:p14="http://schemas.microsoft.com/office/powerpoint/2010/main" val="1142190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smtClean="0">
                <a:latin typeface="Arial" charset="0"/>
                <a:cs typeface="Arial" charset="0"/>
              </a:rPr>
              <a:t/>
            </a:r>
            <a:br>
              <a:rPr lang="en-US" sz="3200" smtClean="0">
                <a:latin typeface="Arial" charset="0"/>
                <a:cs typeface="Arial" charset="0"/>
              </a:rPr>
            </a:br>
            <a:r>
              <a:rPr lang="en-US" sz="3200" smtClean="0">
                <a:latin typeface="Arial" charset="0"/>
                <a:cs typeface="Arial" charset="0"/>
              </a:rPr>
              <a:t>Participatory design methods</a:t>
            </a:r>
            <a:br>
              <a:rPr lang="en-US" sz="3200" smtClean="0">
                <a:latin typeface="Arial" charset="0"/>
                <a:cs typeface="Arial" charset="0"/>
              </a:rPr>
            </a:br>
            <a:endParaRPr lang="en-US" sz="3200" smtClean="0">
              <a:latin typeface="Arial" charset="0"/>
              <a:cs typeface="Arial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638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design groups then address the following issues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/>
              <a:t>Make the case for change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/>
              <a:t>Identify system boundaries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/>
              <a:t>Describe the existing system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/>
              <a:t>Define key objectives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/>
              <a:t>Define key tasks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/>
              <a:t>Define key information needs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/>
              <a:t>Diagnose efficiency needs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/>
              <a:t>Diagnose job satisfaction needs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/>
              <a:t>Analyze likely future changes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/>
              <a:t>Specify and prioritize objectives based on efficiency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6155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62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dirty="0" smtClean="0">
                <a:latin typeface="Arial" pitchFamily="34" charset="0"/>
                <a:cs typeface="Arial" pitchFamily="34" charset="0"/>
              </a:rPr>
              <a:t>Ethnographic methods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638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Focus of this has been on gathering stakeholder perspectives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understand the situation from within its own cultural framework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Culture here means that of the particular workgroup or organization, rather than that of society as a whole.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1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62000"/>
          </a:xfrm>
        </p:spPr>
        <p:txBody>
          <a:bodyPr/>
          <a:lstStyle/>
          <a:p>
            <a:pPr algn="ctr" eaLnBrk="1" hangingPunct="1"/>
            <a:r>
              <a:rPr lang="en-US" sz="3200" dirty="0" smtClean="0">
                <a:latin typeface="Arial" pitchFamily="34" charset="0"/>
                <a:cs typeface="Arial" pitchFamily="34" charset="0"/>
              </a:rPr>
              <a:t>Ethnographic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638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Contextual inquiry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it studies the user in context, trying to capture the reality of his work culture and practice.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Interviews take place in the workplace so that the objects, artifacts and relationships of the work can be better understood.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Contextual inquiry focuses on a 2–3 hour interview with the user in the workplace.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idea is to capture and record as much detail as possible, including what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user says and does (step by step), how 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communicates, coordinates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with others, his feelings.</a:t>
            </a:r>
          </a:p>
        </p:txBody>
      </p:sp>
    </p:spTree>
    <p:extLst>
      <p:ext uri="{BB962C8B-B14F-4D97-AF65-F5344CB8AC3E}">
        <p14:creationId xmlns:p14="http://schemas.microsoft.com/office/powerpoint/2010/main" val="307358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Organizational </a:t>
            </a:r>
            <a:r>
              <a:rPr lang="en-US" dirty="0">
                <a:latin typeface="Arial" pitchFamily="34" charset="0"/>
                <a:cs typeface="Arial" pitchFamily="34" charset="0"/>
              </a:rPr>
              <a:t>issues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>
            <a:normAutofit/>
          </a:bodyPr>
          <a:lstStyle/>
          <a:p>
            <a:pPr marL="12700" marR="5080">
              <a:lnSpc>
                <a:spcPct val="120300"/>
              </a:lnSpc>
              <a:spcBef>
                <a:spcPts val="100"/>
              </a:spcBef>
            </a:pPr>
            <a:r>
              <a:rPr lang="en-US" sz="2400" spc="-5" dirty="0" err="1">
                <a:latin typeface="Arial" pitchFamily="34" charset="0"/>
                <a:cs typeface="Arial" pitchFamily="34" charset="0"/>
              </a:rPr>
              <a:t>Organisational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factors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can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make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or break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400" spc="-5" dirty="0" smtClean="0">
                <a:latin typeface="Arial" pitchFamily="34" charset="0"/>
                <a:cs typeface="Arial" pitchFamily="34" charset="0"/>
              </a:rPr>
              <a:t>system. 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Studying the work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group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is not</a:t>
            </a:r>
            <a:r>
              <a:rPr lang="en-US" sz="2400" spc="-2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sufficient</a:t>
            </a:r>
          </a:p>
          <a:p>
            <a:pPr marL="755650" indent="-286385">
              <a:lnSpc>
                <a:spcPct val="100000"/>
              </a:lnSpc>
              <a:spcBef>
                <a:spcPts val="395"/>
              </a:spcBef>
              <a:buChar char="–"/>
              <a:tabLst>
                <a:tab pos="755650" algn="l"/>
                <a:tab pos="756285" algn="l"/>
              </a:tabLst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any system is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used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within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wider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context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755650" indent="-285750">
              <a:lnSpc>
                <a:spcPct val="100000"/>
              </a:lnSpc>
              <a:spcBef>
                <a:spcPts val="39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and the crucial people need not be direct</a:t>
            </a:r>
            <a:r>
              <a:rPr lang="en-US" sz="2400" spc="2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users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Before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installing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 new system must</a:t>
            </a:r>
            <a:r>
              <a:rPr lang="en-US" sz="2400" spc="-3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understand: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755015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who benefits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755650" indent="-285750">
              <a:lnSpc>
                <a:spcPct val="100000"/>
              </a:lnSpc>
              <a:spcBef>
                <a:spcPts val="39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who puts in effort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755650" indent="-285750">
              <a:lnSpc>
                <a:spcPct val="100000"/>
              </a:lnSpc>
              <a:spcBef>
                <a:spcPts val="39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the balance of power in the</a:t>
            </a:r>
            <a:r>
              <a:rPr lang="en-US" sz="2400" spc="1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5" dirty="0" err="1">
                <a:latin typeface="Arial" pitchFamily="34" charset="0"/>
                <a:cs typeface="Arial" pitchFamily="34" charset="0"/>
              </a:rPr>
              <a:t>organisation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755650">
              <a:lnSpc>
                <a:spcPct val="100000"/>
              </a:lnSpc>
              <a:spcBef>
                <a:spcPts val="39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…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and how it will be</a:t>
            </a:r>
            <a:r>
              <a:rPr lang="en-US" sz="2400" spc="-1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affected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Even when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 system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is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successful</a:t>
            </a:r>
          </a:p>
          <a:p>
            <a:pPr marL="355600">
              <a:lnSpc>
                <a:spcPct val="100000"/>
              </a:lnSpc>
              <a:spcBef>
                <a:spcPts val="1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… it may be difficult to measure that</a:t>
            </a:r>
            <a:r>
              <a:rPr lang="en-US" sz="2400" spc="-6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success</a:t>
            </a:r>
          </a:p>
          <a:p>
            <a:pPr fontAlgn="base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Unit-III  Socio organizational issues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ETHICS </a:t>
            </a:r>
            <a:r>
              <a:rPr lang="en-US" sz="3600" spc="-5" dirty="0">
                <a:latin typeface="Arial" pitchFamily="34" charset="0"/>
                <a:cs typeface="Arial" pitchFamily="34" charset="0"/>
              </a:rPr>
              <a:t>(Effective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Technical and</a:t>
            </a:r>
            <a:r>
              <a:rPr lang="en-US" sz="3600" spc="-10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Human  </a:t>
            </a:r>
            <a:r>
              <a:rPr lang="en-US" sz="3600" spc="-5" dirty="0">
                <a:latin typeface="Arial" pitchFamily="34" charset="0"/>
                <a:cs typeface="Arial" pitchFamily="34" charset="0"/>
              </a:rPr>
              <a:t>Implementation of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Computer-based</a:t>
            </a:r>
            <a:r>
              <a:rPr lang="en-US" sz="3600" spc="-7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spc="-5" dirty="0">
                <a:latin typeface="Arial" pitchFamily="34" charset="0"/>
                <a:cs typeface="Arial" pitchFamily="34" charset="0"/>
              </a:rPr>
              <a:t>Systems)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829"/>
            <a:ext cx="10515600" cy="4827134"/>
          </a:xfrm>
        </p:spPr>
        <p:txBody>
          <a:bodyPr>
            <a:norm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participatory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socio-technical approach devised  by</a:t>
            </a:r>
            <a:r>
              <a:rPr lang="en-US" sz="2400" spc="5" dirty="0">
                <a:latin typeface="Arial" pitchFamily="34" charset="0"/>
                <a:cs typeface="Arial" pitchFamily="34" charset="0"/>
              </a:rPr>
              <a:t> Mumford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755015" lvl="1" indent="-285750">
              <a:lnSpc>
                <a:spcPct val="100000"/>
              </a:lnSpc>
              <a:spcBef>
                <a:spcPts val="459"/>
              </a:spcBef>
              <a:buChar char="–"/>
              <a:tabLst>
                <a:tab pos="755650" algn="l"/>
              </a:tabLst>
            </a:pPr>
            <a:r>
              <a:rPr lang="en-US" spc="-5" dirty="0">
                <a:latin typeface="Arial" pitchFamily="34" charset="0"/>
                <a:cs typeface="Arial" pitchFamily="34" charset="0"/>
              </a:rPr>
              <a:t>system development is about managing</a:t>
            </a:r>
            <a:r>
              <a:rPr lang="en-US" spc="25" dirty="0">
                <a:latin typeface="Arial" pitchFamily="34" charset="0"/>
                <a:cs typeface="Arial" pitchFamily="34" charset="0"/>
              </a:rPr>
              <a:t>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change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755015" lvl="1" indent="-285750">
              <a:lnSpc>
                <a:spcPct val="100000"/>
              </a:lnSpc>
              <a:spcBef>
                <a:spcPts val="470"/>
              </a:spcBef>
              <a:buChar char="–"/>
              <a:tabLst>
                <a:tab pos="755650" algn="l"/>
              </a:tabLst>
            </a:pPr>
            <a:r>
              <a:rPr lang="en-US" spc="-5" dirty="0">
                <a:latin typeface="Arial" pitchFamily="34" charset="0"/>
                <a:cs typeface="Arial" pitchFamily="34" charset="0"/>
              </a:rPr>
              <a:t>non-participants more likely to be</a:t>
            </a:r>
            <a:r>
              <a:rPr lang="en-US" spc="15" dirty="0">
                <a:latin typeface="Arial" pitchFamily="34" charset="0"/>
                <a:cs typeface="Arial" pitchFamily="34" charset="0"/>
              </a:rPr>
              <a:t> </a:t>
            </a:r>
            <a:r>
              <a:rPr lang="en-US" spc="-10" dirty="0">
                <a:latin typeface="Arial" pitchFamily="34" charset="0"/>
                <a:cs typeface="Arial" pitchFamily="34" charset="0"/>
              </a:rPr>
              <a:t>dissatisfied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354965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three levels of</a:t>
            </a:r>
            <a:r>
              <a:rPr lang="en-US" sz="2400" spc="1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participation</a:t>
            </a:r>
          </a:p>
          <a:p>
            <a:pPr marL="755650" lvl="1" indent="-286385">
              <a:lnSpc>
                <a:spcPct val="100000"/>
              </a:lnSpc>
              <a:spcBef>
                <a:spcPts val="969"/>
              </a:spcBef>
              <a:buChar char="–"/>
              <a:tabLst>
                <a:tab pos="756285" algn="l"/>
              </a:tabLst>
            </a:pPr>
            <a:r>
              <a:rPr lang="en-US" spc="-10" dirty="0">
                <a:latin typeface="Arial" pitchFamily="34" charset="0"/>
                <a:cs typeface="Arial" pitchFamily="34" charset="0"/>
              </a:rPr>
              <a:t>consultative,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representative,</a:t>
            </a:r>
            <a:r>
              <a:rPr lang="en-US" spc="155" dirty="0">
                <a:latin typeface="Arial" pitchFamily="34" charset="0"/>
                <a:cs typeface="Arial" pitchFamily="34" charset="0"/>
              </a:rPr>
              <a:t> </a:t>
            </a:r>
            <a:r>
              <a:rPr lang="en-US" spc="-10" dirty="0">
                <a:latin typeface="Arial" pitchFamily="34" charset="0"/>
                <a:cs typeface="Arial" pitchFamily="34" charset="0"/>
              </a:rPr>
              <a:t>consensus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355600" marR="1189990" indent="-342900">
              <a:lnSpc>
                <a:spcPct val="100000"/>
              </a:lnSpc>
              <a:spcBef>
                <a:spcPts val="65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design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groups including stakeholder  representatives make design</a:t>
            </a:r>
            <a:r>
              <a:rPr lang="en-US" sz="2400" spc="-8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decisions</a:t>
            </a:r>
          </a:p>
          <a:p>
            <a:pPr marL="354965" indent="-342900">
              <a:lnSpc>
                <a:spcPct val="100000"/>
              </a:lnSpc>
              <a:spcBef>
                <a:spcPts val="56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job satisfaction is key to</a:t>
            </a:r>
            <a:r>
              <a:rPr lang="en-US" sz="2400" spc="2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Unit-III  Socio organizational issues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30</a:t>
            </a:fld>
            <a:endParaRPr lang="en-IN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Ethnography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1"/>
            <a:ext cx="11237686" cy="4962312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very influential in</a:t>
            </a:r>
            <a:r>
              <a:rPr lang="en-US" sz="2400" spc="1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CSCW</a:t>
            </a:r>
          </a:p>
          <a:p>
            <a:pPr marL="354965" marR="5080" indent="-342900">
              <a:lnSpc>
                <a:spcPct val="100000"/>
              </a:lnSpc>
              <a:spcBef>
                <a:spcPts val="6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form of anthropological study with special  focus on social</a:t>
            </a:r>
            <a:r>
              <a:rPr lang="en-US" sz="2400" spc="1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relationships</a:t>
            </a:r>
          </a:p>
          <a:p>
            <a:pPr marL="12700" marR="1089025">
              <a:lnSpc>
                <a:spcPct val="200100"/>
              </a:lnSpc>
              <a:spcBef>
                <a:spcPts val="6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does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not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enter actively into situation  seeks to understand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social culture 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unbiased and open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ended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Unit-III  Socio organizational issues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31</a:t>
            </a:fld>
            <a:endParaRPr lang="en-IN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contextual</a:t>
            </a:r>
            <a:r>
              <a:rPr lang="en-US" spc="-85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inquiry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585"/>
              </a:spcBef>
              <a:tabLst>
                <a:tab pos="354965" algn="l"/>
                <a:tab pos="356235" algn="l"/>
              </a:tabLst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Approach developed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by</a:t>
            </a:r>
            <a:r>
              <a:rPr lang="en-US" sz="2400" spc="1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10" dirty="0" err="1">
                <a:latin typeface="Arial" pitchFamily="34" charset="0"/>
                <a:cs typeface="Arial" pitchFamily="34" charset="0"/>
              </a:rPr>
              <a:t>Holtzblatt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755650" marR="1148080" lvl="1" indent="-285750">
              <a:lnSpc>
                <a:spcPct val="100000"/>
              </a:lnSpc>
              <a:spcBef>
                <a:spcPts val="440"/>
              </a:spcBef>
              <a:buChar char="–"/>
              <a:tabLst>
                <a:tab pos="755015" algn="l"/>
                <a:tab pos="756285" algn="l"/>
                <a:tab pos="5897880" algn="l"/>
              </a:tabLst>
            </a:pPr>
            <a:r>
              <a:rPr lang="en-US" spc="-5" dirty="0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n ethno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g</a:t>
            </a:r>
            <a:r>
              <a:rPr lang="en-US" dirty="0">
                <a:latin typeface="Arial" pitchFamily="34" charset="0"/>
                <a:cs typeface="Arial" pitchFamily="34" charset="0"/>
              </a:rPr>
              <a:t>r</a:t>
            </a:r>
            <a:r>
              <a:rPr lang="en-US" spc="-10" dirty="0">
                <a:latin typeface="Arial" pitchFamily="34" charset="0"/>
                <a:cs typeface="Arial" pitchFamily="34" charset="0"/>
              </a:rPr>
              <a:t>a</a:t>
            </a:r>
            <a:r>
              <a:rPr lang="en-US" dirty="0">
                <a:latin typeface="Arial" pitchFamily="34" charset="0"/>
                <a:cs typeface="Arial" pitchFamily="34" charset="0"/>
              </a:rPr>
              <a:t>phic tradition but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ack</a:t>
            </a:r>
            <a:r>
              <a:rPr lang="en-US" spc="-5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owledges and  </a:t>
            </a:r>
            <a:r>
              <a:rPr lang="en-US" dirty="0">
                <a:latin typeface="Arial" pitchFamily="34" charset="0"/>
                <a:cs typeface="Arial" pitchFamily="34" charset="0"/>
              </a:rPr>
              <a:t>challenges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investigator</a:t>
            </a:r>
            <a:r>
              <a:rPr lang="en-US" spc="-10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focus</a:t>
            </a:r>
          </a:p>
          <a:p>
            <a:pPr marL="755650" marR="272415" lvl="1" indent="-285750">
              <a:lnSpc>
                <a:spcPct val="100000"/>
              </a:lnSpc>
              <a:spcBef>
                <a:spcPts val="445"/>
              </a:spcBef>
              <a:buChar char="–"/>
              <a:tabLst>
                <a:tab pos="755650" algn="l"/>
                <a:tab pos="75628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model of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investigator </a:t>
            </a:r>
            <a:r>
              <a:rPr lang="en-US" dirty="0">
                <a:latin typeface="Arial" pitchFamily="34" charset="0"/>
                <a:cs typeface="Arial" pitchFamily="34" charset="0"/>
              </a:rPr>
              <a:t>being apprenticed to user to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learn  about work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755650" marR="626745" lvl="1" indent="-285750">
              <a:lnSpc>
                <a:spcPct val="100000"/>
              </a:lnSpc>
              <a:spcBef>
                <a:spcPts val="434"/>
              </a:spcBef>
              <a:buChar char="–"/>
              <a:tabLst>
                <a:tab pos="755650" algn="l"/>
                <a:tab pos="756285" algn="l"/>
              </a:tabLst>
            </a:pPr>
            <a:r>
              <a:rPr lang="en-US" spc="-5" dirty="0">
                <a:latin typeface="Arial" pitchFamily="34" charset="0"/>
                <a:cs typeface="Arial" pitchFamily="34" charset="0"/>
              </a:rPr>
              <a:t>investigation </a:t>
            </a:r>
            <a:r>
              <a:rPr lang="en-US" dirty="0">
                <a:latin typeface="Arial" pitchFamily="34" charset="0"/>
                <a:cs typeface="Arial" pitchFamily="34" charset="0"/>
              </a:rPr>
              <a:t>takes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place </a:t>
            </a:r>
            <a:r>
              <a:rPr lang="en-US" dirty="0">
                <a:latin typeface="Arial" pitchFamily="34" charset="0"/>
                <a:cs typeface="Arial" pitchFamily="34" charset="0"/>
              </a:rPr>
              <a:t>in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workplace </a:t>
            </a:r>
            <a:r>
              <a:rPr lang="en-US" dirty="0">
                <a:latin typeface="Arial" pitchFamily="34" charset="0"/>
                <a:cs typeface="Arial" pitchFamily="34" charset="0"/>
              </a:rPr>
              <a:t>- detailed 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interviews, </a:t>
            </a:r>
            <a:r>
              <a:rPr lang="en-US" dirty="0">
                <a:latin typeface="Arial" pitchFamily="34" charset="0"/>
                <a:cs typeface="Arial" pitchFamily="34" charset="0"/>
              </a:rPr>
              <a:t>observation, analysis of</a:t>
            </a:r>
            <a:r>
              <a:rPr lang="en-US" spc="-95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communications, 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physical workplace,</a:t>
            </a:r>
            <a:r>
              <a:rPr lang="en-US" spc="-10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artefacts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755650" lvl="1" indent="-286385">
              <a:lnSpc>
                <a:spcPct val="100000"/>
              </a:lnSpc>
              <a:spcBef>
                <a:spcPts val="445"/>
              </a:spcBef>
              <a:buChar char="–"/>
              <a:tabLst>
                <a:tab pos="755650" algn="l"/>
                <a:tab pos="75628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number of models</a:t>
            </a:r>
            <a:r>
              <a:rPr lang="en-US" spc="-10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created:</a:t>
            </a:r>
          </a:p>
          <a:p>
            <a:pPr marL="1155065" lvl="2">
              <a:lnSpc>
                <a:spcPct val="100000"/>
              </a:lnSpc>
              <a:spcBef>
                <a:spcPts val="400"/>
              </a:spcBef>
              <a:tabLst>
                <a:tab pos="1155700" algn="l"/>
              </a:tabLst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sequence, physical,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flow,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cultural,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artefact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1155065" lvl="2">
              <a:lnSpc>
                <a:spcPct val="100000"/>
              </a:lnSpc>
              <a:spcBef>
                <a:spcPts val="390"/>
              </a:spcBef>
              <a:tabLst>
                <a:tab pos="11557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models consolidated across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users</a:t>
            </a:r>
          </a:p>
          <a:p>
            <a:pPr marL="755650" marR="5080" lvl="1" indent="-285750">
              <a:lnSpc>
                <a:spcPct val="100000"/>
              </a:lnSpc>
              <a:spcBef>
                <a:spcPts val="440"/>
              </a:spcBef>
              <a:buChar char="–"/>
              <a:tabLst>
                <a:tab pos="755650" algn="l"/>
                <a:tab pos="756285" algn="l"/>
              </a:tabLst>
            </a:pPr>
            <a:r>
              <a:rPr lang="en-US" spc="-5" dirty="0">
                <a:latin typeface="Arial" pitchFamily="34" charset="0"/>
                <a:cs typeface="Arial" pitchFamily="34" charset="0"/>
              </a:rPr>
              <a:t>output indicates </a:t>
            </a:r>
            <a:r>
              <a:rPr lang="en-US" dirty="0">
                <a:latin typeface="Arial" pitchFamily="34" charset="0"/>
                <a:cs typeface="Arial" pitchFamily="34" charset="0"/>
              </a:rPr>
              <a:t>task sequences,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artefacts</a:t>
            </a:r>
            <a:r>
              <a:rPr lang="en-US" dirty="0">
                <a:latin typeface="Arial" pitchFamily="34" charset="0"/>
                <a:cs typeface="Arial" pitchFamily="34" charset="0"/>
              </a:rPr>
              <a:t> and  communication channels needed and physical and</a:t>
            </a:r>
            <a:r>
              <a:rPr lang="en-US" spc="-105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cultural 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constraints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Unit-III  Socio organizational issues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32</a:t>
            </a:fld>
            <a:endParaRPr lang="en-IN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Conflict and</a:t>
            </a:r>
            <a:r>
              <a:rPr lang="en-US" spc="-90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power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CSCW 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Computer Supported C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ooperative</a:t>
            </a:r>
            <a:r>
              <a:rPr lang="en-US" sz="2400" i="1" spc="-75" dirty="0" smtClean="0">
                <a:latin typeface="Arial" pitchFamily="34" charset="0"/>
                <a:cs typeface="Arial" pitchFamily="34" charset="0"/>
              </a:rPr>
              <a:t> W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ork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755015" indent="-285750">
              <a:lnSpc>
                <a:spcPct val="100000"/>
              </a:lnSpc>
              <a:spcBef>
                <a:spcPts val="465"/>
              </a:spcBef>
              <a:buChar char="–"/>
              <a:tabLst>
                <a:tab pos="755650" algn="l"/>
              </a:tabLst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people and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groups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have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conflicting</a:t>
            </a:r>
            <a:r>
              <a:rPr lang="en-US" sz="2400" spc="3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goals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755015" indent="-285750">
              <a:lnSpc>
                <a:spcPct val="100000"/>
              </a:lnSpc>
              <a:spcBef>
                <a:spcPts val="475"/>
              </a:spcBef>
              <a:buChar char="–"/>
              <a:tabLst>
                <a:tab pos="755650" algn="l"/>
              </a:tabLst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systems assuming cooperation will</a:t>
            </a:r>
            <a:r>
              <a:rPr lang="en-US" sz="2400" spc="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fail</a:t>
            </a:r>
            <a:r>
              <a:rPr lang="en-US" sz="2400" spc="-5" dirty="0" smtClean="0">
                <a:latin typeface="Arial" pitchFamily="34" charset="0"/>
                <a:cs typeface="Arial" pitchFamily="34" charset="0"/>
              </a:rPr>
              <a:t>!</a:t>
            </a:r>
          </a:p>
          <a:p>
            <a:pPr marL="469265">
              <a:lnSpc>
                <a:spcPct val="100000"/>
              </a:lnSpc>
              <a:spcBef>
                <a:spcPts val="580"/>
              </a:spcBef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e.g. </a:t>
            </a:r>
            <a:r>
              <a:rPr lang="en-US" sz="2400" spc="-10" dirty="0" err="1">
                <a:latin typeface="Arial" pitchFamily="34" charset="0"/>
                <a:cs typeface="Arial" pitchFamily="34" charset="0"/>
              </a:rPr>
              <a:t>computerise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 stock</a:t>
            </a:r>
            <a:r>
              <a:rPr lang="en-US" sz="2400" spc="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control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755015">
              <a:lnSpc>
                <a:spcPts val="2390"/>
              </a:lnSpc>
              <a:spcBef>
                <a:spcPts val="475"/>
              </a:spcBef>
            </a:pPr>
            <a:r>
              <a:rPr lang="en-US" sz="2400" spc="-10" dirty="0">
                <a:latin typeface="Arial" pitchFamily="34" charset="0"/>
                <a:cs typeface="Arial" pitchFamily="34" charset="0"/>
              </a:rPr>
              <a:t>stockman looses control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of</a:t>
            </a:r>
            <a:r>
              <a:rPr lang="en-US" sz="2400" spc="2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information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37515" algn="ctr">
              <a:lnSpc>
                <a:spcPts val="2870"/>
              </a:lnSpc>
              <a:tabLst>
                <a:tab pos="953769" algn="l"/>
              </a:tabLst>
            </a:pPr>
            <a:r>
              <a:rPr lang="en-US" sz="2400" spc="-10" dirty="0" smtClean="0">
                <a:latin typeface="Arial" pitchFamily="34" charset="0"/>
                <a:cs typeface="Arial" pitchFamily="34" charset="0"/>
              </a:rPr>
              <a:t>subverts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system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identify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stakeholders – not just the</a:t>
            </a:r>
            <a:r>
              <a:rPr lang="en-US" sz="2400" spc="-6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users</a:t>
            </a:r>
          </a:p>
          <a:p>
            <a:pPr marL="755015" indent="-285750">
              <a:lnSpc>
                <a:spcPct val="100000"/>
              </a:lnSpc>
              <a:spcBef>
                <a:spcPts val="475"/>
              </a:spcBef>
              <a:buChar char="–"/>
              <a:tabLst>
                <a:tab pos="75565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Unit-III  Socio organizational issues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>
            <a:normAutofit/>
          </a:bodyPr>
          <a:lstStyle/>
          <a:p>
            <a:pPr algn="ctr"/>
            <a:r>
              <a:rPr lang="en-US" spc="-5" dirty="0" err="1">
                <a:latin typeface="Arial" pitchFamily="34" charset="0"/>
                <a:cs typeface="Arial" pitchFamily="34" charset="0"/>
              </a:rPr>
              <a:t>Organisational</a:t>
            </a:r>
            <a:r>
              <a:rPr lang="en-US" spc="-85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structures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/>
          <a:lstStyle/>
          <a:p>
            <a:pPr marL="354965" indent="-342900">
              <a:lnSpc>
                <a:spcPct val="100000"/>
              </a:lnSpc>
              <a:spcBef>
                <a:spcPts val="359"/>
              </a:spcBef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latin typeface="Arial" pitchFamily="34" charset="0"/>
                <a:cs typeface="Arial" pitchFamily="34" charset="0"/>
              </a:rPr>
              <a:t>Groupware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affects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organisational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structures</a:t>
            </a:r>
          </a:p>
          <a:p>
            <a:pPr marL="755650" lvl="1" indent="-286385">
              <a:lnSpc>
                <a:spcPct val="100000"/>
              </a:lnSpc>
              <a:spcBef>
                <a:spcPts val="210"/>
              </a:spcBef>
              <a:buChar char="–"/>
              <a:tabLst>
                <a:tab pos="756285" algn="l"/>
              </a:tabLst>
            </a:pPr>
            <a:r>
              <a:rPr lang="en-US" sz="2000" spc="-10" dirty="0">
                <a:latin typeface="Arial" pitchFamily="34" charset="0"/>
                <a:cs typeface="Arial" pitchFamily="34" charset="0"/>
              </a:rPr>
              <a:t>communication structures </a:t>
            </a:r>
            <a:r>
              <a:rPr lang="en-US" sz="2000" spc="-5" dirty="0">
                <a:latin typeface="Arial" pitchFamily="34" charset="0"/>
                <a:cs typeface="Arial" pitchFamily="34" charset="0"/>
              </a:rPr>
              <a:t>reflect line</a:t>
            </a:r>
            <a:r>
              <a:rPr lang="en-US" sz="2000" spc="4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-10" dirty="0">
                <a:latin typeface="Arial" pitchFamily="34" charset="0"/>
                <a:cs typeface="Arial" pitchFamily="34" charset="0"/>
              </a:rPr>
              <a:t>management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755015" lvl="1" indent="-285750">
              <a:lnSpc>
                <a:spcPct val="100000"/>
              </a:lnSpc>
              <a:spcBef>
                <a:spcPts val="240"/>
              </a:spcBef>
              <a:buChar char="–"/>
              <a:tabLst>
                <a:tab pos="755650" algn="l"/>
              </a:tabLst>
            </a:pPr>
            <a:r>
              <a:rPr lang="en-US" sz="2000" spc="-5" dirty="0">
                <a:latin typeface="Arial" pitchFamily="34" charset="0"/>
                <a:cs typeface="Arial" pitchFamily="34" charset="0"/>
              </a:rPr>
              <a:t>email – cross-</a:t>
            </a:r>
            <a:r>
              <a:rPr lang="en-US" sz="2000" spc="-5" dirty="0" err="1">
                <a:latin typeface="Arial" pitchFamily="34" charset="0"/>
                <a:cs typeface="Arial" pitchFamily="34" charset="0"/>
              </a:rPr>
              <a:t>organisational</a:t>
            </a:r>
            <a:r>
              <a:rPr lang="en-US" sz="2000" spc="2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-10" dirty="0">
                <a:latin typeface="Arial" pitchFamily="34" charset="0"/>
                <a:cs typeface="Arial" pitchFamily="34" charset="0"/>
              </a:rPr>
              <a:t>communication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00000"/>
              </a:lnSpc>
              <a:buFont typeface="Verdana"/>
              <a:buChar char="–"/>
            </a:pPr>
            <a:endParaRPr lang="en-US" sz="2850" dirty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ts val="272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Disenfranchises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lower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management</a:t>
            </a:r>
          </a:p>
          <a:p>
            <a:pPr marL="1841500">
              <a:lnSpc>
                <a:spcPts val="272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disaffected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staff and</a:t>
            </a:r>
            <a:r>
              <a:rPr lang="en-US" sz="2400" spc="-38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‘sabotage’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3100" dirty="0">
              <a:latin typeface="Arial" pitchFamily="34" charset="0"/>
              <a:cs typeface="Arial" pitchFamily="34" charset="0"/>
            </a:endParaRPr>
          </a:p>
          <a:p>
            <a:pPr marL="355600" marR="5080" indent="-342900">
              <a:lnSpc>
                <a:spcPts val="259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Technology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can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be used to change management  style and power</a:t>
            </a:r>
            <a:r>
              <a:rPr lang="en-US" sz="2400" spc="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structures</a:t>
            </a:r>
          </a:p>
          <a:p>
            <a:pPr marL="755650" lvl="1" indent="-286385">
              <a:lnSpc>
                <a:spcPct val="100000"/>
              </a:lnSpc>
              <a:spcBef>
                <a:spcPts val="180"/>
              </a:spcBef>
              <a:buChar char="–"/>
              <a:tabLst>
                <a:tab pos="756285" algn="l"/>
              </a:tabLst>
            </a:pPr>
            <a:r>
              <a:rPr lang="en-US" sz="2000" spc="-5" dirty="0">
                <a:latin typeface="Arial" pitchFamily="34" charset="0"/>
                <a:cs typeface="Arial" pitchFamily="34" charset="0"/>
              </a:rPr>
              <a:t>but need to know that is what we are</a:t>
            </a:r>
            <a:r>
              <a:rPr lang="en-US" sz="2000" spc="-10" dirty="0">
                <a:latin typeface="Arial" pitchFamily="34" charset="0"/>
                <a:cs typeface="Arial" pitchFamily="34" charset="0"/>
              </a:rPr>
              <a:t> doing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755015" lvl="1" indent="-285750">
              <a:lnSpc>
                <a:spcPct val="100000"/>
              </a:lnSpc>
              <a:spcBef>
                <a:spcPts val="240"/>
              </a:spcBef>
              <a:buChar char="–"/>
              <a:tabLst>
                <a:tab pos="755650" algn="l"/>
              </a:tabLst>
            </a:pPr>
            <a:r>
              <a:rPr lang="en-US" sz="2000" spc="-5" dirty="0">
                <a:latin typeface="Arial" pitchFamily="34" charset="0"/>
                <a:cs typeface="Arial" pitchFamily="34" charset="0"/>
              </a:rPr>
              <a:t>and more often an </a:t>
            </a:r>
            <a:r>
              <a:rPr lang="en-US" sz="2000" spc="-10" dirty="0">
                <a:latin typeface="Arial" pitchFamily="34" charset="0"/>
                <a:cs typeface="Arial" pitchFamily="34" charset="0"/>
              </a:rPr>
              <a:t>accident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-5" dirty="0">
                <a:latin typeface="Arial" pitchFamily="34" charset="0"/>
                <a:cs typeface="Arial" pitchFamily="34" charset="0"/>
              </a:rPr>
              <a:t>!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Unit-III  Socio organizational issues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pPr algn="ctr"/>
            <a:r>
              <a:rPr lang="en-US" spc="-5" dirty="0">
                <a:latin typeface="Arial" pitchFamily="34" charset="0"/>
                <a:cs typeface="Arial" pitchFamily="34" charset="0"/>
              </a:rPr>
              <a:t>Invisible</a:t>
            </a:r>
            <a:r>
              <a:rPr lang="en-US" spc="-85" dirty="0">
                <a:latin typeface="Arial" pitchFamily="34" charset="0"/>
                <a:cs typeface="Arial" pitchFamily="34" charset="0"/>
              </a:rPr>
              <a:t>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workers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6542" y="1232510"/>
            <a:ext cx="10515600" cy="4962312"/>
          </a:xfrm>
        </p:spPr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Telecommunications improvements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allow: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755650" indent="-285750">
              <a:lnSpc>
                <a:spcPct val="100000"/>
              </a:lnSpc>
              <a:spcBef>
                <a:spcPts val="19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neighbourhood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workcentres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755650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6285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home-based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5" dirty="0" err="1">
                <a:latin typeface="Arial" pitchFamily="34" charset="0"/>
                <a:cs typeface="Arial" pitchFamily="34" charset="0"/>
              </a:rPr>
              <a:t>tele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-working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Many ecological and economic</a:t>
            </a:r>
            <a:r>
              <a:rPr lang="en-US" sz="2400" spc="-4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benefits</a:t>
            </a:r>
          </a:p>
          <a:p>
            <a:pPr marL="755650" indent="-286385">
              <a:lnSpc>
                <a:spcPct val="100000"/>
              </a:lnSpc>
              <a:spcBef>
                <a:spcPts val="190"/>
              </a:spcBef>
              <a:buChar char="–"/>
              <a:tabLst>
                <a:tab pos="755650" algn="l"/>
                <a:tab pos="756285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reduce car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travel</a:t>
            </a:r>
          </a:p>
          <a:p>
            <a:pPr marL="755650" indent="-286385">
              <a:lnSpc>
                <a:spcPct val="100000"/>
              </a:lnSpc>
              <a:spcBef>
                <a:spcPts val="204"/>
              </a:spcBef>
              <a:buChar char="–"/>
              <a:tabLst>
                <a:tab pos="755015" algn="l"/>
                <a:tab pos="756285" algn="l"/>
              </a:tabLst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flexible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family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commitments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but: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755650" indent="-286385">
              <a:lnSpc>
                <a:spcPct val="100000"/>
              </a:lnSpc>
              <a:spcBef>
                <a:spcPts val="185"/>
              </a:spcBef>
              <a:buChar char="–"/>
              <a:tabLst>
                <a:tab pos="755650" algn="l"/>
                <a:tab pos="756285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‘management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by presence’ doesn't</a:t>
            </a:r>
            <a:r>
              <a:rPr lang="en-US" sz="2400" spc="-3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work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755650" indent="-286385">
              <a:lnSpc>
                <a:spcPct val="100000"/>
              </a:lnSpc>
              <a:spcBef>
                <a:spcPts val="204"/>
              </a:spcBef>
              <a:buChar char="–"/>
              <a:tabLst>
                <a:tab pos="755650" algn="l"/>
                <a:tab pos="756285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presence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increases perceived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worth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755650" indent="-286385">
              <a:lnSpc>
                <a:spcPct val="100000"/>
              </a:lnSpc>
              <a:spcBef>
                <a:spcPts val="204"/>
              </a:spcBef>
              <a:buChar char="–"/>
              <a:tabLst>
                <a:tab pos="755650" algn="l"/>
                <a:tab pos="756285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problems for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promotion</a:t>
            </a:r>
          </a:p>
          <a:p>
            <a:pPr marL="12700">
              <a:lnSpc>
                <a:spcPts val="2055"/>
              </a:lnSpc>
              <a:spcBef>
                <a:spcPts val="142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Barriers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to </a:t>
            </a:r>
            <a:r>
              <a:rPr lang="en-US" sz="2400" spc="-5" dirty="0" err="1">
                <a:latin typeface="Arial" pitchFamily="34" charset="0"/>
                <a:cs typeface="Arial" pitchFamily="34" charset="0"/>
              </a:rPr>
              <a:t>tele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-working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are</a:t>
            </a:r>
            <a:r>
              <a:rPr lang="en-US" sz="2400" spc="-7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managerial/social</a:t>
            </a:r>
          </a:p>
          <a:p>
            <a:pPr marL="355600">
              <a:lnSpc>
                <a:spcPts val="2055"/>
              </a:lnSpc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not</a:t>
            </a:r>
            <a:r>
              <a:rPr lang="en-US" sz="2400" i="1" spc="-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technological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Unit-III  Socio organizational issues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600"/>
            <a:ext cx="10515600" cy="856343"/>
          </a:xfrm>
        </p:spPr>
        <p:txBody>
          <a:bodyPr/>
          <a:lstStyle/>
          <a:p>
            <a:pPr algn="ctr"/>
            <a:r>
              <a:rPr lang="en-US" spc="-5" dirty="0">
                <a:latin typeface="Arial" pitchFamily="34" charset="0"/>
                <a:cs typeface="Arial" pitchFamily="34" charset="0"/>
              </a:rPr>
              <a:t>Benefits for</a:t>
            </a:r>
            <a:r>
              <a:rPr lang="en-US" spc="-95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all?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Disproportionate effort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755015">
              <a:lnSpc>
                <a:spcPct val="100000"/>
              </a:lnSpc>
              <a:spcBef>
                <a:spcPts val="229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who puts in the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effort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≠ who gets the</a:t>
            </a:r>
            <a:r>
              <a:rPr lang="en-US" sz="2400" spc="-5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benefit</a:t>
            </a: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en-US" sz="2400" spc="-10" dirty="0">
                <a:latin typeface="Arial" pitchFamily="34" charset="0"/>
                <a:cs typeface="Arial" pitchFamily="34" charset="0"/>
              </a:rPr>
              <a:t>Example: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shared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diary: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755650" indent="-286385">
              <a:lnSpc>
                <a:spcPct val="100000"/>
              </a:lnSpc>
              <a:spcBef>
                <a:spcPts val="229"/>
              </a:spcBef>
              <a:buChar char="–"/>
              <a:tabLst>
                <a:tab pos="755015" algn="l"/>
                <a:tab pos="756285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effort: secretaries and subordinates, enter</a:t>
            </a:r>
            <a:r>
              <a:rPr lang="en-US" sz="2400" spc="-9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data</a:t>
            </a:r>
          </a:p>
          <a:p>
            <a:pPr marL="755650" indent="-286385">
              <a:lnSpc>
                <a:spcPct val="100000"/>
              </a:lnSpc>
              <a:spcBef>
                <a:spcPts val="225"/>
              </a:spcBef>
              <a:buChar char="–"/>
              <a:tabLst>
                <a:tab pos="755650" algn="l"/>
                <a:tab pos="756285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benefit: manager easy to arrange</a:t>
            </a:r>
            <a:r>
              <a:rPr lang="en-US" sz="2400" spc="-6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meetings</a:t>
            </a:r>
          </a:p>
          <a:p>
            <a:pPr marL="755015" indent="-285750">
              <a:lnSpc>
                <a:spcPct val="100000"/>
              </a:lnSpc>
              <a:spcBef>
                <a:spcPts val="229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result: falls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into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disuse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Solutions: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coerce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use,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design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in</a:t>
            </a:r>
            <a:r>
              <a:rPr lang="en-US" sz="2400" spc="3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10" dirty="0" smtClean="0">
                <a:latin typeface="Arial" pitchFamily="34" charset="0"/>
                <a:cs typeface="Arial" pitchFamily="34" charset="0"/>
              </a:rPr>
              <a:t>symmetry</a:t>
            </a: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Free rider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problem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no bias, but still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problem</a:t>
            </a:r>
          </a:p>
          <a:p>
            <a:pPr marL="469900" marR="2066925">
              <a:lnSpc>
                <a:spcPts val="3560"/>
              </a:lnSpc>
              <a:spcBef>
                <a:spcPts val="355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possible to get benefit without doing work 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if everyone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does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it,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system falls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into</a:t>
            </a:r>
            <a:r>
              <a:rPr lang="en-US" sz="2400" spc="-3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disuse</a:t>
            </a:r>
          </a:p>
          <a:p>
            <a:pPr marL="927100">
              <a:lnSpc>
                <a:spcPct val="100000"/>
              </a:lnSpc>
              <a:spcBef>
                <a:spcPts val="1015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e.g. electronic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conferences (read but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never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contribute)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69900">
              <a:lnSpc>
                <a:spcPct val="100000"/>
              </a:lnSpc>
              <a:spcBef>
                <a:spcPts val="142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solutions: strict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protocols, increase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visibility (social</a:t>
            </a:r>
            <a:r>
              <a:rPr lang="en-US" sz="2400" spc="-3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pressure)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Unit-III  Socio organizational issues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Critical</a:t>
            </a:r>
            <a:r>
              <a:rPr lang="en-US" spc="-90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mass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Early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telephone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system:</a:t>
            </a:r>
          </a:p>
          <a:p>
            <a:pPr marL="755650">
              <a:lnSpc>
                <a:spcPct val="100000"/>
              </a:lnSpc>
              <a:spcBef>
                <a:spcPts val="210"/>
              </a:spcBef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few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subscribers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– no one to</a:t>
            </a:r>
            <a:r>
              <a:rPr lang="en-US" sz="2400" spc="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ring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755650">
              <a:lnSpc>
                <a:spcPct val="100000"/>
              </a:lnSpc>
              <a:spcBef>
                <a:spcPts val="240"/>
              </a:spcBef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lots of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subscribers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– never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stops</a:t>
            </a:r>
            <a:r>
              <a:rPr lang="en-US" sz="2400" spc="3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ringing!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Electronic communications</a:t>
            </a:r>
            <a:r>
              <a:rPr lang="en-US" sz="2400" spc="-1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similar:</a:t>
            </a:r>
          </a:p>
          <a:p>
            <a:pPr marL="755650">
              <a:lnSpc>
                <a:spcPct val="100000"/>
              </a:lnSpc>
              <a:spcBef>
                <a:spcPts val="200"/>
              </a:spcBef>
            </a:pPr>
            <a:r>
              <a:rPr lang="en-US" sz="2400" spc="-10" dirty="0">
                <a:latin typeface="Arial" pitchFamily="34" charset="0"/>
                <a:cs typeface="Arial" pitchFamily="34" charset="0"/>
              </a:rPr>
              <a:t>benefit </a:t>
            </a:r>
            <a:r>
              <a:rPr lang="en-US" sz="2400" spc="-1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sz="2400" spc="-5" dirty="0" smtClean="0">
                <a:latin typeface="Arial" pitchFamily="34" charset="0"/>
                <a:cs typeface="Arial" pitchFamily="34" charset="0"/>
              </a:rPr>
              <a:t>is proportional to number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of</a:t>
            </a:r>
            <a:r>
              <a:rPr lang="en-US" sz="2400" spc="-28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subscribers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755650" marR="514984">
              <a:lnSpc>
                <a:spcPct val="109700"/>
              </a:lnSpc>
              <a:spcBef>
                <a:spcPts val="20"/>
              </a:spcBef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early users have negative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cost/benefit 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need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critical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mass to give net</a:t>
            </a:r>
            <a:r>
              <a:rPr lang="en-US" sz="2400" spc="1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benefits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How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to get</a:t>
            </a:r>
            <a:r>
              <a:rPr lang="en-US" sz="2400" spc="1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started?</a:t>
            </a:r>
          </a:p>
          <a:p>
            <a:pPr marL="755650" indent="-286385">
              <a:lnSpc>
                <a:spcPct val="100000"/>
              </a:lnSpc>
              <a:spcBef>
                <a:spcPts val="219"/>
              </a:spcBef>
              <a:buChar char="–"/>
              <a:tabLst>
                <a:tab pos="756285" algn="l"/>
              </a:tabLst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look for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cliques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to form core user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base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755650" indent="-286385">
              <a:lnSpc>
                <a:spcPct val="100000"/>
              </a:lnSpc>
              <a:spcBef>
                <a:spcPts val="229"/>
              </a:spcBef>
              <a:buChar char="–"/>
              <a:tabLst>
                <a:tab pos="756285" algn="l"/>
              </a:tabLst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design to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benefit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an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initial small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user</a:t>
            </a:r>
            <a:r>
              <a:rPr lang="en-US" sz="2400" spc="5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base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Unit-III  Socio organizational issues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sp>
        <p:nvSpPr>
          <p:cNvPr id="8" name="object 2"/>
          <p:cNvSpPr/>
          <p:nvPr/>
        </p:nvSpPr>
        <p:spPr>
          <a:xfrm>
            <a:off x="8130963" y="690373"/>
            <a:ext cx="3553037" cy="2285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862594"/>
              </p:ext>
            </p:extLst>
          </p:nvPr>
        </p:nvGraphicFramePr>
        <p:xfrm>
          <a:off x="2665185" y="2975429"/>
          <a:ext cx="395514" cy="478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5" imgW="152280" imgH="139680" progId="Equation.3">
                  <p:embed/>
                </p:oleObj>
              </mc:Choice>
              <mc:Fallback>
                <p:oleObj name="Equation" r:id="rId5" imgW="152280" imgH="139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185" y="2975429"/>
                        <a:ext cx="395514" cy="478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34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Evaluating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the</a:t>
            </a:r>
            <a:r>
              <a:rPr lang="en-US" spc="-95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benefits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Assuming we have avoided the</a:t>
            </a:r>
            <a:r>
              <a:rPr lang="en-US" spc="-40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pitfalls!</a:t>
            </a:r>
          </a:p>
          <a:p>
            <a:pPr marL="12700">
              <a:lnSpc>
                <a:spcPct val="100000"/>
              </a:lnSpc>
              <a:spcBef>
                <a:spcPts val="1864"/>
              </a:spcBef>
            </a:pPr>
            <a:r>
              <a:rPr lang="en-US" spc="-5" dirty="0">
                <a:latin typeface="Arial" pitchFamily="34" charset="0"/>
                <a:cs typeface="Arial" pitchFamily="34" charset="0"/>
              </a:rPr>
              <a:t>How </a:t>
            </a:r>
            <a:r>
              <a:rPr lang="en-US" dirty="0">
                <a:latin typeface="Arial" pitchFamily="34" charset="0"/>
                <a:cs typeface="Arial" pitchFamily="34" charset="0"/>
              </a:rPr>
              <a:t>do 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we </a:t>
            </a:r>
            <a:r>
              <a:rPr lang="en-US" dirty="0">
                <a:latin typeface="Arial" pitchFamily="34" charset="0"/>
                <a:cs typeface="Arial" pitchFamily="34" charset="0"/>
              </a:rPr>
              <a:t>measure our</a:t>
            </a:r>
            <a:r>
              <a:rPr lang="en-US" spc="-5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success?</a:t>
            </a:r>
          </a:p>
          <a:p>
            <a:pPr marR="607060" algn="ctr">
              <a:lnSpc>
                <a:spcPts val="2280"/>
              </a:lnSpc>
              <a:spcBef>
                <a:spcPts val="220"/>
              </a:spcBef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job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satisfaction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information</a:t>
            </a:r>
            <a:r>
              <a:rPr lang="en-US" sz="2400" spc="1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flow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39725" marR="62230" indent="-339725">
              <a:lnSpc>
                <a:spcPts val="2280"/>
              </a:lnSpc>
              <a:buChar char="–"/>
              <a:tabLst>
                <a:tab pos="339725" algn="l"/>
                <a:tab pos="2181860" algn="l"/>
              </a:tabLst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hard to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measure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R="3090545" algn="ctr">
              <a:lnSpc>
                <a:spcPts val="2280"/>
              </a:lnSpc>
              <a:spcBef>
                <a:spcPts val="240"/>
              </a:spcBef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economic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benefit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181225" indent="-353695">
              <a:lnSpc>
                <a:spcPts val="2280"/>
              </a:lnSpc>
              <a:buChar char="–"/>
              <a:tabLst>
                <a:tab pos="2168525" algn="l"/>
                <a:tab pos="2181860" algn="l"/>
              </a:tabLst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diffuse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throughout</a:t>
            </a:r>
            <a:r>
              <a:rPr lang="en-US" sz="2400" spc="-1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10" dirty="0" err="1">
                <a:latin typeface="Arial" pitchFamily="34" charset="0"/>
                <a:cs typeface="Arial" pitchFamily="34" charset="0"/>
              </a:rPr>
              <a:t>organisation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But</a:t>
            </a:r>
            <a:r>
              <a:rPr lang="en-US" spc="5" dirty="0">
                <a:latin typeface="Arial" pitchFamily="34" charset="0"/>
                <a:cs typeface="Arial" pitchFamily="34" charset="0"/>
              </a:rPr>
              <a:t> ..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R="1246505" algn="ctr">
              <a:lnSpc>
                <a:spcPts val="2280"/>
              </a:lnSpc>
              <a:spcBef>
                <a:spcPts val="220"/>
              </a:spcBef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costs of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hardware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400" spc="-10" dirty="0">
                <a:latin typeface="Arial" pitchFamily="34" charset="0"/>
                <a:cs typeface="Arial" pitchFamily="34" charset="0"/>
              </a:rPr>
              <a:t>software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R="119380" algn="ctr">
              <a:lnSpc>
                <a:spcPts val="2280"/>
              </a:lnSpc>
            </a:pPr>
            <a:r>
              <a:rPr lang="en-US" sz="2400" spc="-5" dirty="0">
                <a:latin typeface="Arial" pitchFamily="34" charset="0"/>
                <a:cs typeface="Arial" pitchFamily="34" charset="0"/>
              </a:rPr>
              <a:t>… only too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obvious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Perhaps we have to rely on</a:t>
            </a:r>
            <a:r>
              <a:rPr lang="en-US" spc="-10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hype!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Unit-III  Socio organizational issues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3633</TotalTime>
  <Words>1826</Words>
  <Application>Microsoft Office PowerPoint</Application>
  <PresentationFormat>Custom</PresentationFormat>
  <Paragraphs>301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Equation</vt:lpstr>
      <vt:lpstr>Unit-III Socio-organizational issues and stakeholder requirements</vt:lpstr>
      <vt:lpstr>Socio-organizational issues and stakeholder requirements</vt:lpstr>
      <vt:lpstr>Organizational issues</vt:lpstr>
      <vt:lpstr>Conflict and power</vt:lpstr>
      <vt:lpstr>Organisational structures</vt:lpstr>
      <vt:lpstr>Invisible workers</vt:lpstr>
      <vt:lpstr>Benefits for all?</vt:lpstr>
      <vt:lpstr>Critical mass</vt:lpstr>
      <vt:lpstr>Evaluating the benefits</vt:lpstr>
      <vt:lpstr>capturing requirements</vt:lpstr>
      <vt:lpstr>who are the stakeholders?</vt:lpstr>
      <vt:lpstr>who are the stakeholders?</vt:lpstr>
      <vt:lpstr>who are the stakeholders?</vt:lpstr>
      <vt:lpstr>Socio-technical modelling</vt:lpstr>
      <vt:lpstr>CUSTOM methodology</vt:lpstr>
      <vt:lpstr>CUSTOM</vt:lpstr>
      <vt:lpstr>Open System Task Analysis (OSTA)</vt:lpstr>
      <vt:lpstr>Soft systems methodology</vt:lpstr>
      <vt:lpstr>Soft systems methodology</vt:lpstr>
      <vt:lpstr>seven stages of soft systems methodology</vt:lpstr>
      <vt:lpstr>Soft systems methodology</vt:lpstr>
      <vt:lpstr>an airline booking system</vt:lpstr>
      <vt:lpstr>Participatory design</vt:lpstr>
      <vt:lpstr>Participatory design</vt:lpstr>
      <vt:lpstr>Participatory Design</vt:lpstr>
      <vt:lpstr> Participatory design methods </vt:lpstr>
      <vt:lpstr> Participatory design methods </vt:lpstr>
      <vt:lpstr>Ethnographic methods</vt:lpstr>
      <vt:lpstr>Ethnographic methods</vt:lpstr>
      <vt:lpstr>ETHICS (Effective Technical and Human  Implementation of Computer-based Systems)</vt:lpstr>
      <vt:lpstr>Ethnography</vt:lpstr>
      <vt:lpstr>contextual inquiry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yashwanth yashwanth</dc:creator>
  <cp:lastModifiedBy>Windows User</cp:lastModifiedBy>
  <cp:revision>150</cp:revision>
  <dcterms:created xsi:type="dcterms:W3CDTF">2020-08-20T15:23:58Z</dcterms:created>
  <dcterms:modified xsi:type="dcterms:W3CDTF">2020-10-02T08:40:42Z</dcterms:modified>
</cp:coreProperties>
</file>