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04" r:id="rId10"/>
    <p:sldId id="265" r:id="rId11"/>
    <p:sldId id="266" r:id="rId12"/>
    <p:sldId id="267" r:id="rId13"/>
    <p:sldId id="268" r:id="rId14"/>
    <p:sldId id="269" r:id="rId15"/>
    <p:sldId id="30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297" r:id="rId42"/>
    <p:sldId id="299" r:id="rId43"/>
    <p:sldId id="300" r:id="rId44"/>
    <p:sldId id="301" r:id="rId45"/>
    <p:sldId id="298" r:id="rId46"/>
    <p:sldId id="30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EEE8-6E89-4B6D-91FC-80BD9180B2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807-98B4-441C-B9CE-71DDA1B6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4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EEE8-6E89-4B6D-91FC-80BD9180B2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807-98B4-441C-B9CE-71DDA1B6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5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EEE8-6E89-4B6D-91FC-80BD9180B2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807-98B4-441C-B9CE-71DDA1B6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4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EEE8-6E89-4B6D-91FC-80BD9180B2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807-98B4-441C-B9CE-71DDA1B6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EEE8-6E89-4B6D-91FC-80BD9180B2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807-98B4-441C-B9CE-71DDA1B6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1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EEE8-6E89-4B6D-91FC-80BD9180B2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807-98B4-441C-B9CE-71DDA1B6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7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EEE8-6E89-4B6D-91FC-80BD9180B2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807-98B4-441C-B9CE-71DDA1B6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8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EEE8-6E89-4B6D-91FC-80BD9180B2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807-98B4-441C-B9CE-71DDA1B6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EEE8-6E89-4B6D-91FC-80BD9180B2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807-98B4-441C-B9CE-71DDA1B6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8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EEE8-6E89-4B6D-91FC-80BD9180B2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807-98B4-441C-B9CE-71DDA1B6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0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EEE8-6E89-4B6D-91FC-80BD9180B2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807-98B4-441C-B9CE-71DDA1B6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AEEE8-6E89-4B6D-91FC-80BD9180B2D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4807-98B4-441C-B9CE-71DDA1B63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3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b="1" dirty="0" smtClean="0"/>
              <a:t/>
            </a:r>
            <a:br>
              <a:rPr lang="en-GB" altLang="en-US" b="1" dirty="0" smtClean="0"/>
            </a:br>
            <a:r>
              <a:rPr lang="en-GB" altLang="en-US" b="1" dirty="0" smtClean="0"/>
              <a:t>The human : I/O Channel </a:t>
            </a:r>
            <a:r>
              <a:rPr lang="en-IN" b="1" dirty="0"/>
              <a:t/>
            </a:r>
            <a:br>
              <a:rPr lang="en-IN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>
              <a:tabLst>
                <a:tab pos="1333500" algn="l"/>
              </a:tabLst>
            </a:pPr>
            <a:r>
              <a:rPr lang="en-GB" altLang="en-US" sz="3200" dirty="0"/>
              <a:t>Vision</a:t>
            </a:r>
          </a:p>
          <a:p>
            <a:pPr marL="381000">
              <a:tabLst>
                <a:tab pos="1333500" algn="l"/>
              </a:tabLst>
            </a:pPr>
            <a:r>
              <a:rPr lang="en-GB" altLang="en-US" sz="3200" dirty="0"/>
              <a:t>Hearing</a:t>
            </a:r>
          </a:p>
          <a:p>
            <a:pPr marL="381000">
              <a:tabLst>
                <a:tab pos="1333500" algn="l"/>
              </a:tabLst>
            </a:pPr>
            <a:r>
              <a:rPr lang="en-GB" altLang="en-US" sz="3200" dirty="0"/>
              <a:t>Touch </a:t>
            </a:r>
          </a:p>
          <a:p>
            <a:pPr marL="381000">
              <a:tabLst>
                <a:tab pos="1333500" algn="l"/>
              </a:tabLst>
            </a:pPr>
            <a:r>
              <a:rPr lang="en-GB" altLang="en-US" sz="3200" dirty="0"/>
              <a:t>Movement	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>
                <a:solidFill>
                  <a:srgbClr val="C00000"/>
                </a:solidFill>
              </a:rPr>
              <a:t>2.Hearing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10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21586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400" dirty="0"/>
              <a:t>Provides information about environment:</a:t>
            </a:r>
            <a:br>
              <a:rPr lang="en-GB" altLang="en-US" sz="2400" dirty="0"/>
            </a:br>
            <a:r>
              <a:rPr lang="en-GB" altLang="en-US" sz="2400" dirty="0"/>
              <a:t>	</a:t>
            </a:r>
            <a:r>
              <a:rPr lang="en-GB" altLang="en-US" sz="2000" dirty="0">
                <a:solidFill>
                  <a:srgbClr val="FF0000"/>
                </a:solidFill>
              </a:rPr>
              <a:t>distances, directions, objects etc.</a:t>
            </a:r>
          </a:p>
          <a:p>
            <a:pPr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400" dirty="0"/>
              <a:t>Physical apparatus:</a:t>
            </a:r>
          </a:p>
          <a:p>
            <a:pPr lvl="1"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 dirty="0"/>
              <a:t>outer ear	–	</a:t>
            </a:r>
            <a:r>
              <a:rPr lang="en-GB" altLang="en-US" sz="1800" dirty="0"/>
              <a:t>protects inner and amplifies sound</a:t>
            </a:r>
          </a:p>
          <a:p>
            <a:pPr lvl="1"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 dirty="0"/>
              <a:t>middle ear	–	</a:t>
            </a:r>
            <a:r>
              <a:rPr lang="en-GB" altLang="en-US" sz="1800" dirty="0"/>
              <a:t>transmits sound waves as</a:t>
            </a:r>
            <a:br>
              <a:rPr lang="en-GB" altLang="en-US" sz="1800" dirty="0"/>
            </a:br>
            <a:r>
              <a:rPr lang="en-GB" altLang="en-US" sz="1800" dirty="0"/>
              <a:t>			vibrations to inner</a:t>
            </a:r>
            <a:r>
              <a:rPr lang="en-GB" altLang="en-US" sz="1400" dirty="0"/>
              <a:t> </a:t>
            </a:r>
            <a:r>
              <a:rPr lang="en-GB" altLang="en-US" sz="1800" dirty="0"/>
              <a:t>ear</a:t>
            </a:r>
            <a:endParaRPr lang="en-GB" altLang="en-US" sz="2000" dirty="0"/>
          </a:p>
          <a:p>
            <a:pPr lvl="1"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 dirty="0"/>
              <a:t>inner ear	–	</a:t>
            </a:r>
            <a:r>
              <a:rPr lang="en-GB" altLang="en-US" sz="1800" dirty="0"/>
              <a:t>chemical transmitters are released</a:t>
            </a:r>
            <a:br>
              <a:rPr lang="en-GB" altLang="en-US" sz="1800" dirty="0"/>
            </a:br>
            <a:r>
              <a:rPr lang="en-GB" altLang="en-US" sz="1800" dirty="0"/>
              <a:t>			and cause impulses in auditory nerve</a:t>
            </a:r>
            <a:endParaRPr lang="en-GB" altLang="en-US" sz="2000" dirty="0"/>
          </a:p>
          <a:p>
            <a:pPr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400" dirty="0"/>
              <a:t>Sound</a:t>
            </a:r>
          </a:p>
          <a:p>
            <a:pPr lvl="1"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 dirty="0"/>
              <a:t>pitch	–	</a:t>
            </a:r>
            <a:r>
              <a:rPr lang="en-GB" altLang="en-US" sz="1800" dirty="0"/>
              <a:t>sound frequency</a:t>
            </a:r>
          </a:p>
          <a:p>
            <a:pPr lvl="1"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 dirty="0"/>
              <a:t>loudness 	–	</a:t>
            </a:r>
            <a:r>
              <a:rPr lang="en-GB" altLang="en-US" sz="1800" dirty="0"/>
              <a:t>amplitude</a:t>
            </a:r>
            <a:endParaRPr lang="en-GB" altLang="en-US" sz="2000" dirty="0"/>
          </a:p>
          <a:p>
            <a:pPr lvl="1"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 dirty="0"/>
              <a:t>timbre	–	</a:t>
            </a:r>
            <a:r>
              <a:rPr lang="en-GB" altLang="en-US" sz="1800" dirty="0"/>
              <a:t>type or </a:t>
            </a:r>
            <a:r>
              <a:rPr lang="en-GB" altLang="en-US" sz="1800" dirty="0" smtClean="0"/>
              <a:t>quality</a:t>
            </a:r>
          </a:p>
          <a:p>
            <a:pPr lvl="1">
              <a:tabLst>
                <a:tab pos="863600" algn="l"/>
                <a:tab pos="2387600" algn="l"/>
                <a:tab pos="2667000" algn="l"/>
              </a:tabLst>
            </a:pPr>
            <a:endParaRPr lang="en-GB" altLang="en-US" sz="1800" dirty="0"/>
          </a:p>
          <a:p>
            <a:pPr lvl="1"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1800" dirty="0" smtClean="0"/>
              <a:t>Design Focus : warning sound, notification, multimedia, System state</a:t>
            </a:r>
          </a:p>
          <a:p>
            <a:pPr lvl="1">
              <a:tabLst>
                <a:tab pos="863600" algn="l"/>
                <a:tab pos="2387600" algn="l"/>
                <a:tab pos="2667000" algn="l"/>
              </a:tabLst>
            </a:pPr>
            <a:endParaRPr lang="en-GB" altLang="en-US" sz="2000" dirty="0"/>
          </a:p>
          <a:p>
            <a:pPr>
              <a:tabLst>
                <a:tab pos="863600" algn="l"/>
                <a:tab pos="2387600" algn="l"/>
                <a:tab pos="2667000" algn="l"/>
              </a:tabLst>
            </a:pPr>
            <a:endParaRPr lang="en-GB" altLang="en-US" sz="24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Hearing (</a:t>
            </a:r>
            <a:r>
              <a:rPr lang="en-GB" altLang="en-US" dirty="0" err="1" smtClean="0"/>
              <a:t>cont</a:t>
            </a:r>
            <a:r>
              <a:rPr lang="en-GB" altLang="en-US" dirty="0" smtClean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11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/>
              <a:t>Humans can hear frequencies from 20Hz to 15kHz</a:t>
            </a:r>
          </a:p>
          <a:p>
            <a:pPr lvl="1"/>
            <a:r>
              <a:rPr lang="en-GB" altLang="en-US" sz="2000" dirty="0"/>
              <a:t>less accurate distinguishing high frequencies than low.</a:t>
            </a:r>
          </a:p>
          <a:p>
            <a:endParaRPr lang="en-GB" altLang="en-US" sz="2400" dirty="0"/>
          </a:p>
          <a:p>
            <a:r>
              <a:rPr lang="en-GB" altLang="en-US" sz="2400" dirty="0"/>
              <a:t>Auditory system filters sounds</a:t>
            </a:r>
          </a:p>
          <a:p>
            <a:pPr lvl="1"/>
            <a:r>
              <a:rPr lang="en-GB" altLang="en-US" sz="2000" dirty="0"/>
              <a:t>can attend to sounds over background noise. </a:t>
            </a:r>
          </a:p>
          <a:p>
            <a:pPr lvl="1"/>
            <a:r>
              <a:rPr lang="en-GB" altLang="en-US" sz="2000" dirty="0"/>
              <a:t>for example, the </a:t>
            </a:r>
            <a:r>
              <a:rPr lang="en-GB" altLang="en-US" sz="2000" b="1" dirty="0">
                <a:solidFill>
                  <a:srgbClr val="FF0000"/>
                </a:solidFill>
              </a:rPr>
              <a:t>cocktail party phenomenon.</a:t>
            </a:r>
          </a:p>
          <a:p>
            <a:endParaRPr lang="en-GB" altLang="en-US" sz="24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>
                <a:solidFill>
                  <a:srgbClr val="C00000"/>
                </a:solidFill>
              </a:rPr>
              <a:t>3.Touch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12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435100" algn="l"/>
                <a:tab pos="3238500" algn="l"/>
              </a:tabLst>
            </a:pPr>
            <a:r>
              <a:rPr lang="en-GB" altLang="en-US" sz="2000" dirty="0"/>
              <a:t>Provides important feedback about environment.</a:t>
            </a:r>
          </a:p>
          <a:p>
            <a:pPr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 dirty="0"/>
              <a:t>May be key sense for someone who is visually impaired.</a:t>
            </a:r>
          </a:p>
          <a:p>
            <a:pPr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 dirty="0"/>
              <a:t>Stimulus received via receptors in the skin:</a:t>
            </a:r>
          </a:p>
          <a:p>
            <a:pPr lvl="1">
              <a:tabLst>
                <a:tab pos="1435100" algn="l"/>
                <a:tab pos="3238500" algn="l"/>
              </a:tabLst>
            </a:pPr>
            <a:r>
              <a:rPr lang="en-GB" altLang="en-US" sz="1800" dirty="0" err="1" smtClean="0"/>
              <a:t>Thermoreceptors</a:t>
            </a:r>
            <a:r>
              <a:rPr lang="en-GB" altLang="en-US" sz="1800" dirty="0"/>
              <a:t>	– heat and cold</a:t>
            </a:r>
          </a:p>
          <a:p>
            <a:pPr lvl="1">
              <a:tabLst>
                <a:tab pos="1435100" algn="l"/>
                <a:tab pos="3238500" algn="l"/>
              </a:tabLst>
            </a:pPr>
            <a:r>
              <a:rPr lang="en-GB" altLang="en-US" sz="1800" dirty="0" err="1" smtClean="0"/>
              <a:t>Nociceptors</a:t>
            </a:r>
            <a:r>
              <a:rPr lang="en-GB" altLang="en-US" sz="1800" dirty="0"/>
              <a:t>	– pain</a:t>
            </a:r>
          </a:p>
          <a:p>
            <a:pPr lvl="1">
              <a:tabLst>
                <a:tab pos="1435100" algn="l"/>
                <a:tab pos="3238500" algn="l"/>
              </a:tabLst>
            </a:pPr>
            <a:r>
              <a:rPr lang="en-GB" altLang="en-US" sz="1800" dirty="0" smtClean="0"/>
              <a:t>Mechanoreceptors</a:t>
            </a:r>
            <a:r>
              <a:rPr lang="en-GB" altLang="en-US" sz="1800" dirty="0"/>
              <a:t>	– pressure</a:t>
            </a:r>
            <a:br>
              <a:rPr lang="en-GB" altLang="en-US" sz="1800" dirty="0"/>
            </a:br>
            <a:r>
              <a:rPr lang="en-GB" altLang="en-US" sz="1800" dirty="0"/>
              <a:t>		      </a:t>
            </a:r>
            <a:r>
              <a:rPr lang="en-GB" altLang="en-US" sz="1600" dirty="0"/>
              <a:t>(some instant, some continuous)</a:t>
            </a:r>
          </a:p>
          <a:p>
            <a:pPr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 dirty="0"/>
              <a:t>Some areas more sensitive than others e.g. fingers.</a:t>
            </a:r>
          </a:p>
          <a:p>
            <a:pPr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 dirty="0" err="1"/>
              <a:t>Kinethesis</a:t>
            </a:r>
            <a:r>
              <a:rPr lang="en-GB" altLang="en-US" sz="2000" dirty="0"/>
              <a:t>  - awareness of body position </a:t>
            </a:r>
          </a:p>
          <a:p>
            <a:pPr lvl="1">
              <a:tabLst>
                <a:tab pos="1435100" algn="l"/>
                <a:tab pos="3238500" algn="l"/>
              </a:tabLst>
            </a:pPr>
            <a:r>
              <a:rPr lang="en-GB" altLang="en-US" sz="1800" dirty="0"/>
              <a:t>affects comfort and performance.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92" y="3886200"/>
            <a:ext cx="217714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44161"/>
            <a:ext cx="2085975" cy="138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>
                <a:solidFill>
                  <a:srgbClr val="C00000"/>
                </a:solidFill>
              </a:rPr>
              <a:t>4.Movement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13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095500" algn="l"/>
              </a:tabLst>
            </a:pPr>
            <a:r>
              <a:rPr lang="en-GB" altLang="en-US" sz="2400" dirty="0"/>
              <a:t>Time taken to respond to stimulus:</a:t>
            </a:r>
            <a:br>
              <a:rPr lang="en-GB" altLang="en-US" sz="2400" dirty="0"/>
            </a:br>
            <a:r>
              <a:rPr lang="en-GB" altLang="en-US" sz="2400" dirty="0"/>
              <a:t>	reaction time + movement time</a:t>
            </a:r>
          </a:p>
          <a:p>
            <a:pPr>
              <a:tabLst>
                <a:tab pos="2095500" algn="l"/>
              </a:tabLst>
            </a:pPr>
            <a:endParaRPr lang="en-GB" altLang="en-US" sz="800" dirty="0"/>
          </a:p>
          <a:p>
            <a:pPr>
              <a:tabLst>
                <a:tab pos="2095500" algn="l"/>
              </a:tabLst>
            </a:pPr>
            <a:r>
              <a:rPr lang="en-GB" altLang="en-US" sz="2400" dirty="0"/>
              <a:t>Movement time dependent on age, fitness etc.</a:t>
            </a:r>
          </a:p>
          <a:p>
            <a:pPr>
              <a:tabLst>
                <a:tab pos="2095500" algn="l"/>
              </a:tabLst>
            </a:pPr>
            <a:endParaRPr lang="en-GB" altLang="en-US" sz="800" dirty="0"/>
          </a:p>
          <a:p>
            <a:pPr>
              <a:tabLst>
                <a:tab pos="2095500" algn="l"/>
              </a:tabLst>
            </a:pPr>
            <a:r>
              <a:rPr lang="en-GB" altLang="en-US" sz="2400" dirty="0"/>
              <a:t>Reaction time - dependent on stimulus type:</a:t>
            </a:r>
          </a:p>
          <a:p>
            <a:pPr lvl="1">
              <a:tabLst>
                <a:tab pos="2095500" algn="l"/>
              </a:tabLst>
            </a:pPr>
            <a:r>
              <a:rPr lang="en-GB" altLang="en-US" sz="2000" dirty="0"/>
              <a:t>visual	~ 200ms</a:t>
            </a:r>
          </a:p>
          <a:p>
            <a:pPr lvl="1">
              <a:tabLst>
                <a:tab pos="2095500" algn="l"/>
              </a:tabLst>
            </a:pPr>
            <a:r>
              <a:rPr lang="en-GB" altLang="en-US" sz="2000" dirty="0"/>
              <a:t>auditory	~ 150 </a:t>
            </a:r>
            <a:r>
              <a:rPr lang="en-GB" altLang="en-US" sz="2000" dirty="0" err="1"/>
              <a:t>ms</a:t>
            </a:r>
            <a:endParaRPr lang="en-GB" altLang="en-US" sz="2000" dirty="0"/>
          </a:p>
          <a:p>
            <a:pPr lvl="1">
              <a:tabLst>
                <a:tab pos="2095500" algn="l"/>
              </a:tabLst>
            </a:pPr>
            <a:r>
              <a:rPr lang="en-GB" altLang="en-US" sz="2000" dirty="0"/>
              <a:t>pain	~ 700ms</a:t>
            </a:r>
          </a:p>
          <a:p>
            <a:pPr>
              <a:tabLst>
                <a:tab pos="2095500" algn="l"/>
              </a:tabLst>
            </a:pPr>
            <a:endParaRPr lang="en-GB" altLang="en-US" sz="800" dirty="0"/>
          </a:p>
          <a:p>
            <a:pPr>
              <a:tabLst>
                <a:tab pos="2095500" algn="l"/>
              </a:tabLst>
            </a:pPr>
            <a:r>
              <a:rPr lang="en-GB" altLang="en-US" sz="2400" dirty="0"/>
              <a:t>Increasing reaction time decreases accuracy in the unskilled operator but not in the skilled operator.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Movement (</a:t>
            </a:r>
            <a:r>
              <a:rPr lang="en-GB" altLang="en-US" dirty="0" err="1" smtClean="0"/>
              <a:t>cont</a:t>
            </a:r>
            <a:r>
              <a:rPr lang="en-GB" altLang="en-US" dirty="0" smtClean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14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625600" algn="l"/>
              </a:tabLst>
            </a:pPr>
            <a:r>
              <a:rPr lang="en-GB" altLang="en-US" sz="2400" dirty="0" err="1"/>
              <a:t>Fitts</a:t>
            </a:r>
            <a:r>
              <a:rPr lang="en-GB" altLang="en-US" sz="2400" dirty="0"/>
              <a:t>' Law describes the time taken to hit a screen target:</a:t>
            </a:r>
          </a:p>
          <a:p>
            <a:pPr>
              <a:tabLst>
                <a:tab pos="1625600" algn="l"/>
              </a:tabLst>
            </a:pPr>
            <a:r>
              <a:rPr lang="en-US" sz="2400" dirty="0" smtClean="0"/>
              <a:t>amount </a:t>
            </a:r>
            <a:r>
              <a:rPr lang="en-US" sz="2400" dirty="0"/>
              <a:t>of time required for a person to move a pointer (e.g., mouse cursor) to a target area is a function of the distance to the target divided by the size of the target.</a:t>
            </a:r>
            <a:endParaRPr lang="en-GB" altLang="en-US" sz="2400" dirty="0"/>
          </a:p>
          <a:p>
            <a:pPr>
              <a:buNone/>
              <a:tabLst>
                <a:tab pos="1625600" algn="l"/>
              </a:tabLst>
            </a:pPr>
            <a:r>
              <a:rPr lang="en-GB" altLang="en-US" sz="2400" dirty="0"/>
              <a:t>		Mt = a + b log</a:t>
            </a:r>
            <a:r>
              <a:rPr lang="en-GB" altLang="en-US" sz="2400" baseline="-25000" dirty="0"/>
              <a:t>2</a:t>
            </a:r>
            <a:r>
              <a:rPr lang="en-GB" altLang="en-US" sz="2400" dirty="0"/>
              <a:t>(D/S + 1</a:t>
            </a:r>
            <a:r>
              <a:rPr lang="en-GB" altLang="en-US" sz="2400" dirty="0" smtClean="0"/>
              <a:t>)</a:t>
            </a:r>
          </a:p>
          <a:p>
            <a:pPr>
              <a:buNone/>
              <a:tabLst>
                <a:tab pos="1625600" algn="l"/>
              </a:tabLst>
            </a:pPr>
            <a:endParaRPr lang="en-GB" altLang="en-US" sz="2400" dirty="0"/>
          </a:p>
          <a:p>
            <a:pPr>
              <a:tabLst>
                <a:tab pos="1625600" algn="l"/>
              </a:tabLst>
            </a:pPr>
            <a:endParaRPr lang="en-GB" altLang="en-US" sz="1200" dirty="0" smtClean="0"/>
          </a:p>
          <a:p>
            <a:pPr>
              <a:tabLst>
                <a:tab pos="1625600" algn="l"/>
              </a:tabLst>
            </a:pPr>
            <a:endParaRPr lang="en-GB" altLang="en-US" sz="1200" dirty="0"/>
          </a:p>
          <a:p>
            <a:pPr>
              <a:tabLst>
                <a:tab pos="1625600" algn="l"/>
              </a:tabLst>
            </a:pPr>
            <a:endParaRPr lang="en-GB" altLang="en-US" sz="1200" dirty="0"/>
          </a:p>
          <a:p>
            <a:pPr marL="571500" lvl="1" indent="6350">
              <a:buNone/>
              <a:tabLst>
                <a:tab pos="1625600" algn="l"/>
              </a:tabLst>
            </a:pPr>
            <a:endParaRPr lang="en-GB" altLang="en-US" sz="2000" dirty="0" smtClean="0"/>
          </a:p>
          <a:p>
            <a:pPr marL="571500" lvl="1" indent="6350">
              <a:buNone/>
              <a:tabLst>
                <a:tab pos="1625600" algn="l"/>
              </a:tabLst>
            </a:pPr>
            <a:r>
              <a:rPr lang="en-GB" altLang="en-US" sz="2000" dirty="0" smtClean="0"/>
              <a:t>where</a:t>
            </a:r>
            <a:r>
              <a:rPr lang="en-GB" altLang="en-US" sz="2000" dirty="0"/>
              <a:t>:	a and b are empirically determined constants</a:t>
            </a:r>
          </a:p>
          <a:p>
            <a:pPr marL="571500" lvl="1" indent="6350">
              <a:buNone/>
              <a:tabLst>
                <a:tab pos="1625600" algn="l"/>
              </a:tabLst>
            </a:pPr>
            <a:r>
              <a:rPr lang="en-GB" altLang="en-US" sz="2000" dirty="0"/>
              <a:t>	Mt is movement time</a:t>
            </a:r>
          </a:p>
          <a:p>
            <a:pPr marL="571500" lvl="1" indent="6350">
              <a:buNone/>
              <a:tabLst>
                <a:tab pos="1625600" algn="l"/>
              </a:tabLst>
            </a:pPr>
            <a:r>
              <a:rPr lang="en-GB" altLang="en-US" sz="2000" dirty="0"/>
              <a:t>	D is Distance </a:t>
            </a:r>
          </a:p>
          <a:p>
            <a:pPr marL="571500" lvl="1" indent="6350">
              <a:buNone/>
              <a:tabLst>
                <a:tab pos="1625600" algn="l"/>
              </a:tabLst>
            </a:pPr>
            <a:r>
              <a:rPr lang="en-GB" altLang="en-US" sz="2000" dirty="0"/>
              <a:t>	S is Size of </a:t>
            </a:r>
            <a:r>
              <a:rPr lang="en-GB" altLang="en-US" sz="2000" dirty="0" smtClean="0"/>
              <a:t>target</a:t>
            </a:r>
            <a:endParaRPr lang="en-GB" altLang="en-US" sz="24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01206"/>
            <a:ext cx="3362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58406"/>
            <a:ext cx="3325813" cy="137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Movement (</a:t>
            </a:r>
            <a:r>
              <a:rPr lang="en-GB" altLang="en-US" dirty="0" err="1" smtClean="0"/>
              <a:t>cont</a:t>
            </a:r>
            <a:r>
              <a:rPr lang="en-GB" altLang="en-US" dirty="0" smtClean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15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625600" algn="l"/>
              </a:tabLst>
            </a:pPr>
            <a:endParaRPr lang="en-GB" altLang="en-US" sz="2400" dirty="0" smtClean="0">
              <a:solidFill>
                <a:srgbClr val="FF0000"/>
              </a:solidFill>
            </a:endParaRPr>
          </a:p>
          <a:p>
            <a:pPr>
              <a:tabLst>
                <a:tab pos="1625600" algn="l"/>
              </a:tabLst>
            </a:pPr>
            <a:r>
              <a:rPr lang="en-GB" altLang="en-US" sz="2400" dirty="0" smtClean="0">
                <a:solidFill>
                  <a:srgbClr val="FF0000"/>
                </a:solidFill>
              </a:rPr>
              <a:t>targets </a:t>
            </a:r>
            <a:r>
              <a:rPr lang="en-GB" altLang="en-US" sz="2400" dirty="0">
                <a:solidFill>
                  <a:srgbClr val="FF0000"/>
                </a:solidFill>
              </a:rPr>
              <a:t>as large as </a:t>
            </a:r>
            <a:r>
              <a:rPr lang="en-GB" altLang="en-US" sz="2400" dirty="0" smtClean="0">
                <a:solidFill>
                  <a:srgbClr val="FF0000"/>
                </a:solidFill>
              </a:rPr>
              <a:t>possible, distances </a:t>
            </a:r>
            <a:r>
              <a:rPr lang="en-GB" altLang="en-US" sz="2400" dirty="0">
                <a:solidFill>
                  <a:srgbClr val="FF0000"/>
                </a:solidFill>
              </a:rPr>
              <a:t>as small as possible</a:t>
            </a:r>
          </a:p>
          <a:p>
            <a:pPr>
              <a:buFont typeface="Symbol" pitchFamily="18" charset="2"/>
              <a:buChar char="Þ"/>
              <a:tabLst>
                <a:tab pos="1625600" algn="l"/>
              </a:tabLst>
            </a:pPr>
            <a:r>
              <a:rPr lang="en-GB" altLang="en-US" sz="2400" b="1" dirty="0">
                <a:solidFill>
                  <a:srgbClr val="C00000"/>
                </a:solidFill>
              </a:rPr>
              <a:t>In design Focus</a:t>
            </a:r>
            <a:r>
              <a:rPr lang="en-GB" altLang="en-US" sz="2400" dirty="0">
                <a:solidFill>
                  <a:srgbClr val="FF0000"/>
                </a:solidFill>
              </a:rPr>
              <a:t>: Most frequently used option can be placed closest to the user’s start point in the menu list</a:t>
            </a:r>
          </a:p>
          <a:p>
            <a:pPr>
              <a:tabLst>
                <a:tab pos="1625600" algn="l"/>
              </a:tabLst>
            </a:pPr>
            <a:endParaRPr lang="en-GB" altLang="en-US" sz="24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sp>
        <p:nvSpPr>
          <p:cNvPr id="3" name="AutoShape 2" descr="Fitts's law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895600"/>
            <a:ext cx="4067175" cy="3046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556930"/>
            <a:ext cx="3552825" cy="146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pPr algn="ctr"/>
            <a:r>
              <a:rPr lang="en-GB" altLang="en-US" b="1" dirty="0" smtClean="0"/>
              <a:t>Design focus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16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Piechart</a:t>
            </a:r>
            <a:r>
              <a:rPr lang="en-US" sz="2400" dirty="0" smtClean="0"/>
              <a:t>- shaped </a:t>
            </a:r>
            <a:r>
              <a:rPr lang="en-US" sz="2400" dirty="0"/>
              <a:t>menus are preferable to lists since all options are equidistant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If lists are used, the most frequently used options can be placed closest to the </a:t>
            </a:r>
            <a:r>
              <a:rPr lang="en-US" sz="2400" dirty="0" smtClean="0"/>
              <a:t>user’s start </a:t>
            </a:r>
            <a:r>
              <a:rPr lang="en-US" sz="2400" dirty="0"/>
              <a:t>point</a:t>
            </a:r>
          </a:p>
          <a:p>
            <a:pPr marL="70866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Human </a:t>
            </a:r>
            <a:r>
              <a:rPr lang="en-GB" altLang="en-US" dirty="0"/>
              <a:t>Memory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17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>
              <a:tabLst>
                <a:tab pos="1333500" algn="l"/>
              </a:tabLst>
            </a:pPr>
            <a:r>
              <a:rPr lang="en-GB" altLang="en-US" sz="2400" dirty="0"/>
              <a:t>Sensory memory</a:t>
            </a:r>
          </a:p>
          <a:p>
            <a:pPr marL="381000">
              <a:tabLst>
                <a:tab pos="1333500" algn="l"/>
              </a:tabLst>
            </a:pPr>
            <a:r>
              <a:rPr lang="en-GB" altLang="en-US" sz="2400" dirty="0"/>
              <a:t>Short term memory</a:t>
            </a:r>
          </a:p>
          <a:p>
            <a:pPr marL="381000">
              <a:tabLst>
                <a:tab pos="1333500" algn="l"/>
              </a:tabLst>
            </a:pPr>
            <a:r>
              <a:rPr lang="en-GB" altLang="en-US" sz="2400" dirty="0"/>
              <a:t>Long term memory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Memory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18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866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000" dirty="0"/>
          </a:p>
          <a:p>
            <a:pPr marL="708660" lvl="1" indent="-34290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4" y="1490932"/>
            <a:ext cx="77914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Sensory memory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19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It act as </a:t>
            </a:r>
            <a:r>
              <a:rPr lang="en-GB" altLang="en-US" dirty="0">
                <a:solidFill>
                  <a:srgbClr val="C00000"/>
                </a:solidFill>
              </a:rPr>
              <a:t>“buffers”</a:t>
            </a:r>
            <a:r>
              <a:rPr lang="en-GB" altLang="en-US" dirty="0"/>
              <a:t> for stimuli received through senses</a:t>
            </a:r>
          </a:p>
          <a:p>
            <a:r>
              <a:rPr lang="en-GB" altLang="en-US" dirty="0"/>
              <a:t>A sensory memory exists for each sensory channel</a:t>
            </a:r>
          </a:p>
          <a:p>
            <a:pPr lvl="1"/>
            <a:r>
              <a:rPr lang="en-GB" altLang="en-US" dirty="0"/>
              <a:t>iconic memory: visual stimulus</a:t>
            </a:r>
          </a:p>
          <a:p>
            <a:pPr lvl="1"/>
            <a:r>
              <a:rPr lang="en-GB" altLang="en-US" dirty="0"/>
              <a:t>echoic memory: acoustic stimulus</a:t>
            </a:r>
          </a:p>
          <a:p>
            <a:pPr lvl="1"/>
            <a:r>
              <a:rPr lang="en-GB" altLang="en-US" dirty="0"/>
              <a:t>haptic memory: touch stimulus</a:t>
            </a:r>
            <a:endParaRPr lang="en-GB" altLang="en-US" dirty="0">
              <a:solidFill>
                <a:srgbClr val="C00000"/>
              </a:solidFill>
            </a:endParaRPr>
          </a:p>
          <a:p>
            <a:r>
              <a:rPr lang="en-GB" altLang="en-US" dirty="0">
                <a:solidFill>
                  <a:srgbClr val="C00000"/>
                </a:solidFill>
              </a:rPr>
              <a:t>Continuously overwritten by new information coming </a:t>
            </a:r>
            <a:r>
              <a:rPr lang="en-GB" altLang="en-US" dirty="0" smtClean="0">
                <a:solidFill>
                  <a:srgbClr val="C00000"/>
                </a:solidFill>
              </a:rPr>
              <a:t>from these channels</a:t>
            </a:r>
          </a:p>
          <a:p>
            <a:r>
              <a:rPr lang="en-GB" altLang="en-US" dirty="0"/>
              <a:t>Examples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Iconic memory: </a:t>
            </a:r>
            <a:r>
              <a:rPr lang="en-GB" altLang="en-US" dirty="0"/>
              <a:t>At firework displays where moving “sparklers” leave a persistence image, 0.5 sec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Echoic memory: </a:t>
            </a:r>
            <a:r>
              <a:rPr lang="en-GB" altLang="en-US" dirty="0"/>
              <a:t>brief “play back” of information</a:t>
            </a:r>
          </a:p>
          <a:p>
            <a:endParaRPr lang="en-GB" alt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967" y="3852918"/>
            <a:ext cx="1848135" cy="87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>
                <a:solidFill>
                  <a:srgbClr val="C00000"/>
                </a:solidFill>
              </a:rPr>
              <a:t>Human vision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altLang="en-US" dirty="0"/>
              <a:t>Two stages in vision</a:t>
            </a:r>
          </a:p>
          <a:p>
            <a:pPr>
              <a:buFontTx/>
              <a:buNone/>
            </a:pPr>
            <a:r>
              <a:rPr lang="en-GB" altLang="en-US" dirty="0" smtClean="0"/>
              <a:t>• </a:t>
            </a:r>
            <a:r>
              <a:rPr lang="en-GB" altLang="en-US" dirty="0"/>
              <a:t>physical reception of stimulus</a:t>
            </a:r>
          </a:p>
          <a:p>
            <a:pPr>
              <a:buFontTx/>
              <a:buNone/>
            </a:pPr>
            <a:r>
              <a:rPr lang="en-GB" altLang="en-US" dirty="0" smtClean="0"/>
              <a:t>• </a:t>
            </a:r>
            <a:r>
              <a:rPr lang="en-GB" altLang="en-US" dirty="0"/>
              <a:t>processing and interpretation of stimulus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09575"/>
            <a:ext cx="5259430" cy="367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Sensory memory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20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Information is passed from sensory memory into short-term memory by </a:t>
            </a:r>
            <a:r>
              <a:rPr lang="en-US" altLang="en-US" dirty="0">
                <a:solidFill>
                  <a:srgbClr val="FF0000"/>
                </a:solidFill>
              </a:rPr>
              <a:t>attention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Attention </a:t>
            </a:r>
            <a:r>
              <a:rPr lang="en-US" altLang="en-US" dirty="0"/>
              <a:t>is the concentration of the mind on </a:t>
            </a:r>
            <a:r>
              <a:rPr lang="en-US" altLang="en-US" dirty="0">
                <a:solidFill>
                  <a:srgbClr val="C00000"/>
                </a:solidFill>
              </a:rPr>
              <a:t>one</a:t>
            </a:r>
            <a:r>
              <a:rPr lang="en-US" altLang="en-US" dirty="0"/>
              <a:t> out of a number of competing stimuli or thoughts</a:t>
            </a:r>
          </a:p>
          <a:p>
            <a:r>
              <a:rPr lang="en-US" altLang="en-US" dirty="0"/>
              <a:t>It is clear we are able to focus our attention to one thing at a time</a:t>
            </a:r>
          </a:p>
          <a:p>
            <a:pPr lvl="1"/>
            <a:r>
              <a:rPr lang="en-US" altLang="en-US" dirty="0"/>
              <a:t>This is due to the limited capacity of our sensory memory</a:t>
            </a:r>
          </a:p>
          <a:p>
            <a:pPr lvl="1"/>
            <a:r>
              <a:rPr lang="en-US" altLang="en-US" dirty="0"/>
              <a:t>Otherwise overloaded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Sensory memory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21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We can choose which stimuli to attend to, and this choice is our level of interest or need</a:t>
            </a:r>
          </a:p>
          <a:p>
            <a:pPr>
              <a:defRPr/>
            </a:pPr>
            <a:r>
              <a:rPr lang="en-US" dirty="0"/>
              <a:t>This explains the </a:t>
            </a:r>
            <a:r>
              <a:rPr lang="en-US" dirty="0">
                <a:solidFill>
                  <a:srgbClr val="C00000"/>
                </a:solidFill>
              </a:rPr>
              <a:t>“cocktail party phenomenon” 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“We can attend to one conversation over the background noise, but we may choose to switch our attention to a conversation across the room if we here our name mentioned” </a:t>
            </a:r>
          </a:p>
          <a:p>
            <a:pPr>
              <a:defRPr/>
            </a:pPr>
            <a:r>
              <a:rPr lang="en-US" dirty="0"/>
              <a:t>Information received by sensory memories is quickly passed into more permanent or overwritten and lost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Short-term memory (STM)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22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It act as a </a:t>
            </a:r>
            <a:r>
              <a:rPr lang="en-GB" altLang="en-US" dirty="0">
                <a:solidFill>
                  <a:srgbClr val="C00000"/>
                </a:solidFill>
              </a:rPr>
              <a:t>“Scratch-pad”</a:t>
            </a:r>
            <a:r>
              <a:rPr lang="en-GB" altLang="en-US" dirty="0"/>
              <a:t> for temporary recall of information</a:t>
            </a:r>
          </a:p>
          <a:p>
            <a:r>
              <a:rPr lang="en-GB" altLang="en-US" dirty="0"/>
              <a:t>Examples:</a:t>
            </a:r>
          </a:p>
          <a:p>
            <a:pPr lvl="1"/>
            <a:r>
              <a:rPr lang="en-GB" altLang="en-US" dirty="0"/>
              <a:t>Calculate the multiplication 35x6 in your head</a:t>
            </a:r>
          </a:p>
          <a:p>
            <a:pPr lvl="1"/>
            <a:r>
              <a:rPr lang="en-GB" altLang="en-US" dirty="0"/>
              <a:t>Comprehensive test</a:t>
            </a:r>
          </a:p>
          <a:p>
            <a:r>
              <a:rPr lang="en-GB" altLang="en-US" dirty="0"/>
              <a:t>rapid access ~ 70ms</a:t>
            </a:r>
          </a:p>
          <a:p>
            <a:r>
              <a:rPr lang="en-GB" altLang="en-US" dirty="0"/>
              <a:t>rapid decay ~ 200ms</a:t>
            </a:r>
          </a:p>
          <a:p>
            <a:endParaRPr lang="en-GB" altLang="en-US" sz="1600" dirty="0"/>
          </a:p>
          <a:p>
            <a:endParaRPr lang="en-GB" alt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Short-term memory (STM)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23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STM also has limited capacity- </a:t>
            </a:r>
            <a:r>
              <a:rPr lang="en-GB" altLang="en-US" dirty="0">
                <a:solidFill>
                  <a:srgbClr val="C00000"/>
                </a:solidFill>
              </a:rPr>
              <a:t>7± 2</a:t>
            </a:r>
            <a:r>
              <a:rPr lang="en-GB" altLang="en-US" dirty="0"/>
              <a:t> chunks</a:t>
            </a:r>
            <a:endParaRPr lang="en-US" altLang="en-US" dirty="0"/>
          </a:p>
          <a:p>
            <a:r>
              <a:rPr lang="en-US" altLang="en-US" dirty="0"/>
              <a:t>There are two methods for measuring memory capacity</a:t>
            </a:r>
          </a:p>
          <a:p>
            <a:pPr lvl="1"/>
            <a:r>
              <a:rPr lang="en-US" altLang="en-US" dirty="0"/>
              <a:t>Recall the sequence in order</a:t>
            </a:r>
          </a:p>
          <a:p>
            <a:pPr lvl="1"/>
            <a:r>
              <a:rPr lang="en-US" altLang="en-US" dirty="0"/>
              <a:t>Recall the sequence in any order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Try this!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24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GB" altLang="en-US" sz="2000" dirty="0"/>
          </a:p>
          <a:p>
            <a:pPr marL="0" indent="0" algn="ctr">
              <a:buFontTx/>
              <a:buNone/>
            </a:pPr>
            <a:r>
              <a:rPr lang="en-GB" altLang="en-US" dirty="0" smtClean="0"/>
              <a:t>212348278493202</a:t>
            </a:r>
          </a:p>
          <a:p>
            <a:pPr marL="0" indent="0" algn="ctr">
              <a:buFontTx/>
              <a:buNone/>
            </a:pPr>
            <a:endParaRPr lang="en-GB" altLang="en-US" dirty="0"/>
          </a:p>
          <a:p>
            <a:pPr marL="0" indent="0" algn="ctr">
              <a:buNone/>
            </a:pPr>
            <a:endParaRPr lang="en-GB" altLang="en-US" dirty="0" smtClean="0"/>
          </a:p>
          <a:p>
            <a:pPr marL="0" indent="0" algn="ctr">
              <a:buFontTx/>
              <a:buNone/>
            </a:pPr>
            <a:r>
              <a:rPr lang="en-GB" altLang="en-US" dirty="0" smtClean="0"/>
              <a:t>21 234 </a:t>
            </a:r>
            <a:r>
              <a:rPr lang="en-GB" altLang="en-US" dirty="0"/>
              <a:t>8278</a:t>
            </a:r>
            <a:r>
              <a:rPr lang="en-GB" altLang="en-US" dirty="0" smtClean="0"/>
              <a:t> </a:t>
            </a:r>
            <a:r>
              <a:rPr lang="en-GB" altLang="en-US" dirty="0"/>
              <a:t>49320</a:t>
            </a:r>
          </a:p>
          <a:p>
            <a:pPr marL="0" indent="0" algn="ctr">
              <a:buFontTx/>
              <a:buNone/>
            </a:pPr>
            <a:endParaRPr lang="en-GB" alt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Short-term memory (STM)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25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successful formation of a chunk is known as “closure”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In Design Focus</a:t>
            </a:r>
            <a:r>
              <a:rPr lang="en-US" altLang="en-US" dirty="0"/>
              <a:t>: Cashing in </a:t>
            </a:r>
          </a:p>
          <a:p>
            <a:pPr lvl="1"/>
            <a:r>
              <a:rPr lang="en-US" altLang="en-US" dirty="0"/>
              <a:t>ATM machine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Short Term Memory (STM):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26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In design Focus: </a:t>
            </a:r>
            <a:r>
              <a:rPr lang="en-GB" altLang="en-US" dirty="0"/>
              <a:t>7± 2 revisited</a:t>
            </a:r>
          </a:p>
          <a:p>
            <a:pPr lvl="1"/>
            <a:r>
              <a:rPr lang="en-US" altLang="en-US" dirty="0"/>
              <a:t>List, menu and groups of items should be no more than 7 items long</a:t>
            </a:r>
          </a:p>
          <a:p>
            <a:pPr lvl="1"/>
            <a:r>
              <a:rPr lang="en-US" altLang="en-US" dirty="0"/>
              <a:t>Command line interfaces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Try this!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27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Patterns can be useful as aids to memory</a:t>
            </a:r>
          </a:p>
          <a:p>
            <a:pPr lvl="1"/>
            <a:r>
              <a:rPr lang="en-GB" altLang="en-US" dirty="0">
                <a:solidFill>
                  <a:srgbClr val="C00000"/>
                </a:solidFill>
              </a:rPr>
              <a:t>HEC ATR ANU PTH ETR EET</a:t>
            </a:r>
          </a:p>
          <a:p>
            <a:endParaRPr lang="en-GB" altLang="en-US" dirty="0"/>
          </a:p>
          <a:p>
            <a:r>
              <a:rPr lang="en-GB" altLang="en-US" dirty="0"/>
              <a:t>The sequence is easy to recall (</a:t>
            </a:r>
            <a:r>
              <a:rPr lang="en-GB" altLang="en-US" dirty="0">
                <a:solidFill>
                  <a:srgbClr val="C00000"/>
                </a:solidFill>
              </a:rPr>
              <a:t>the cat ran up the tree</a:t>
            </a:r>
            <a:r>
              <a:rPr lang="en-GB" altLang="en-US" dirty="0"/>
              <a:t>)</a:t>
            </a:r>
            <a:endParaRPr lang="en-US" altLang="en-US" dirty="0"/>
          </a:p>
          <a:p>
            <a:pPr lvl="1"/>
            <a:endParaRPr lang="en-GB" altLang="en-US" dirty="0"/>
          </a:p>
          <a:p>
            <a:endParaRPr lang="en-US" alt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Short-term memory (STM):</a:t>
            </a:r>
            <a:br>
              <a:rPr lang="en-GB" altLang="en-US" dirty="0"/>
            </a:br>
            <a:r>
              <a:rPr lang="en-US" altLang="en-US" sz="3200" dirty="0"/>
              <a:t>The “</a:t>
            </a:r>
            <a:r>
              <a:rPr lang="en-US" altLang="en-US" sz="3200" dirty="0" err="1"/>
              <a:t>recency</a:t>
            </a:r>
            <a:r>
              <a:rPr lang="en-US" altLang="en-US" sz="3200" dirty="0"/>
              <a:t> effect”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28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Recall 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of the last words presented is better than recall of those in the middle.</a:t>
            </a:r>
          </a:p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This is known as the </a:t>
            </a:r>
            <a:r>
              <a:rPr lang="en-US" alt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en-US" sz="24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recency</a:t>
            </a:r>
            <a:r>
              <a:rPr lang="en-US" alt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effect”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Long-term memory (LTM)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29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095500" algn="l"/>
              </a:tabLst>
            </a:pPr>
            <a:r>
              <a:rPr lang="en-GB" altLang="en-US" sz="2400" dirty="0"/>
              <a:t>Repository for all our knowledge</a:t>
            </a:r>
          </a:p>
          <a:p>
            <a:pPr lvl="1">
              <a:tabLst>
                <a:tab pos="2095500" algn="l"/>
              </a:tabLst>
            </a:pPr>
            <a:r>
              <a:rPr lang="en-GB" altLang="en-US" sz="2000" dirty="0"/>
              <a:t>slow access ~ 1/10 second</a:t>
            </a:r>
          </a:p>
          <a:p>
            <a:pPr lvl="1">
              <a:tabLst>
                <a:tab pos="2095500" algn="l"/>
              </a:tabLst>
            </a:pPr>
            <a:r>
              <a:rPr lang="en-GB" altLang="en-US" sz="2000" dirty="0"/>
              <a:t>slow decay, if any</a:t>
            </a:r>
          </a:p>
          <a:p>
            <a:pPr lvl="1">
              <a:tabLst>
                <a:tab pos="2095500" algn="l"/>
              </a:tabLst>
            </a:pPr>
            <a:r>
              <a:rPr lang="en-GB" altLang="en-US" sz="2000" dirty="0"/>
              <a:t>huge or unlimited capacity</a:t>
            </a:r>
          </a:p>
          <a:p>
            <a:pPr>
              <a:tabLst>
                <a:tab pos="2095500" algn="l"/>
              </a:tabLst>
            </a:pPr>
            <a:endParaRPr lang="en-GB" altLang="en-US" sz="2400" dirty="0"/>
          </a:p>
          <a:p>
            <a:pPr>
              <a:tabLst>
                <a:tab pos="2095500" algn="l"/>
              </a:tabLst>
            </a:pPr>
            <a:r>
              <a:rPr lang="en-GB" altLang="en-US" sz="2400" dirty="0"/>
              <a:t>Long-term memory is intended for the long-term storage of information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The Eye - physical reception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/>
              <a:t>mechanism for receiving light and transforming it into electrical energy</a:t>
            </a:r>
          </a:p>
          <a:p>
            <a:r>
              <a:rPr lang="en-GB" altLang="en-US" sz="2400" dirty="0"/>
              <a:t>light reflects from </a:t>
            </a:r>
            <a:r>
              <a:rPr lang="en-GB" altLang="en-US" sz="2400" dirty="0" smtClean="0"/>
              <a:t>objects images </a:t>
            </a:r>
            <a:r>
              <a:rPr lang="en-GB" altLang="en-US" sz="2400" dirty="0"/>
              <a:t>are focused upside-down on retina</a:t>
            </a:r>
          </a:p>
          <a:p>
            <a:r>
              <a:rPr lang="en-GB" altLang="en-US" sz="2400" dirty="0"/>
              <a:t>retina contains rods for low light vision and cones for colour vision</a:t>
            </a:r>
          </a:p>
          <a:p>
            <a:pPr lvl="1"/>
            <a:r>
              <a:rPr lang="en-GB" altLang="en-US" sz="2000" dirty="0"/>
              <a:t>120 millions of rods, 6 millions of </a:t>
            </a:r>
            <a:r>
              <a:rPr lang="en-GB" altLang="en-US" sz="2000" dirty="0" smtClean="0"/>
              <a:t>cones</a:t>
            </a:r>
          </a:p>
          <a:p>
            <a:pPr lvl="1"/>
            <a:r>
              <a:rPr lang="en-US" sz="2000" dirty="0" smtClean="0"/>
              <a:t>Rods are highly sensitive to light - </a:t>
            </a:r>
            <a:r>
              <a:rPr lang="en-US" sz="2000" dirty="0"/>
              <a:t>low level of </a:t>
            </a:r>
            <a:r>
              <a:rPr lang="en-US" sz="2000" dirty="0" smtClean="0"/>
              <a:t>illumination</a:t>
            </a:r>
          </a:p>
          <a:p>
            <a:pPr lvl="1"/>
            <a:r>
              <a:rPr lang="en-US" sz="2000" dirty="0"/>
              <a:t>less sensitive to </a:t>
            </a:r>
            <a:r>
              <a:rPr lang="en-US" sz="2000" dirty="0" smtClean="0"/>
              <a:t>light – tolerate more light</a:t>
            </a:r>
            <a:endParaRPr lang="en-GB" altLang="en-US" sz="2000" dirty="0" smtClean="0"/>
          </a:p>
          <a:p>
            <a:r>
              <a:rPr lang="en-GB" altLang="en-US" sz="2400" dirty="0" smtClean="0"/>
              <a:t>ganglion </a:t>
            </a:r>
            <a:r>
              <a:rPr lang="en-GB" altLang="en-US" sz="2400" dirty="0"/>
              <a:t>cells (brain!) detect pattern and movement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969983"/>
            <a:ext cx="2411031" cy="168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b="1" dirty="0" smtClean="0"/>
              <a:t/>
            </a:r>
            <a:br>
              <a:rPr lang="en-GB" altLang="en-US" b="1" dirty="0" smtClean="0"/>
            </a:br>
            <a:r>
              <a:rPr lang="en-GB" altLang="en-US" b="1" dirty="0" smtClean="0"/>
              <a:t>The </a:t>
            </a:r>
            <a:r>
              <a:rPr lang="en-GB" altLang="en-US" b="1" dirty="0"/>
              <a:t>human </a:t>
            </a:r>
            <a:r>
              <a:rPr lang="en-IN" b="1" dirty="0"/>
              <a:t/>
            </a:r>
            <a:br>
              <a:rPr lang="en-IN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30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There are three main activities in LTM</a:t>
            </a:r>
          </a:p>
          <a:p>
            <a:pPr lvl="1"/>
            <a:r>
              <a:rPr lang="en-US" altLang="en-US" dirty="0"/>
              <a:t>Storage or remembering of information</a:t>
            </a:r>
          </a:p>
          <a:p>
            <a:pPr lvl="1"/>
            <a:r>
              <a:rPr lang="en-US" altLang="en-US" dirty="0"/>
              <a:t>Forgetting</a:t>
            </a:r>
          </a:p>
          <a:p>
            <a:pPr lvl="1"/>
            <a:r>
              <a:rPr lang="en-US" altLang="en-US" dirty="0"/>
              <a:t>Information </a:t>
            </a:r>
            <a:r>
              <a:rPr lang="en-US" altLang="en-US" dirty="0" smtClean="0"/>
              <a:t>retrieval</a:t>
            </a:r>
            <a:endParaRPr lang="en-US" alt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LTM - Storage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31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>
                <a:latin typeface="Arial" pitchFamily="34" charset="0"/>
                <a:cs typeface="Arial" pitchFamily="34" charset="0"/>
              </a:rPr>
              <a:t>Information is placed in LTM from STM (working memory) though </a:t>
            </a:r>
            <a:r>
              <a:rPr lang="en-GB" alt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“rehearsal”</a:t>
            </a:r>
          </a:p>
          <a:p>
            <a:r>
              <a:rPr lang="en-GB" altLang="en-US" sz="2400" dirty="0">
                <a:latin typeface="Arial" pitchFamily="34" charset="0"/>
                <a:cs typeface="Arial" pitchFamily="34" charset="0"/>
              </a:rPr>
              <a:t>This process can be optimized in a number of ways</a:t>
            </a:r>
          </a:p>
          <a:p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LTM - Storage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32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altLang="en-US" dirty="0"/>
              <a:t>Ebbinghaus performed numerous experiments on memory, using himself as a subject.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altLang="en-US" dirty="0"/>
              <a:t>He discovered that “amount learned was directly proportional to the amount of time spent in learning”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altLang="en-US" sz="2800" dirty="0"/>
              <a:t>this is known as </a:t>
            </a:r>
            <a:r>
              <a:rPr lang="en-GB" altLang="en-US" sz="2800" dirty="0">
                <a:solidFill>
                  <a:srgbClr val="FF0000"/>
                </a:solidFill>
              </a:rPr>
              <a:t>total time hypothesis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altLang="en-US" sz="2800" dirty="0"/>
              <a:t>“amount retained proportional to rehearsal time”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alt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LTM - Storage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33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Baddeley</a:t>
            </a:r>
            <a:r>
              <a:rPr lang="en-US" altLang="en-US" dirty="0"/>
              <a:t> and others suggest that learning time is most effective if it is distributed over time.</a:t>
            </a:r>
          </a:p>
          <a:p>
            <a:pPr lvl="1"/>
            <a:r>
              <a:rPr lang="en-US" altLang="en-US" sz="2800" dirty="0"/>
              <a:t>This is known as </a:t>
            </a:r>
            <a:r>
              <a:rPr lang="en-GB" altLang="en-US" sz="2800" dirty="0">
                <a:solidFill>
                  <a:srgbClr val="FF0000"/>
                </a:solidFill>
              </a:rPr>
              <a:t>distribution of practice effect</a:t>
            </a:r>
          </a:p>
          <a:p>
            <a:pPr lvl="2"/>
            <a:r>
              <a:rPr lang="en-GB" altLang="en-US" sz="2400" dirty="0"/>
              <a:t>optimized by spreading learning over time</a:t>
            </a:r>
          </a:p>
          <a:p>
            <a:r>
              <a:rPr lang="en-US" altLang="en-US" dirty="0"/>
              <a:t>However, rehearsal is not enough to learn information well.</a:t>
            </a:r>
          </a:p>
          <a:p>
            <a:r>
              <a:rPr lang="en-US" altLang="en-US" dirty="0"/>
              <a:t>If the information is not meaningful it is more difficult to remember</a:t>
            </a:r>
          </a:p>
          <a:p>
            <a:endParaRPr lang="en-GB" altLang="en-US" dirty="0"/>
          </a:p>
          <a:p>
            <a:endParaRPr lang="en-US" altLang="en-US" dirty="0"/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Try this!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34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List A:</a:t>
            </a:r>
          </a:p>
          <a:p>
            <a:pPr lvl="1"/>
            <a:r>
              <a:rPr lang="en-US" altLang="en-US" dirty="0"/>
              <a:t>Faith, Logic, Value</a:t>
            </a:r>
            <a:r>
              <a:rPr lang="en-US" altLang="en-US" dirty="0" smtClean="0"/>
              <a:t>, </a:t>
            </a:r>
            <a:r>
              <a:rPr lang="en-US" altLang="en-US" dirty="0"/>
              <a:t>Large,  Age, Path, Magic, Success, Huge, Precision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Try this!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35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List B:</a:t>
            </a:r>
          </a:p>
          <a:p>
            <a:pPr lvl="1"/>
            <a:r>
              <a:rPr lang="en-US" altLang="en-US" dirty="0"/>
              <a:t>Boat, Tree, Toy, Pen, Plate, Lamp, Wood, Cycle, Table, Clock 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dirty="0"/>
              <a:t>Tips-for Learning</a:t>
            </a:r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36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Structure, meaning and familiarity</a:t>
            </a:r>
          </a:p>
          <a:p>
            <a:pPr lvl="1"/>
            <a:r>
              <a:rPr lang="en-GB" altLang="en-US" sz="2800" dirty="0"/>
              <a:t>information easier to remember if it follows the above</a:t>
            </a:r>
          </a:p>
          <a:p>
            <a:endParaRPr 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LTM - Forgetting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37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There are two main theories of forgetting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</a:rPr>
              <a:t>Decay and interference</a:t>
            </a:r>
          </a:p>
          <a:p>
            <a:r>
              <a:rPr lang="en-US" altLang="en-US" dirty="0"/>
              <a:t>Decay</a:t>
            </a:r>
          </a:p>
          <a:p>
            <a:pPr lvl="1"/>
            <a:r>
              <a:rPr lang="en-US" altLang="en-US" dirty="0"/>
              <a:t>Information held in LTM may eventually be forgotten</a:t>
            </a:r>
          </a:p>
          <a:p>
            <a:pPr lvl="1"/>
            <a:r>
              <a:rPr lang="en-GB" altLang="en-US" dirty="0"/>
              <a:t>Information is lost gradually but very slowly</a:t>
            </a:r>
          </a:p>
          <a:p>
            <a:pPr lvl="1"/>
            <a:r>
              <a:rPr lang="en-GB" altLang="en-US" b="1" dirty="0" err="1">
                <a:solidFill>
                  <a:srgbClr val="C00000"/>
                </a:solidFill>
              </a:rPr>
              <a:t>Jost’s</a:t>
            </a:r>
            <a:r>
              <a:rPr lang="en-GB" altLang="en-US" b="1" dirty="0">
                <a:solidFill>
                  <a:srgbClr val="C00000"/>
                </a:solidFill>
              </a:rPr>
              <a:t> law </a:t>
            </a:r>
            <a:r>
              <a:rPr lang="en-GB" altLang="en-US" dirty="0"/>
              <a:t>which follows from this, states that “if two memory traces are equally strong at a given time the older one will be more durable” </a:t>
            </a:r>
          </a:p>
          <a:p>
            <a:pPr lvl="1"/>
            <a:endParaRPr lang="en-GB" altLang="en-US" dirty="0"/>
          </a:p>
          <a:p>
            <a:pPr lvl="1"/>
            <a:endParaRPr lang="en-GB" altLang="en-US" sz="2300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/>
              <a:t>LTM - Forgetting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38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Interference</a:t>
            </a:r>
          </a:p>
          <a:p>
            <a:pPr lvl="1">
              <a:defRPr/>
            </a:pPr>
            <a:r>
              <a:rPr lang="en-GB" altLang="en-US" dirty="0"/>
              <a:t>New information replaces old: </a:t>
            </a:r>
            <a:r>
              <a:rPr lang="en-GB" altLang="en-US" b="1" dirty="0">
                <a:solidFill>
                  <a:srgbClr val="C00000"/>
                </a:solidFill>
              </a:rPr>
              <a:t>retroactive interference</a:t>
            </a:r>
          </a:p>
          <a:p>
            <a:pPr lvl="1">
              <a:defRPr/>
            </a:pPr>
            <a:r>
              <a:rPr lang="en-GB" altLang="en-US" dirty="0"/>
              <a:t>Old may interfere with new: </a:t>
            </a:r>
            <a:r>
              <a:rPr lang="en-GB" altLang="en-US" b="1" dirty="0">
                <a:solidFill>
                  <a:srgbClr val="C00000"/>
                </a:solidFill>
              </a:rPr>
              <a:t>proactive inhibition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Forgetting is also affected by </a:t>
            </a:r>
            <a:r>
              <a:rPr lang="en-US" b="1" dirty="0">
                <a:solidFill>
                  <a:srgbClr val="C00000"/>
                </a:solidFill>
              </a:rPr>
              <a:t>emotional factors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LTM - Information retrieval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39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Recall</a:t>
            </a:r>
          </a:p>
          <a:p>
            <a:pPr lvl="1">
              <a:defRPr/>
            </a:pPr>
            <a:r>
              <a:rPr lang="en-GB" altLang="en-US" dirty="0"/>
              <a:t>Information reproduced from memory</a:t>
            </a:r>
          </a:p>
          <a:p>
            <a:pPr lvl="1">
              <a:defRPr/>
            </a:pPr>
            <a:r>
              <a:rPr lang="en-GB" altLang="en-US" dirty="0"/>
              <a:t>It can be assisted by cues, e.g. categories, imagery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GB" altLang="en-US" dirty="0"/>
              <a:t> </a:t>
            </a:r>
          </a:p>
          <a:p>
            <a:pPr>
              <a:defRPr/>
            </a:pPr>
            <a:r>
              <a:rPr lang="en-US" dirty="0"/>
              <a:t>Recognition</a:t>
            </a:r>
          </a:p>
          <a:p>
            <a:pPr lvl="1">
              <a:defRPr/>
            </a:pPr>
            <a:r>
              <a:rPr lang="en-GB" altLang="en-US" dirty="0"/>
              <a:t>The presentation of information provides the knowledge that the information has been seen before</a:t>
            </a:r>
          </a:p>
          <a:p>
            <a:pPr lvl="1">
              <a:defRPr/>
            </a:pPr>
            <a:r>
              <a:rPr lang="en-GB" altLang="en-US" dirty="0"/>
              <a:t>less complex than recall - information is cue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Interpreting the signal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4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Size and depth</a:t>
            </a:r>
          </a:p>
          <a:p>
            <a:pPr lvl="1">
              <a:spcBef>
                <a:spcPct val="40000"/>
              </a:spcBef>
            </a:pPr>
            <a:r>
              <a:rPr lang="en-GB" altLang="en-US" dirty="0"/>
              <a:t>visual angle indicates how much of view object occupies</a:t>
            </a:r>
            <a:br>
              <a:rPr lang="en-GB" altLang="en-US" dirty="0"/>
            </a:br>
            <a:r>
              <a:rPr lang="en-GB" altLang="en-US" dirty="0"/>
              <a:t>	</a:t>
            </a:r>
            <a:r>
              <a:rPr lang="en-GB" altLang="en-US" sz="1800" dirty="0"/>
              <a:t>(relates to size and distance from eye)</a:t>
            </a:r>
          </a:p>
          <a:p>
            <a:pPr lvl="1">
              <a:spcBef>
                <a:spcPct val="40000"/>
              </a:spcBef>
            </a:pPr>
            <a:r>
              <a:rPr lang="en-GB" altLang="en-US" dirty="0"/>
              <a:t>visual acuity is ability to perceive detail </a:t>
            </a:r>
            <a:r>
              <a:rPr lang="en-GB" altLang="en-US" sz="1800" dirty="0"/>
              <a:t>(limited)</a:t>
            </a:r>
            <a:endParaRPr lang="en-GB" altLang="en-US" dirty="0"/>
          </a:p>
          <a:p>
            <a:pPr lvl="1">
              <a:spcBef>
                <a:spcPct val="40000"/>
              </a:spcBef>
            </a:pPr>
            <a:r>
              <a:rPr lang="en-GB" altLang="en-US" dirty="0"/>
              <a:t>familiar objects perceived as constant size </a:t>
            </a:r>
            <a:br>
              <a:rPr lang="en-GB" altLang="en-US" dirty="0"/>
            </a:br>
            <a:r>
              <a:rPr lang="en-GB" altLang="en-US" dirty="0"/>
              <a:t>	</a:t>
            </a:r>
            <a:r>
              <a:rPr lang="en-GB" altLang="en-US" sz="1800" dirty="0"/>
              <a:t>(in spite of changes in visual angle when far away)</a:t>
            </a:r>
            <a:endParaRPr lang="en-GB" altLang="en-US" sz="2000" dirty="0"/>
          </a:p>
          <a:p>
            <a:pPr lvl="1">
              <a:spcBef>
                <a:spcPct val="40000"/>
              </a:spcBef>
            </a:pPr>
            <a:r>
              <a:rPr lang="en-GB" altLang="en-US" dirty="0"/>
              <a:t>cues like overlapping help perception of size and depth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049" y="4212021"/>
            <a:ext cx="4025979" cy="2636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Tips to Improve your memory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40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1. bun</a:t>
            </a:r>
          </a:p>
          <a:p>
            <a:r>
              <a:rPr lang="en-US" altLang="en-US" sz="2000" dirty="0"/>
              <a:t>2. shoe</a:t>
            </a:r>
          </a:p>
          <a:p>
            <a:r>
              <a:rPr lang="en-US" altLang="en-US" sz="2000" dirty="0"/>
              <a:t>3. tree</a:t>
            </a:r>
          </a:p>
          <a:p>
            <a:r>
              <a:rPr lang="en-US" altLang="en-US" sz="2000" dirty="0"/>
              <a:t>4. door</a:t>
            </a:r>
          </a:p>
          <a:p>
            <a:r>
              <a:rPr lang="en-US" altLang="en-US" sz="2000" dirty="0"/>
              <a:t>5. hive</a:t>
            </a:r>
          </a:p>
          <a:p>
            <a:r>
              <a:rPr lang="en-US" altLang="en-US" sz="2000" dirty="0"/>
              <a:t>6. sticks</a:t>
            </a:r>
          </a:p>
          <a:p>
            <a:r>
              <a:rPr lang="en-US" altLang="en-US" sz="2000" dirty="0"/>
              <a:t>7. heaven</a:t>
            </a:r>
          </a:p>
          <a:p>
            <a:r>
              <a:rPr lang="en-US" altLang="en-US" sz="2000" dirty="0"/>
              <a:t>8. gate</a:t>
            </a:r>
          </a:p>
          <a:p>
            <a:r>
              <a:rPr lang="en-US" altLang="en-US" sz="2000" dirty="0"/>
              <a:t>9. wine</a:t>
            </a:r>
          </a:p>
          <a:p>
            <a:r>
              <a:rPr lang="en-US" altLang="en-US" sz="2000" dirty="0"/>
              <a:t>10. hen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Improve your memory (try to visualize it)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41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1. bun</a:t>
            </a:r>
          </a:p>
          <a:p>
            <a:r>
              <a:rPr lang="en-US" altLang="en-US" sz="2000" dirty="0"/>
              <a:t>2. shoe</a:t>
            </a:r>
          </a:p>
          <a:p>
            <a:r>
              <a:rPr lang="en-US" altLang="en-US" sz="2000" dirty="0"/>
              <a:t>3. tree</a:t>
            </a:r>
          </a:p>
          <a:p>
            <a:r>
              <a:rPr lang="en-US" altLang="en-US" sz="2000" dirty="0"/>
              <a:t>4. door</a:t>
            </a:r>
          </a:p>
          <a:p>
            <a:r>
              <a:rPr lang="en-US" altLang="en-US" sz="2000" dirty="0"/>
              <a:t>5. hive</a:t>
            </a:r>
          </a:p>
          <a:p>
            <a:r>
              <a:rPr lang="en-US" altLang="en-US" sz="2000" dirty="0"/>
              <a:t>6. sticks</a:t>
            </a:r>
          </a:p>
          <a:p>
            <a:r>
              <a:rPr lang="en-US" altLang="en-US" sz="2000" dirty="0"/>
              <a:t>7. heaven</a:t>
            </a:r>
          </a:p>
          <a:p>
            <a:r>
              <a:rPr lang="en-US" altLang="en-US" sz="2000" dirty="0"/>
              <a:t>8. gate</a:t>
            </a:r>
          </a:p>
          <a:p>
            <a:r>
              <a:rPr lang="en-US" altLang="en-US" sz="2000" dirty="0"/>
              <a:t>9. wine</a:t>
            </a:r>
          </a:p>
          <a:p>
            <a:r>
              <a:rPr lang="en-US" altLang="en-US" sz="2000" dirty="0"/>
              <a:t>10. hen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model human processor (MHP) </a:t>
            </a:r>
            <a:r>
              <a:rPr lang="en-US" altLang="en-US" sz="3200" dirty="0"/>
              <a:t>(card, </a:t>
            </a:r>
            <a:r>
              <a:rPr lang="en-US" altLang="en-US" sz="3200" dirty="0" err="1"/>
              <a:t>moran</a:t>
            </a:r>
            <a:r>
              <a:rPr lang="en-US" altLang="en-US" sz="3200" dirty="0"/>
              <a:t> and </a:t>
            </a:r>
            <a:r>
              <a:rPr lang="en-US" altLang="en-US" sz="3200" dirty="0" err="1"/>
              <a:t>newell</a:t>
            </a:r>
            <a:r>
              <a:rPr lang="en-US" altLang="en-US" sz="3200" dirty="0"/>
              <a:t>, 1983</a:t>
            </a:r>
            <a:r>
              <a:rPr lang="en-US" altLang="en-US" sz="32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Model human as three interacting subsystems</a:t>
            </a:r>
          </a:p>
          <a:p>
            <a:pPr lvl="1"/>
            <a:r>
              <a:rPr lang="en-US" altLang="en-US" dirty="0"/>
              <a:t>Perceptual system</a:t>
            </a:r>
          </a:p>
          <a:p>
            <a:pPr lvl="1"/>
            <a:r>
              <a:rPr lang="en-US" altLang="en-US" dirty="0"/>
              <a:t>Cognitive system</a:t>
            </a:r>
          </a:p>
          <a:p>
            <a:pPr lvl="1"/>
            <a:r>
              <a:rPr lang="en-US" altLang="en-US" dirty="0"/>
              <a:t>Motor system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42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The model human processor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43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1" name="Picture 10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85930"/>
            <a:ext cx="4637087" cy="4657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6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US" altLang="en-US" dirty="0"/>
              <a:t>The biology of the model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44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000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1" name="Picture 10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438275"/>
            <a:ext cx="62579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4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model human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92082"/>
            <a:ext cx="4332287" cy="435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Queries?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9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Interpreting the signal (</a:t>
            </a:r>
            <a:r>
              <a:rPr lang="en-GB" altLang="en-US" dirty="0" err="1" smtClean="0"/>
              <a:t>cont</a:t>
            </a:r>
            <a:r>
              <a:rPr lang="en-GB" altLang="en-US" dirty="0" smtClean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5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/>
              <a:t>Brightness</a:t>
            </a:r>
          </a:p>
          <a:p>
            <a:pPr lvl="1"/>
            <a:r>
              <a:rPr lang="en-GB" altLang="en-US" sz="2000" dirty="0"/>
              <a:t>subjective reaction to levels of light</a:t>
            </a:r>
          </a:p>
          <a:p>
            <a:pPr lvl="1"/>
            <a:r>
              <a:rPr lang="en-GB" altLang="en-US" sz="2000" dirty="0"/>
              <a:t>affected by luminance of object</a:t>
            </a:r>
          </a:p>
          <a:p>
            <a:pPr lvl="1"/>
            <a:r>
              <a:rPr lang="en-GB" altLang="en-US" sz="2000" dirty="0"/>
              <a:t>measured by just noticeable difference</a:t>
            </a:r>
          </a:p>
          <a:p>
            <a:pPr lvl="1"/>
            <a:r>
              <a:rPr lang="en-GB" altLang="en-US" sz="2000" dirty="0"/>
              <a:t>visual acuity increases with luminance as does flicker</a:t>
            </a:r>
          </a:p>
          <a:p>
            <a:pPr lvl="4"/>
            <a:endParaRPr lang="en-GB" altLang="en-US" sz="1200" dirty="0"/>
          </a:p>
          <a:p>
            <a:r>
              <a:rPr lang="en-GB" altLang="en-US" sz="2400" dirty="0"/>
              <a:t>Colour</a:t>
            </a:r>
          </a:p>
          <a:p>
            <a:pPr lvl="1"/>
            <a:r>
              <a:rPr lang="en-GB" altLang="en-US" sz="2000" dirty="0"/>
              <a:t>made up of hue, intensity, </a:t>
            </a:r>
            <a:r>
              <a:rPr lang="en-GB" altLang="en-US" sz="2000" dirty="0" smtClean="0"/>
              <a:t>saturation</a:t>
            </a:r>
          </a:p>
          <a:p>
            <a:pPr lvl="1"/>
            <a:r>
              <a:rPr lang="en-US" sz="2000" dirty="0"/>
              <a:t>Hue made of wavelength  of light  - Blues have short wavelengths, greens medium and reds long.</a:t>
            </a:r>
            <a:endParaRPr lang="en-GB" altLang="en-US" sz="2000" dirty="0"/>
          </a:p>
          <a:p>
            <a:pPr lvl="1"/>
            <a:r>
              <a:rPr lang="en-GB" altLang="en-US" sz="2000" dirty="0"/>
              <a:t>cones sensitive to colour wavelengths</a:t>
            </a:r>
          </a:p>
          <a:p>
            <a:pPr lvl="1"/>
            <a:r>
              <a:rPr lang="en-GB" altLang="en-US" sz="2000" dirty="0"/>
              <a:t>blue acuity is lowest</a:t>
            </a:r>
          </a:p>
          <a:p>
            <a:pPr lvl="1"/>
            <a:r>
              <a:rPr lang="en-GB" altLang="en-US" sz="2000" dirty="0"/>
              <a:t>8% males and 1% females colour </a:t>
            </a:r>
            <a:r>
              <a:rPr lang="en-GB" altLang="en-US" sz="2000" dirty="0" smtClean="0"/>
              <a:t>blind </a:t>
            </a:r>
            <a:endParaRPr lang="en-GB" altLang="en-US" sz="2000" dirty="0"/>
          </a:p>
          <a:p>
            <a:pPr lvl="2"/>
            <a:r>
              <a:rPr lang="en-US" dirty="0"/>
              <a:t>unable to discriminate between red and green.</a:t>
            </a:r>
            <a:endParaRPr lang="en-GB" alt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Interpreting the signal (</a:t>
            </a:r>
            <a:r>
              <a:rPr lang="en-GB" altLang="en-US" dirty="0" err="1" smtClean="0"/>
              <a:t>cont</a:t>
            </a:r>
            <a:r>
              <a:rPr lang="en-GB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8062"/>
            <a:ext cx="4631752" cy="4758101"/>
          </a:xfrm>
        </p:spPr>
        <p:txBody>
          <a:bodyPr>
            <a:normAutofit/>
          </a:bodyPr>
          <a:lstStyle/>
          <a:p>
            <a:r>
              <a:rPr lang="en-GB" altLang="en-US" dirty="0"/>
              <a:t>The visual system compensates for:</a:t>
            </a:r>
          </a:p>
          <a:p>
            <a:pPr lvl="1"/>
            <a:r>
              <a:rPr lang="en-GB" altLang="en-US" dirty="0"/>
              <a:t>movement</a:t>
            </a:r>
          </a:p>
          <a:p>
            <a:pPr lvl="1"/>
            <a:r>
              <a:rPr lang="en-GB" altLang="en-US" dirty="0"/>
              <a:t>changes in luminance.</a:t>
            </a:r>
          </a:p>
          <a:p>
            <a:r>
              <a:rPr lang="en-GB" altLang="en-US" dirty="0" smtClean="0"/>
              <a:t>Context </a:t>
            </a:r>
            <a:r>
              <a:rPr lang="en-GB" altLang="en-US" dirty="0"/>
              <a:t>is used to resolve ambiguity</a:t>
            </a:r>
          </a:p>
          <a:p>
            <a:r>
              <a:rPr lang="en-GB" altLang="en-US" dirty="0" smtClean="0"/>
              <a:t>Optical </a:t>
            </a:r>
            <a:r>
              <a:rPr lang="en-GB" altLang="en-US" dirty="0"/>
              <a:t>illusions sometimes occur due to over compensation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6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altLang="en-US" dirty="0"/>
          </a:p>
          <a:p>
            <a:endParaRPr lang="en-GB" altLang="en-US" dirty="0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582" y="1368062"/>
            <a:ext cx="1026965" cy="146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80" y="3124200"/>
            <a:ext cx="1885950" cy="155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096" y="5019368"/>
            <a:ext cx="2372902" cy="151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Optical Illusions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7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“These illusion demonstrate that our perception of size is not completely reliable”</a:t>
            </a: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1720850" y="2868613"/>
            <a:ext cx="1447800" cy="2057400"/>
            <a:chOff x="2448" y="1152"/>
            <a:chExt cx="912" cy="1296"/>
          </a:xfrm>
        </p:grpSpPr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448" y="1152"/>
              <a:ext cx="912" cy="1296"/>
              <a:chOff x="2448" y="1152"/>
              <a:chExt cx="912" cy="1296"/>
            </a:xfrm>
          </p:grpSpPr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384" cy="1296"/>
              </a:xfrm>
              <a:prstGeom prst="parallelogram">
                <a:avLst>
                  <a:gd name="adj" fmla="val 838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auto">
              <a:xfrm flipH="1">
                <a:off x="2976" y="1152"/>
                <a:ext cx="384" cy="1296"/>
              </a:xfrm>
              <a:prstGeom prst="parallelogram">
                <a:avLst>
                  <a:gd name="adj" fmla="val 838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2496" y="2304"/>
                <a:ext cx="76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2544" y="2160"/>
                <a:ext cx="720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62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2640" y="187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>
                <a:off x="2688" y="1584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2736" y="1440"/>
                <a:ext cx="33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2688" y="2160"/>
              <a:ext cx="43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555A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688" y="1296"/>
              <a:ext cx="43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555A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25" name="Group 46"/>
          <p:cNvGrpSpPr>
            <a:grpSpLocks/>
          </p:cNvGrpSpPr>
          <p:nvPr/>
        </p:nvGrpSpPr>
        <p:grpSpPr bwMode="auto">
          <a:xfrm>
            <a:off x="5472113" y="3783013"/>
            <a:ext cx="2133600" cy="1066800"/>
            <a:chOff x="2208" y="2880"/>
            <a:chExt cx="1344" cy="672"/>
          </a:xfrm>
        </p:grpSpPr>
        <p:grpSp>
          <p:nvGrpSpPr>
            <p:cNvPr id="26" name="Group 42"/>
            <p:cNvGrpSpPr>
              <a:grpSpLocks/>
            </p:cNvGrpSpPr>
            <p:nvPr/>
          </p:nvGrpSpPr>
          <p:grpSpPr bwMode="auto">
            <a:xfrm>
              <a:off x="2208" y="2880"/>
              <a:ext cx="1344" cy="288"/>
              <a:chOff x="3696" y="2880"/>
              <a:chExt cx="1344" cy="288"/>
            </a:xfrm>
          </p:grpSpPr>
          <p:grpSp>
            <p:nvGrpSpPr>
              <p:cNvPr id="35" name="Group 28"/>
              <p:cNvGrpSpPr>
                <a:grpSpLocks/>
              </p:cNvGrpSpPr>
              <p:nvPr/>
            </p:nvGrpSpPr>
            <p:grpSpPr bwMode="auto">
              <a:xfrm>
                <a:off x="4800" y="2880"/>
                <a:ext cx="240" cy="288"/>
                <a:chOff x="4272" y="2832"/>
                <a:chExt cx="240" cy="288"/>
              </a:xfrm>
            </p:grpSpPr>
            <p:sp>
              <p:nvSpPr>
                <p:cNvPr id="4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7"/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29"/>
              <p:cNvGrpSpPr>
                <a:grpSpLocks/>
              </p:cNvGrpSpPr>
              <p:nvPr/>
            </p:nvGrpSpPr>
            <p:grpSpPr bwMode="auto">
              <a:xfrm flipH="1">
                <a:off x="3696" y="2880"/>
                <a:ext cx="240" cy="288"/>
                <a:chOff x="4272" y="2832"/>
                <a:chExt cx="240" cy="288"/>
              </a:xfrm>
            </p:grpSpPr>
            <p:sp>
              <p:nvSpPr>
                <p:cNvPr id="38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31"/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 flipH="1">
                <a:off x="3936" y="3024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40"/>
            <p:cNvGrpSpPr>
              <a:grpSpLocks/>
            </p:cNvGrpSpPr>
            <p:nvPr/>
          </p:nvGrpSpPr>
          <p:grpSpPr bwMode="auto">
            <a:xfrm>
              <a:off x="2400" y="3264"/>
              <a:ext cx="960" cy="288"/>
              <a:chOff x="3888" y="3264"/>
              <a:chExt cx="960" cy="288"/>
            </a:xfrm>
          </p:grpSpPr>
          <p:grpSp>
            <p:nvGrpSpPr>
              <p:cNvPr id="28" name="Group 33"/>
              <p:cNvGrpSpPr>
                <a:grpSpLocks/>
              </p:cNvGrpSpPr>
              <p:nvPr/>
            </p:nvGrpSpPr>
            <p:grpSpPr bwMode="auto">
              <a:xfrm flipH="1">
                <a:off x="4608" y="3264"/>
                <a:ext cx="240" cy="288"/>
                <a:chOff x="4272" y="2832"/>
                <a:chExt cx="240" cy="288"/>
              </a:xfrm>
            </p:grpSpPr>
            <p:sp>
              <p:nvSpPr>
                <p:cNvPr id="33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35"/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3888" y="3264"/>
                <a:ext cx="240" cy="288"/>
                <a:chOff x="4272" y="2832"/>
                <a:chExt cx="240" cy="288"/>
              </a:xfrm>
            </p:grpSpPr>
            <p:sp>
              <p:nvSpPr>
                <p:cNvPr id="3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38"/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Line 39"/>
              <p:cNvSpPr>
                <a:spLocks noChangeShapeType="1"/>
              </p:cNvSpPr>
              <p:nvPr/>
            </p:nvSpPr>
            <p:spPr bwMode="auto">
              <a:xfrm flipH="1">
                <a:off x="3936" y="3408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1346200" y="5002213"/>
            <a:ext cx="21971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pitchFamily="34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GB" altLang="en-US" sz="1800" dirty="0">
                <a:latin typeface="Verdana" pitchFamily="34" charset="0"/>
              </a:rPr>
              <a:t>the </a:t>
            </a:r>
            <a:r>
              <a:rPr lang="en-GB" altLang="en-US" sz="1800" dirty="0" err="1">
                <a:latin typeface="Verdana" pitchFamily="34" charset="0"/>
              </a:rPr>
              <a:t>Ponzo</a:t>
            </a:r>
            <a:r>
              <a:rPr lang="en-GB" altLang="en-US" sz="1800" dirty="0">
                <a:latin typeface="Verdana" pitchFamily="34" charset="0"/>
              </a:rPr>
              <a:t> illusion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5143500" y="5002213"/>
            <a:ext cx="2904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pitchFamily="34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GB" altLang="en-US" sz="1800" dirty="0">
                <a:latin typeface="Verdana" pitchFamily="34" charset="0"/>
              </a:rPr>
              <a:t>the </a:t>
            </a:r>
            <a:r>
              <a:rPr lang="en-GB" altLang="en-US" sz="1800" dirty="0" smtClean="0">
                <a:latin typeface="Verdana" pitchFamily="34" charset="0"/>
              </a:rPr>
              <a:t>Muller-</a:t>
            </a:r>
            <a:r>
              <a:rPr lang="en-GB" altLang="en-US" sz="1800" dirty="0" err="1" smtClean="0">
                <a:latin typeface="Verdana" pitchFamily="34" charset="0"/>
              </a:rPr>
              <a:t>Lyer</a:t>
            </a:r>
            <a:r>
              <a:rPr lang="en-GB" altLang="en-US" sz="1800" dirty="0" smtClean="0">
                <a:latin typeface="Verdana" pitchFamily="34" charset="0"/>
              </a:rPr>
              <a:t> </a:t>
            </a:r>
            <a:r>
              <a:rPr lang="en-GB" altLang="en-US" sz="1800" dirty="0">
                <a:latin typeface="Verdana" pitchFamily="34" charset="0"/>
              </a:rPr>
              <a:t>illusion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5309249" y="5507115"/>
            <a:ext cx="24593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900"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w Cen MT" pitchFamily="34" charset="0"/>
              </a:defRPr>
            </a:lvl2pPr>
            <a:lvl3pPr marL="1143000">
              <a:defRPr sz="2300">
                <a:solidFill>
                  <a:schemeClr val="tx1"/>
                </a:solidFill>
                <a:latin typeface="Tw Cen MT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14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6pPr>
            <a:lvl7pPr marL="29718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7pPr>
            <a:lvl8pPr marL="34290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8pPr>
            <a:lvl9pPr marL="3886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GB" altLang="en-US" sz="1800" dirty="0" smtClean="0">
                <a:latin typeface="Verdana" pitchFamily="34" charset="0"/>
              </a:rPr>
              <a:t>Which line is longer</a:t>
            </a:r>
            <a:endParaRPr lang="en-GB" altLang="en-US" sz="1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Reading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8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/>
              <a:t>Several stages:</a:t>
            </a:r>
          </a:p>
          <a:p>
            <a:pPr lvl="1"/>
            <a:r>
              <a:rPr lang="en-GB" altLang="en-US" sz="2000" dirty="0"/>
              <a:t>visual pattern perceived</a:t>
            </a:r>
          </a:p>
          <a:p>
            <a:pPr lvl="1"/>
            <a:r>
              <a:rPr lang="en-GB" altLang="en-US" sz="2000" dirty="0"/>
              <a:t>decoded using internal representation of language</a:t>
            </a:r>
          </a:p>
          <a:p>
            <a:pPr lvl="1"/>
            <a:r>
              <a:rPr lang="en-GB" altLang="en-US" sz="2000" dirty="0"/>
              <a:t>interpreted using knowledge of syntax, semantics, pragmatics</a:t>
            </a:r>
          </a:p>
          <a:p>
            <a:pPr lvl="1"/>
            <a:r>
              <a:rPr lang="en-GB" altLang="en-US" sz="2000" dirty="0" smtClean="0"/>
              <a:t>Reading </a:t>
            </a:r>
            <a:r>
              <a:rPr lang="en-GB" altLang="en-US" sz="2000" dirty="0"/>
              <a:t>involves saccades and fixations</a:t>
            </a:r>
          </a:p>
          <a:p>
            <a:pPr lvl="1"/>
            <a:r>
              <a:rPr lang="en-US" sz="2000" dirty="0"/>
              <a:t>Adults read approximately 250 words a minute</a:t>
            </a:r>
          </a:p>
          <a:p>
            <a:pPr lvl="1"/>
            <a:r>
              <a:rPr lang="en-US" sz="2000" dirty="0"/>
              <a:t>font sizes of 9 to 12 points are equally legible</a:t>
            </a:r>
            <a:endParaRPr lang="en-GB" altLang="en-US" sz="2000" dirty="0"/>
          </a:p>
          <a:p>
            <a:pPr lvl="1"/>
            <a:r>
              <a:rPr lang="en-GB" altLang="en-US" sz="2000" dirty="0"/>
              <a:t>Perception occurs during fixations</a:t>
            </a:r>
          </a:p>
          <a:p>
            <a:pPr marL="0" indent="0">
              <a:buNone/>
            </a:pPr>
            <a:endParaRPr lang="en-GB" altLang="en-US" sz="2100" dirty="0">
              <a:solidFill>
                <a:srgbClr val="FF0000"/>
              </a:solidFill>
            </a:endParaRP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sp>
        <p:nvSpPr>
          <p:cNvPr id="3" name="AutoShape 2" descr="Chromostereopsi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635" y="5410200"/>
            <a:ext cx="14478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98697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Reading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Computer Interaction Unit I -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D00B2-4595-4185-AF01-0D5533160B04}" type="slidenum">
              <a:rPr lang="en-IN"/>
              <a:pPr>
                <a:defRPr/>
              </a:pPr>
              <a:t>9</a:t>
            </a:fld>
            <a:endParaRPr lang="en-IN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07075" y="2210937"/>
            <a:ext cx="8475260" cy="4157008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7384" y="1194340"/>
            <a:ext cx="8428718" cy="4343882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b="1" dirty="0" smtClean="0">
                <a:solidFill>
                  <a:srgbClr val="C00000"/>
                </a:solidFill>
              </a:rPr>
              <a:t>In </a:t>
            </a:r>
            <a:r>
              <a:rPr lang="en-GB" altLang="en-US" sz="2400" b="1" dirty="0">
                <a:solidFill>
                  <a:srgbClr val="C00000"/>
                </a:solidFill>
              </a:rPr>
              <a:t>design Focus:</a:t>
            </a:r>
          </a:p>
          <a:p>
            <a:pPr lvl="1"/>
            <a:r>
              <a:rPr lang="en-GB" altLang="en-US" sz="2100" dirty="0" smtClean="0">
                <a:solidFill>
                  <a:srgbClr val="FF0000"/>
                </a:solidFill>
              </a:rPr>
              <a:t>Word </a:t>
            </a:r>
            <a:r>
              <a:rPr lang="en-GB" altLang="en-US" sz="2100" dirty="0">
                <a:solidFill>
                  <a:srgbClr val="FF0000"/>
                </a:solidFill>
              </a:rPr>
              <a:t>shape is important to recognition</a:t>
            </a:r>
          </a:p>
          <a:p>
            <a:pPr lvl="1"/>
            <a:r>
              <a:rPr lang="en-GB" altLang="en-US" sz="2100" dirty="0">
                <a:solidFill>
                  <a:srgbClr val="FF0000"/>
                </a:solidFill>
              </a:rPr>
              <a:t>Negative contrast improves reading from computer </a:t>
            </a:r>
            <a:r>
              <a:rPr lang="en-GB" altLang="en-US" sz="2100" dirty="0" smtClean="0">
                <a:solidFill>
                  <a:srgbClr val="FF0000"/>
                </a:solidFill>
              </a:rPr>
              <a:t>screen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</a:rPr>
              <a:t>negative contrast (</a:t>
            </a:r>
            <a:r>
              <a:rPr lang="en-US" sz="1700" dirty="0" smtClean="0">
                <a:solidFill>
                  <a:srgbClr val="FF0000"/>
                </a:solidFill>
              </a:rPr>
              <a:t>dark characters </a:t>
            </a:r>
            <a:r>
              <a:rPr lang="en-US" sz="1700" dirty="0">
                <a:solidFill>
                  <a:srgbClr val="FF0000"/>
                </a:solidFill>
              </a:rPr>
              <a:t>on a light screen) provides higher luminance</a:t>
            </a:r>
            <a:endParaRPr lang="en-GB" altLang="en-US" sz="1700" dirty="0">
              <a:solidFill>
                <a:srgbClr val="FF0000"/>
              </a:solidFill>
            </a:endParaRPr>
          </a:p>
          <a:p>
            <a:endParaRPr lang="en-GB" altLang="en-US" sz="2100" dirty="0">
              <a:solidFill>
                <a:srgbClr val="FF0000"/>
              </a:solidFill>
            </a:endParaRPr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sp>
        <p:nvSpPr>
          <p:cNvPr id="3" name="AutoShape 2" descr="Chromostereopsi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14478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1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1801</Words>
  <Application>Microsoft Office PowerPoint</Application>
  <PresentationFormat>On-screen Show (4:3)</PresentationFormat>
  <Paragraphs>366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 The human : I/O Channel  </vt:lpstr>
      <vt:lpstr>Human vision</vt:lpstr>
      <vt:lpstr>The Eye - physical reception</vt:lpstr>
      <vt:lpstr>Interpreting the signal</vt:lpstr>
      <vt:lpstr>Interpreting the signal (cont)</vt:lpstr>
      <vt:lpstr>Interpreting the signal (cont)</vt:lpstr>
      <vt:lpstr>Optical Illusions</vt:lpstr>
      <vt:lpstr>Reading</vt:lpstr>
      <vt:lpstr>Reading</vt:lpstr>
      <vt:lpstr>2.Hearing</vt:lpstr>
      <vt:lpstr>Hearing (cont)</vt:lpstr>
      <vt:lpstr>3.Touch</vt:lpstr>
      <vt:lpstr>4.Movement</vt:lpstr>
      <vt:lpstr>Movement (cont)</vt:lpstr>
      <vt:lpstr>Movement (cont)</vt:lpstr>
      <vt:lpstr>Design focus</vt:lpstr>
      <vt:lpstr>Human Memory</vt:lpstr>
      <vt:lpstr>Memory</vt:lpstr>
      <vt:lpstr>Sensory memory</vt:lpstr>
      <vt:lpstr>Sensory memory</vt:lpstr>
      <vt:lpstr>Sensory memory</vt:lpstr>
      <vt:lpstr>Short-term memory (STM)</vt:lpstr>
      <vt:lpstr>Short-term memory (STM)</vt:lpstr>
      <vt:lpstr>Try this!</vt:lpstr>
      <vt:lpstr>Short-term memory (STM)</vt:lpstr>
      <vt:lpstr>Short Term Memory (STM):</vt:lpstr>
      <vt:lpstr>Try this!</vt:lpstr>
      <vt:lpstr>Short-term memory (STM): The “recency effect”</vt:lpstr>
      <vt:lpstr>Long-term memory (LTM)</vt:lpstr>
      <vt:lpstr> The human  </vt:lpstr>
      <vt:lpstr>LTM - Storage</vt:lpstr>
      <vt:lpstr>LTM - Storage</vt:lpstr>
      <vt:lpstr>LTM - Storage</vt:lpstr>
      <vt:lpstr>Try this!</vt:lpstr>
      <vt:lpstr>Try this!</vt:lpstr>
      <vt:lpstr>Tips-for Learning</vt:lpstr>
      <vt:lpstr>LTM - Forgetting</vt:lpstr>
      <vt:lpstr>LTM - Forgetting</vt:lpstr>
      <vt:lpstr>LTM - Information retrieval</vt:lpstr>
      <vt:lpstr>Tips to Improve your memory</vt:lpstr>
      <vt:lpstr>Improve your memory (try to visualize it)</vt:lpstr>
      <vt:lpstr>The model human processor (MHP) (card, moran and newell, 1983)</vt:lpstr>
      <vt:lpstr>The model human processor</vt:lpstr>
      <vt:lpstr>The biology of the model</vt:lpstr>
      <vt:lpstr>The model human processor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2020-08-18T14:14:14Z</dcterms:created>
  <dcterms:modified xsi:type="dcterms:W3CDTF">2020-08-26T11:08:46Z</dcterms:modified>
</cp:coreProperties>
</file>