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8727-3929-4A09-9785-66C3B4DC508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AFA4-6A3C-49F4-9DB3-AC41C11E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410F765-D04E-4707-AC6A-213C88A88E59}" type="slidenum">
              <a:rPr lang="en-US" altLang="en-US" smtClean="0">
                <a:latin typeface="Tw Cen MT" pitchFamily="34" charset="0"/>
                <a:cs typeface="Arial" charset="0"/>
              </a:rPr>
              <a:pPr/>
              <a:t>23</a:t>
            </a:fld>
            <a:endParaRPr lang="en-US" altLang="en-US" smtClean="0">
              <a:latin typeface="Tw Cen MT" pitchFamily="34" charset="0"/>
              <a:cs typeface="Arial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8B6517F-E298-40B6-97D6-53AD9630C0EF}" type="slidenum">
              <a:rPr lang="en-US" altLang="en-US" smtClean="0">
                <a:latin typeface="Tw Cen MT" pitchFamily="34" charset="0"/>
                <a:cs typeface="Arial" charset="0"/>
              </a:rPr>
              <a:pPr/>
              <a:t>24</a:t>
            </a:fld>
            <a:endParaRPr lang="en-US" altLang="en-US" smtClean="0">
              <a:latin typeface="Tw Cen MT" pitchFamily="34" charset="0"/>
              <a:cs typeface="Arial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3C4DF9B-4061-431E-BF95-5E3FA7FEE408}" type="slidenum">
              <a:rPr lang="en-US" altLang="en-US" smtClean="0">
                <a:latin typeface="Tw Cen MT" pitchFamily="34" charset="0"/>
                <a:cs typeface="Arial" charset="0"/>
              </a:rPr>
              <a:pPr/>
              <a:t>25</a:t>
            </a:fld>
            <a:endParaRPr lang="en-US" altLang="en-US" smtClean="0">
              <a:latin typeface="Tw Cen MT" pitchFamily="34" charset="0"/>
              <a:cs typeface="Arial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3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3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2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8876-73E5-48E5-8596-F739D4030AB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3639-ECBA-42D4-9048-EBA73093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COMPUTER memory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en-US" sz="2000" dirty="0"/>
              <a:t>short term and long term</a:t>
            </a:r>
          </a:p>
          <a:p>
            <a:pPr>
              <a:defRPr/>
            </a:pPr>
            <a:r>
              <a:rPr lang="en-GB" altLang="en-US" sz="2000" dirty="0"/>
              <a:t>speed, capacity, compression</a:t>
            </a:r>
          </a:p>
          <a:p>
            <a:pPr>
              <a:defRPr/>
            </a:pPr>
            <a:r>
              <a:rPr lang="en-GB" altLang="en-US" sz="2000" dirty="0"/>
              <a:t>formats, access</a:t>
            </a:r>
          </a:p>
          <a:p>
            <a:pPr marL="0" indent="0">
              <a:buNone/>
              <a:defRPr/>
            </a:pPr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The myth of the infinitely </a:t>
            </a:r>
            <a:br>
              <a:rPr lang="en-GB" altLang="en-US" dirty="0" smtClean="0"/>
            </a:br>
            <a:r>
              <a:rPr lang="en-GB" altLang="en-US" dirty="0" smtClean="0"/>
              <a:t>fast machine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endParaRPr lang="en-GB" altLang="en-US" sz="1200" dirty="0"/>
          </a:p>
          <a:p>
            <a:pPr>
              <a:spcBef>
                <a:spcPct val="40000"/>
              </a:spcBef>
            </a:pPr>
            <a:r>
              <a:rPr lang="en-GB" altLang="en-US" sz="2400" dirty="0"/>
              <a:t>implicit assumption … no delays</a:t>
            </a:r>
            <a:br>
              <a:rPr lang="en-GB" altLang="en-US" sz="2400" dirty="0"/>
            </a:br>
            <a:r>
              <a:rPr lang="en-GB" altLang="en-US" sz="2400" dirty="0"/>
              <a:t>	an infinitely fast machine</a:t>
            </a:r>
          </a:p>
          <a:p>
            <a:pPr>
              <a:spcBef>
                <a:spcPct val="40000"/>
              </a:spcBef>
            </a:pPr>
            <a:r>
              <a:rPr lang="en-GB" altLang="en-US" sz="2400" dirty="0">
                <a:solidFill>
                  <a:srgbClr val="C00000"/>
                </a:solidFill>
              </a:rPr>
              <a:t>what is good design for real machines?</a:t>
            </a:r>
          </a:p>
          <a:p>
            <a:pPr>
              <a:spcBef>
                <a:spcPct val="40000"/>
              </a:spcBef>
            </a:pPr>
            <a:r>
              <a:rPr lang="en-GB" altLang="en-US" sz="2400" dirty="0">
                <a:solidFill>
                  <a:srgbClr val="C00000"/>
                </a:solidFill>
              </a:rPr>
              <a:t>good example … the telephone :</a:t>
            </a:r>
          </a:p>
          <a:p>
            <a:pPr lvl="1"/>
            <a:r>
              <a:rPr lang="en-GB" altLang="en-US" sz="2000" dirty="0"/>
              <a:t>type keys too fast</a:t>
            </a:r>
          </a:p>
          <a:p>
            <a:pPr lvl="1"/>
            <a:r>
              <a:rPr lang="en-GB" altLang="en-US" sz="2000" dirty="0"/>
              <a:t>hear tones as numbers sent down the line</a:t>
            </a:r>
          </a:p>
          <a:p>
            <a:pPr lvl="1"/>
            <a:r>
              <a:rPr lang="en-GB" altLang="en-US" sz="2000" dirty="0"/>
              <a:t>actually an accident of implementation</a:t>
            </a:r>
          </a:p>
          <a:p>
            <a:pPr lvl="1"/>
            <a:r>
              <a:rPr lang="en-GB" altLang="en-US" sz="2000" dirty="0"/>
              <a:t>emulate in design</a:t>
            </a:r>
          </a:p>
          <a:p>
            <a:pPr>
              <a:spcBef>
                <a:spcPct val="40000"/>
              </a:spcBef>
              <a:buNone/>
            </a:pPr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>
                <a:solidFill>
                  <a:srgbClr val="C00000"/>
                </a:solidFill>
              </a:rPr>
              <a:t/>
            </a:r>
            <a:br>
              <a:rPr lang="en-GB" altLang="en-US" dirty="0" smtClean="0">
                <a:solidFill>
                  <a:srgbClr val="C00000"/>
                </a:solidFill>
              </a:rPr>
            </a:br>
            <a:r>
              <a:rPr lang="en-GB" altLang="en-US" dirty="0">
                <a:solidFill>
                  <a:srgbClr val="C00000"/>
                </a:solidFill>
              </a:rPr>
              <a:t/>
            </a:r>
            <a:br>
              <a:rPr lang="en-GB" altLang="en-US" dirty="0">
                <a:solidFill>
                  <a:srgbClr val="C00000"/>
                </a:solidFill>
              </a:rPr>
            </a:br>
            <a:r>
              <a:rPr lang="en-GB" altLang="en-US" dirty="0" smtClean="0">
                <a:solidFill>
                  <a:srgbClr val="C00000"/>
                </a:solidFill>
              </a:rPr>
              <a:t>In design Focus: </a:t>
            </a:r>
            <a:r>
              <a:rPr lang="en-GB" altLang="en-US" dirty="0" smtClean="0"/>
              <a:t>physical controls</a:t>
            </a:r>
            <a:br>
              <a:rPr lang="en-GB" altLang="en-US" dirty="0" smtClean="0"/>
            </a:br>
            <a:r>
              <a:rPr lang="en-GB" altLang="en-US" dirty="0" smtClean="0">
                <a:solidFill>
                  <a:srgbClr val="C00000"/>
                </a:solidFill>
              </a:rPr>
              <a:t>what is good design for real machines?</a:t>
            </a:r>
            <a:br>
              <a:rPr lang="en-GB" altLang="en-US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964406" y="2036762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specialist controls needed …</a:t>
            </a:r>
          </a:p>
          <a:p>
            <a:pPr lvl="1"/>
            <a:r>
              <a:rPr lang="en-GB" altLang="en-US" smtClean="0"/>
              <a:t>industrial controls,  consumer products, etc.</a:t>
            </a:r>
          </a:p>
          <a:p>
            <a:endParaRPr lang="en-GB" altLang="en-US" smtClean="0"/>
          </a:p>
        </p:txBody>
      </p:sp>
      <p:pic>
        <p:nvPicPr>
          <p:cNvPr id="12" name="Picture 11" descr="microwave-sml.jpg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006" y="3332162"/>
            <a:ext cx="1576388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mini-disc-ctrl-sml.jpg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06" y="5541962"/>
            <a:ext cx="27622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washing-machine-sml.jpg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" y="3636962"/>
            <a:ext cx="3733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31006" y="5084762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large buttons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129631" y="5313362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clear dials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59606" y="3941762"/>
            <a:ext cx="1295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021806" y="3941762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1116806" y="4551362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869406" y="4703762"/>
            <a:ext cx="3810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1878806" y="6075362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tiny buttons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393406" y="4551362"/>
            <a:ext cx="1941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GB" altLang="en-US"/>
              <a:t>multi-function</a:t>
            </a:r>
            <a:br>
              <a:rPr lang="en-GB" altLang="en-US"/>
            </a:br>
            <a:r>
              <a:rPr lang="en-GB" altLang="en-US"/>
              <a:t>control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725194" y="3332162"/>
            <a:ext cx="2054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GB" altLang="en-US"/>
              <a:t>easy-clean</a:t>
            </a:r>
          </a:p>
          <a:p>
            <a:pPr algn="ctr" eaLnBrk="1" hangingPunct="1"/>
            <a:r>
              <a:rPr lang="en-GB" altLang="en-US"/>
              <a:t>smooth buttons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765006" y="5846762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688806" y="5313362"/>
            <a:ext cx="228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393406" y="5922962"/>
            <a:ext cx="1066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3479006" y="6151562"/>
            <a:ext cx="914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365206" y="4703762"/>
            <a:ext cx="8382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6146006" y="4094162"/>
            <a:ext cx="1295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Networked computing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 "/>
            </a:pPr>
            <a:r>
              <a:rPr lang="en-GB" altLang="en-US" sz="2400" dirty="0"/>
              <a:t>Networks allow access to  …</a:t>
            </a:r>
          </a:p>
          <a:p>
            <a:pPr lvl="1"/>
            <a:r>
              <a:rPr lang="en-GB" altLang="en-US" sz="2000" dirty="0"/>
              <a:t>large memory and processing</a:t>
            </a:r>
          </a:p>
          <a:p>
            <a:pPr lvl="1"/>
            <a:r>
              <a:rPr lang="en-GB" altLang="en-US" sz="2000" dirty="0"/>
              <a:t>other people (groupware, email)</a:t>
            </a:r>
          </a:p>
          <a:p>
            <a:pPr lvl="1"/>
            <a:r>
              <a:rPr lang="en-GB" altLang="en-US" sz="2000" dirty="0"/>
              <a:t>shared resources – esp. the web</a:t>
            </a:r>
          </a:p>
          <a:p>
            <a:pPr>
              <a:buFontTx/>
              <a:buChar char=" "/>
            </a:pPr>
            <a:endParaRPr lang="en-GB" altLang="en-US" sz="1000" dirty="0"/>
          </a:p>
          <a:p>
            <a:pPr>
              <a:buFontTx/>
              <a:buChar char=" "/>
            </a:pPr>
            <a:r>
              <a:rPr lang="en-GB" altLang="en-US" sz="2400" dirty="0"/>
              <a:t>Issues</a:t>
            </a:r>
          </a:p>
          <a:p>
            <a:pPr lvl="1"/>
            <a:r>
              <a:rPr lang="en-GB" altLang="en-US" sz="2000" dirty="0"/>
              <a:t>network delays – slow feedback</a:t>
            </a:r>
          </a:p>
          <a:p>
            <a:pPr lvl="1"/>
            <a:r>
              <a:rPr lang="en-GB" altLang="en-US" sz="2000" dirty="0"/>
              <a:t>conflicts - many people update data</a:t>
            </a:r>
          </a:p>
          <a:p>
            <a:pPr lvl="1"/>
            <a:r>
              <a:rPr lang="en-GB" altLang="en-US" sz="2000" dirty="0"/>
              <a:t>unpredictability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Times New Roman" pitchFamily="18" charset="0"/>
              </a:rPr>
              <a:t>The Interaction includes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Interaction models</a:t>
            </a:r>
          </a:p>
          <a:p>
            <a:pPr lvl="1"/>
            <a:r>
              <a:rPr lang="en-GB" altLang="en-US" dirty="0"/>
              <a:t>Translations between user and system</a:t>
            </a:r>
          </a:p>
          <a:p>
            <a:pPr lvl="1"/>
            <a:r>
              <a:rPr lang="en-GB" altLang="en-US" sz="2800" dirty="0"/>
              <a:t>Norman / </a:t>
            </a:r>
            <a:r>
              <a:rPr lang="en-GB" altLang="en-US" sz="2800" dirty="0" err="1"/>
              <a:t>Abowd</a:t>
            </a:r>
            <a:r>
              <a:rPr lang="en-GB" altLang="en-US" sz="2800" dirty="0"/>
              <a:t> and Beale</a:t>
            </a:r>
          </a:p>
          <a:p>
            <a:r>
              <a:rPr lang="en-GB" altLang="en-US" dirty="0"/>
              <a:t>Interaction styles</a:t>
            </a:r>
          </a:p>
          <a:p>
            <a:pPr lvl="1"/>
            <a:r>
              <a:rPr lang="en-GB" altLang="en-US" dirty="0"/>
              <a:t>The nature of user/system dialog</a:t>
            </a:r>
          </a:p>
          <a:p>
            <a:r>
              <a:rPr lang="en-GB" altLang="en-US" dirty="0"/>
              <a:t>Context</a:t>
            </a:r>
          </a:p>
          <a:p>
            <a:pPr lvl="1"/>
            <a:r>
              <a:rPr lang="en-GB" altLang="en-US" dirty="0"/>
              <a:t>Social, organizational, motivational</a:t>
            </a:r>
          </a:p>
          <a:p>
            <a:r>
              <a:rPr lang="en-GB" altLang="en-US" dirty="0"/>
              <a:t>Ergonomics</a:t>
            </a:r>
          </a:p>
          <a:p>
            <a:pPr lvl="1"/>
            <a:r>
              <a:rPr lang="en-GB" altLang="en-US" dirty="0"/>
              <a:t>physical characteristics of interaction</a:t>
            </a:r>
          </a:p>
          <a:p>
            <a:pPr lvl="1"/>
            <a:endParaRPr lang="en-GB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Models of interaction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en-US" sz="2000" dirty="0"/>
              <a:t>Donald Norman’s Interaction Model (execution/evaluation cycle) </a:t>
            </a:r>
          </a:p>
          <a:p>
            <a:pPr>
              <a:defRPr/>
            </a:pPr>
            <a:r>
              <a:rPr lang="en-GB" altLang="en-US" sz="2000" dirty="0" err="1"/>
              <a:t>Abowd</a:t>
            </a:r>
            <a:r>
              <a:rPr lang="en-GB" altLang="en-US" sz="2000" dirty="0"/>
              <a:t> and Beale’s Model</a:t>
            </a:r>
          </a:p>
          <a:p>
            <a:pPr marL="381000">
              <a:tabLst>
                <a:tab pos="1333500" algn="l"/>
              </a:tabLst>
              <a:defRPr/>
            </a:pPr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Some terms of interaction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tabLst>
                <a:tab pos="1338263" algn="l"/>
                <a:tab pos="2282825" algn="l"/>
              </a:tabLst>
            </a:pPr>
            <a:r>
              <a:rPr lang="en-GB" altLang="en-US" sz="2400" dirty="0"/>
              <a:t>domain	</a:t>
            </a:r>
            <a:r>
              <a:rPr lang="en-GB" altLang="en-US" sz="2000" dirty="0"/>
              <a:t>– the area of work under study</a:t>
            </a:r>
            <a:endParaRPr lang="en-GB" altLang="en-US" sz="2400" dirty="0"/>
          </a:p>
          <a:p>
            <a:pPr lvl="1"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			</a:t>
            </a:r>
            <a:r>
              <a:rPr lang="en-GB" altLang="en-US" sz="1800" dirty="0"/>
              <a:t>e.g. graphic design</a:t>
            </a:r>
          </a:p>
          <a:p>
            <a:pPr>
              <a:buNone/>
              <a:tabLst>
                <a:tab pos="1338263" algn="l"/>
                <a:tab pos="2282825" algn="l"/>
              </a:tabLst>
            </a:pPr>
            <a:r>
              <a:rPr lang="en-GB" altLang="en-US" sz="2400" dirty="0"/>
              <a:t>goal	</a:t>
            </a:r>
            <a:r>
              <a:rPr lang="en-GB" altLang="en-US" sz="2000" dirty="0"/>
              <a:t>– what you want to achieve</a:t>
            </a:r>
            <a:endParaRPr lang="en-GB" altLang="en-US" sz="2400" dirty="0"/>
          </a:p>
          <a:p>
            <a:pPr lvl="1"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			</a:t>
            </a:r>
            <a:r>
              <a:rPr lang="en-GB" altLang="en-US" sz="1800" dirty="0"/>
              <a:t>e.g. create a solid red triangle</a:t>
            </a:r>
          </a:p>
          <a:p>
            <a:pPr>
              <a:buNone/>
              <a:tabLst>
                <a:tab pos="1338263" algn="l"/>
                <a:tab pos="2282825" algn="l"/>
              </a:tabLst>
            </a:pPr>
            <a:r>
              <a:rPr lang="en-GB" altLang="en-US" sz="2400" dirty="0"/>
              <a:t>task	</a:t>
            </a:r>
            <a:r>
              <a:rPr lang="en-GB" altLang="en-US" sz="2000" dirty="0"/>
              <a:t>– how you go about doing it</a:t>
            </a:r>
            <a:br>
              <a:rPr lang="en-GB" altLang="en-US" sz="2000" dirty="0"/>
            </a:br>
            <a:r>
              <a:rPr lang="en-GB" altLang="en-US" sz="2000" dirty="0"/>
              <a:t>	– ultimately in terms of operations or actions</a:t>
            </a:r>
          </a:p>
          <a:p>
            <a:pPr lvl="1"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			</a:t>
            </a:r>
            <a:r>
              <a:rPr lang="en-GB" altLang="en-US" sz="1800" dirty="0"/>
              <a:t>e.g. … select fill tool, click over triangle</a:t>
            </a:r>
            <a:r>
              <a:rPr lang="en-GB" altLang="en-US" sz="2000" dirty="0"/>
              <a:t> </a:t>
            </a:r>
          </a:p>
          <a:p>
            <a:pPr>
              <a:buNone/>
              <a:tabLst>
                <a:tab pos="1338263" algn="l"/>
                <a:tab pos="2282825" algn="l"/>
              </a:tabLst>
            </a:pPr>
            <a:endParaRPr lang="en-GB" altLang="en-US" sz="1200" dirty="0"/>
          </a:p>
          <a:p>
            <a:pPr>
              <a:buNone/>
              <a:tabLst>
                <a:tab pos="1338263" algn="l"/>
                <a:tab pos="2282825" algn="l"/>
              </a:tabLst>
            </a:pPr>
            <a:r>
              <a:rPr lang="en-GB" altLang="en-US" sz="2400" dirty="0"/>
              <a:t>Note …</a:t>
            </a:r>
          </a:p>
          <a:p>
            <a:pPr lvl="1">
              <a:tabLst>
                <a:tab pos="1338263" algn="l"/>
                <a:tab pos="2282825" algn="l"/>
              </a:tabLst>
            </a:pPr>
            <a:r>
              <a:rPr lang="en-GB" altLang="en-US" sz="2000" dirty="0"/>
              <a:t>traditional interaction …</a:t>
            </a:r>
          </a:p>
          <a:p>
            <a:pPr lvl="1">
              <a:tabLst>
                <a:tab pos="1338263" algn="l"/>
                <a:tab pos="2282825" algn="l"/>
              </a:tabLst>
            </a:pPr>
            <a:r>
              <a:rPr lang="en-GB" altLang="en-US" sz="2000" dirty="0"/>
              <a:t>use of terms differs a lot especially task/goal !!!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Donald Norman’s 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 smtClean="0">
                <a:solidFill>
                  <a:srgbClr val="FF0000"/>
                </a:solidFill>
              </a:rPr>
              <a:t>Concentrates users view on the interface</a:t>
            </a:r>
          </a:p>
          <a:p>
            <a:r>
              <a:rPr lang="en-GB" altLang="en-US" sz="2400" dirty="0" smtClean="0">
                <a:solidFill>
                  <a:srgbClr val="FF0000"/>
                </a:solidFill>
              </a:rPr>
              <a:t>Seven </a:t>
            </a:r>
            <a:r>
              <a:rPr lang="en-GB" altLang="en-US" sz="2400" dirty="0">
                <a:solidFill>
                  <a:srgbClr val="FF0000"/>
                </a:solidFill>
              </a:rPr>
              <a:t>stages</a:t>
            </a:r>
          </a:p>
          <a:p>
            <a:pPr lvl="1"/>
            <a:r>
              <a:rPr lang="en-GB" altLang="en-US" sz="2000" dirty="0"/>
              <a:t>user establishes the </a:t>
            </a:r>
            <a:r>
              <a:rPr lang="en-GB" altLang="en-US" sz="2000" b="1" dirty="0"/>
              <a:t>goal</a:t>
            </a:r>
          </a:p>
          <a:p>
            <a:pPr lvl="1"/>
            <a:r>
              <a:rPr lang="en-GB" altLang="en-US" sz="2000" dirty="0"/>
              <a:t>formulates </a:t>
            </a:r>
            <a:r>
              <a:rPr lang="en-GB" altLang="en-US" sz="2000" b="1" dirty="0"/>
              <a:t>intention</a:t>
            </a:r>
          </a:p>
          <a:p>
            <a:pPr lvl="1"/>
            <a:r>
              <a:rPr lang="en-GB" altLang="en-US" sz="2000" b="1" dirty="0"/>
              <a:t>specifies </a:t>
            </a:r>
            <a:r>
              <a:rPr lang="en-GB" altLang="en-US" sz="2000" dirty="0"/>
              <a:t>actions at interface</a:t>
            </a:r>
          </a:p>
          <a:p>
            <a:pPr lvl="1"/>
            <a:r>
              <a:rPr lang="en-GB" altLang="en-US" sz="2000" b="1" dirty="0"/>
              <a:t>executes</a:t>
            </a:r>
            <a:r>
              <a:rPr lang="en-GB" altLang="en-US" sz="2000" dirty="0"/>
              <a:t> action</a:t>
            </a:r>
          </a:p>
          <a:p>
            <a:pPr lvl="1"/>
            <a:r>
              <a:rPr lang="en-GB" altLang="en-US" sz="2000" b="1" dirty="0"/>
              <a:t>perceives</a:t>
            </a:r>
            <a:r>
              <a:rPr lang="en-GB" altLang="en-US" sz="2000" dirty="0"/>
              <a:t> system state</a:t>
            </a:r>
          </a:p>
          <a:p>
            <a:pPr lvl="1"/>
            <a:r>
              <a:rPr lang="en-GB" altLang="en-US" sz="2000" b="1" dirty="0"/>
              <a:t>interpret</a:t>
            </a:r>
            <a:r>
              <a:rPr lang="en-GB" altLang="en-US" sz="2000" dirty="0"/>
              <a:t>s system state</a:t>
            </a:r>
          </a:p>
          <a:p>
            <a:pPr lvl="1"/>
            <a:r>
              <a:rPr lang="en-GB" altLang="en-US" sz="2000" b="1" dirty="0"/>
              <a:t>evaluates</a:t>
            </a:r>
            <a:r>
              <a:rPr lang="en-GB" altLang="en-US" sz="2000" dirty="0"/>
              <a:t> system state with respect to goal</a:t>
            </a:r>
          </a:p>
          <a:p>
            <a:endParaRPr lang="en-GB" altLang="en-US" sz="2400" dirty="0"/>
          </a:p>
          <a:p>
            <a:r>
              <a:rPr lang="en-GB" altLang="en-US" sz="2400" dirty="0"/>
              <a:t>Norman’s model concentrates on user’s view of the interface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execution/evaluation loop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en-US" sz="1800" dirty="0"/>
          </a:p>
          <a:p>
            <a:endParaRPr lang="en-GB" altLang="en-US" sz="1800" dirty="0"/>
          </a:p>
          <a:p>
            <a:endParaRPr lang="en-GB" altLang="en-US" sz="1800" dirty="0"/>
          </a:p>
          <a:p>
            <a:pPr lvl="2"/>
            <a:endParaRPr lang="en-GB" altLang="en-US" sz="1800" dirty="0"/>
          </a:p>
          <a:p>
            <a:pPr lvl="2"/>
            <a:endParaRPr lang="en-GB" altLang="en-US" sz="1800" dirty="0"/>
          </a:p>
          <a:p>
            <a:pPr marL="280988" lvl="2" indent="-222250"/>
            <a:r>
              <a:rPr lang="en-GB" altLang="en-US" sz="1800" dirty="0"/>
              <a:t>user establishes the goal</a:t>
            </a:r>
          </a:p>
          <a:p>
            <a:pPr marL="280988" lvl="2" indent="-222250"/>
            <a:r>
              <a:rPr lang="en-GB" altLang="en-US" sz="1800" dirty="0"/>
              <a:t>formulates intention</a:t>
            </a:r>
          </a:p>
          <a:p>
            <a:pPr marL="280988" lvl="2" indent="-222250"/>
            <a:r>
              <a:rPr lang="en-GB" altLang="en-US" sz="1800" dirty="0"/>
              <a:t>specifies actions at interface</a:t>
            </a:r>
          </a:p>
          <a:p>
            <a:pPr marL="280988" lvl="2" indent="-222250"/>
            <a:r>
              <a:rPr lang="en-GB" altLang="en-US" sz="1800" dirty="0"/>
              <a:t>executes action</a:t>
            </a:r>
          </a:p>
          <a:p>
            <a:pPr marL="280988" lvl="2" indent="-222250"/>
            <a:r>
              <a:rPr lang="en-GB" altLang="en-US" sz="1800" dirty="0"/>
              <a:t>perceives system state</a:t>
            </a:r>
          </a:p>
          <a:p>
            <a:pPr marL="280988" lvl="2" indent="-222250"/>
            <a:r>
              <a:rPr lang="en-GB" altLang="en-US" sz="1800" dirty="0"/>
              <a:t>interprets system state</a:t>
            </a:r>
          </a:p>
          <a:p>
            <a:pPr marL="280988" lvl="2" indent="-222250"/>
            <a:r>
              <a:rPr lang="en-GB" altLang="en-US" sz="1800" dirty="0"/>
              <a:t>evaluates system state with respect to goal</a:t>
            </a:r>
          </a:p>
          <a:p>
            <a:pPr lvl="2"/>
            <a:endParaRPr lang="en-GB" altLang="en-US" sz="1800" dirty="0"/>
          </a:p>
          <a:p>
            <a:pPr>
              <a:defRPr/>
            </a:pPr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233613" y="1485900"/>
            <a:ext cx="5734051" cy="1600200"/>
            <a:chOff x="1968" y="3120"/>
            <a:chExt cx="3612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execution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0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Norman model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7" y="1752600"/>
            <a:ext cx="84867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10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7" y="207368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execution/evaluation loop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200399" y="1181100"/>
            <a:ext cx="4572001" cy="1029837"/>
            <a:chOff x="1968" y="3120"/>
            <a:chExt cx="3612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execution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w Cen MT" pitchFamily="34" charset="0"/>
                    <a:ea typeface="+mn-ea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goal</a:t>
              </a:r>
            </a:p>
          </p:txBody>
        </p:sp>
      </p:grpSp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669823" y="1328219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>
              <a:lnSpc>
                <a:spcPct val="90000"/>
              </a:lnSpc>
              <a:buNone/>
            </a:pPr>
            <a:endParaRPr lang="en-GB" altLang="en-US" sz="1800" dirty="0"/>
          </a:p>
          <a:p>
            <a:pPr marL="685800" lvl="2" indent="0">
              <a:lnSpc>
                <a:spcPct val="90000"/>
              </a:lnSpc>
              <a:buNone/>
            </a:pPr>
            <a:endParaRPr lang="en-GB" altLang="en-US" sz="1800" dirty="0" smtClean="0"/>
          </a:p>
          <a:p>
            <a:pPr marL="685800" lvl="2" indent="0">
              <a:lnSpc>
                <a:spcPct val="90000"/>
              </a:lnSpc>
              <a:buNone/>
            </a:pPr>
            <a:endParaRPr lang="en-GB" altLang="en-US" sz="1800" dirty="0"/>
          </a:p>
          <a:p>
            <a:pPr marL="685800" lvl="2" indent="0">
              <a:lnSpc>
                <a:spcPct val="90000"/>
              </a:lnSpc>
              <a:buNone/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 smtClean="0"/>
          </a:p>
          <a:p>
            <a:pPr lvl="2">
              <a:lnSpc>
                <a:spcPct val="90000"/>
              </a:lnSpc>
            </a:pPr>
            <a:r>
              <a:rPr lang="en-GB" altLang="en-US" sz="1800" dirty="0" smtClean="0"/>
              <a:t>user establishes the </a:t>
            </a:r>
            <a:r>
              <a:rPr lang="en-GB" altLang="en-US" sz="1800" dirty="0" smtClean="0">
                <a:solidFill>
                  <a:srgbClr val="FF0000"/>
                </a:solidFill>
              </a:rPr>
              <a:t>goal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 smtClean="0"/>
              <a:t>user formulates </a:t>
            </a:r>
            <a:r>
              <a:rPr lang="en-GB" altLang="en-US" sz="1800" dirty="0" smtClean="0">
                <a:solidFill>
                  <a:srgbClr val="FF0000"/>
                </a:solidFill>
              </a:rPr>
              <a:t>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 smtClean="0">
                <a:solidFill>
                  <a:srgbClr val="FF0000"/>
                </a:solidFill>
              </a:rPr>
              <a:t>specifies</a:t>
            </a:r>
            <a:r>
              <a:rPr lang="en-GB" altLang="en-US" sz="1800" dirty="0" smtClean="0"/>
              <a:t>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 smtClean="0">
                <a:solidFill>
                  <a:schemeClr val="folHlink"/>
                </a:solidFill>
              </a:rPr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 smtClean="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 smtClean="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 smtClean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354385" y="2909081"/>
            <a:ext cx="3581400" cy="9144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0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Short-term Memory - 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Random access memory (RAM)</a:t>
            </a:r>
          </a:p>
          <a:p>
            <a:pPr lvl="1"/>
            <a:r>
              <a:rPr lang="en-GB" altLang="en-US" sz="2000" dirty="0"/>
              <a:t>on silicon chips</a:t>
            </a:r>
          </a:p>
          <a:p>
            <a:pPr lvl="1"/>
            <a:r>
              <a:rPr lang="en-GB" altLang="en-US" sz="2000" dirty="0"/>
              <a:t>100 </a:t>
            </a:r>
            <a:r>
              <a:rPr lang="en-GB" altLang="en-US" sz="2000" dirty="0" err="1"/>
              <a:t>nano</a:t>
            </a:r>
            <a:r>
              <a:rPr lang="en-GB" altLang="en-US" sz="2000" dirty="0"/>
              <a:t>-second access time</a:t>
            </a:r>
          </a:p>
          <a:p>
            <a:pPr lvl="1"/>
            <a:r>
              <a:rPr lang="en-GB" altLang="en-US" sz="2000" dirty="0"/>
              <a:t>usually volatile (lose information if power turned off)</a:t>
            </a:r>
          </a:p>
          <a:p>
            <a:pPr lvl="1"/>
            <a:r>
              <a:rPr lang="en-GB" altLang="en-US" sz="2000" dirty="0"/>
              <a:t>data transferred at around 100 Mbytes/sec</a:t>
            </a:r>
          </a:p>
          <a:p>
            <a:endParaRPr lang="en-GB" altLang="en-US" sz="2400" dirty="0"/>
          </a:p>
          <a:p>
            <a:r>
              <a:rPr lang="en-GB" altLang="en-US" sz="2400" dirty="0"/>
              <a:t>Some </a:t>
            </a:r>
            <a:r>
              <a:rPr lang="en-GB" altLang="en-US" sz="2400" i="1" dirty="0"/>
              <a:t>non-volatile RAM</a:t>
            </a:r>
            <a:r>
              <a:rPr lang="en-GB" altLang="en-US" sz="2400" dirty="0"/>
              <a:t> used to store basic set-up information</a:t>
            </a:r>
          </a:p>
          <a:p>
            <a:endParaRPr lang="en-GB" altLang="en-US" sz="2400" dirty="0"/>
          </a:p>
          <a:p>
            <a:r>
              <a:rPr lang="en-GB" altLang="en-US" sz="2400" dirty="0"/>
              <a:t>Typical desktop computers:</a:t>
            </a:r>
            <a:br>
              <a:rPr lang="en-GB" altLang="en-US" sz="2400" dirty="0"/>
            </a:br>
            <a:r>
              <a:rPr lang="en-GB" altLang="en-US" sz="2400" dirty="0"/>
              <a:t>	64 to 256 Mbytes </a:t>
            </a:r>
            <a:r>
              <a:rPr lang="en-GB" altLang="en-US" sz="2400" dirty="0" smtClean="0"/>
              <a:t>RAM, </a:t>
            </a:r>
          </a:p>
          <a:p>
            <a:pPr marL="0" indent="0">
              <a:buNone/>
            </a:pPr>
            <a:r>
              <a:rPr lang="en-GB" altLang="en-US" sz="2400" dirty="0"/>
              <a:t>	</a:t>
            </a:r>
            <a:r>
              <a:rPr lang="en-GB" altLang="en-US" sz="2400" dirty="0" smtClean="0"/>
              <a:t>4 GB, 8GB,16 GB</a:t>
            </a:r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4800"/>
            <a:ext cx="3733800" cy="217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58000" cy="114300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execution/evaluation loop</a:t>
            </a:r>
            <a:endParaRPr lang="en-US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 lvl="2">
              <a:lnSpc>
                <a:spcPct val="90000"/>
              </a:lnSpc>
              <a:defRPr/>
            </a:pPr>
            <a:endParaRPr lang="en-GB" altLang="en-US" sz="1800" dirty="0" smtClean="0"/>
          </a:p>
          <a:p>
            <a:pPr lvl="2">
              <a:lnSpc>
                <a:spcPct val="90000"/>
              </a:lnSpc>
              <a:defRPr/>
            </a:pPr>
            <a:endParaRPr lang="en-GB" altLang="en-US" sz="1800" dirty="0" smtClean="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user </a:t>
            </a:r>
            <a:r>
              <a:rPr lang="en-GB" altLang="en-US" sz="1800" dirty="0" smtClean="0">
                <a:solidFill>
                  <a:schemeClr val="bg2">
                    <a:lumMod val="90000"/>
                  </a:schemeClr>
                </a:solidFill>
              </a:rPr>
              <a:t>establishes</a:t>
            </a:r>
            <a:r>
              <a:rPr lang="en-GB" altLang="en-US" sz="1800" dirty="0" smtClean="0">
                <a:solidFill>
                  <a:schemeClr val="bg2"/>
                </a:solidFill>
              </a:rPr>
              <a:t> the goal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>
                    <a:lumMod val="90000"/>
                  </a:schemeClr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rgbClr val="FF0000"/>
                </a:solidFill>
              </a:rPr>
              <a:t>executes</a:t>
            </a:r>
            <a:r>
              <a:rPr lang="en-GB" altLang="en-US" sz="1800" dirty="0" smtClean="0"/>
              <a:t> action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execution</a:t>
              </a:r>
            </a:p>
          </p:txBody>
        </p:sp>
        <p:grpSp>
          <p:nvGrpSpPr>
            <p:cNvPr id="16394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6396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6397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goal</a:t>
              </a:r>
            </a:p>
          </p:txBody>
        </p:sp>
      </p:grpSp>
      <p:sp>
        <p:nvSpPr>
          <p:cNvPr id="16389" name="Oval 12"/>
          <p:cNvSpPr>
            <a:spLocks noChangeArrowheads="1"/>
          </p:cNvSpPr>
          <p:nvPr/>
        </p:nvSpPr>
        <p:spPr bwMode="auto">
          <a:xfrm>
            <a:off x="1676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390" name="Rectangle 13"/>
          <p:cNvSpPr>
            <a:spLocks noChangeArrowheads="1"/>
          </p:cNvSpPr>
          <p:nvPr/>
        </p:nvSpPr>
        <p:spPr bwMode="auto">
          <a:xfrm>
            <a:off x="1600200" y="3990053"/>
            <a:ext cx="4114800" cy="3429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58000" cy="114300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execution/evaluation loop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 lvl="2">
              <a:lnSpc>
                <a:spcPct val="90000"/>
              </a:lnSpc>
              <a:defRPr/>
            </a:pPr>
            <a:endParaRPr lang="en-GB" altLang="en-US" sz="1800" dirty="0" smtClean="0"/>
          </a:p>
          <a:p>
            <a:pPr lvl="2">
              <a:lnSpc>
                <a:spcPct val="90000"/>
              </a:lnSpc>
              <a:defRPr/>
            </a:pPr>
            <a:endParaRPr lang="en-GB" altLang="en-US" sz="1800" dirty="0" smtClean="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executes action</a:t>
            </a:r>
            <a:endParaRPr lang="en-GB" altLang="en-US" sz="1800" dirty="0" smtClean="0"/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rgbClr val="FF0000"/>
                </a:solidFill>
              </a:rPr>
              <a:t>perceives </a:t>
            </a:r>
            <a:r>
              <a:rPr lang="en-GB" altLang="en-US" sz="1800" dirty="0" smtClean="0"/>
              <a:t>system state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rgbClr val="FF0000"/>
                </a:solidFill>
              </a:rPr>
              <a:t>interprets</a:t>
            </a:r>
            <a:r>
              <a:rPr lang="en-GB" altLang="en-US" sz="1800" dirty="0" smtClean="0"/>
              <a:t> system state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evaluates system state with respect to goal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execution</a:t>
              </a:r>
            </a:p>
          </p:txBody>
        </p:sp>
        <p:grpSp>
          <p:nvGrpSpPr>
            <p:cNvPr id="1741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742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742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goal</a:t>
              </a:r>
            </a:p>
          </p:txBody>
        </p:sp>
      </p:grpSp>
      <p:sp>
        <p:nvSpPr>
          <p:cNvPr id="17413" name="Rectangle 13"/>
          <p:cNvSpPr>
            <a:spLocks noChangeArrowheads="1"/>
          </p:cNvSpPr>
          <p:nvPr/>
        </p:nvSpPr>
        <p:spPr bwMode="auto">
          <a:xfrm>
            <a:off x="1539363" y="4267200"/>
            <a:ext cx="5943600" cy="685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Oval 12"/>
          <p:cNvSpPr>
            <a:spLocks noChangeArrowheads="1"/>
          </p:cNvSpPr>
          <p:nvPr/>
        </p:nvSpPr>
        <p:spPr bwMode="auto">
          <a:xfrm>
            <a:off x="3733800" y="28956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58000" cy="114300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execution/evaluation loop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>
              <a:lnSpc>
                <a:spcPct val="90000"/>
              </a:lnSpc>
              <a:defRPr/>
            </a:pPr>
            <a:endParaRPr lang="en-GB" altLang="en-US" sz="1800" dirty="0" smtClean="0"/>
          </a:p>
          <a:p>
            <a:pPr lvl="2">
              <a:lnSpc>
                <a:spcPct val="90000"/>
              </a:lnSpc>
              <a:defRPr/>
            </a:pPr>
            <a:endParaRPr lang="en-GB" altLang="en-US" sz="1800" dirty="0" smtClean="0"/>
          </a:p>
          <a:p>
            <a:pPr lvl="2">
              <a:lnSpc>
                <a:spcPct val="90000"/>
              </a:lnSpc>
              <a:defRPr/>
            </a:pPr>
            <a:endParaRPr lang="en-GB" altLang="en-US" sz="1800" dirty="0" smtClean="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bg2"/>
                </a:solidFill>
              </a:rPr>
              <a:t>executes action</a:t>
            </a:r>
            <a:endParaRPr lang="en-GB" altLang="en-US" sz="1800" dirty="0" smtClean="0"/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800" dirty="0" smtClean="0">
                <a:solidFill>
                  <a:srgbClr val="FF0000"/>
                </a:solidFill>
              </a:rPr>
              <a:t>evaluates</a:t>
            </a:r>
            <a:r>
              <a:rPr lang="en-GB" altLang="en-US" sz="1800" dirty="0" smtClean="0"/>
              <a:t> system state with respect to goal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18439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execution</a:t>
              </a:r>
            </a:p>
          </p:txBody>
        </p:sp>
        <p:grpSp>
          <p:nvGrpSpPr>
            <p:cNvPr id="18442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8444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445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2400">
                  <a:latin typeface="Arial" charset="0"/>
                </a:rPr>
                <a:t>goal</a:t>
              </a:r>
            </a:p>
          </p:txBody>
        </p:sp>
      </p:grpSp>
      <p:sp>
        <p:nvSpPr>
          <p:cNvPr id="18437" name="Rectangle 13"/>
          <p:cNvSpPr>
            <a:spLocks noChangeArrowheads="1"/>
          </p:cNvSpPr>
          <p:nvPr/>
        </p:nvSpPr>
        <p:spPr bwMode="auto">
          <a:xfrm>
            <a:off x="1524000" y="4953000"/>
            <a:ext cx="5943600" cy="5334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8" name="Oval 12"/>
          <p:cNvSpPr>
            <a:spLocks noChangeArrowheads="1"/>
          </p:cNvSpPr>
          <p:nvPr/>
        </p:nvSpPr>
        <p:spPr bwMode="auto">
          <a:xfrm>
            <a:off x="5867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Oval 12"/>
          <p:cNvSpPr>
            <a:spLocks noChangeArrowheads="1"/>
          </p:cNvSpPr>
          <p:nvPr/>
        </p:nvSpPr>
        <p:spPr bwMode="auto">
          <a:xfrm>
            <a:off x="3581400" y="16002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0" name="Oval 12"/>
          <p:cNvSpPr>
            <a:spLocks noChangeArrowheads="1"/>
          </p:cNvSpPr>
          <p:nvPr/>
        </p:nvSpPr>
        <p:spPr bwMode="auto">
          <a:xfrm>
            <a:off x="3733800" y="5334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78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57600" y="533400"/>
            <a:ext cx="4495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(Application of  ‘7’ stages mode)</a:t>
            </a:r>
            <a:r>
              <a:rPr lang="en-US" sz="2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639333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62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z="3200" smtClean="0"/>
              <a:t>Human error – Errors using an interface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365" y="14859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/>
              <a:t>slip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 smtClean="0"/>
              <a:t>understand system and goal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 smtClean="0"/>
              <a:t>correct formulation of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 smtClean="0"/>
              <a:t>incorrect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altLang="en-US" sz="1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/>
              <a:t>mistake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 smtClean="0"/>
              <a:t>may not even have right goal!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alt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Fixing things?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       	</a:t>
            </a:r>
            <a:r>
              <a:rPr lang="en-GB" altLang="en-US" sz="2000" dirty="0" smtClean="0">
                <a:solidFill>
                  <a:srgbClr val="FF0000"/>
                </a:solidFill>
              </a:rPr>
              <a:t>slip </a:t>
            </a:r>
            <a:r>
              <a:rPr lang="en-GB" altLang="en-US" sz="2000" dirty="0" smtClean="0"/>
              <a:t>– better interface design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 smtClean="0">
                <a:solidFill>
                  <a:srgbClr val="FF0000"/>
                </a:solidFill>
              </a:rPr>
              <a:t>       	mistake </a:t>
            </a:r>
            <a:r>
              <a:rPr lang="en-GB" altLang="en-US" sz="2000" dirty="0" smtClean="0"/>
              <a:t>– better understanding of system</a:t>
            </a:r>
            <a:endParaRPr lang="en-GB" altLang="en-US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039762" y="20574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10668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081550" y="2910349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1093839" y="40386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Abowd and Beale framework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smtClean="0"/>
              <a:t>extension of Norman…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smtClean="0"/>
              <a:t>their interaction framework has 4 parts</a:t>
            </a:r>
            <a:endParaRPr lang="en-GB" altLang="en-US" sz="2400" smtClean="0"/>
          </a:p>
          <a:p>
            <a:pPr marL="819150" lvl="1">
              <a:lnSpc>
                <a:spcPct val="90000"/>
              </a:lnSpc>
            </a:pPr>
            <a:r>
              <a:rPr lang="en-GB" altLang="en-US" sz="2000" smtClean="0"/>
              <a:t>user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 smtClean="0"/>
              <a:t>input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 smtClean="0"/>
              <a:t>system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 smtClean="0"/>
              <a:t>output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smtClean="0"/>
              <a:t>each has its own unique language</a:t>
            </a:r>
            <a:br>
              <a:rPr lang="en-GB" altLang="en-US" sz="2000" smtClean="0"/>
            </a:br>
            <a:r>
              <a:rPr lang="en-GB" altLang="en-US" sz="1200" smtClean="0"/>
              <a:t/>
            </a:r>
            <a:br>
              <a:rPr lang="en-GB" altLang="en-US" sz="1200" smtClean="0"/>
            </a:br>
            <a:r>
              <a:rPr lang="en-GB" altLang="en-US" sz="2000" smtClean="0"/>
              <a:t>interaction </a:t>
            </a:r>
            <a:r>
              <a:rPr lang="en-GB" altLang="en-US" sz="2000" smtClean="0">
                <a:sym typeface="Symbol" pitchFamily="18" charset="2"/>
              </a:rPr>
              <a:t></a:t>
            </a:r>
            <a:r>
              <a:rPr lang="en-GB" altLang="en-US" sz="2000" smtClean="0"/>
              <a:t>  translation between languages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smtClean="0"/>
              <a:t>problems in interaction  =  problems in translation</a:t>
            </a:r>
            <a:endParaRPr lang="en-GB" altLang="en-US" sz="2400" smtClean="0"/>
          </a:p>
        </p:txBody>
      </p:sp>
      <p:grpSp>
        <p:nvGrpSpPr>
          <p:cNvPr id="23556" name="Group 16"/>
          <p:cNvGrpSpPr>
            <a:grpSpLocks/>
          </p:cNvGrpSpPr>
          <p:nvPr/>
        </p:nvGrpSpPr>
        <p:grpSpPr bwMode="auto">
          <a:xfrm>
            <a:off x="5480050" y="2057400"/>
            <a:ext cx="3289300" cy="2514600"/>
            <a:chOff x="3452" y="1248"/>
            <a:chExt cx="2072" cy="1584"/>
          </a:xfrm>
        </p:grpSpPr>
        <p:sp>
          <p:nvSpPr>
            <p:cNvPr id="23562" name="Oval 5"/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563" name="Text Box 6"/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800" b="1">
                  <a:latin typeface="Arial" charset="0"/>
                </a:rPr>
                <a:t>S</a:t>
              </a:r>
            </a:p>
            <a:p>
              <a:pPr algn="ctr"/>
              <a:r>
                <a:rPr lang="en-GB" altLang="en-US" sz="1800">
                  <a:latin typeface="Arial" charset="0"/>
                </a:rPr>
                <a:t>core</a:t>
              </a:r>
              <a:endParaRPr lang="en-GB" altLang="en-US" sz="2400">
                <a:latin typeface="Arial" charset="0"/>
              </a:endParaRPr>
            </a:p>
          </p:txBody>
        </p:sp>
        <p:sp>
          <p:nvSpPr>
            <p:cNvPr id="23564" name="Text Box 7"/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800" b="1">
                  <a:latin typeface="Arial" charset="0"/>
                </a:rPr>
                <a:t>U</a:t>
              </a:r>
            </a:p>
            <a:p>
              <a:pPr algn="ctr"/>
              <a:r>
                <a:rPr lang="en-GB" altLang="en-US" sz="1800">
                  <a:latin typeface="Arial" charset="0"/>
                </a:rPr>
                <a:t>task</a:t>
              </a:r>
              <a:endParaRPr lang="en-GB" altLang="en-US" sz="2400">
                <a:latin typeface="Arial" charset="0"/>
              </a:endParaRPr>
            </a:p>
          </p:txBody>
        </p:sp>
        <p:sp>
          <p:nvSpPr>
            <p:cNvPr id="23565" name="Text Box 8"/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800" b="1">
                  <a:latin typeface="Arial" charset="0"/>
                </a:rPr>
                <a:t>O</a:t>
              </a:r>
            </a:p>
            <a:p>
              <a:pPr algn="ctr"/>
              <a:r>
                <a:rPr lang="en-GB" altLang="en-US" sz="1800">
                  <a:latin typeface="Arial" charset="0"/>
                </a:rPr>
                <a:t>output</a:t>
              </a:r>
              <a:endParaRPr lang="en-GB" altLang="en-US" sz="2400">
                <a:latin typeface="Arial" charset="0"/>
              </a:endParaRPr>
            </a:p>
          </p:txBody>
        </p:sp>
        <p:sp>
          <p:nvSpPr>
            <p:cNvPr id="23566" name="Text Box 9"/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800" b="1">
                  <a:latin typeface="Arial" charset="0"/>
                </a:rPr>
                <a:t>I</a:t>
              </a:r>
            </a:p>
            <a:p>
              <a:pPr algn="ctr"/>
              <a:r>
                <a:rPr lang="en-GB" altLang="en-US" sz="1800">
                  <a:latin typeface="Arial" charset="0"/>
                </a:rPr>
                <a:t>input</a:t>
              </a:r>
              <a:endParaRPr lang="en-GB" altLang="en-US" sz="2400">
                <a:latin typeface="Arial" charset="0"/>
              </a:endParaRPr>
            </a:p>
          </p:txBody>
        </p:sp>
        <p:sp>
          <p:nvSpPr>
            <p:cNvPr id="23567" name="Line 12"/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3"/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7" name="Line 13"/>
          <p:cNvSpPr>
            <a:spLocks noChangeShapeType="1"/>
          </p:cNvSpPr>
          <p:nvPr/>
        </p:nvSpPr>
        <p:spPr bwMode="auto">
          <a:xfrm flipH="1">
            <a:off x="7467600" y="3657600"/>
            <a:ext cx="914400" cy="304800"/>
          </a:xfrm>
          <a:prstGeom prst="line">
            <a:avLst/>
          </a:prstGeom>
          <a:noFill/>
          <a:ln w="38100">
            <a:solidFill>
              <a:srgbClr val="26246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Box 1"/>
          <p:cNvSpPr txBox="1">
            <a:spLocks noChangeArrowheads="1"/>
          </p:cNvSpPr>
          <p:nvPr/>
        </p:nvSpPr>
        <p:spPr bwMode="auto">
          <a:xfrm>
            <a:off x="5181600" y="2438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altLang="en-US" sz="1800"/>
              <a:t>presentation</a:t>
            </a:r>
          </a:p>
        </p:txBody>
      </p:sp>
      <p:sp>
        <p:nvSpPr>
          <p:cNvPr id="23559" name="TextBox 15"/>
          <p:cNvSpPr txBox="1">
            <a:spLocks noChangeArrowheads="1"/>
          </p:cNvSpPr>
          <p:nvPr/>
        </p:nvSpPr>
        <p:spPr bwMode="auto">
          <a:xfrm>
            <a:off x="525780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altLang="en-US" sz="1800"/>
              <a:t>performance</a:t>
            </a:r>
          </a:p>
        </p:txBody>
      </p:sp>
      <p:sp>
        <p:nvSpPr>
          <p:cNvPr id="23560" name="TextBox 16"/>
          <p:cNvSpPr txBox="1">
            <a:spLocks noChangeArrowheads="1"/>
          </p:cNvSpPr>
          <p:nvPr/>
        </p:nvSpPr>
        <p:spPr bwMode="auto">
          <a:xfrm>
            <a:off x="7620000" y="38211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altLang="en-US" sz="1800"/>
              <a:t>articulation</a:t>
            </a:r>
          </a:p>
        </p:txBody>
      </p:sp>
      <p:sp>
        <p:nvSpPr>
          <p:cNvPr id="23561" name="TextBox 17"/>
          <p:cNvSpPr txBox="1">
            <a:spLocks noChangeArrowheads="1"/>
          </p:cNvSpPr>
          <p:nvPr/>
        </p:nvSpPr>
        <p:spPr bwMode="auto">
          <a:xfrm>
            <a:off x="7696200" y="2438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altLang="en-US" sz="1800"/>
              <a:t>observation</a:t>
            </a:r>
          </a:p>
        </p:txBody>
      </p:sp>
      <p:pic>
        <p:nvPicPr>
          <p:cNvPr id="18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Using Abowd &amp; Beale’s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smtClean="0"/>
              <a:t>user intentions</a:t>
            </a:r>
            <a:br>
              <a:rPr lang="en-GB" altLang="en-US" sz="2000" smtClean="0"/>
            </a:br>
            <a:r>
              <a:rPr lang="en-GB" altLang="en-US" sz="2000" smtClean="0"/>
              <a:t>	</a:t>
            </a:r>
            <a:r>
              <a:rPr lang="en-US" altLang="en-US" sz="2000" smtClean="0">
                <a:cs typeface="Helvetica" pitchFamily="34" charset="0"/>
                <a:sym typeface="Symbol" pitchFamily="18" charset="2"/>
              </a:rPr>
              <a:t></a:t>
            </a:r>
            <a:r>
              <a:rPr lang="en-GB" altLang="en-US" sz="2000" smtClean="0"/>
              <a:t> translated into actions at the interface</a:t>
            </a:r>
            <a:br>
              <a:rPr lang="en-GB" altLang="en-US" sz="2000" smtClean="0"/>
            </a:br>
            <a:r>
              <a:rPr lang="en-GB" altLang="en-US" sz="2000" smtClean="0"/>
              <a:t> 		</a:t>
            </a:r>
            <a:r>
              <a:rPr lang="en-US" altLang="en-US" sz="2000" smtClean="0">
                <a:cs typeface="Helvetica" pitchFamily="34" charset="0"/>
                <a:sym typeface="Symbol" pitchFamily="18" charset="2"/>
              </a:rPr>
              <a:t></a:t>
            </a:r>
            <a:r>
              <a:rPr lang="en-GB" altLang="en-US" sz="2000" smtClean="0"/>
              <a:t>  translated into alterations of system state</a:t>
            </a:r>
            <a:br>
              <a:rPr lang="en-GB" altLang="en-US" sz="2000" smtClean="0"/>
            </a:br>
            <a:r>
              <a:rPr lang="en-GB" altLang="en-US" sz="2000" smtClean="0"/>
              <a:t> 			</a:t>
            </a:r>
            <a:r>
              <a:rPr lang="en-US" altLang="en-US" sz="2000" smtClean="0">
                <a:cs typeface="Helvetica" pitchFamily="34" charset="0"/>
                <a:sym typeface="Symbol" pitchFamily="18" charset="2"/>
              </a:rPr>
              <a:t></a:t>
            </a:r>
            <a:r>
              <a:rPr lang="en-GB" altLang="en-US" sz="2000" smtClean="0"/>
              <a:t>  reflected in the output display</a:t>
            </a:r>
            <a:br>
              <a:rPr lang="en-GB" altLang="en-US" sz="2000" smtClean="0"/>
            </a:br>
            <a:r>
              <a:rPr lang="en-GB" altLang="en-US" sz="2000" smtClean="0"/>
              <a:t> 				</a:t>
            </a:r>
            <a:r>
              <a:rPr lang="en-US" altLang="en-US" sz="2000" smtClean="0">
                <a:cs typeface="Helvetica" pitchFamily="34" charset="0"/>
                <a:sym typeface="Symbol" pitchFamily="18" charset="2"/>
              </a:rPr>
              <a:t></a:t>
            </a:r>
            <a:r>
              <a:rPr lang="en-GB" altLang="en-US" sz="2000" smtClean="0"/>
              <a:t>  interpreted by the user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smtClean="0"/>
          </a:p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smtClean="0"/>
          </a:p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400" smtClean="0"/>
              <a:t>general framework for understanding interaction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smtClean="0"/>
              <a:t>not restricted to electronic computer systems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smtClean="0"/>
              <a:t>identifies all major components involved in interaction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smtClean="0"/>
              <a:t>allows comparative assessment of systems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smtClean="0"/>
              <a:t>an abstraction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smtClean="0"/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Long-term Memory - disks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Human Computer Interaction Unit I -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magnetic disks</a:t>
            </a:r>
          </a:p>
          <a:p>
            <a:pPr lvl="1"/>
            <a:r>
              <a:rPr lang="en-GB" altLang="en-US" sz="2000" dirty="0"/>
              <a:t>floppy disks store around 1.4 Mbytes</a:t>
            </a:r>
          </a:p>
          <a:p>
            <a:pPr lvl="1"/>
            <a:r>
              <a:rPr lang="en-GB" altLang="en-US" sz="2000" dirty="0"/>
              <a:t>hard disks typically 40 </a:t>
            </a:r>
            <a:r>
              <a:rPr lang="en-GB" altLang="en-US" sz="2000" dirty="0" err="1"/>
              <a:t>Gbytes</a:t>
            </a:r>
            <a:r>
              <a:rPr lang="en-GB" altLang="en-US" sz="2000" dirty="0"/>
              <a:t> to 100s of </a:t>
            </a:r>
            <a:r>
              <a:rPr lang="en-GB" altLang="en-US" sz="2000" dirty="0" err="1" smtClean="0"/>
              <a:t>Gbytes</a:t>
            </a:r>
            <a:r>
              <a:rPr lang="en-GB" altLang="en-US" sz="2000" dirty="0" smtClean="0"/>
              <a:t> ( Now a days 1 TB )</a:t>
            </a:r>
            <a:r>
              <a:rPr lang="en-GB" altLang="en-US" sz="2000" dirty="0"/>
              <a:t/>
            </a:r>
            <a:br>
              <a:rPr lang="en-GB" altLang="en-US" sz="2000" dirty="0"/>
            </a:br>
            <a:r>
              <a:rPr lang="en-GB" altLang="en-US" sz="2000" dirty="0"/>
              <a:t>access time ~10ms, transfer rate 100kbytes/s</a:t>
            </a:r>
          </a:p>
          <a:p>
            <a:endParaRPr lang="en-GB" altLang="en-US" sz="1800" dirty="0"/>
          </a:p>
          <a:p>
            <a:r>
              <a:rPr lang="en-GB" altLang="en-US" sz="2400" dirty="0"/>
              <a:t>optical disks</a:t>
            </a:r>
          </a:p>
          <a:p>
            <a:pPr lvl="1"/>
            <a:r>
              <a:rPr lang="en-GB" altLang="en-US" sz="2000" dirty="0"/>
              <a:t>use lasers to read and sometimes write</a:t>
            </a:r>
          </a:p>
          <a:p>
            <a:pPr lvl="1"/>
            <a:r>
              <a:rPr lang="en-GB" altLang="en-US" sz="2000" dirty="0"/>
              <a:t>more robust that magnetic media</a:t>
            </a:r>
          </a:p>
          <a:p>
            <a:pPr lvl="1"/>
            <a:r>
              <a:rPr lang="en-GB" altLang="en-US" sz="2000" dirty="0"/>
              <a:t>CD-ROM</a:t>
            </a:r>
            <a:br>
              <a:rPr lang="en-GB" altLang="en-US" sz="2000" dirty="0"/>
            </a:br>
            <a:r>
              <a:rPr lang="en-GB" altLang="en-US" sz="2000" dirty="0"/>
              <a:t>	-  same technology as home audio, ~ 600 </a:t>
            </a:r>
            <a:r>
              <a:rPr lang="en-GB" altLang="en-US" sz="2000" dirty="0" err="1"/>
              <a:t>Gbytes</a:t>
            </a:r>
            <a:endParaRPr lang="en-GB" altLang="en-US" sz="2000" dirty="0"/>
          </a:p>
          <a:p>
            <a:pPr lvl="1"/>
            <a:r>
              <a:rPr lang="en-GB" altLang="en-US" sz="2000" dirty="0"/>
              <a:t>DVD - for AV applications, or very large files </a:t>
            </a:r>
          </a:p>
          <a:p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90540"/>
            <a:ext cx="3134902" cy="176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Speed and capacity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what do the numbers mean?</a:t>
            </a:r>
          </a:p>
          <a:p>
            <a:endParaRPr lang="en-GB" altLang="en-US" sz="1800" dirty="0"/>
          </a:p>
          <a:p>
            <a:r>
              <a:rPr lang="en-GB" altLang="en-US" sz="2400" dirty="0"/>
              <a:t>some sizes </a:t>
            </a:r>
            <a:r>
              <a:rPr lang="en-GB" altLang="en-US" sz="1800" dirty="0"/>
              <a:t>(all uncompressed)</a:t>
            </a:r>
            <a:r>
              <a:rPr lang="en-GB" altLang="en-US" sz="2400" dirty="0"/>
              <a:t> …</a:t>
            </a:r>
          </a:p>
          <a:p>
            <a:pPr lvl="1"/>
            <a:r>
              <a:rPr lang="en-GB" altLang="en-US" sz="2000" dirty="0"/>
              <a:t>this book, text only ~ 320,000 words, 2Mb</a:t>
            </a:r>
          </a:p>
          <a:p>
            <a:pPr lvl="1"/>
            <a:r>
              <a:rPr lang="en-GB" altLang="en-US" sz="2000" dirty="0"/>
              <a:t>the Bible ~ 4.5 Mbytes</a:t>
            </a:r>
          </a:p>
          <a:p>
            <a:pPr lvl="1"/>
            <a:r>
              <a:rPr lang="en-GB" altLang="en-US" sz="2000" dirty="0"/>
              <a:t>scanned page ~ 128 Mbytes</a:t>
            </a:r>
          </a:p>
          <a:p>
            <a:pPr lvl="2"/>
            <a:r>
              <a:rPr lang="en-GB" altLang="en-US" sz="1800" dirty="0"/>
              <a:t>(11x8 inches, 1200 dpi, 8bit </a:t>
            </a:r>
            <a:r>
              <a:rPr lang="en-GB" altLang="en-US" sz="1800" dirty="0" err="1"/>
              <a:t>greyscale</a:t>
            </a:r>
            <a:r>
              <a:rPr lang="en-GB" altLang="en-US" sz="1800" dirty="0"/>
              <a:t>)</a:t>
            </a:r>
          </a:p>
          <a:p>
            <a:pPr lvl="1"/>
            <a:r>
              <a:rPr lang="en-GB" altLang="en-US" sz="2000" dirty="0"/>
              <a:t>digital photo ~ 10 Mbytes</a:t>
            </a:r>
          </a:p>
          <a:p>
            <a:pPr lvl="2"/>
            <a:r>
              <a:rPr lang="en-GB" altLang="en-US" sz="1800" dirty="0"/>
              <a:t>(2–4 mega pixels, 24 bit colour) </a:t>
            </a:r>
          </a:p>
          <a:p>
            <a:pPr lvl="1"/>
            <a:r>
              <a:rPr lang="en-GB" altLang="en-US" sz="2000" dirty="0"/>
              <a:t>video ~ 10 Mbytes </a:t>
            </a:r>
            <a:r>
              <a:rPr lang="en-GB" altLang="en-US" sz="2000" i="1" dirty="0"/>
              <a:t>per second</a:t>
            </a:r>
          </a:p>
          <a:p>
            <a:pPr lvl="2"/>
            <a:r>
              <a:rPr lang="en-GB" altLang="en-US" sz="1800" dirty="0"/>
              <a:t>(512x512, 12 bit colour, 25 frames per sec)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Compression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reduce amount of storage required</a:t>
            </a:r>
          </a:p>
          <a:p>
            <a:r>
              <a:rPr lang="en-GB" altLang="en-US" sz="2400" dirty="0"/>
              <a:t>lossless</a:t>
            </a:r>
          </a:p>
          <a:p>
            <a:pPr lvl="1"/>
            <a:r>
              <a:rPr lang="en-GB" altLang="en-US" sz="2000" dirty="0"/>
              <a:t>recover exact text or image – e.g. GIF, ZIP</a:t>
            </a:r>
          </a:p>
          <a:p>
            <a:pPr lvl="1"/>
            <a:r>
              <a:rPr lang="en-GB" altLang="en-US" sz="2000" dirty="0"/>
              <a:t>look for commonalities:</a:t>
            </a:r>
          </a:p>
          <a:p>
            <a:pPr lvl="2"/>
            <a:r>
              <a:rPr lang="en-GB" altLang="en-US" sz="1800" dirty="0"/>
              <a:t>text: AAAAAAAAAABBBBBCCCCCCCC            10A5B8C</a:t>
            </a:r>
          </a:p>
          <a:p>
            <a:pPr lvl="2"/>
            <a:r>
              <a:rPr lang="en-GB" altLang="en-US" sz="1800" dirty="0"/>
              <a:t>video:  compare successive frames and store change</a:t>
            </a:r>
          </a:p>
          <a:p>
            <a:r>
              <a:rPr lang="en-GB" altLang="en-US" sz="2400" dirty="0" err="1"/>
              <a:t>lossy</a:t>
            </a:r>
            <a:endParaRPr lang="en-GB" altLang="en-US" sz="2400" dirty="0"/>
          </a:p>
          <a:p>
            <a:pPr lvl="1"/>
            <a:r>
              <a:rPr lang="en-GB" altLang="en-US" sz="2000" dirty="0"/>
              <a:t>recover something like original – e.g. JPEG, MP3</a:t>
            </a:r>
          </a:p>
          <a:p>
            <a:pPr lvl="1"/>
            <a:r>
              <a:rPr lang="en-GB" altLang="en-US" sz="2000" dirty="0"/>
              <a:t>exploit perception</a:t>
            </a:r>
          </a:p>
          <a:p>
            <a:pPr lvl="2"/>
            <a:r>
              <a:rPr lang="en-GB" altLang="en-US" sz="1800" dirty="0"/>
              <a:t>JPEG: lose rapid changes and some colour</a:t>
            </a:r>
          </a:p>
          <a:p>
            <a:pPr lvl="2"/>
            <a:r>
              <a:rPr lang="en-GB" altLang="en-US" sz="1800" dirty="0"/>
              <a:t>MP3: reduce accuracy of drowned out notes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Storage formats - text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ASCII - 7-bit binary code for </a:t>
            </a:r>
            <a:r>
              <a:rPr lang="en-GB" altLang="en-US" sz="2000" dirty="0" smtClean="0"/>
              <a:t>each </a:t>
            </a:r>
            <a:r>
              <a:rPr lang="en-GB" altLang="en-US" sz="2000" dirty="0"/>
              <a:t>letter and character</a:t>
            </a:r>
          </a:p>
          <a:p>
            <a:r>
              <a:rPr lang="en-GB" altLang="en-US" sz="2000" dirty="0"/>
              <a:t>UTF-8 - 8-bit encoding of 16 bit character set</a:t>
            </a:r>
          </a:p>
          <a:p>
            <a:r>
              <a:rPr lang="en-GB" altLang="en-US" sz="2000" dirty="0"/>
              <a:t>RTF (rich text format)</a:t>
            </a:r>
            <a:br>
              <a:rPr lang="en-GB" altLang="en-US" sz="2000" dirty="0"/>
            </a:br>
            <a:r>
              <a:rPr lang="en-GB" altLang="en-US" sz="2000" dirty="0"/>
              <a:t>	-  text plus formatting and layout information</a:t>
            </a:r>
          </a:p>
          <a:p>
            <a:r>
              <a:rPr lang="en-GB" altLang="en-US" sz="2000" dirty="0"/>
              <a:t>SGML (standardized generalised </a:t>
            </a:r>
            <a:r>
              <a:rPr lang="en-GB" altLang="en-US" sz="2000" dirty="0" err="1"/>
              <a:t>markup</a:t>
            </a:r>
            <a:r>
              <a:rPr lang="en-GB" altLang="en-US" sz="2000" dirty="0"/>
              <a:t> language)</a:t>
            </a:r>
            <a:br>
              <a:rPr lang="en-GB" altLang="en-US" sz="2000" dirty="0"/>
            </a:br>
            <a:r>
              <a:rPr lang="en-GB" altLang="en-US" sz="2000" dirty="0"/>
              <a:t>	-  documents regarded as structured objects </a:t>
            </a:r>
          </a:p>
          <a:p>
            <a:r>
              <a:rPr lang="en-GB" altLang="en-US" sz="2000" dirty="0"/>
              <a:t>XML (extended </a:t>
            </a:r>
            <a:r>
              <a:rPr lang="en-GB" altLang="en-US" sz="2000" dirty="0" err="1"/>
              <a:t>markup</a:t>
            </a:r>
            <a:r>
              <a:rPr lang="en-GB" altLang="en-US" sz="2000" dirty="0"/>
              <a:t> language)</a:t>
            </a:r>
            <a:br>
              <a:rPr lang="en-GB" altLang="en-US" sz="2000" dirty="0"/>
            </a:br>
            <a:r>
              <a:rPr lang="en-GB" altLang="en-US" sz="2000" dirty="0"/>
              <a:t>	-  simpler version of SGML for web applications 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Storage formats - media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Images:</a:t>
            </a:r>
          </a:p>
          <a:p>
            <a:pPr lvl="1"/>
            <a:r>
              <a:rPr lang="en-GB" altLang="en-US" sz="2000" dirty="0"/>
              <a:t>many storage formats :</a:t>
            </a:r>
            <a:br>
              <a:rPr lang="en-GB" altLang="en-US" sz="2000" dirty="0"/>
            </a:br>
            <a:r>
              <a:rPr lang="en-GB" altLang="en-US" sz="2000" dirty="0"/>
              <a:t>		(PostScript, GIFF, JPEG, TIFF, PICT, etc.)</a:t>
            </a:r>
          </a:p>
          <a:p>
            <a:pPr lvl="1"/>
            <a:r>
              <a:rPr lang="en-GB" altLang="en-US" sz="2000" dirty="0"/>
              <a:t>plus different compression techniques</a:t>
            </a:r>
            <a:br>
              <a:rPr lang="en-GB" altLang="en-US" sz="2000" dirty="0"/>
            </a:br>
            <a:r>
              <a:rPr lang="en-GB" altLang="en-US" sz="2000" dirty="0"/>
              <a:t>		(to reduce their storage requirements)</a:t>
            </a:r>
          </a:p>
          <a:p>
            <a:endParaRPr lang="en-GB" altLang="en-US" sz="1200" dirty="0"/>
          </a:p>
          <a:p>
            <a:r>
              <a:rPr lang="en-GB" altLang="en-US" sz="2400" dirty="0"/>
              <a:t>Audio/Video</a:t>
            </a:r>
          </a:p>
          <a:p>
            <a:pPr lvl="1"/>
            <a:r>
              <a:rPr lang="en-GB" altLang="en-US" sz="2000" dirty="0"/>
              <a:t>again lots of formats : </a:t>
            </a:r>
            <a:br>
              <a:rPr lang="en-GB" altLang="en-US" sz="2000" dirty="0"/>
            </a:br>
            <a:r>
              <a:rPr lang="en-GB" altLang="en-US" sz="2000" dirty="0"/>
              <a:t>		(QuickTime, MPEG, WAV, etc.)</a:t>
            </a:r>
          </a:p>
          <a:p>
            <a:pPr lvl="1"/>
            <a:r>
              <a:rPr lang="en-GB" altLang="en-US" sz="2000" dirty="0"/>
              <a:t>compression even more important</a:t>
            </a:r>
          </a:p>
          <a:p>
            <a:pPr lvl="1"/>
            <a:r>
              <a:rPr lang="en-GB" altLang="en-US" sz="2000" dirty="0"/>
              <a:t>also ‘streaming’ formats for network delivery</a:t>
            </a:r>
          </a:p>
          <a:p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processing and networks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en-US" sz="1800" dirty="0"/>
              <a:t>Moore’s law</a:t>
            </a:r>
          </a:p>
          <a:p>
            <a:pPr>
              <a:defRPr/>
            </a:pPr>
            <a:r>
              <a:rPr lang="en-GB" altLang="en-US" sz="2000" dirty="0"/>
              <a:t>limits of interaction</a:t>
            </a:r>
          </a:p>
          <a:p>
            <a:pPr>
              <a:defRPr/>
            </a:pPr>
            <a:r>
              <a:rPr lang="en-GB" altLang="en-US" sz="2000" dirty="0"/>
              <a:t>networked computing</a:t>
            </a:r>
          </a:p>
          <a:p>
            <a:pPr>
              <a:defRPr/>
            </a:pPr>
            <a:r>
              <a:rPr lang="en-GB" altLang="en-US" sz="2000" dirty="0"/>
              <a:t/>
            </a:r>
            <a:br>
              <a:rPr lang="en-GB" altLang="en-US" sz="2000" dirty="0"/>
            </a:br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Moore’s 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computers get faster and faster!</a:t>
            </a:r>
          </a:p>
          <a:p>
            <a:r>
              <a:rPr lang="en-GB" altLang="en-US" sz="2400" dirty="0"/>
              <a:t>1965 …</a:t>
            </a:r>
          </a:p>
          <a:p>
            <a:pPr lvl="1"/>
            <a:r>
              <a:rPr lang="en-GB" altLang="en-US" sz="2000" dirty="0"/>
              <a:t>Gordon Moore, co-founder of Intel, noticed a pattern</a:t>
            </a:r>
          </a:p>
          <a:p>
            <a:pPr lvl="1"/>
            <a:r>
              <a:rPr lang="en-GB" altLang="en-US" sz="2000" dirty="0"/>
              <a:t>processor speed doubles every 18 months</a:t>
            </a:r>
          </a:p>
          <a:p>
            <a:pPr lvl="1"/>
            <a:r>
              <a:rPr lang="en-GB" altLang="en-US" sz="2000" dirty="0"/>
              <a:t>PC … 1987: 1.5 </a:t>
            </a:r>
            <a:r>
              <a:rPr lang="en-GB" altLang="en-US" sz="2000" dirty="0" err="1"/>
              <a:t>Mhz</a:t>
            </a:r>
            <a:r>
              <a:rPr lang="en-GB" altLang="en-US" sz="2000" dirty="0"/>
              <a:t>, 2002: 1.5 GHz</a:t>
            </a:r>
          </a:p>
          <a:p>
            <a:r>
              <a:rPr lang="en-GB" altLang="en-US" sz="2400" dirty="0"/>
              <a:t>similar pattern for memory</a:t>
            </a:r>
          </a:p>
          <a:p>
            <a:pPr lvl="1"/>
            <a:r>
              <a:rPr lang="en-GB" altLang="en-US" sz="2000" dirty="0"/>
              <a:t>but doubles every 12 months!!</a:t>
            </a:r>
          </a:p>
          <a:p>
            <a:pPr lvl="1"/>
            <a:r>
              <a:rPr lang="en-GB" altLang="en-US" sz="2000" dirty="0"/>
              <a:t>hard disk … 1991: 20Mbyte : 2002: 30 </a:t>
            </a:r>
            <a:r>
              <a:rPr lang="en-GB" altLang="en-US" sz="2000" dirty="0" err="1"/>
              <a:t>Gbyte</a:t>
            </a:r>
            <a:endParaRPr lang="en-GB" altLang="en-US" sz="2000" dirty="0"/>
          </a:p>
          <a:p>
            <a:r>
              <a:rPr lang="en-GB" altLang="en-US" sz="2400" dirty="0"/>
              <a:t>baby born today</a:t>
            </a:r>
          </a:p>
          <a:p>
            <a:pPr lvl="1"/>
            <a:r>
              <a:rPr lang="en-GB" altLang="en-US" sz="2000" dirty="0"/>
              <a:t>record all sound and vision</a:t>
            </a:r>
          </a:p>
          <a:p>
            <a:pPr lvl="1"/>
            <a:r>
              <a:rPr lang="en-GB" altLang="en-US" sz="2000" dirty="0"/>
              <a:t>by 70 all life’s memories stored in a grain of dust!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913</Words>
  <Application>Microsoft Office PowerPoint</Application>
  <PresentationFormat>On-screen Show (4:3)</PresentationFormat>
  <Paragraphs>315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COMPUTER memory</vt:lpstr>
      <vt:lpstr>Short-term Memory - RAM</vt:lpstr>
      <vt:lpstr>Long-term Memory - disks</vt:lpstr>
      <vt:lpstr>Speed and capacity</vt:lpstr>
      <vt:lpstr>Compression</vt:lpstr>
      <vt:lpstr>Storage formats - text</vt:lpstr>
      <vt:lpstr>Storage formats - media</vt:lpstr>
      <vt:lpstr>processing and networks</vt:lpstr>
      <vt:lpstr>Moore’s law</vt:lpstr>
      <vt:lpstr>The myth of the infinitely  fast machine</vt:lpstr>
      <vt:lpstr>  In design Focus: physical controls what is good design for real machines? </vt:lpstr>
      <vt:lpstr>Networked computing</vt:lpstr>
      <vt:lpstr>The Interaction includes</vt:lpstr>
      <vt:lpstr>Models of interaction</vt:lpstr>
      <vt:lpstr>Some terms of interaction</vt:lpstr>
      <vt:lpstr>Donald Norman’s model</vt:lpstr>
      <vt:lpstr>execution/evaluation loop</vt:lpstr>
      <vt:lpstr>Norman model with example</vt:lpstr>
      <vt:lpstr>execution/evaluation loop</vt:lpstr>
      <vt:lpstr>execution/evaluation loop</vt:lpstr>
      <vt:lpstr>execution/evaluation loop</vt:lpstr>
      <vt:lpstr>execution/evaluation loop</vt:lpstr>
      <vt:lpstr>PowerPoint Presentation</vt:lpstr>
      <vt:lpstr>PowerPoint Presentation</vt:lpstr>
      <vt:lpstr>PowerPoint Presentation</vt:lpstr>
      <vt:lpstr>Human error – Errors using an interface</vt:lpstr>
      <vt:lpstr>Abowd and Beale framework</vt:lpstr>
      <vt:lpstr>Using Abowd &amp; Beale’s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2020-08-23T17:46:49Z</dcterms:created>
  <dcterms:modified xsi:type="dcterms:W3CDTF">2020-08-25T01:17:06Z</dcterms:modified>
</cp:coreProperties>
</file>