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75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2418-113C-4CD7-B82B-2117AEC702D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CF8C-FD61-4868-A531-EDDE2964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9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2418-113C-4CD7-B82B-2117AEC702D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CF8C-FD61-4868-A531-EDDE2964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1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2418-113C-4CD7-B82B-2117AEC702D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CF8C-FD61-4868-A531-EDDE2964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6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2418-113C-4CD7-B82B-2117AEC702D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CF8C-FD61-4868-A531-EDDE2964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0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2418-113C-4CD7-B82B-2117AEC702D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CF8C-FD61-4868-A531-EDDE2964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8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2418-113C-4CD7-B82B-2117AEC702D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CF8C-FD61-4868-A531-EDDE2964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5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2418-113C-4CD7-B82B-2117AEC702D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CF8C-FD61-4868-A531-EDDE2964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7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2418-113C-4CD7-B82B-2117AEC702D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CF8C-FD61-4868-A531-EDDE2964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7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2418-113C-4CD7-B82B-2117AEC702D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CF8C-FD61-4868-A531-EDDE2964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0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2418-113C-4CD7-B82B-2117AEC702D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CF8C-FD61-4868-A531-EDDE2964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2418-113C-4CD7-B82B-2117AEC702D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CF8C-FD61-4868-A531-EDDE2964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1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22418-113C-4CD7-B82B-2117AEC702D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CCF8C-FD61-4868-A531-EDDE2964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7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Thinking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1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>
              <a:tabLst>
                <a:tab pos="1333500" algn="l"/>
              </a:tabLst>
            </a:pPr>
            <a:r>
              <a:rPr lang="en-GB" altLang="en-US" sz="2400" dirty="0">
                <a:latin typeface="Arial" pitchFamily="34" charset="0"/>
                <a:cs typeface="Arial" pitchFamily="34" charset="0"/>
              </a:rPr>
              <a:t>Reasoning</a:t>
            </a:r>
          </a:p>
          <a:p>
            <a:pPr marL="838200" lvl="1">
              <a:tabLst>
                <a:tab pos="1333500" algn="l"/>
              </a:tabLst>
            </a:pP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deduction</a:t>
            </a:r>
            <a:r>
              <a:rPr lang="en-GB" altLang="en-US" dirty="0">
                <a:latin typeface="Arial" pitchFamily="34" charset="0"/>
                <a:cs typeface="Arial" pitchFamily="34" charset="0"/>
              </a:rPr>
              <a:t>, induction, abduction</a:t>
            </a:r>
          </a:p>
          <a:p>
            <a:pPr marL="381000">
              <a:tabLst>
                <a:tab pos="1333500" algn="l"/>
              </a:tabLst>
            </a:pPr>
            <a:r>
              <a:rPr lang="en-GB" altLang="en-US" sz="2400" dirty="0">
                <a:latin typeface="Arial" pitchFamily="34" charset="0"/>
                <a:cs typeface="Arial" pitchFamily="34" charset="0"/>
              </a:rPr>
              <a:t>Problem solving</a:t>
            </a:r>
          </a:p>
          <a:p>
            <a:endParaRPr lang="en-US" alt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9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US" altLang="en-US" dirty="0"/>
              <a:t>Gestalt </a:t>
            </a:r>
            <a:r>
              <a:rPr lang="en-GB" altLang="en-US" dirty="0"/>
              <a:t>(cont.)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10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rgbClr val="C00000"/>
                </a:solidFill>
              </a:rPr>
              <a:t>Continuation</a:t>
            </a:r>
            <a:r>
              <a:rPr lang="en-US" altLang="en-US" sz="2000" dirty="0"/>
              <a:t> occurs when the eye is compelled to move through one object and continue to another object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>
                <a:solidFill>
                  <a:srgbClr val="C00000"/>
                </a:solidFill>
              </a:rPr>
              <a:t>Continuation occurs here because the smooth flowing crossbar of the “H” leads the eye directly to the maple leaf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11" name="Picture 2" descr="C:\Users\iiit\Desktop\The Gestalt Principles_files\continuation_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155" y="2196189"/>
            <a:ext cx="27051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7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US" altLang="en-US" dirty="0"/>
              <a:t>Gestalt </a:t>
            </a:r>
            <a:r>
              <a:rPr lang="en-GB" altLang="en-US" dirty="0"/>
              <a:t>(cont.)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11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rgbClr val="C00000"/>
                </a:solidFill>
              </a:rPr>
              <a:t>Closure</a:t>
            </a:r>
            <a:r>
              <a:rPr lang="en-US" altLang="en-US" sz="2000" dirty="0"/>
              <a:t> occurs when an object is incomplete </a:t>
            </a:r>
          </a:p>
          <a:p>
            <a:r>
              <a:rPr lang="en-US" altLang="en-US" sz="2000" dirty="0"/>
              <a:t>If enough of the shape is indicated, people perceive the whole by filling in the missing information</a:t>
            </a:r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>
                <a:solidFill>
                  <a:srgbClr val="C00000"/>
                </a:solidFill>
              </a:rPr>
              <a:t>Closure occurs here although the panda above is not complete, enough is present for the eye to complete the shape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11" name="Picture 2" descr="C:\Users\iiit\Desktop\The Gestalt Principles_files\closure_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619" y="2313768"/>
            <a:ext cx="19335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7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Improve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12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rgbClr val="C00000"/>
                </a:solidFill>
              </a:rPr>
              <a:t>Proximity </a:t>
            </a:r>
            <a:r>
              <a:rPr lang="en-US" altLang="en-US" sz="2000" dirty="0"/>
              <a:t>occurs when elements are placed close together.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The squares on the left are placed </a:t>
            </a:r>
            <a:r>
              <a:rPr lang="en-US" altLang="en-US" sz="2000" b="1" dirty="0"/>
              <a:t>without proximity</a:t>
            </a:r>
            <a:r>
              <a:rPr lang="en-US" altLang="en-US" sz="2000" dirty="0"/>
              <a:t>. They are perceived as separate shapes.</a:t>
            </a:r>
          </a:p>
          <a:p>
            <a:r>
              <a:rPr lang="en-US" altLang="en-US" sz="2000" dirty="0">
                <a:solidFill>
                  <a:srgbClr val="C00000"/>
                </a:solidFill>
              </a:rPr>
              <a:t>When the squares are given </a:t>
            </a:r>
            <a:r>
              <a:rPr lang="en-US" altLang="en-US" sz="2000" b="1" dirty="0">
                <a:solidFill>
                  <a:srgbClr val="C00000"/>
                </a:solidFill>
              </a:rPr>
              <a:t>close proximity</a:t>
            </a:r>
            <a:r>
              <a:rPr lang="en-US" altLang="en-US" sz="2000" dirty="0">
                <a:solidFill>
                  <a:srgbClr val="C00000"/>
                </a:solidFill>
              </a:rPr>
              <a:t>, unity occurs, they are now perceived as one group.</a:t>
            </a:r>
          </a:p>
          <a:p>
            <a:endParaRPr lang="en-US" altLang="en-US" sz="20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14" name="Picture 2" descr="C:\Users\iiit\Desktop\The Gestalt Principles_files\prox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61331"/>
            <a:ext cx="24193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C:\Users\iiit\Desktop\The Gestalt Principles_files\proxb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2042306"/>
            <a:ext cx="8001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7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US" altLang="en-US" dirty="0"/>
              <a:t>Gestalt </a:t>
            </a:r>
            <a:r>
              <a:rPr lang="en-GB" altLang="en-US" dirty="0"/>
              <a:t>(cont.)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13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Figure</a:t>
            </a:r>
          </a:p>
          <a:p>
            <a:pPr lvl="1">
              <a:defRPr/>
            </a:pPr>
            <a:r>
              <a:rPr lang="en-US" dirty="0"/>
              <a:t>That what is the important subject</a:t>
            </a:r>
          </a:p>
          <a:p>
            <a:pPr lvl="1">
              <a:defRPr/>
            </a:pPr>
            <a:r>
              <a:rPr lang="en-US" dirty="0"/>
              <a:t>Foreground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Ground</a:t>
            </a:r>
          </a:p>
          <a:p>
            <a:pPr lvl="1">
              <a:defRPr/>
            </a:pPr>
            <a:r>
              <a:rPr lang="en-US" dirty="0"/>
              <a:t>That what is the environment of the subject</a:t>
            </a:r>
          </a:p>
          <a:p>
            <a:pPr lvl="1">
              <a:defRPr/>
            </a:pPr>
            <a:r>
              <a:rPr lang="en-US" dirty="0"/>
              <a:t>Background</a:t>
            </a:r>
          </a:p>
          <a:p>
            <a:pPr>
              <a:defRPr/>
            </a:pPr>
            <a:r>
              <a:rPr lang="en-US" dirty="0"/>
              <a:t>The eye actively separate </a:t>
            </a:r>
            <a:r>
              <a:rPr lang="en-US" dirty="0">
                <a:solidFill>
                  <a:srgbClr val="C00000"/>
                </a:solidFill>
              </a:rPr>
              <a:t>Figure from Ground</a:t>
            </a:r>
          </a:p>
          <a:p>
            <a:pPr lvl="1">
              <a:defRPr/>
            </a:pPr>
            <a:r>
              <a:rPr lang="en-US" dirty="0"/>
              <a:t>Selecting what is important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</a:rPr>
              <a:t>This image uses complex figure/ground relationships which change upon perceiving leaves, water and tree trunk.</a:t>
            </a:r>
          </a:p>
          <a:p>
            <a:pPr marL="366713" lvl="1" indent="0">
              <a:buFont typeface="Wingdings 2" pitchFamily="18" charset="2"/>
              <a:buNone/>
              <a:defRPr/>
            </a:pPr>
            <a:endParaRPr lang="en-US" dirty="0"/>
          </a:p>
          <a:p>
            <a:pPr marL="366713" lvl="1" indent="0">
              <a:buFont typeface="Wingdings 2" pitchFamily="18" charset="2"/>
              <a:buNone/>
              <a:defRPr/>
            </a:pPr>
            <a:endParaRPr lang="en-US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11" name="Picture 2" descr="C:\Users\iiit\Desktop\The Gestalt Principles_files\fig_grnd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990600"/>
            <a:ext cx="15335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7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Problem solving (cont.)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14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GB" altLang="en-US" sz="2400" dirty="0">
                <a:solidFill>
                  <a:srgbClr val="C00000"/>
                </a:solidFill>
              </a:rPr>
              <a:t>Problem space theory</a:t>
            </a:r>
          </a:p>
          <a:p>
            <a:pPr marL="476250" lvl="1"/>
            <a:r>
              <a:rPr lang="en-GB" altLang="en-US" sz="2000" dirty="0"/>
              <a:t>problem space comprises problem states</a:t>
            </a:r>
          </a:p>
          <a:p>
            <a:pPr marL="476250" lvl="1"/>
            <a:r>
              <a:rPr lang="en-GB" altLang="en-US" sz="2000" dirty="0"/>
              <a:t>problem solving involves generating states using legal operators</a:t>
            </a:r>
          </a:p>
          <a:p>
            <a:pPr marL="476250" lvl="1"/>
            <a:r>
              <a:rPr lang="en-GB" altLang="en-US" sz="2000" dirty="0"/>
              <a:t>heuristics may be employed to select operators</a:t>
            </a:r>
            <a:br>
              <a:rPr lang="en-GB" altLang="en-US" sz="2000" dirty="0"/>
            </a:br>
            <a:r>
              <a:rPr lang="en-GB" altLang="en-US" sz="2000" dirty="0"/>
              <a:t>	e.g. means-ends analysis</a:t>
            </a:r>
          </a:p>
          <a:p>
            <a:pPr marL="476250" lvl="1"/>
            <a:r>
              <a:rPr lang="en-GB" altLang="en-US" sz="2000" dirty="0"/>
              <a:t>operates within human information processing system</a:t>
            </a:r>
            <a:br>
              <a:rPr lang="en-GB" altLang="en-US" sz="2000" dirty="0"/>
            </a:br>
            <a:r>
              <a:rPr lang="en-GB" altLang="en-US" sz="2000" dirty="0"/>
              <a:t>	e.g. STM limits etc.</a:t>
            </a:r>
          </a:p>
          <a:p>
            <a:pPr marL="476250" lvl="1"/>
            <a:r>
              <a:rPr lang="en-GB" altLang="en-US" sz="2000" dirty="0"/>
              <a:t>largely applied to problem solving in well-defined areas</a:t>
            </a:r>
            <a:br>
              <a:rPr lang="en-GB" altLang="en-US" sz="2000" dirty="0"/>
            </a:br>
            <a:r>
              <a:rPr lang="en-GB" altLang="en-US" sz="2000" dirty="0"/>
              <a:t>	e.g. puzzles rather than knowledge intensive areas</a:t>
            </a:r>
          </a:p>
          <a:p>
            <a:pPr marL="0" indent="0"/>
            <a:endParaRPr lang="en-GB" altLang="en-US" sz="24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Psychology and the Design of Interactive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15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435100" algn="l"/>
              </a:tabLst>
            </a:pPr>
            <a:r>
              <a:rPr lang="en-GB" altLang="en-US" sz="2000" dirty="0"/>
              <a:t>Some direct applications</a:t>
            </a:r>
          </a:p>
          <a:p>
            <a:pPr lvl="1">
              <a:tabLst>
                <a:tab pos="1435100" algn="l"/>
              </a:tabLst>
            </a:pPr>
            <a:r>
              <a:rPr lang="en-GB" altLang="en-US" sz="1800" dirty="0"/>
              <a:t>e.g.	</a:t>
            </a:r>
            <a:r>
              <a:rPr lang="en-GB" altLang="en-US" sz="1800" dirty="0">
                <a:solidFill>
                  <a:srgbClr val="C00000"/>
                </a:solidFill>
              </a:rPr>
              <a:t>blue acuity is poor</a:t>
            </a:r>
            <a:br>
              <a:rPr lang="en-GB" altLang="en-US" sz="1800" dirty="0">
                <a:solidFill>
                  <a:srgbClr val="C00000"/>
                </a:solidFill>
              </a:rPr>
            </a:br>
            <a:r>
              <a:rPr lang="en-GB" altLang="en-US" sz="1800" dirty="0">
                <a:solidFill>
                  <a:srgbClr val="C00000"/>
                </a:solidFill>
              </a:rPr>
              <a:t>	</a:t>
            </a:r>
            <a:r>
              <a:rPr lang="en-GB" altLang="en-US" sz="1800" dirty="0">
                <a:solidFill>
                  <a:srgbClr val="C00000"/>
                </a:solidFill>
                <a:sym typeface="Symbol" pitchFamily="18" charset="2"/>
              </a:rPr>
              <a:t></a:t>
            </a:r>
            <a:r>
              <a:rPr lang="en-GB" altLang="en-US" sz="1800" dirty="0">
                <a:solidFill>
                  <a:srgbClr val="C00000"/>
                </a:solidFill>
              </a:rPr>
              <a:t> blue should not be used for important detail</a:t>
            </a:r>
          </a:p>
          <a:p>
            <a:pPr>
              <a:tabLst>
                <a:tab pos="1435100" algn="l"/>
              </a:tabLst>
            </a:pPr>
            <a:endParaRPr lang="en-GB" altLang="en-US" sz="2000" dirty="0"/>
          </a:p>
          <a:p>
            <a:pPr>
              <a:tabLst>
                <a:tab pos="1435100" algn="l"/>
              </a:tabLst>
            </a:pPr>
            <a:r>
              <a:rPr lang="en-GB" altLang="en-US" sz="2000" dirty="0"/>
              <a:t>However, correct application generally requires understanding of context in psychology, and an understanding of particular experimental conditions</a:t>
            </a:r>
          </a:p>
          <a:p>
            <a:pPr>
              <a:tabLst>
                <a:tab pos="1435100" algn="l"/>
              </a:tabLst>
            </a:pPr>
            <a:endParaRPr lang="en-GB" altLang="en-US" sz="2000" dirty="0"/>
          </a:p>
          <a:p>
            <a:pPr>
              <a:tabLst>
                <a:tab pos="1435100" algn="l"/>
              </a:tabLst>
            </a:pPr>
            <a:endParaRPr lang="en-GB" altLang="en-US" sz="20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Try this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16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1</a:t>
            </a:r>
            <a:endParaRPr lang="en-US" altLang="en-US" sz="20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2052625"/>
            <a:ext cx="4334150" cy="2627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7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The computer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17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indent="-88900">
              <a:buFontTx/>
              <a:buChar char=" "/>
            </a:pPr>
            <a:r>
              <a:rPr lang="en-US" altLang="en-US" sz="2000" dirty="0">
                <a:cs typeface="Times New Roman" pitchFamily="18" charset="0"/>
              </a:rPr>
              <a:t>a computer system is made up of various elements</a:t>
            </a:r>
          </a:p>
          <a:p>
            <a:pPr marL="101600" indent="-88900">
              <a:buFontTx/>
              <a:buChar char=" "/>
            </a:pPr>
            <a:endParaRPr lang="en-GB" altLang="en-US" sz="1800" dirty="0">
              <a:cs typeface="Times New Roman" pitchFamily="18" charset="0"/>
            </a:endParaRPr>
          </a:p>
          <a:p>
            <a:pPr marL="101600" indent="-88900">
              <a:buFontTx/>
              <a:buChar char=" "/>
            </a:pPr>
            <a:r>
              <a:rPr lang="en-US" altLang="en-US" sz="2000" dirty="0">
                <a:cs typeface="Times New Roman" pitchFamily="18" charset="0"/>
              </a:rPr>
              <a:t>each of these elements affects the interaction</a:t>
            </a:r>
          </a:p>
          <a:p>
            <a:pPr marL="666750" lvl="1"/>
            <a:r>
              <a:rPr lang="en-US" altLang="en-US" sz="2000" dirty="0">
                <a:cs typeface="Times New Roman" pitchFamily="18" charset="0"/>
              </a:rPr>
              <a:t>input devices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sz="2000" dirty="0">
                <a:cs typeface="Times New Roman" pitchFamily="18" charset="0"/>
              </a:rPr>
              <a:t> </a:t>
            </a:r>
            <a:r>
              <a:rPr lang="en-US" altLang="en-US" sz="1800" dirty="0">
                <a:cs typeface="Times New Roman" pitchFamily="18" charset="0"/>
              </a:rPr>
              <a:t>text entry and pointing</a:t>
            </a:r>
            <a:endParaRPr lang="en-GB" altLang="en-US" sz="2000" dirty="0">
              <a:cs typeface="Times New Roman" pitchFamily="18" charset="0"/>
            </a:endParaRPr>
          </a:p>
          <a:p>
            <a:pPr marL="666750" lvl="1"/>
            <a:r>
              <a:rPr lang="en-US" altLang="en-US" sz="2000" dirty="0">
                <a:cs typeface="Times New Roman" pitchFamily="18" charset="0"/>
              </a:rPr>
              <a:t>output devices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sz="2000" dirty="0">
                <a:cs typeface="Times New Roman" pitchFamily="18" charset="0"/>
              </a:rPr>
              <a:t> </a:t>
            </a:r>
            <a:r>
              <a:rPr lang="en-US" altLang="en-US" sz="1800" dirty="0">
                <a:cs typeface="Times New Roman" pitchFamily="18" charset="0"/>
              </a:rPr>
              <a:t>screen (</a:t>
            </a:r>
            <a:r>
              <a:rPr lang="en-US" altLang="en-US" sz="1800" dirty="0" err="1">
                <a:cs typeface="Times New Roman" pitchFamily="18" charset="0"/>
              </a:rPr>
              <a:t>small&amp;large</a:t>
            </a:r>
            <a:r>
              <a:rPr lang="en-US" altLang="en-US" sz="1800" dirty="0">
                <a:cs typeface="Times New Roman" pitchFamily="18" charset="0"/>
              </a:rPr>
              <a:t>), digital paper</a:t>
            </a:r>
          </a:p>
          <a:p>
            <a:pPr marL="666750" lvl="1"/>
            <a:r>
              <a:rPr lang="en-US" altLang="en-US" sz="1800" dirty="0">
                <a:cs typeface="Times New Roman" pitchFamily="18" charset="0"/>
              </a:rPr>
              <a:t>virtual reality 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sz="1800" dirty="0">
                <a:cs typeface="Times New Roman" pitchFamily="18" charset="0"/>
              </a:rPr>
              <a:t> special interaction and display devices</a:t>
            </a:r>
          </a:p>
          <a:p>
            <a:pPr marL="666750" lvl="1"/>
            <a:r>
              <a:rPr lang="en-US" altLang="en-US" sz="1800" dirty="0">
                <a:cs typeface="Times New Roman" pitchFamily="18" charset="0"/>
              </a:rPr>
              <a:t>physical interaction 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sz="1800" dirty="0">
                <a:cs typeface="Times New Roman" pitchFamily="18" charset="0"/>
              </a:rPr>
              <a:t> e.g. sound, haptic, bio-sensing</a:t>
            </a:r>
            <a:endParaRPr lang="en-GB" altLang="en-US" sz="1800" dirty="0">
              <a:cs typeface="Times New Roman" pitchFamily="18" charset="0"/>
            </a:endParaRPr>
          </a:p>
          <a:p>
            <a:pPr marL="666750" lvl="1"/>
            <a:r>
              <a:rPr lang="en-US" altLang="en-US" sz="2000" dirty="0">
                <a:cs typeface="Times New Roman" pitchFamily="18" charset="0"/>
              </a:rPr>
              <a:t>paper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sz="2000" dirty="0">
                <a:cs typeface="Times New Roman" pitchFamily="18" charset="0"/>
              </a:rPr>
              <a:t> </a:t>
            </a:r>
            <a:r>
              <a:rPr lang="en-US" altLang="en-US" sz="1800" dirty="0">
                <a:cs typeface="Times New Roman" pitchFamily="18" charset="0"/>
              </a:rPr>
              <a:t>as output (print) and input (scan)</a:t>
            </a:r>
            <a:endParaRPr lang="en-GB" altLang="en-US" sz="2000" dirty="0">
              <a:cs typeface="Times New Roman" pitchFamily="18" charset="0"/>
            </a:endParaRPr>
          </a:p>
          <a:p>
            <a:pPr marL="666750" lvl="1"/>
            <a:r>
              <a:rPr lang="en-US" altLang="en-US" sz="2000" dirty="0">
                <a:cs typeface="Times New Roman" pitchFamily="18" charset="0"/>
              </a:rPr>
              <a:t>memory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sz="2000" dirty="0">
                <a:cs typeface="Times New Roman" pitchFamily="18" charset="0"/>
              </a:rPr>
              <a:t> </a:t>
            </a:r>
            <a:r>
              <a:rPr lang="en-US" altLang="en-US" sz="1800" dirty="0">
                <a:cs typeface="Times New Roman" pitchFamily="18" charset="0"/>
              </a:rPr>
              <a:t>RAM &amp; permanent media, capacity &amp; access</a:t>
            </a:r>
            <a:endParaRPr lang="en-GB" altLang="en-US" sz="2000" dirty="0">
              <a:cs typeface="Times New Roman" pitchFamily="18" charset="0"/>
            </a:endParaRPr>
          </a:p>
          <a:p>
            <a:pPr marL="666750" lvl="1"/>
            <a:r>
              <a:rPr lang="en-US" altLang="en-US" sz="2000" dirty="0">
                <a:cs typeface="Times New Roman" pitchFamily="18" charset="0"/>
              </a:rPr>
              <a:t>processing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sz="2000" dirty="0">
                <a:cs typeface="Times New Roman" pitchFamily="18" charset="0"/>
              </a:rPr>
              <a:t> </a:t>
            </a:r>
            <a:r>
              <a:rPr lang="en-US" altLang="en-US" sz="1800" dirty="0">
                <a:cs typeface="Times New Roman" pitchFamily="18" charset="0"/>
              </a:rPr>
              <a:t>speed of processing, networks</a:t>
            </a:r>
            <a:endParaRPr lang="en-US" altLang="en-US" sz="2000" dirty="0">
              <a:cs typeface="Times New Roman" pitchFamily="18" charset="0"/>
            </a:endParaRP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Interacting with computers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18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0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sp>
        <p:nvSpPr>
          <p:cNvPr id="11" name="Rectangle 10"/>
          <p:cNvSpPr>
            <a:spLocks noGrp="1" noChangeArrowheads="1"/>
          </p:cNvSpPr>
          <p:nvPr/>
        </p:nvSpPr>
        <p:spPr bwMode="auto">
          <a:xfrm>
            <a:off x="711993" y="1342231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0" indent="-152400">
              <a:buFontTx/>
              <a:buChar char=" "/>
            </a:pPr>
            <a:r>
              <a:rPr lang="en-GB" altLang="en-US" sz="2400" dirty="0" smtClean="0"/>
              <a:t>to understand human–</a:t>
            </a:r>
            <a:r>
              <a:rPr lang="en-GB" altLang="en-US" sz="2400" i="1" dirty="0" smtClean="0"/>
              <a:t>computer</a:t>
            </a:r>
            <a:r>
              <a:rPr lang="en-GB" altLang="en-US" sz="2400" dirty="0" smtClean="0"/>
              <a:t> interaction</a:t>
            </a:r>
            <a:br>
              <a:rPr lang="en-GB" altLang="en-US" sz="2400" dirty="0" smtClean="0"/>
            </a:br>
            <a:r>
              <a:rPr lang="en-GB" altLang="en-US" sz="2400" dirty="0" smtClean="0"/>
              <a:t>	… need to understand computers!</a:t>
            </a:r>
          </a:p>
        </p:txBody>
      </p:sp>
      <p:pic>
        <p:nvPicPr>
          <p:cNvPr id="12" name="Picture 11" descr="computer.gif 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431" y="2866231"/>
            <a:ext cx="1173162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663031" y="4161631"/>
            <a:ext cx="838200" cy="8382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V="1">
            <a:off x="3501231" y="3475831"/>
            <a:ext cx="1524000" cy="762000"/>
          </a:xfrm>
          <a:prstGeom prst="line">
            <a:avLst/>
          </a:prstGeom>
          <a:noFill/>
          <a:ln w="57150">
            <a:solidFill>
              <a:srgbClr val="2E005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V="1">
            <a:off x="3653631" y="3780631"/>
            <a:ext cx="1524000" cy="762000"/>
          </a:xfrm>
          <a:prstGeom prst="line">
            <a:avLst/>
          </a:prstGeom>
          <a:noFill/>
          <a:ln w="57150">
            <a:solidFill>
              <a:srgbClr val="2E005D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59606" y="2670969"/>
            <a:ext cx="3100387" cy="1109662"/>
            <a:chOff x="399" y="2085"/>
            <a:chExt cx="1953" cy="699"/>
          </a:xfrm>
        </p:grpSpPr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399" y="2085"/>
              <a:ext cx="1809" cy="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r>
                <a:rPr lang="en-GB" altLang="en-US" sz="2000">
                  <a:latin typeface="Verdana" pitchFamily="34" charset="0"/>
                </a:rPr>
                <a:t>what goes in and out</a:t>
              </a:r>
              <a:br>
                <a:rPr lang="en-GB" altLang="en-US" sz="2000">
                  <a:latin typeface="Verdana" pitchFamily="34" charset="0"/>
                </a:rPr>
              </a:br>
              <a:r>
                <a:rPr lang="en-GB" altLang="en-US" sz="1600">
                  <a:latin typeface="Verdana" pitchFamily="34" charset="0"/>
                </a:rPr>
                <a:t>devices, paper,</a:t>
              </a:r>
              <a:br>
                <a:rPr lang="en-GB" altLang="en-US" sz="1600">
                  <a:latin typeface="Verdana" pitchFamily="34" charset="0"/>
                </a:rPr>
              </a:br>
              <a:r>
                <a:rPr lang="en-GB" altLang="en-US" sz="1600">
                  <a:latin typeface="Verdana" pitchFamily="34" charset="0"/>
                </a:rPr>
                <a:t>sensors, etc.</a:t>
              </a:r>
              <a:endParaRPr lang="en-GB" altLang="en-US" sz="1800">
                <a:latin typeface="Verdana" pitchFamily="34" charset="0"/>
              </a:endParaRPr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1584" y="2448"/>
              <a:ext cx="768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6077743" y="3780631"/>
            <a:ext cx="2343150" cy="1735138"/>
            <a:chOff x="3812" y="2784"/>
            <a:chExt cx="1476" cy="1093"/>
          </a:xfrm>
        </p:grpSpPr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3812" y="3312"/>
              <a:ext cx="1476" cy="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pPr algn="r"/>
              <a:r>
                <a:rPr lang="en-GB" altLang="en-US" sz="2000">
                  <a:latin typeface="Verdana" pitchFamily="34" charset="0"/>
                </a:rPr>
                <a:t>what can it do?</a:t>
              </a:r>
              <a:br>
                <a:rPr lang="en-GB" altLang="en-US" sz="2000">
                  <a:latin typeface="Verdana" pitchFamily="34" charset="0"/>
                </a:rPr>
              </a:br>
              <a:r>
                <a:rPr lang="en-GB" altLang="en-US" sz="1600">
                  <a:latin typeface="Verdana" pitchFamily="34" charset="0"/>
                </a:rPr>
                <a:t>memory, processing,</a:t>
              </a:r>
              <a:br>
                <a:rPr lang="en-GB" altLang="en-US" sz="1600">
                  <a:latin typeface="Verdana" pitchFamily="34" charset="0"/>
                </a:rPr>
              </a:br>
              <a:r>
                <a:rPr lang="en-GB" altLang="en-US" sz="1600">
                  <a:latin typeface="Verdana" pitchFamily="34" charset="0"/>
                </a:rPr>
                <a:t>networks</a:t>
              </a:r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 flipH="1" flipV="1">
              <a:off x="3840" y="2784"/>
              <a:ext cx="624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77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A ‘typical’ computer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19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1800" dirty="0"/>
              <a:t>keyboard</a:t>
            </a:r>
          </a:p>
          <a:p>
            <a:r>
              <a:rPr lang="en-GB" altLang="en-US" sz="1800" dirty="0"/>
              <a:t>mouse/</a:t>
            </a:r>
            <a:r>
              <a:rPr lang="en-GB" altLang="en-US" sz="1800" dirty="0" err="1"/>
              <a:t>trackpad</a:t>
            </a:r>
            <a:endParaRPr lang="en-GB" altLang="en-US" sz="1800" dirty="0"/>
          </a:p>
          <a:p>
            <a:r>
              <a:rPr lang="en-GB" altLang="en-US" sz="1800" dirty="0"/>
              <a:t>screen, or monitor, on which there are windows</a:t>
            </a:r>
          </a:p>
          <a:p>
            <a:endParaRPr lang="en-GB" altLang="en-US" sz="1800" dirty="0"/>
          </a:p>
          <a:p>
            <a:endParaRPr lang="en-GB" altLang="en-US" sz="1800" dirty="0"/>
          </a:p>
          <a:p>
            <a:r>
              <a:rPr lang="en-GB" altLang="en-US" sz="1800" dirty="0"/>
              <a:t>variations</a:t>
            </a:r>
          </a:p>
          <a:p>
            <a:pPr lvl="1"/>
            <a:r>
              <a:rPr lang="en-GB" altLang="en-US" sz="1600" dirty="0"/>
              <a:t>desktop</a:t>
            </a:r>
          </a:p>
          <a:p>
            <a:pPr lvl="1"/>
            <a:r>
              <a:rPr lang="en-GB" altLang="en-US" sz="1600" dirty="0"/>
              <a:t>laptop</a:t>
            </a:r>
          </a:p>
          <a:p>
            <a:pPr lvl="1"/>
            <a:r>
              <a:rPr lang="en-GB" altLang="en-US" sz="1600" dirty="0"/>
              <a:t>PDA</a:t>
            </a:r>
          </a:p>
          <a:p>
            <a:endParaRPr lang="en-GB" altLang="en-US" sz="1800" dirty="0"/>
          </a:p>
          <a:p>
            <a:endParaRPr lang="en-GB" altLang="en-US" sz="1800" dirty="0"/>
          </a:p>
          <a:p>
            <a:pPr>
              <a:buFontTx/>
              <a:buChar char=" "/>
            </a:pPr>
            <a:r>
              <a:rPr lang="en-GB" altLang="en-US" sz="1800" dirty="0"/>
              <a:t>the devices dictate the styles of interaction that the system supports</a:t>
            </a:r>
          </a:p>
          <a:p>
            <a:pPr>
              <a:buFontTx/>
              <a:buChar char=" "/>
            </a:pPr>
            <a:r>
              <a:rPr lang="en-GB" altLang="en-US" sz="1800" dirty="0"/>
              <a:t>If we use different devices, then the interface will support a different style of interaction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038600" y="2438400"/>
          <a:ext cx="46101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Picture" r:id="rId4" imgW="3457575" imgH="1914525" progId="Word.Picture.8">
                  <p:embed/>
                </p:oleObj>
              </mc:Choice>
              <mc:Fallback>
                <p:oleObj name="Picture" r:id="rId4" imgW="3457575" imgH="191452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438400"/>
                        <a:ext cx="46101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79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Deductive Reasoning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2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714500" algn="l"/>
              </a:tabLst>
            </a:pPr>
            <a:r>
              <a:rPr lang="en-GB" altLang="en-US" sz="2000" dirty="0"/>
              <a:t>Deduction:</a:t>
            </a:r>
          </a:p>
          <a:p>
            <a:pPr marL="1054100" lvl="1" indent="-381000">
              <a:tabLst>
                <a:tab pos="1714500" algn="l"/>
              </a:tabLst>
            </a:pPr>
            <a:r>
              <a:rPr lang="en-GB" altLang="en-US" sz="2000" dirty="0"/>
              <a:t>derive logically necessary conclusion from given premises.</a:t>
            </a:r>
          </a:p>
          <a:p>
            <a:pPr marL="1054100" lvl="1" indent="-381000">
              <a:buNone/>
              <a:tabLst>
                <a:tab pos="1714500" algn="l"/>
              </a:tabLst>
            </a:pPr>
            <a:r>
              <a:rPr lang="en-GB" altLang="en-US" sz="2000" dirty="0"/>
              <a:t>	e.g</a:t>
            </a:r>
            <a:r>
              <a:rPr lang="en-GB" altLang="en-US" sz="2000" dirty="0" smtClean="0"/>
              <a:t>. </a:t>
            </a:r>
            <a:r>
              <a:rPr lang="en-GB" altLang="en-US" sz="2000" u="sng" dirty="0" smtClean="0"/>
              <a:t>Premise</a:t>
            </a:r>
            <a:r>
              <a:rPr lang="en-GB" altLang="en-US" sz="2000" dirty="0" smtClean="0"/>
              <a:t>s : </a:t>
            </a:r>
            <a:r>
              <a:rPr lang="en-GB" altLang="en-US" sz="2000" dirty="0"/>
              <a:t>	If it is Friday then she will go to temple</a:t>
            </a:r>
          </a:p>
          <a:p>
            <a:pPr marL="1054100" lvl="1" indent="-381000">
              <a:buNone/>
              <a:tabLst>
                <a:tab pos="1714500" algn="l"/>
              </a:tabLst>
            </a:pPr>
            <a:r>
              <a:rPr lang="en-GB" altLang="en-US" sz="2000" dirty="0"/>
              <a:t>		</a:t>
            </a:r>
            <a:endParaRPr lang="en-GB" altLang="en-US" sz="2000" dirty="0" smtClean="0"/>
          </a:p>
          <a:p>
            <a:pPr marL="1054100" lvl="1" indent="-381000">
              <a:buNone/>
              <a:tabLst>
                <a:tab pos="1714500" algn="l"/>
              </a:tabLst>
            </a:pPr>
            <a:r>
              <a:rPr lang="en-GB" altLang="en-US" sz="2000" dirty="0"/>
              <a:t>	</a:t>
            </a:r>
            <a:r>
              <a:rPr lang="en-GB" altLang="en-US" sz="2000" u="sng" dirty="0" smtClean="0"/>
              <a:t>Conclusion </a:t>
            </a:r>
            <a:r>
              <a:rPr lang="en-GB" altLang="en-US" sz="2000" dirty="0" smtClean="0"/>
              <a:t>: It </a:t>
            </a:r>
            <a:r>
              <a:rPr lang="en-GB" altLang="en-US" sz="2000" dirty="0"/>
              <a:t>is Friday</a:t>
            </a:r>
          </a:p>
          <a:p>
            <a:pPr marL="1054100" lvl="1" indent="-381000">
              <a:buNone/>
              <a:tabLst>
                <a:tab pos="1714500" algn="l"/>
              </a:tabLst>
            </a:pPr>
            <a:r>
              <a:rPr lang="en-GB" altLang="en-US" sz="2000" dirty="0"/>
              <a:t>		Therefore she will go to temple</a:t>
            </a:r>
          </a:p>
          <a:p>
            <a:pPr>
              <a:tabLst>
                <a:tab pos="1714500" algn="l"/>
              </a:tabLst>
            </a:pPr>
            <a:endParaRPr lang="en-GB" altLang="en-US" sz="2000" dirty="0"/>
          </a:p>
          <a:p>
            <a:pPr>
              <a:tabLst>
                <a:tab pos="1714500" algn="l"/>
              </a:tabLst>
            </a:pPr>
            <a:r>
              <a:rPr lang="en-GB" altLang="en-US" sz="2000" dirty="0"/>
              <a:t>Logical conclusion not necessarily true:</a:t>
            </a:r>
          </a:p>
          <a:p>
            <a:pPr marL="1054100" lvl="1" indent="-381000">
              <a:buNone/>
              <a:tabLst>
                <a:tab pos="1714500" algn="l"/>
              </a:tabLst>
            </a:pPr>
            <a:r>
              <a:rPr lang="en-GB" altLang="en-US" sz="2000" dirty="0"/>
              <a:t>	e.g.	If it is raining then the ground is dry</a:t>
            </a:r>
          </a:p>
          <a:p>
            <a:pPr marL="1054100" lvl="1" indent="-381000">
              <a:buNone/>
              <a:tabLst>
                <a:tab pos="1714500" algn="l"/>
              </a:tabLst>
            </a:pPr>
            <a:r>
              <a:rPr lang="en-GB" altLang="en-US" sz="2000" dirty="0"/>
              <a:t>		It is raining</a:t>
            </a:r>
          </a:p>
          <a:p>
            <a:pPr marL="1054100" lvl="1" indent="-381000">
              <a:buNone/>
              <a:tabLst>
                <a:tab pos="1714500" algn="l"/>
              </a:tabLst>
            </a:pPr>
            <a:r>
              <a:rPr lang="en-GB" altLang="en-US" sz="2000" dirty="0"/>
              <a:t>		Therefore the ground is dry</a:t>
            </a:r>
          </a:p>
          <a:p>
            <a:pPr>
              <a:tabLst>
                <a:tab pos="1714500" algn="l"/>
              </a:tabLst>
            </a:pPr>
            <a:endParaRPr lang="en-GB" altLang="en-US" sz="20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text entry devices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20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altLang="en-US" sz="2000" dirty="0"/>
              <a:t>keyboards </a:t>
            </a:r>
            <a:r>
              <a:rPr lang="en-GB" altLang="en-US" sz="1800" dirty="0"/>
              <a:t>(QWERTY et al.)</a:t>
            </a:r>
            <a:endParaRPr lang="en-GB" altLang="en-US" sz="2000" dirty="0"/>
          </a:p>
          <a:p>
            <a:pPr>
              <a:defRPr/>
            </a:pPr>
            <a:r>
              <a:rPr lang="en-GB" altLang="en-US" sz="2000" dirty="0"/>
              <a:t>chord keyboards, phone pads</a:t>
            </a:r>
          </a:p>
          <a:p>
            <a:pPr>
              <a:defRPr/>
            </a:pPr>
            <a:r>
              <a:rPr lang="en-GB" altLang="en-US" sz="2000" dirty="0"/>
              <a:t>handwriting, speech</a:t>
            </a:r>
          </a:p>
          <a:p>
            <a:pPr marL="381000">
              <a:tabLst>
                <a:tab pos="1333500" algn="l"/>
              </a:tabLst>
              <a:defRPr/>
            </a:pPr>
            <a:endParaRPr lang="en-GB" altLang="en-US" sz="20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1. Keyboards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21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000" dirty="0" smtClean="0"/>
              <a:t>Most </a:t>
            </a:r>
            <a:r>
              <a:rPr lang="en-GB" altLang="en-US" sz="2000" dirty="0"/>
              <a:t>common text input device</a:t>
            </a:r>
          </a:p>
          <a:p>
            <a:r>
              <a:rPr lang="en-GB" altLang="en-US" sz="2000" dirty="0"/>
              <a:t>Allows rapid entry of text by experienced users</a:t>
            </a:r>
          </a:p>
          <a:p>
            <a:endParaRPr lang="en-GB" altLang="en-US" sz="2000" dirty="0"/>
          </a:p>
          <a:p>
            <a:r>
              <a:rPr lang="en-GB" altLang="en-US" sz="2000" dirty="0" err="1"/>
              <a:t>Keypress</a:t>
            </a:r>
            <a:r>
              <a:rPr lang="en-GB" altLang="en-US" sz="2000" dirty="0"/>
              <a:t> closes connection, causing a character code to be sent</a:t>
            </a:r>
          </a:p>
          <a:p>
            <a:r>
              <a:rPr lang="en-GB" altLang="en-US" sz="2000" dirty="0"/>
              <a:t>Usually connected by cable, but can be wireless</a:t>
            </a:r>
          </a:p>
          <a:p>
            <a:endParaRPr lang="en-US" altLang="en-US" sz="20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>
                <a:solidFill>
                  <a:srgbClr val="C00000"/>
                </a:solidFill>
              </a:rPr>
              <a:t>Layout – QWERTY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22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000" dirty="0"/>
              <a:t>Standardised layout</a:t>
            </a:r>
          </a:p>
          <a:p>
            <a:pPr>
              <a:buFontTx/>
              <a:buChar char=" "/>
            </a:pPr>
            <a:r>
              <a:rPr lang="en-GB" altLang="en-US" sz="2000" dirty="0"/>
              <a:t>but … </a:t>
            </a:r>
          </a:p>
          <a:p>
            <a:pPr lvl="1"/>
            <a:r>
              <a:rPr lang="en-GB" altLang="en-US" sz="1800" dirty="0"/>
              <a:t>non-alphanumeric keys are placed differently</a:t>
            </a:r>
          </a:p>
          <a:p>
            <a:pPr lvl="1"/>
            <a:r>
              <a:rPr lang="en-GB" altLang="en-US" sz="1800" dirty="0"/>
              <a:t>accented symbols needed for different scripts</a:t>
            </a:r>
          </a:p>
          <a:p>
            <a:pPr lvl="1"/>
            <a:r>
              <a:rPr lang="en-GB" altLang="en-US" sz="1800" dirty="0"/>
              <a:t>minor differences between UK and USA keyboards</a:t>
            </a:r>
            <a:endParaRPr lang="en-GB" altLang="en-US" sz="1600" dirty="0"/>
          </a:p>
          <a:p>
            <a:endParaRPr lang="en-GB" altLang="en-US" sz="2000" dirty="0"/>
          </a:p>
          <a:p>
            <a:r>
              <a:rPr lang="en-GB" altLang="en-US" sz="2000" dirty="0"/>
              <a:t>QWERTY arrangement not optimal for typing</a:t>
            </a:r>
            <a:br>
              <a:rPr lang="en-GB" altLang="en-US" sz="2000" dirty="0"/>
            </a:br>
            <a:r>
              <a:rPr lang="en-GB" altLang="en-US" sz="2000" dirty="0"/>
              <a:t>	– layout to prevent typewriters jamming!</a:t>
            </a:r>
          </a:p>
          <a:p>
            <a:r>
              <a:rPr lang="en-GB" altLang="en-US" sz="2000" dirty="0"/>
              <a:t>Alternative designs allow faster typing but large social base of QWERTY typists produces reluctance to change.</a:t>
            </a:r>
          </a:p>
          <a:p>
            <a:endParaRPr lang="en-GB" altLang="en-US" sz="2000" dirty="0"/>
          </a:p>
          <a:p>
            <a:endParaRPr lang="en-US" altLang="en-US" sz="20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QWERTY (</a:t>
            </a:r>
            <a:r>
              <a:rPr lang="en-GB" altLang="en-US" dirty="0" err="1"/>
              <a:t>ctd</a:t>
            </a:r>
            <a:r>
              <a:rPr lang="en-GB" altLang="en-US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23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0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6551613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79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Alternative keyboard layouts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24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GB" altLang="en-US" sz="2400" dirty="0">
                <a:solidFill>
                  <a:srgbClr val="C00000"/>
                </a:solidFill>
              </a:rPr>
              <a:t>Alphabetic</a:t>
            </a:r>
          </a:p>
          <a:p>
            <a:pPr lvl="1"/>
            <a:r>
              <a:rPr lang="en-GB" altLang="en-US" sz="1800" dirty="0"/>
              <a:t>keys arranged in alphabetic order</a:t>
            </a:r>
          </a:p>
          <a:p>
            <a:pPr lvl="1"/>
            <a:r>
              <a:rPr lang="en-GB" altLang="en-US" sz="1800" dirty="0"/>
              <a:t>not faster for trained typists</a:t>
            </a:r>
          </a:p>
          <a:p>
            <a:pPr lvl="1"/>
            <a:r>
              <a:rPr lang="en-GB" altLang="en-US" sz="1800" dirty="0"/>
              <a:t>not faster for beginners either!</a:t>
            </a:r>
          </a:p>
          <a:p>
            <a:endParaRPr lang="en-GB" altLang="en-US" sz="2400" dirty="0"/>
          </a:p>
          <a:p>
            <a:pPr>
              <a:buNone/>
            </a:pPr>
            <a:r>
              <a:rPr lang="en-GB" altLang="en-US" sz="2400" dirty="0">
                <a:solidFill>
                  <a:srgbClr val="C00000"/>
                </a:solidFill>
              </a:rPr>
              <a:t>Dvorak</a:t>
            </a:r>
          </a:p>
          <a:p>
            <a:pPr lvl="1"/>
            <a:r>
              <a:rPr lang="en-GB" altLang="en-US" sz="1800" dirty="0"/>
              <a:t>common letters under dominant fingers</a:t>
            </a:r>
          </a:p>
          <a:p>
            <a:pPr lvl="1"/>
            <a:r>
              <a:rPr lang="en-GB" altLang="en-US" sz="1800" dirty="0"/>
              <a:t>biased towards right hand</a:t>
            </a:r>
          </a:p>
          <a:p>
            <a:pPr lvl="1"/>
            <a:r>
              <a:rPr lang="en-GB" altLang="en-US" sz="1800" dirty="0"/>
              <a:t>common combinations of letters alternate between hands</a:t>
            </a:r>
          </a:p>
          <a:p>
            <a:pPr lvl="1"/>
            <a:r>
              <a:rPr lang="en-GB" altLang="en-US" sz="1800" dirty="0"/>
              <a:t>10-15% improvement in speed and reduction in fatigue</a:t>
            </a:r>
          </a:p>
          <a:p>
            <a:pPr lvl="1"/>
            <a:r>
              <a:rPr lang="en-GB" altLang="en-US" sz="1800" dirty="0"/>
              <a:t>But - large social base of QWERTY typists produce market pressures not to change</a:t>
            </a:r>
            <a:r>
              <a:rPr lang="en-GB" altLang="en-US" sz="2000" dirty="0"/>
              <a:t/>
            </a:r>
            <a:br>
              <a:rPr lang="en-GB" altLang="en-US" sz="2000" dirty="0"/>
            </a:br>
            <a:endParaRPr lang="en-GB" altLang="en-US" sz="20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765" y="1194340"/>
            <a:ext cx="3819525" cy="176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494" y="5026638"/>
            <a:ext cx="3863485" cy="128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79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>
                <a:solidFill>
                  <a:srgbClr val="C00000"/>
                </a:solidFill>
              </a:rPr>
              <a:t>Chord keyboards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25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GB" altLang="en-US" sz="2000" dirty="0"/>
              <a:t>only a few keys - four or 5</a:t>
            </a:r>
          </a:p>
          <a:p>
            <a:pPr>
              <a:buFontTx/>
              <a:buNone/>
            </a:pPr>
            <a:r>
              <a:rPr lang="en-GB" altLang="en-US" sz="2000" dirty="0"/>
              <a:t>letters typed as combination of </a:t>
            </a:r>
            <a:r>
              <a:rPr lang="en-GB" altLang="en-US" sz="2000" dirty="0" err="1"/>
              <a:t>keypresses</a:t>
            </a:r>
            <a:endParaRPr lang="en-GB" altLang="en-US" sz="2000" dirty="0"/>
          </a:p>
          <a:p>
            <a:pPr>
              <a:buFontTx/>
              <a:buNone/>
            </a:pPr>
            <a:r>
              <a:rPr lang="en-GB" altLang="en-US" sz="2000" dirty="0"/>
              <a:t>compact size</a:t>
            </a:r>
          </a:p>
          <a:p>
            <a:pPr>
              <a:buFontTx/>
              <a:buNone/>
            </a:pPr>
            <a:r>
              <a:rPr lang="en-GB" altLang="en-US" sz="2000" dirty="0"/>
              <a:t>	– ideal for portable applications</a:t>
            </a:r>
          </a:p>
          <a:p>
            <a:pPr>
              <a:buFontTx/>
              <a:buNone/>
            </a:pPr>
            <a:r>
              <a:rPr lang="en-GB" altLang="en-US" sz="2000" dirty="0"/>
              <a:t>short learning time</a:t>
            </a:r>
            <a:br>
              <a:rPr lang="en-GB" altLang="en-US" sz="2000" dirty="0"/>
            </a:br>
            <a:r>
              <a:rPr lang="en-GB" altLang="en-US" sz="2000" dirty="0"/>
              <a:t>–  </a:t>
            </a:r>
            <a:r>
              <a:rPr lang="en-GB" altLang="en-US" sz="2000" dirty="0" err="1"/>
              <a:t>keypresses</a:t>
            </a:r>
            <a:r>
              <a:rPr lang="en-GB" altLang="en-US" sz="2000" dirty="0"/>
              <a:t> reflect letter shape</a:t>
            </a:r>
          </a:p>
          <a:p>
            <a:pPr>
              <a:buFontTx/>
              <a:buNone/>
            </a:pPr>
            <a:r>
              <a:rPr lang="en-GB" altLang="en-US" sz="2000" dirty="0"/>
              <a:t>fast</a:t>
            </a:r>
          </a:p>
          <a:p>
            <a:pPr>
              <a:buFontTx/>
              <a:buNone/>
            </a:pPr>
            <a:r>
              <a:rPr lang="en-GB" altLang="en-US" sz="2000" dirty="0"/>
              <a:t>	–  once you have trained</a:t>
            </a:r>
          </a:p>
          <a:p>
            <a:pPr>
              <a:buFontTx/>
              <a:buNone/>
            </a:pPr>
            <a:endParaRPr lang="en-GB" altLang="en-US" sz="2000" dirty="0"/>
          </a:p>
          <a:p>
            <a:endParaRPr lang="en-US" altLang="en-US" sz="20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20" y="964656"/>
            <a:ext cx="3960579" cy="1381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559" y="2496618"/>
            <a:ext cx="2961208" cy="418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79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Special keyboards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26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 smtClean="0"/>
              <a:t>designs </a:t>
            </a:r>
            <a:r>
              <a:rPr lang="en-GB" altLang="en-US" dirty="0"/>
              <a:t>to reduce fatigue for RSI (repetitive strain injury)</a:t>
            </a:r>
          </a:p>
          <a:p>
            <a:r>
              <a:rPr lang="en-GB" altLang="en-US" dirty="0"/>
              <a:t>for one handed use</a:t>
            </a:r>
          </a:p>
          <a:p>
            <a:pPr lvl="1">
              <a:buFontTx/>
              <a:buChar char=" "/>
            </a:pPr>
            <a:r>
              <a:rPr lang="en-GB" altLang="en-US" dirty="0"/>
              <a:t>e.g. the </a:t>
            </a:r>
            <a:r>
              <a:rPr lang="en-GB" altLang="en-US" dirty="0" err="1"/>
              <a:t>Maltron</a:t>
            </a:r>
            <a:r>
              <a:rPr lang="en-GB" altLang="en-US" dirty="0"/>
              <a:t> left-handed keyboard 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US" altLang="en-US" sz="20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11" name="Picture 10" descr="maltron-lefthand-25.jpg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366281"/>
            <a:ext cx="3771900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9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2. Phone pad and T9 entry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27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816100" algn="l"/>
              </a:tabLst>
            </a:pPr>
            <a:r>
              <a:rPr lang="en-GB" altLang="en-US" sz="2000" dirty="0"/>
              <a:t>use numeric keys with</a:t>
            </a:r>
            <a:br>
              <a:rPr lang="en-GB" altLang="en-US" sz="2000" dirty="0"/>
            </a:br>
            <a:r>
              <a:rPr lang="en-GB" altLang="en-US" sz="2000" dirty="0"/>
              <a:t>multiple presses</a:t>
            </a:r>
          </a:p>
          <a:p>
            <a:pPr lvl="1">
              <a:buNone/>
              <a:tabLst>
                <a:tab pos="1816100" algn="l"/>
              </a:tabLst>
            </a:pPr>
            <a:r>
              <a:rPr lang="en-GB" altLang="en-US" sz="1600" dirty="0"/>
              <a:t>2 – a b c	6 - m n o</a:t>
            </a:r>
          </a:p>
          <a:p>
            <a:pPr lvl="1">
              <a:buNone/>
              <a:tabLst>
                <a:tab pos="1816100" algn="l"/>
              </a:tabLst>
            </a:pPr>
            <a:r>
              <a:rPr lang="en-GB" altLang="en-US" sz="1600" dirty="0"/>
              <a:t>3 - d e f	7 - p q r s</a:t>
            </a:r>
          </a:p>
          <a:p>
            <a:pPr lvl="1">
              <a:buNone/>
              <a:tabLst>
                <a:tab pos="1816100" algn="l"/>
              </a:tabLst>
            </a:pPr>
            <a:r>
              <a:rPr lang="en-GB" altLang="en-US" sz="1600" dirty="0"/>
              <a:t>4 - g h i	8 - t u v</a:t>
            </a:r>
          </a:p>
          <a:p>
            <a:pPr lvl="1">
              <a:buNone/>
              <a:tabLst>
                <a:tab pos="1816100" algn="l"/>
              </a:tabLst>
            </a:pPr>
            <a:r>
              <a:rPr lang="en-GB" altLang="en-US" sz="1600" dirty="0"/>
              <a:t>5 - j k l	9 - w x y z</a:t>
            </a:r>
          </a:p>
          <a:p>
            <a:pPr>
              <a:buFontTx/>
              <a:buChar char=" "/>
              <a:tabLst>
                <a:tab pos="1816100" algn="l"/>
              </a:tabLst>
            </a:pPr>
            <a:r>
              <a:rPr lang="en-GB" altLang="en-US" sz="1800" dirty="0"/>
              <a:t>hello = 4433555[</a:t>
            </a:r>
            <a:r>
              <a:rPr lang="en-GB" altLang="en-US" sz="1600" dirty="0"/>
              <a:t>pause</a:t>
            </a:r>
            <a:r>
              <a:rPr lang="en-GB" altLang="en-US" sz="1800" dirty="0"/>
              <a:t>]555666</a:t>
            </a:r>
            <a:endParaRPr lang="en-GB" altLang="en-US" sz="2000" dirty="0"/>
          </a:p>
          <a:p>
            <a:pPr>
              <a:buFontTx/>
              <a:buChar char=" "/>
              <a:tabLst>
                <a:tab pos="1816100" algn="l"/>
              </a:tabLst>
            </a:pPr>
            <a:r>
              <a:rPr lang="en-GB" altLang="en-US" sz="2000" dirty="0"/>
              <a:t>surprisingly fast!</a:t>
            </a:r>
          </a:p>
          <a:p>
            <a:pPr>
              <a:tabLst>
                <a:tab pos="1816100" algn="l"/>
              </a:tabLst>
            </a:pPr>
            <a:endParaRPr lang="en-GB" altLang="en-US" sz="900" dirty="0"/>
          </a:p>
          <a:p>
            <a:pPr>
              <a:tabLst>
                <a:tab pos="1816100" algn="l"/>
              </a:tabLst>
            </a:pPr>
            <a:r>
              <a:rPr lang="en-GB" altLang="en-US" sz="2000" dirty="0"/>
              <a:t>T9 predictive entry</a:t>
            </a:r>
          </a:p>
          <a:p>
            <a:pPr lvl="1">
              <a:tabLst>
                <a:tab pos="1816100" algn="l"/>
              </a:tabLst>
            </a:pPr>
            <a:r>
              <a:rPr lang="en-GB" altLang="en-US" sz="1800" dirty="0"/>
              <a:t>type as if single key for each letter</a:t>
            </a:r>
          </a:p>
          <a:p>
            <a:pPr lvl="1">
              <a:tabLst>
                <a:tab pos="1816100" algn="l"/>
              </a:tabLst>
            </a:pPr>
            <a:r>
              <a:rPr lang="en-GB" altLang="en-US" sz="1800" dirty="0"/>
              <a:t>use dictionary to ‘guess’ the right word</a:t>
            </a:r>
          </a:p>
          <a:p>
            <a:pPr lvl="1">
              <a:tabLst>
                <a:tab pos="1816100" algn="l"/>
              </a:tabLst>
            </a:pPr>
            <a:r>
              <a:rPr lang="en-GB" altLang="en-US" sz="1800" dirty="0"/>
              <a:t>hello = 43556 …</a:t>
            </a:r>
          </a:p>
          <a:p>
            <a:pPr lvl="1">
              <a:tabLst>
                <a:tab pos="1816100" algn="l"/>
              </a:tabLst>
            </a:pPr>
            <a:r>
              <a:rPr lang="en-GB" altLang="en-US" sz="1800" dirty="0"/>
              <a:t>but 26 -&gt; menu ‘am’ or ‘an’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11" name="Picture 10" descr="phone-keys.jpg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756" y="1241441"/>
            <a:ext cx="27971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9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3. Handwriting recognition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28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 smtClean="0"/>
              <a:t>Text </a:t>
            </a:r>
            <a:r>
              <a:rPr lang="en-GB" altLang="en-US" sz="2400" dirty="0"/>
              <a:t>can be input into the computer, using a pen and a digesting tablet</a:t>
            </a:r>
          </a:p>
          <a:p>
            <a:pPr lvl="1"/>
            <a:r>
              <a:rPr lang="en-GB" altLang="en-US" sz="2000" dirty="0"/>
              <a:t>natural interaction</a:t>
            </a:r>
          </a:p>
          <a:p>
            <a:endParaRPr lang="en-GB" altLang="en-US" sz="1200" dirty="0"/>
          </a:p>
          <a:p>
            <a:r>
              <a:rPr lang="en-GB" altLang="en-US" sz="2400" dirty="0"/>
              <a:t>Technical problems:</a:t>
            </a:r>
          </a:p>
          <a:p>
            <a:pPr lvl="1"/>
            <a:r>
              <a:rPr lang="en-GB" altLang="en-US" sz="2000" dirty="0"/>
              <a:t>capturing all useful information - stroke path, pressure, etc. in a natural manner</a:t>
            </a:r>
          </a:p>
          <a:p>
            <a:pPr lvl="1"/>
            <a:r>
              <a:rPr lang="en-GB" altLang="en-US" sz="2000" dirty="0"/>
              <a:t>segmenting joined up writing into individual letters</a:t>
            </a:r>
          </a:p>
          <a:p>
            <a:pPr lvl="1"/>
            <a:r>
              <a:rPr lang="en-GB" altLang="en-US" sz="2000" dirty="0"/>
              <a:t>interpreting individual letters</a:t>
            </a:r>
          </a:p>
          <a:p>
            <a:pPr lvl="1"/>
            <a:r>
              <a:rPr lang="en-GB" altLang="en-US" sz="2000" dirty="0"/>
              <a:t>coping with different styles of handwriting</a:t>
            </a:r>
          </a:p>
          <a:p>
            <a:r>
              <a:rPr lang="en-GB" altLang="en-US" sz="2400" dirty="0" smtClean="0"/>
              <a:t>Used </a:t>
            </a:r>
            <a:r>
              <a:rPr lang="en-GB" altLang="en-US" sz="2400" dirty="0"/>
              <a:t>in PDAs, and tablet computers …</a:t>
            </a:r>
            <a:br>
              <a:rPr lang="en-GB" altLang="en-US" sz="2400" dirty="0"/>
            </a:br>
            <a:r>
              <a:rPr lang="en-GB" altLang="en-US" sz="2400" dirty="0"/>
              <a:t>… leave the keyboard on the desk! </a:t>
            </a:r>
          </a:p>
          <a:p>
            <a:endParaRPr lang="en-US" altLang="en-US" sz="20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4. Speech recognition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29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/>
              <a:t>Improving rapidly</a:t>
            </a:r>
          </a:p>
          <a:p>
            <a:endParaRPr lang="en-GB" altLang="en-US" sz="1000" dirty="0"/>
          </a:p>
          <a:p>
            <a:r>
              <a:rPr lang="en-GB" altLang="en-US" sz="2400" dirty="0"/>
              <a:t>Most successful when:</a:t>
            </a:r>
          </a:p>
          <a:p>
            <a:pPr lvl="1"/>
            <a:r>
              <a:rPr lang="en-GB" altLang="en-US" sz="2000" dirty="0"/>
              <a:t>single user – initial training and learns peculiarities</a:t>
            </a:r>
          </a:p>
          <a:p>
            <a:pPr lvl="1"/>
            <a:r>
              <a:rPr lang="en-GB" altLang="en-US" sz="2000" dirty="0"/>
              <a:t>limited vocabulary systems</a:t>
            </a:r>
          </a:p>
          <a:p>
            <a:endParaRPr lang="en-GB" altLang="en-US" sz="1000" dirty="0"/>
          </a:p>
          <a:p>
            <a:r>
              <a:rPr lang="en-GB" altLang="en-US" sz="2400" dirty="0"/>
              <a:t>Problems with</a:t>
            </a:r>
          </a:p>
          <a:p>
            <a:pPr lvl="1"/>
            <a:r>
              <a:rPr lang="en-GB" altLang="en-US" sz="2000" dirty="0"/>
              <a:t>external noise interfering</a:t>
            </a:r>
          </a:p>
          <a:p>
            <a:pPr lvl="1"/>
            <a:r>
              <a:rPr lang="en-GB" altLang="en-US" sz="2000" dirty="0"/>
              <a:t>imprecision of pronunciation</a:t>
            </a:r>
          </a:p>
          <a:p>
            <a:pPr lvl="1"/>
            <a:r>
              <a:rPr lang="en-GB" altLang="en-US" sz="2000" dirty="0"/>
              <a:t>large vocabularies</a:t>
            </a:r>
          </a:p>
          <a:p>
            <a:pPr lvl="1"/>
            <a:r>
              <a:rPr lang="en-GB" altLang="en-US" sz="2000" dirty="0"/>
              <a:t>different speakers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Deduction (cont.)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3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816100" algn="l"/>
              </a:tabLst>
            </a:pPr>
            <a:r>
              <a:rPr lang="en-GB" altLang="en-US" dirty="0"/>
              <a:t>When truth and logical validity clash …</a:t>
            </a:r>
          </a:p>
          <a:p>
            <a:pPr marL="1047750" lvl="1" indent="-374650">
              <a:buFontTx/>
              <a:buNone/>
              <a:tabLst>
                <a:tab pos="1816100" algn="l"/>
              </a:tabLst>
            </a:pPr>
            <a:r>
              <a:rPr lang="en-GB" altLang="en-US" dirty="0"/>
              <a:t>	e.g.	Some people are babies</a:t>
            </a:r>
          </a:p>
          <a:p>
            <a:pPr marL="1047750" lvl="1" indent="-374650">
              <a:buFontTx/>
              <a:buNone/>
              <a:tabLst>
                <a:tab pos="1816100" algn="l"/>
              </a:tabLst>
            </a:pPr>
            <a:r>
              <a:rPr lang="en-GB" altLang="en-US" dirty="0"/>
              <a:t>		Some babies cry</a:t>
            </a:r>
          </a:p>
          <a:p>
            <a:pPr marL="1047750" lvl="1" indent="-374650">
              <a:buFontTx/>
              <a:buNone/>
              <a:tabLst>
                <a:tab pos="1816100" algn="l"/>
              </a:tabLst>
            </a:pPr>
            <a:r>
              <a:rPr lang="en-GB" altLang="en-US" dirty="0"/>
              <a:t>		</a:t>
            </a:r>
            <a:endParaRPr lang="en-GB" altLang="en-US" dirty="0" smtClean="0"/>
          </a:p>
          <a:p>
            <a:pPr marL="1047750" lvl="1" indent="-374650">
              <a:buFontTx/>
              <a:buNone/>
              <a:tabLst>
                <a:tab pos="1816100" algn="l"/>
              </a:tabLst>
            </a:pPr>
            <a:r>
              <a:rPr lang="en-GB" altLang="en-US" dirty="0" smtClean="0"/>
              <a:t>Inference </a:t>
            </a:r>
            <a:r>
              <a:rPr lang="en-GB" altLang="en-US" dirty="0"/>
              <a:t>- Some people cry</a:t>
            </a:r>
          </a:p>
          <a:p>
            <a:pPr>
              <a:buFontTx/>
              <a:buChar char=" "/>
              <a:tabLst>
                <a:tab pos="1816100" algn="l"/>
              </a:tabLst>
            </a:pPr>
            <a:r>
              <a:rPr lang="en-GB" altLang="en-US" dirty="0"/>
              <a:t>Correct?</a:t>
            </a:r>
          </a:p>
          <a:p>
            <a:pPr>
              <a:tabLst>
                <a:tab pos="1816100" algn="l"/>
              </a:tabLst>
            </a:pPr>
            <a:endParaRPr lang="en-GB" altLang="en-US" dirty="0"/>
          </a:p>
          <a:p>
            <a:pPr>
              <a:tabLst>
                <a:tab pos="1816100" algn="l"/>
              </a:tabLst>
            </a:pPr>
            <a:r>
              <a:rPr lang="en-GB" altLang="en-US" dirty="0"/>
              <a:t>People bring world knowledge to bear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Numeric keypads: two different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30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for entering numbers quickly:</a:t>
            </a:r>
          </a:p>
          <a:p>
            <a:pPr lvl="1"/>
            <a:r>
              <a:rPr lang="en-GB" altLang="en-US" dirty="0"/>
              <a:t>calculator, PC keyboard</a:t>
            </a:r>
          </a:p>
          <a:p>
            <a:r>
              <a:rPr lang="en-GB" altLang="en-US" dirty="0"/>
              <a:t>for telephones</a:t>
            </a:r>
          </a:p>
          <a:p>
            <a:endParaRPr lang="en-GB" altLang="en-US" dirty="0"/>
          </a:p>
          <a:p>
            <a:pPr>
              <a:buNone/>
            </a:pPr>
            <a:r>
              <a:rPr lang="en-GB" altLang="en-US" dirty="0"/>
              <a:t>not the same!!</a:t>
            </a:r>
          </a:p>
          <a:p>
            <a:pPr>
              <a:buNone/>
            </a:pPr>
            <a:endParaRPr lang="en-GB" altLang="en-US" dirty="0"/>
          </a:p>
          <a:p>
            <a:pPr>
              <a:buNone/>
            </a:pPr>
            <a:r>
              <a:rPr lang="en-GB" altLang="en-US" dirty="0"/>
              <a:t>ATM like phone</a:t>
            </a:r>
          </a:p>
          <a:p>
            <a:endParaRPr lang="en-GB" altLang="en-US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4492625" y="2596356"/>
            <a:ext cx="1828800" cy="2362200"/>
            <a:chOff x="2688" y="2592"/>
            <a:chExt cx="1152" cy="1488"/>
          </a:xfrm>
        </p:grpSpPr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688" y="2592"/>
              <a:ext cx="1152" cy="1488"/>
            </a:xfrm>
            <a:prstGeom prst="rect">
              <a:avLst/>
            </a:prstGeom>
            <a:solidFill>
              <a:srgbClr val="D7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" name="AutoShape 7"/>
            <p:cNvSpPr>
              <a:spLocks noChangeArrowheads="1"/>
            </p:cNvSpPr>
            <p:nvPr/>
          </p:nvSpPr>
          <p:spPr bwMode="auto">
            <a:xfrm>
              <a:off x="2784" y="3024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GB" altLang="en-US" b="1">
                  <a:latin typeface="Arial" charset="0"/>
                </a:rPr>
                <a:t>4</a:t>
              </a:r>
            </a:p>
          </p:txBody>
        </p:sp>
        <p:sp>
          <p:nvSpPr>
            <p:cNvPr id="30" name="AutoShape 8"/>
            <p:cNvSpPr>
              <a:spLocks noChangeArrowheads="1"/>
            </p:cNvSpPr>
            <p:nvPr/>
          </p:nvSpPr>
          <p:spPr bwMode="auto">
            <a:xfrm>
              <a:off x="3120" y="3024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GB" altLang="en-US" b="1">
                  <a:latin typeface="Arial" charset="0"/>
                </a:rPr>
                <a:t>5</a:t>
              </a:r>
            </a:p>
          </p:txBody>
        </p:sp>
        <p:sp>
          <p:nvSpPr>
            <p:cNvPr id="31" name="AutoShape 9"/>
            <p:cNvSpPr>
              <a:spLocks noChangeArrowheads="1"/>
            </p:cNvSpPr>
            <p:nvPr/>
          </p:nvSpPr>
          <p:spPr bwMode="auto">
            <a:xfrm>
              <a:off x="3456" y="3024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GB" altLang="en-US" b="1">
                  <a:latin typeface="Arial" charset="0"/>
                </a:rPr>
                <a:t>6</a:t>
              </a:r>
            </a:p>
          </p:txBody>
        </p:sp>
        <p:sp>
          <p:nvSpPr>
            <p:cNvPr id="32" name="AutoShape 10"/>
            <p:cNvSpPr>
              <a:spLocks noChangeArrowheads="1"/>
            </p:cNvSpPr>
            <p:nvPr/>
          </p:nvSpPr>
          <p:spPr bwMode="auto">
            <a:xfrm>
              <a:off x="2784" y="3360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GB" altLang="en-US" b="1">
                  <a:latin typeface="Arial" charset="0"/>
                </a:rPr>
                <a:t>7</a:t>
              </a:r>
            </a:p>
          </p:txBody>
        </p:sp>
        <p:sp>
          <p:nvSpPr>
            <p:cNvPr id="33" name="AutoShape 11"/>
            <p:cNvSpPr>
              <a:spLocks noChangeArrowheads="1"/>
            </p:cNvSpPr>
            <p:nvPr/>
          </p:nvSpPr>
          <p:spPr bwMode="auto">
            <a:xfrm>
              <a:off x="3120" y="3360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GB" altLang="en-US" b="1">
                  <a:latin typeface="Arial" charset="0"/>
                </a:rPr>
                <a:t>8</a:t>
              </a:r>
            </a:p>
          </p:txBody>
        </p:sp>
        <p:sp>
          <p:nvSpPr>
            <p:cNvPr id="34" name="AutoShape 12"/>
            <p:cNvSpPr>
              <a:spLocks noChangeArrowheads="1"/>
            </p:cNvSpPr>
            <p:nvPr/>
          </p:nvSpPr>
          <p:spPr bwMode="auto">
            <a:xfrm>
              <a:off x="3456" y="3360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GB" altLang="en-US" b="1">
                  <a:latin typeface="Arial" charset="0"/>
                </a:rPr>
                <a:t>9</a:t>
              </a:r>
            </a:p>
          </p:txBody>
        </p:sp>
        <p:sp>
          <p:nvSpPr>
            <p:cNvPr id="35" name="AutoShape 13"/>
            <p:cNvSpPr>
              <a:spLocks noChangeArrowheads="1"/>
            </p:cNvSpPr>
            <p:nvPr/>
          </p:nvSpPr>
          <p:spPr bwMode="auto">
            <a:xfrm>
              <a:off x="2784" y="3696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GB" altLang="en-US" sz="5400" b="1" baseline="-10000">
                  <a:latin typeface="Arial" charset="0"/>
                </a:rPr>
                <a:t>*</a:t>
              </a:r>
              <a:endParaRPr lang="en-GB" altLang="en-US" b="1">
                <a:latin typeface="Arial" charset="0"/>
              </a:endParaRPr>
            </a:p>
          </p:txBody>
        </p:sp>
        <p:sp>
          <p:nvSpPr>
            <p:cNvPr id="36" name="AutoShape 14"/>
            <p:cNvSpPr>
              <a:spLocks noChangeArrowheads="1"/>
            </p:cNvSpPr>
            <p:nvPr/>
          </p:nvSpPr>
          <p:spPr bwMode="auto">
            <a:xfrm>
              <a:off x="3120" y="3696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GB" altLang="en-US" b="1">
                  <a:latin typeface="Arial" charset="0"/>
                </a:rPr>
                <a:t>0</a:t>
              </a:r>
            </a:p>
          </p:txBody>
        </p:sp>
        <p:sp>
          <p:nvSpPr>
            <p:cNvPr id="37" name="AutoShape 15"/>
            <p:cNvSpPr>
              <a:spLocks noChangeArrowheads="1"/>
            </p:cNvSpPr>
            <p:nvPr/>
          </p:nvSpPr>
          <p:spPr bwMode="auto">
            <a:xfrm>
              <a:off x="3456" y="3696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GB" altLang="en-US" b="1">
                  <a:latin typeface="Arial" charset="0"/>
                </a:rPr>
                <a:t>#</a:t>
              </a:r>
            </a:p>
          </p:txBody>
        </p:sp>
        <p:sp>
          <p:nvSpPr>
            <p:cNvPr id="38" name="AutoShape 16"/>
            <p:cNvSpPr>
              <a:spLocks noChangeArrowheads="1"/>
            </p:cNvSpPr>
            <p:nvPr/>
          </p:nvSpPr>
          <p:spPr bwMode="auto">
            <a:xfrm>
              <a:off x="2784" y="2688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GB" altLang="en-US" b="1">
                  <a:latin typeface="Arial" charset="0"/>
                </a:rPr>
                <a:t>1</a:t>
              </a:r>
            </a:p>
          </p:txBody>
        </p:sp>
        <p:sp>
          <p:nvSpPr>
            <p:cNvPr id="39" name="AutoShape 17"/>
            <p:cNvSpPr>
              <a:spLocks noChangeArrowheads="1"/>
            </p:cNvSpPr>
            <p:nvPr/>
          </p:nvSpPr>
          <p:spPr bwMode="auto">
            <a:xfrm>
              <a:off x="3120" y="2688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GB" altLang="en-US" b="1">
                  <a:latin typeface="Arial" charset="0"/>
                </a:rPr>
                <a:t>2</a:t>
              </a:r>
            </a:p>
          </p:txBody>
        </p:sp>
        <p:sp>
          <p:nvSpPr>
            <p:cNvPr id="40" name="AutoShape 18"/>
            <p:cNvSpPr>
              <a:spLocks noChangeArrowheads="1"/>
            </p:cNvSpPr>
            <p:nvPr/>
          </p:nvSpPr>
          <p:spPr bwMode="auto">
            <a:xfrm>
              <a:off x="3456" y="2688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GB" altLang="en-US" b="1">
                  <a:latin typeface="Arial" charset="0"/>
                </a:rPr>
                <a:t>3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6702425" y="2596356"/>
            <a:ext cx="1828800" cy="2362200"/>
            <a:chOff x="4080" y="2592"/>
            <a:chExt cx="1152" cy="1488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080" y="2592"/>
              <a:ext cx="1152" cy="1488"/>
            </a:xfrm>
            <a:prstGeom prst="rect">
              <a:avLst/>
            </a:prstGeom>
            <a:solidFill>
              <a:srgbClr val="D7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AutoShape 21"/>
            <p:cNvSpPr>
              <a:spLocks noChangeArrowheads="1"/>
            </p:cNvSpPr>
            <p:nvPr/>
          </p:nvSpPr>
          <p:spPr bwMode="auto">
            <a:xfrm>
              <a:off x="4176" y="3024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GB" altLang="en-US" b="1">
                  <a:latin typeface="Arial" charset="0"/>
                </a:rPr>
                <a:t>4</a:t>
              </a:r>
            </a:p>
          </p:txBody>
        </p:sp>
        <p:sp>
          <p:nvSpPr>
            <p:cNvPr id="17" name="AutoShape 22"/>
            <p:cNvSpPr>
              <a:spLocks noChangeArrowheads="1"/>
            </p:cNvSpPr>
            <p:nvPr/>
          </p:nvSpPr>
          <p:spPr bwMode="auto">
            <a:xfrm>
              <a:off x="4512" y="3024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GB" altLang="en-US" b="1">
                  <a:latin typeface="Arial" charset="0"/>
                </a:rPr>
                <a:t>5</a:t>
              </a:r>
            </a:p>
          </p:txBody>
        </p:sp>
        <p:sp>
          <p:nvSpPr>
            <p:cNvPr id="18" name="AutoShape 23"/>
            <p:cNvSpPr>
              <a:spLocks noChangeArrowheads="1"/>
            </p:cNvSpPr>
            <p:nvPr/>
          </p:nvSpPr>
          <p:spPr bwMode="auto">
            <a:xfrm>
              <a:off x="4848" y="3024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GB" altLang="en-US" b="1">
                  <a:latin typeface="Arial" charset="0"/>
                </a:rPr>
                <a:t>6</a:t>
              </a:r>
            </a:p>
          </p:txBody>
        </p:sp>
        <p:sp>
          <p:nvSpPr>
            <p:cNvPr id="19" name="AutoShape 24"/>
            <p:cNvSpPr>
              <a:spLocks noChangeArrowheads="1"/>
            </p:cNvSpPr>
            <p:nvPr/>
          </p:nvSpPr>
          <p:spPr bwMode="auto">
            <a:xfrm>
              <a:off x="4176" y="3360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GB" altLang="en-US" b="1">
                  <a:latin typeface="Arial" charset="0"/>
                </a:rPr>
                <a:t>1</a:t>
              </a:r>
            </a:p>
          </p:txBody>
        </p:sp>
        <p:sp>
          <p:nvSpPr>
            <p:cNvPr id="20" name="AutoShape 25"/>
            <p:cNvSpPr>
              <a:spLocks noChangeArrowheads="1"/>
            </p:cNvSpPr>
            <p:nvPr/>
          </p:nvSpPr>
          <p:spPr bwMode="auto">
            <a:xfrm>
              <a:off x="4512" y="3360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GB" altLang="en-US" b="1">
                  <a:latin typeface="Arial" charset="0"/>
                </a:rPr>
                <a:t>2</a:t>
              </a:r>
            </a:p>
          </p:txBody>
        </p:sp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>
              <a:off x="4848" y="3360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GB" altLang="en-US" b="1">
                  <a:latin typeface="Arial" charset="0"/>
                </a:rPr>
                <a:t>3</a:t>
              </a:r>
            </a:p>
          </p:txBody>
        </p:sp>
        <p:sp>
          <p:nvSpPr>
            <p:cNvPr id="22" name="AutoShape 27"/>
            <p:cNvSpPr>
              <a:spLocks noChangeArrowheads="1"/>
            </p:cNvSpPr>
            <p:nvPr/>
          </p:nvSpPr>
          <p:spPr bwMode="auto">
            <a:xfrm>
              <a:off x="4176" y="3696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GB" altLang="en-US" b="1">
                  <a:latin typeface="Arial" charset="0"/>
                </a:rPr>
                <a:t>0</a:t>
              </a:r>
            </a:p>
          </p:txBody>
        </p:sp>
        <p:sp>
          <p:nvSpPr>
            <p:cNvPr id="23" name="AutoShape 28"/>
            <p:cNvSpPr>
              <a:spLocks noChangeArrowheads="1"/>
            </p:cNvSpPr>
            <p:nvPr/>
          </p:nvSpPr>
          <p:spPr bwMode="auto">
            <a:xfrm>
              <a:off x="4512" y="3696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GB" altLang="en-US" sz="4000" b="1" baseline="20000">
                  <a:latin typeface="Arial" charset="0"/>
                </a:rPr>
                <a:t>.</a:t>
              </a:r>
              <a:endParaRPr lang="en-GB" altLang="en-US" b="1">
                <a:latin typeface="Arial" charset="0"/>
              </a:endParaRPr>
            </a:p>
          </p:txBody>
        </p:sp>
        <p:sp>
          <p:nvSpPr>
            <p:cNvPr id="24" name="AutoShape 29"/>
            <p:cNvSpPr>
              <a:spLocks noChangeArrowheads="1"/>
            </p:cNvSpPr>
            <p:nvPr/>
          </p:nvSpPr>
          <p:spPr bwMode="auto">
            <a:xfrm>
              <a:off x="4848" y="3696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GB" altLang="en-US" b="1">
                  <a:latin typeface="Arial" charset="0"/>
                </a:rPr>
                <a:t>=</a:t>
              </a:r>
            </a:p>
          </p:txBody>
        </p:sp>
        <p:sp>
          <p:nvSpPr>
            <p:cNvPr id="25" name="AutoShape 30"/>
            <p:cNvSpPr>
              <a:spLocks noChangeArrowheads="1"/>
            </p:cNvSpPr>
            <p:nvPr/>
          </p:nvSpPr>
          <p:spPr bwMode="auto">
            <a:xfrm>
              <a:off x="4176" y="2688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GB" altLang="en-US" b="1">
                  <a:latin typeface="Arial" charset="0"/>
                </a:rPr>
                <a:t>7</a:t>
              </a:r>
            </a:p>
          </p:txBody>
        </p:sp>
        <p:sp>
          <p:nvSpPr>
            <p:cNvPr id="26" name="AutoShape 31"/>
            <p:cNvSpPr>
              <a:spLocks noChangeArrowheads="1"/>
            </p:cNvSpPr>
            <p:nvPr/>
          </p:nvSpPr>
          <p:spPr bwMode="auto">
            <a:xfrm>
              <a:off x="4512" y="2688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GB" altLang="en-US" b="1">
                  <a:latin typeface="Arial" charset="0"/>
                </a:rPr>
                <a:t>8</a:t>
              </a:r>
            </a:p>
          </p:txBody>
        </p:sp>
        <p:sp>
          <p:nvSpPr>
            <p:cNvPr id="27" name="AutoShape 32"/>
            <p:cNvSpPr>
              <a:spLocks noChangeArrowheads="1"/>
            </p:cNvSpPr>
            <p:nvPr/>
          </p:nvSpPr>
          <p:spPr bwMode="auto">
            <a:xfrm>
              <a:off x="4848" y="2688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GB" altLang="en-US" b="1">
                  <a:latin typeface="Arial" charset="0"/>
                </a:rPr>
                <a:t>9</a:t>
              </a:r>
            </a:p>
          </p:txBody>
        </p:sp>
      </p:grpSp>
      <p:sp>
        <p:nvSpPr>
          <p:cNvPr id="13" name="Text Box 33"/>
          <p:cNvSpPr txBox="1">
            <a:spLocks noChangeArrowheads="1"/>
          </p:cNvSpPr>
          <p:nvPr/>
        </p:nvSpPr>
        <p:spPr bwMode="auto">
          <a:xfrm>
            <a:off x="4492625" y="5034756"/>
            <a:ext cx="19859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9pPr>
          </a:lstStyle>
          <a:p>
            <a:r>
              <a:rPr lang="en-GB" altLang="en-US" sz="1800">
                <a:solidFill>
                  <a:srgbClr val="C00000"/>
                </a:solidFill>
                <a:latin typeface="Verdana" pitchFamily="34" charset="0"/>
              </a:rPr>
              <a:t>Telephone style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6789738" y="5034756"/>
            <a:ext cx="19764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9pPr>
          </a:lstStyle>
          <a:p>
            <a:r>
              <a:rPr lang="en-GB" altLang="en-US" sz="1800">
                <a:solidFill>
                  <a:srgbClr val="C00000"/>
                </a:solidFill>
                <a:latin typeface="Verdana" pitchFamily="34" charset="0"/>
              </a:rPr>
              <a:t>Calculator style</a:t>
            </a:r>
          </a:p>
        </p:txBody>
      </p:sp>
    </p:spTree>
    <p:extLst>
      <p:ext uri="{BB962C8B-B14F-4D97-AF65-F5344CB8AC3E}">
        <p14:creationId xmlns:p14="http://schemas.microsoft.com/office/powerpoint/2010/main" val="42579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positioning, pointing and drawing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31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>
              <a:lnSpc>
                <a:spcPct val="150000"/>
              </a:lnSpc>
              <a:spcBef>
                <a:spcPts val="1200"/>
              </a:spcBef>
              <a:tabLst>
                <a:tab pos="1333500" algn="l"/>
              </a:tabLst>
            </a:pPr>
            <a:r>
              <a:rPr lang="en-GB" altLang="en-US" sz="2000" dirty="0"/>
              <a:t>mouse, touchpad</a:t>
            </a:r>
            <a:br>
              <a:rPr lang="en-GB" altLang="en-US" sz="2000" dirty="0"/>
            </a:br>
            <a:r>
              <a:rPr lang="en-GB" altLang="en-US" sz="2000" dirty="0"/>
              <a:t>trackballs, joysticks etc.</a:t>
            </a:r>
            <a:br>
              <a:rPr lang="en-GB" altLang="en-US" sz="2000" dirty="0"/>
            </a:br>
            <a:r>
              <a:rPr lang="en-GB" altLang="en-US" sz="2000" dirty="0"/>
              <a:t>touch screens, tablets</a:t>
            </a:r>
            <a:br>
              <a:rPr lang="en-GB" altLang="en-US" sz="2000" dirty="0"/>
            </a:br>
            <a:r>
              <a:rPr lang="en-GB" altLang="en-US" sz="2000" dirty="0" err="1"/>
              <a:t>eyegaze</a:t>
            </a:r>
            <a:r>
              <a:rPr lang="en-GB" altLang="en-US" sz="2000" dirty="0"/>
              <a:t>, cursors</a:t>
            </a:r>
          </a:p>
          <a:p>
            <a:pPr marL="381000">
              <a:lnSpc>
                <a:spcPct val="150000"/>
              </a:lnSpc>
              <a:spcBef>
                <a:spcPts val="1200"/>
              </a:spcBef>
              <a:tabLst>
                <a:tab pos="1333500" algn="l"/>
              </a:tabLst>
            </a:pPr>
            <a:endParaRPr lang="en-GB" altLang="en-US" sz="20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The Mouse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32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Handheld pointing device</a:t>
            </a:r>
          </a:p>
          <a:p>
            <a:pPr lvl="1"/>
            <a:r>
              <a:rPr lang="en-GB" altLang="en-US" dirty="0"/>
              <a:t>very common</a:t>
            </a:r>
          </a:p>
          <a:p>
            <a:pPr lvl="1"/>
            <a:r>
              <a:rPr lang="en-GB" altLang="en-US" dirty="0"/>
              <a:t>easy to use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Two characteristics</a:t>
            </a:r>
          </a:p>
          <a:p>
            <a:pPr lvl="1"/>
            <a:r>
              <a:rPr lang="en-GB" altLang="en-US" dirty="0"/>
              <a:t>planar movement</a:t>
            </a:r>
          </a:p>
          <a:p>
            <a:pPr lvl="1"/>
            <a:r>
              <a:rPr lang="en-GB" altLang="en-US" dirty="0"/>
              <a:t>buttons</a:t>
            </a:r>
          </a:p>
          <a:p>
            <a:pPr marL="952500" lvl="2" indent="0">
              <a:buNone/>
            </a:pPr>
            <a:r>
              <a:rPr lang="en-GB" altLang="en-US" dirty="0"/>
              <a:t>(usually from 1 to 3 buttons on top, used for making a selection, indicating an option, or to initiate drawing etc.)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705" y="1664686"/>
            <a:ext cx="37338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79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US" altLang="en-US" dirty="0"/>
              <a:t>The first mouse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33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1</a:t>
            </a:r>
            <a:endParaRPr lang="en-US" altLang="en-US" sz="20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11" name="Picture 10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390650"/>
            <a:ext cx="81534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7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US" altLang="en-US" dirty="0"/>
              <a:t>The first mouse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34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GB" altLang="en-US" sz="2000" dirty="0">
                <a:solidFill>
                  <a:srgbClr val="C00000"/>
                </a:solidFill>
              </a:rPr>
              <a:t>Two methods for detecting motion</a:t>
            </a:r>
          </a:p>
          <a:p>
            <a:endParaRPr lang="en-GB" altLang="en-US" sz="1200" dirty="0"/>
          </a:p>
          <a:p>
            <a:r>
              <a:rPr lang="en-GB" altLang="en-US" sz="2000" dirty="0">
                <a:solidFill>
                  <a:srgbClr val="C00000"/>
                </a:solidFill>
              </a:rPr>
              <a:t>Mechanical mouse</a:t>
            </a:r>
          </a:p>
          <a:p>
            <a:pPr lvl="1"/>
            <a:r>
              <a:rPr lang="en-GB" altLang="en-US" sz="1800" dirty="0"/>
              <a:t>Ball on underside of mouse turns as mouse is moved</a:t>
            </a:r>
          </a:p>
          <a:p>
            <a:pPr lvl="1"/>
            <a:r>
              <a:rPr lang="en-GB" altLang="en-US" sz="1800" dirty="0"/>
              <a:t>Rotates orthogonal potentiometers</a:t>
            </a:r>
          </a:p>
          <a:p>
            <a:pPr lvl="1"/>
            <a:r>
              <a:rPr lang="en-GB" altLang="en-US" sz="1800" dirty="0"/>
              <a:t>Can be used on almost any flat surface</a:t>
            </a:r>
          </a:p>
          <a:p>
            <a:endParaRPr lang="en-GB" altLang="en-US" sz="1200" dirty="0"/>
          </a:p>
          <a:p>
            <a:r>
              <a:rPr lang="en-GB" altLang="en-US" sz="2000" dirty="0">
                <a:solidFill>
                  <a:srgbClr val="C00000"/>
                </a:solidFill>
              </a:rPr>
              <a:t>Optical mouse</a:t>
            </a:r>
          </a:p>
          <a:p>
            <a:pPr lvl="1"/>
            <a:r>
              <a:rPr lang="en-GB" altLang="en-US" sz="1800" dirty="0"/>
              <a:t>light emitting diode on underside of mouse</a:t>
            </a:r>
          </a:p>
          <a:p>
            <a:pPr lvl="1"/>
            <a:r>
              <a:rPr lang="en-GB" altLang="en-US" sz="1800" dirty="0"/>
              <a:t>may use special grid-like pad or just on desk</a:t>
            </a:r>
          </a:p>
          <a:p>
            <a:pPr lvl="1"/>
            <a:r>
              <a:rPr lang="en-GB" altLang="en-US" sz="1800" dirty="0"/>
              <a:t>less susceptible to dust and dirt</a:t>
            </a:r>
          </a:p>
          <a:p>
            <a:pPr lvl="1"/>
            <a:r>
              <a:rPr lang="en-GB" altLang="en-US" sz="1800" dirty="0"/>
              <a:t>detects fluctuating alterations in reflected light intensity to calculate relative motion in (x, z) plane</a:t>
            </a:r>
          </a:p>
          <a:p>
            <a:pPr lvl="1"/>
            <a:endParaRPr lang="en-GB" altLang="en-US" sz="18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5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Touchpad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35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/>
              <a:t>small touch sensitive tablets</a:t>
            </a:r>
          </a:p>
          <a:p>
            <a:r>
              <a:rPr lang="en-GB" altLang="en-US" sz="2400" dirty="0"/>
              <a:t>‘stroke’ to move mouse pointer</a:t>
            </a:r>
          </a:p>
          <a:p>
            <a:r>
              <a:rPr lang="en-GB" altLang="en-US" sz="2400" dirty="0"/>
              <a:t>used mainly in laptop computers</a:t>
            </a:r>
          </a:p>
          <a:p>
            <a:endParaRPr lang="en-GB" altLang="en-US" sz="1600" dirty="0"/>
          </a:p>
          <a:p>
            <a:r>
              <a:rPr lang="en-GB" altLang="en-US" sz="2400" dirty="0"/>
              <a:t>good ‘acceleration’ settings important</a:t>
            </a:r>
          </a:p>
          <a:p>
            <a:pPr lvl="1"/>
            <a:r>
              <a:rPr lang="en-GB" altLang="en-US" sz="2000" dirty="0"/>
              <a:t>fast stroke</a:t>
            </a:r>
          </a:p>
          <a:p>
            <a:pPr lvl="2"/>
            <a:r>
              <a:rPr lang="en-GB" altLang="en-US" sz="1800" dirty="0"/>
              <a:t>lots of pixels per inch moved</a:t>
            </a:r>
          </a:p>
          <a:p>
            <a:pPr lvl="2"/>
            <a:r>
              <a:rPr lang="en-GB" altLang="en-US" sz="1800" dirty="0"/>
              <a:t>initial movement to the target</a:t>
            </a:r>
          </a:p>
          <a:p>
            <a:pPr lvl="1"/>
            <a:r>
              <a:rPr lang="en-GB" altLang="en-US" sz="2000" dirty="0"/>
              <a:t>slow stroke</a:t>
            </a:r>
          </a:p>
          <a:p>
            <a:pPr lvl="2"/>
            <a:r>
              <a:rPr lang="en-GB" altLang="en-US" sz="1800" dirty="0"/>
              <a:t>less pixels per inch</a:t>
            </a:r>
          </a:p>
          <a:p>
            <a:pPr lvl="2"/>
            <a:r>
              <a:rPr lang="en-GB" altLang="en-US" sz="1800" dirty="0"/>
              <a:t>for accurate positioning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124200"/>
            <a:ext cx="2090738" cy="209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6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Trackball and thumbwheels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36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 "/>
            </a:pPr>
            <a:r>
              <a:rPr lang="en-GB" altLang="en-US" sz="2400" dirty="0" smtClean="0"/>
              <a:t>Trackball</a:t>
            </a:r>
            <a:endParaRPr lang="en-GB" altLang="en-US" sz="2400" dirty="0"/>
          </a:p>
          <a:p>
            <a:pPr lvl="1"/>
            <a:r>
              <a:rPr lang="en-GB" altLang="en-US" sz="2000" dirty="0"/>
              <a:t>ball is rotated inside static housing</a:t>
            </a:r>
          </a:p>
          <a:p>
            <a:pPr lvl="2"/>
            <a:r>
              <a:rPr lang="en-GB" altLang="en-US" sz="1800" dirty="0"/>
              <a:t>like an </a:t>
            </a:r>
            <a:r>
              <a:rPr lang="en-GB" altLang="en-US" sz="1800" dirty="0" smtClean="0"/>
              <a:t>upside </a:t>
            </a:r>
            <a:r>
              <a:rPr lang="en-GB" altLang="en-US" sz="1800" dirty="0"/>
              <a:t>down mouse!</a:t>
            </a:r>
          </a:p>
          <a:p>
            <a:pPr lvl="1"/>
            <a:r>
              <a:rPr lang="en-GB" altLang="en-US" sz="2000" dirty="0">
                <a:solidFill>
                  <a:srgbClr val="C00000"/>
                </a:solidFill>
              </a:rPr>
              <a:t>very fast for gaming</a:t>
            </a:r>
          </a:p>
          <a:p>
            <a:pPr lvl="1"/>
            <a:r>
              <a:rPr lang="en-GB" altLang="en-US" sz="2000" dirty="0"/>
              <a:t>used in some portable and notebook computers.</a:t>
            </a:r>
          </a:p>
          <a:p>
            <a:endParaRPr lang="en-GB" altLang="en-US" sz="1200" dirty="0"/>
          </a:p>
          <a:p>
            <a:pPr>
              <a:buFontTx/>
              <a:buChar char=" "/>
            </a:pPr>
            <a:r>
              <a:rPr lang="en-GB" altLang="en-US" sz="2400" dirty="0"/>
              <a:t>Thumbwheels …</a:t>
            </a:r>
          </a:p>
          <a:p>
            <a:pPr lvl="1"/>
            <a:r>
              <a:rPr lang="en-GB" altLang="en-US" sz="2000" dirty="0"/>
              <a:t>for accurate CAD – two dials for X-Y cursor position</a:t>
            </a:r>
          </a:p>
          <a:p>
            <a:pPr lvl="1"/>
            <a:r>
              <a:rPr lang="en-GB" altLang="en-US" sz="2000" dirty="0"/>
              <a:t>for fast scrolling – single dial on mouse</a:t>
            </a:r>
          </a:p>
          <a:p>
            <a:endParaRPr lang="en-US" altLang="en-US" sz="20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061" y="1524000"/>
            <a:ext cx="1984759" cy="236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6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Joystick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37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 "/>
            </a:pPr>
            <a:r>
              <a:rPr lang="en-GB" altLang="en-US" sz="2400" dirty="0"/>
              <a:t>Joystick</a:t>
            </a:r>
          </a:p>
          <a:p>
            <a:pPr lvl="1"/>
            <a:r>
              <a:rPr lang="en-GB" altLang="en-US" sz="2000" dirty="0"/>
              <a:t>indirect</a:t>
            </a:r>
            <a:br>
              <a:rPr lang="en-GB" altLang="en-US" sz="2000" dirty="0"/>
            </a:br>
            <a:r>
              <a:rPr lang="en-GB" altLang="en-US" sz="2000" dirty="0"/>
              <a:t>	pressure of stick = </a:t>
            </a:r>
            <a:r>
              <a:rPr lang="en-GB" altLang="en-US" sz="2000" u="sng" dirty="0">
                <a:solidFill>
                  <a:srgbClr val="2E005D"/>
                </a:solidFill>
              </a:rPr>
              <a:t>velocity</a:t>
            </a:r>
            <a:r>
              <a:rPr lang="en-GB" altLang="en-US" sz="2000" dirty="0"/>
              <a:t> of movement </a:t>
            </a:r>
          </a:p>
          <a:p>
            <a:pPr lvl="1"/>
            <a:r>
              <a:rPr lang="en-GB" altLang="en-US" sz="2000" dirty="0"/>
              <a:t>buttons for selection</a:t>
            </a:r>
            <a:br>
              <a:rPr lang="en-GB" altLang="en-US" sz="2000" dirty="0"/>
            </a:br>
            <a:r>
              <a:rPr lang="en-GB" altLang="en-US" sz="2000" dirty="0"/>
              <a:t>	 on top or on front like a trigger</a:t>
            </a:r>
          </a:p>
          <a:p>
            <a:pPr lvl="1"/>
            <a:r>
              <a:rPr lang="en-GB" altLang="en-US" sz="2000" dirty="0">
                <a:solidFill>
                  <a:srgbClr val="C00000"/>
                </a:solidFill>
              </a:rPr>
              <a:t>often used for computer games</a:t>
            </a:r>
            <a:br>
              <a:rPr lang="en-GB" altLang="en-US" sz="2000" dirty="0">
                <a:solidFill>
                  <a:srgbClr val="C00000"/>
                </a:solidFill>
              </a:rPr>
            </a:br>
            <a:r>
              <a:rPr lang="en-GB" altLang="en-US" sz="2000" dirty="0">
                <a:solidFill>
                  <a:srgbClr val="C00000"/>
                </a:solidFill>
              </a:rPr>
              <a:t>	aircraft controls and 3D navigation</a:t>
            </a:r>
          </a:p>
          <a:p>
            <a:endParaRPr lang="en-GB" altLang="en-US" sz="18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133600"/>
            <a:ext cx="17621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6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Cursor keys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38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000" dirty="0"/>
              <a:t>Four keys (up, down, left, right) on keyboard.</a:t>
            </a:r>
          </a:p>
          <a:p>
            <a:r>
              <a:rPr lang="en-GB" altLang="en-US" sz="2000" dirty="0"/>
              <a:t>Very, very cheap, but slow. </a:t>
            </a:r>
          </a:p>
          <a:p>
            <a:r>
              <a:rPr lang="en-GB" altLang="en-US" sz="2000" dirty="0"/>
              <a:t>Useful for not much more than basic motion for text-editing tasks.</a:t>
            </a:r>
          </a:p>
          <a:p>
            <a:r>
              <a:rPr lang="en-GB" altLang="en-US" sz="2000" dirty="0"/>
              <a:t>No standardised layout, but inverted “T”, most common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30" y="3124200"/>
            <a:ext cx="46196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373730" y="2981325"/>
            <a:ext cx="1905000" cy="1524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6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display devices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39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000" dirty="0"/>
              <a:t>bitmap screens </a:t>
            </a:r>
            <a:r>
              <a:rPr lang="en-GB" altLang="en-US" sz="1800" dirty="0"/>
              <a:t>(CRT &amp; LCD)</a:t>
            </a:r>
            <a:endParaRPr lang="en-GB" altLang="en-US" sz="2000" dirty="0"/>
          </a:p>
          <a:p>
            <a:r>
              <a:rPr lang="en-GB" altLang="en-US" sz="2000" dirty="0"/>
              <a:t>large &amp; situated displays</a:t>
            </a:r>
            <a:br>
              <a:rPr lang="en-GB" altLang="en-US" sz="2000" dirty="0"/>
            </a:br>
            <a:endParaRPr lang="en-GB" altLang="en-US" sz="2000" dirty="0"/>
          </a:p>
          <a:p>
            <a:endParaRPr lang="en-US" altLang="en-US" sz="20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Inductive Reasoning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4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524000" algn="l"/>
              </a:tabLst>
            </a:pPr>
            <a:r>
              <a:rPr lang="en-GB" altLang="en-US" sz="2400" dirty="0"/>
              <a:t>Induction:</a:t>
            </a:r>
          </a:p>
          <a:p>
            <a:pPr lvl="1">
              <a:tabLst>
                <a:tab pos="1524000" algn="l"/>
              </a:tabLst>
            </a:pPr>
            <a:r>
              <a:rPr lang="en-GB" altLang="en-US" sz="2000" dirty="0"/>
              <a:t>generalize from cases seen to cases unseen</a:t>
            </a:r>
          </a:p>
          <a:p>
            <a:pPr lvl="1">
              <a:buFontTx/>
              <a:buChar char=" "/>
              <a:tabLst>
                <a:tab pos="1524000" algn="l"/>
              </a:tabLst>
            </a:pPr>
            <a:r>
              <a:rPr lang="en-GB" altLang="en-US" sz="2000" dirty="0"/>
              <a:t>e.g.	all elephants we have seen have </a:t>
            </a:r>
            <a:r>
              <a:rPr lang="en-GB" altLang="en-US" sz="2000" dirty="0" smtClean="0"/>
              <a:t>trunks</a:t>
            </a:r>
          </a:p>
          <a:p>
            <a:pPr lvl="1">
              <a:buFontTx/>
              <a:buChar char=" "/>
              <a:tabLst>
                <a:tab pos="1524000" algn="l"/>
              </a:tabLst>
            </a:pPr>
            <a:r>
              <a:rPr lang="en-GB" altLang="en-US" sz="2000" dirty="0"/>
              <a:t/>
            </a:r>
            <a:br>
              <a:rPr lang="en-GB" altLang="en-US" sz="2000" dirty="0"/>
            </a:br>
            <a:r>
              <a:rPr lang="en-GB" altLang="en-US" sz="2000" dirty="0"/>
              <a:t>	therefore all elephants have trunks.</a:t>
            </a:r>
          </a:p>
          <a:p>
            <a:pPr>
              <a:tabLst>
                <a:tab pos="1524000" algn="l"/>
              </a:tabLst>
            </a:pPr>
            <a:endParaRPr lang="en-GB" altLang="en-US" sz="1200" dirty="0"/>
          </a:p>
          <a:p>
            <a:pPr>
              <a:tabLst>
                <a:tab pos="1524000" algn="l"/>
              </a:tabLst>
            </a:pPr>
            <a:r>
              <a:rPr lang="en-GB" altLang="en-US" sz="2400" dirty="0"/>
              <a:t>Unreliable:</a:t>
            </a:r>
          </a:p>
          <a:p>
            <a:pPr lvl="1">
              <a:tabLst>
                <a:tab pos="1524000" algn="l"/>
              </a:tabLst>
            </a:pPr>
            <a:r>
              <a:rPr lang="en-GB" altLang="en-US" sz="2000" dirty="0"/>
              <a:t>can only prove false not true</a:t>
            </a:r>
          </a:p>
          <a:p>
            <a:pPr>
              <a:tabLst>
                <a:tab pos="1524000" algn="l"/>
              </a:tabLst>
            </a:pPr>
            <a:endParaRPr lang="en-GB" altLang="en-US" sz="1200" dirty="0"/>
          </a:p>
          <a:p>
            <a:pPr>
              <a:buFontTx/>
              <a:buChar char=" "/>
              <a:tabLst>
                <a:tab pos="1524000" algn="l"/>
              </a:tabLst>
            </a:pPr>
            <a:r>
              <a:rPr lang="en-GB" altLang="en-US" sz="2400" dirty="0"/>
              <a:t>… but useful!</a:t>
            </a:r>
          </a:p>
          <a:p>
            <a:pPr>
              <a:tabLst>
                <a:tab pos="1524000" algn="l"/>
              </a:tabLst>
            </a:pPr>
            <a:endParaRPr lang="en-GB" altLang="en-US" sz="1200" dirty="0"/>
          </a:p>
          <a:p>
            <a:pPr>
              <a:tabLst>
                <a:tab pos="1524000" algn="l"/>
              </a:tabLst>
            </a:pPr>
            <a:endParaRPr lang="en-GB" altLang="en-US" sz="24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Cathode ray tube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40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000" dirty="0"/>
              <a:t>Stream of electrons emitted from electron gun, focused and directed by magnetic fields, hit phosphor-coated screen which glows</a:t>
            </a:r>
          </a:p>
          <a:p>
            <a:r>
              <a:rPr lang="en-GB" altLang="en-US" sz="2000" dirty="0"/>
              <a:t>used in TVs and computer monitors</a:t>
            </a:r>
          </a:p>
          <a:p>
            <a:endParaRPr lang="en-GB" altLang="en-US" sz="2000" dirty="0"/>
          </a:p>
          <a:p>
            <a:endParaRPr lang="en-GB" altLang="en-US" sz="2000" dirty="0"/>
          </a:p>
          <a:p>
            <a:endParaRPr lang="en-GB" altLang="en-US" sz="2000" dirty="0"/>
          </a:p>
          <a:p>
            <a:endParaRPr lang="en-US" altLang="en-US" sz="20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14600"/>
            <a:ext cx="38100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6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Liquid crystal displays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41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1800" dirty="0"/>
              <a:t>Smaller, lighter, and … no radiation problems.</a:t>
            </a:r>
          </a:p>
          <a:p>
            <a:pPr>
              <a:buNone/>
            </a:pPr>
            <a:endParaRPr lang="en-GB" altLang="en-US" sz="1800" dirty="0"/>
          </a:p>
          <a:p>
            <a:r>
              <a:rPr lang="en-GB" altLang="en-US" sz="1800" dirty="0"/>
              <a:t>Found on PDAs, portables and notebooks,</a:t>
            </a:r>
            <a:br>
              <a:rPr lang="en-GB" altLang="en-US" sz="1800" dirty="0"/>
            </a:br>
            <a:r>
              <a:rPr lang="en-GB" altLang="en-US" sz="1800" dirty="0"/>
              <a:t>	… and increasingly on desktop and even for home TV</a:t>
            </a:r>
          </a:p>
          <a:p>
            <a:endParaRPr lang="en-GB" altLang="en-US" sz="1400" dirty="0"/>
          </a:p>
          <a:p>
            <a:r>
              <a:rPr lang="en-GB" altLang="en-US" sz="1800" dirty="0"/>
              <a:t>also used in </a:t>
            </a:r>
            <a:r>
              <a:rPr lang="en-GB" altLang="en-US" sz="1800" dirty="0" smtClean="0"/>
              <a:t>dedicated </a:t>
            </a:r>
            <a:r>
              <a:rPr lang="en-GB" altLang="en-US" sz="1800" dirty="0"/>
              <a:t>displays:</a:t>
            </a:r>
            <a:br>
              <a:rPr lang="en-GB" altLang="en-US" sz="1800" dirty="0"/>
            </a:br>
            <a:r>
              <a:rPr lang="en-GB" altLang="en-US" sz="1800" dirty="0"/>
              <a:t>	digital watches, mobile phones, </a:t>
            </a:r>
            <a:r>
              <a:rPr lang="en-GB" altLang="en-US" sz="1800" dirty="0" err="1"/>
              <a:t>HiFi</a:t>
            </a:r>
            <a:r>
              <a:rPr lang="en-GB" altLang="en-US" sz="1800" dirty="0"/>
              <a:t> controls</a:t>
            </a:r>
          </a:p>
          <a:p>
            <a:pPr lvl="1"/>
            <a:endParaRPr lang="en-GB" altLang="en-US" sz="1600" dirty="0"/>
          </a:p>
          <a:p>
            <a:r>
              <a:rPr lang="en-GB" altLang="en-US" sz="1800" dirty="0"/>
              <a:t>How it works …</a:t>
            </a:r>
          </a:p>
          <a:p>
            <a:pPr lvl="1"/>
            <a:r>
              <a:rPr lang="en-GB" altLang="en-US" sz="1600" dirty="0"/>
              <a:t>Top plate transparent and polarised, bottom plate reflecting.</a:t>
            </a:r>
          </a:p>
          <a:p>
            <a:pPr lvl="1"/>
            <a:r>
              <a:rPr lang="en-GB" altLang="en-US" sz="1600" b="1" dirty="0">
                <a:solidFill>
                  <a:srgbClr val="FF0000"/>
                </a:solidFill>
              </a:rPr>
              <a:t>Light passes through top plate and crystal, and reflects back to eye. </a:t>
            </a:r>
          </a:p>
          <a:p>
            <a:pPr lvl="1"/>
            <a:r>
              <a:rPr lang="en-GB" altLang="en-US" sz="1600" dirty="0"/>
              <a:t>Voltage applied to crystal changes polarisation and hence colour</a:t>
            </a:r>
          </a:p>
          <a:p>
            <a:pPr lvl="1"/>
            <a:r>
              <a:rPr lang="en-GB" altLang="en-US" sz="1600" dirty="0"/>
              <a:t>N.B. light reflected not emitted =&gt; less eye strain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739" y="2507613"/>
            <a:ext cx="25431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6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paper: printing and scanning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42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altLang="en-US" sz="2000" dirty="0"/>
              <a:t>print technology</a:t>
            </a:r>
          </a:p>
          <a:p>
            <a:pPr>
              <a:defRPr/>
            </a:pPr>
            <a:r>
              <a:rPr lang="en-GB" altLang="en-US" sz="2000" dirty="0"/>
              <a:t>fonts, page description</a:t>
            </a:r>
          </a:p>
          <a:p>
            <a:pPr>
              <a:defRPr/>
            </a:pPr>
            <a:r>
              <a:rPr lang="en-GB" altLang="en-US" sz="2000" dirty="0"/>
              <a:t>scanning, OCR</a:t>
            </a:r>
          </a:p>
          <a:p>
            <a:pPr>
              <a:defRPr/>
            </a:pPr>
            <a:r>
              <a:rPr lang="en-GB" altLang="en-US" sz="2000" dirty="0"/>
              <a:t/>
            </a:r>
            <a:br>
              <a:rPr lang="en-GB" altLang="en-US" sz="2000" dirty="0"/>
            </a:br>
            <a:endParaRPr lang="en-GB" altLang="en-US" sz="2000" dirty="0"/>
          </a:p>
          <a:p>
            <a:endParaRPr lang="en-US" altLang="en-US" sz="20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Printing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43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image made from small dots</a:t>
            </a:r>
          </a:p>
          <a:p>
            <a:pPr lvl="1"/>
            <a:r>
              <a:rPr lang="en-GB" altLang="en-US" dirty="0"/>
              <a:t>allows any character set or graphic to be printed,</a:t>
            </a:r>
          </a:p>
          <a:p>
            <a:r>
              <a:rPr lang="en-GB" altLang="en-US" dirty="0"/>
              <a:t>critical features:</a:t>
            </a:r>
          </a:p>
          <a:p>
            <a:pPr lvl="1"/>
            <a:r>
              <a:rPr lang="en-GB" altLang="en-US" dirty="0"/>
              <a:t>resolution</a:t>
            </a:r>
          </a:p>
          <a:p>
            <a:pPr lvl="2"/>
            <a:r>
              <a:rPr lang="en-GB" altLang="en-US" dirty="0"/>
              <a:t>size and spacing of the dots</a:t>
            </a:r>
          </a:p>
          <a:p>
            <a:pPr lvl="2"/>
            <a:r>
              <a:rPr lang="en-GB" altLang="en-US" dirty="0"/>
              <a:t>measured in dots per inch (dpi)</a:t>
            </a:r>
          </a:p>
          <a:p>
            <a:pPr lvl="1"/>
            <a:r>
              <a:rPr lang="en-GB" altLang="en-US" dirty="0"/>
              <a:t>speed</a:t>
            </a:r>
          </a:p>
          <a:p>
            <a:pPr lvl="2"/>
            <a:r>
              <a:rPr lang="en-GB" altLang="en-US" dirty="0"/>
              <a:t>usually measured in pages per minute</a:t>
            </a:r>
          </a:p>
          <a:p>
            <a:pPr lvl="1"/>
            <a:r>
              <a:rPr lang="en-GB" altLang="en-US" dirty="0"/>
              <a:t>cost!!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465506" y="2476500"/>
            <a:ext cx="3276600" cy="1295400"/>
            <a:chOff x="2400" y="336"/>
            <a:chExt cx="2064" cy="81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320" y="52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224" y="43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080" y="43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984" y="52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4032" y="67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176" y="720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320" y="76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4320" y="91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224" y="100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4080" y="100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984" y="91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696" y="100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3648" y="864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648" y="720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3648" y="576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3648" y="43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3504" y="576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792" y="576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3072" y="52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3216" y="52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3312" y="624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3312" y="76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312" y="91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3216" y="100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072" y="100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2976" y="624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2976" y="76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2976" y="91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2496" y="67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2736" y="480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2736" y="624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736" y="76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736" y="91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2640" y="100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2496" y="100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640" y="67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2400" y="76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2400" y="91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736" y="336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512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Types of dot-based printers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44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000" dirty="0">
                <a:solidFill>
                  <a:srgbClr val="C00000"/>
                </a:solidFill>
              </a:rPr>
              <a:t>dot-matrix printers</a:t>
            </a:r>
          </a:p>
          <a:p>
            <a:pPr lvl="1"/>
            <a:r>
              <a:rPr lang="en-GB" altLang="en-US" sz="1800" dirty="0"/>
              <a:t>use inked ribbon (like a </a:t>
            </a:r>
            <a:r>
              <a:rPr lang="en-GB" altLang="en-US" sz="1800" dirty="0" smtClean="0"/>
              <a:t>typewriter)</a:t>
            </a:r>
            <a:endParaRPr lang="en-GB" altLang="en-US" sz="1800" dirty="0"/>
          </a:p>
          <a:p>
            <a:pPr lvl="1"/>
            <a:r>
              <a:rPr lang="en-GB" altLang="en-US" sz="1800" dirty="0"/>
              <a:t>line of pins that can strike the ribbon, dotting the paper.</a:t>
            </a:r>
          </a:p>
          <a:p>
            <a:pPr lvl="1"/>
            <a:r>
              <a:rPr lang="en-GB" altLang="en-US" sz="1800" dirty="0"/>
              <a:t>typical resolution 80-120 dpi</a:t>
            </a:r>
          </a:p>
          <a:p>
            <a:r>
              <a:rPr lang="en-GB" altLang="en-US" sz="2000" dirty="0">
                <a:solidFill>
                  <a:srgbClr val="C00000"/>
                </a:solidFill>
              </a:rPr>
              <a:t>ink-jet and bubble-jet printers</a:t>
            </a:r>
          </a:p>
          <a:p>
            <a:pPr lvl="1"/>
            <a:r>
              <a:rPr lang="en-GB" altLang="en-US" sz="1800" dirty="0"/>
              <a:t>tiny blobs of ink sent from print head to paper</a:t>
            </a:r>
          </a:p>
          <a:p>
            <a:pPr lvl="1"/>
            <a:r>
              <a:rPr lang="en-GB" altLang="en-US" sz="1800" dirty="0"/>
              <a:t>typically 300 dpi or better .</a:t>
            </a:r>
          </a:p>
          <a:p>
            <a:r>
              <a:rPr lang="en-GB" altLang="en-US" sz="2000" dirty="0">
                <a:solidFill>
                  <a:srgbClr val="C00000"/>
                </a:solidFill>
              </a:rPr>
              <a:t>laser printer</a:t>
            </a:r>
          </a:p>
          <a:p>
            <a:pPr lvl="1"/>
            <a:r>
              <a:rPr lang="en-GB" altLang="en-US" sz="1800" dirty="0"/>
              <a:t>like photocopier: dots of electrostatic charge deposited on drum, which picks up toner (black powder form of ink) rolled onto paper which is then fixed with heat</a:t>
            </a:r>
          </a:p>
          <a:p>
            <a:pPr lvl="1"/>
            <a:r>
              <a:rPr lang="en-GB" altLang="en-US" sz="1800" dirty="0"/>
              <a:t>typically 600 dpi or better.</a:t>
            </a:r>
          </a:p>
          <a:p>
            <a:endParaRPr lang="en-GB" altLang="en-US" sz="20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828" y="914400"/>
            <a:ext cx="1848135" cy="184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682" y="2650331"/>
            <a:ext cx="1653213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53" y="4527469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585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 fontScale="90000"/>
          </a:bodyPr>
          <a:lstStyle/>
          <a:p>
            <a:r>
              <a:rPr lang="en-GB" altLang="en-US" dirty="0">
                <a:solidFill>
                  <a:srgbClr val="C00000"/>
                </a:solidFill>
              </a:rPr>
              <a:t>In design Focus: </a:t>
            </a:r>
            <a:r>
              <a:rPr lang="en-GB" altLang="en-US" dirty="0"/>
              <a:t>readability of text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45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lowercase</a:t>
            </a:r>
          </a:p>
          <a:p>
            <a:pPr lvl="1"/>
            <a:r>
              <a:rPr lang="en-GB" altLang="en-US" dirty="0"/>
              <a:t>easy to read shape of words</a:t>
            </a:r>
          </a:p>
          <a:p>
            <a:r>
              <a:rPr lang="en-GB" altLang="en-US" dirty="0"/>
              <a:t>UPPERCASE</a:t>
            </a:r>
          </a:p>
          <a:p>
            <a:pPr lvl="1"/>
            <a:r>
              <a:rPr lang="en-GB" altLang="en-US" dirty="0"/>
              <a:t>better for individual letters and non-words</a:t>
            </a:r>
            <a:br>
              <a:rPr lang="en-GB" altLang="en-US" dirty="0"/>
            </a:br>
            <a:r>
              <a:rPr lang="en-GB" altLang="en-US" dirty="0"/>
              <a:t>	</a:t>
            </a:r>
            <a:r>
              <a:rPr lang="en-GB" altLang="en-US" sz="2000" dirty="0"/>
              <a:t>e.g. flight numbers: BA793 vs. ba793</a:t>
            </a:r>
            <a:endParaRPr lang="en-GB" altLang="en-US" dirty="0"/>
          </a:p>
          <a:p>
            <a:pPr lvl="1"/>
            <a:endParaRPr lang="en-GB" altLang="en-US" sz="1200" dirty="0"/>
          </a:p>
          <a:p>
            <a:r>
              <a:rPr lang="en-GB" altLang="en-US" dirty="0"/>
              <a:t>serif fonts</a:t>
            </a:r>
          </a:p>
          <a:p>
            <a:pPr lvl="1"/>
            <a:r>
              <a:rPr lang="en-GB" altLang="en-US" dirty="0">
                <a:latin typeface="Sans"/>
              </a:rPr>
              <a:t>helps your eye on long lines of printed text</a:t>
            </a:r>
          </a:p>
          <a:p>
            <a:pPr lvl="1"/>
            <a:r>
              <a:rPr lang="en-GB" altLang="en-US" dirty="0">
                <a:latin typeface="Sans"/>
              </a:rPr>
              <a:t>but sans serif often better on screen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512" y="2225684"/>
            <a:ext cx="2465261" cy="181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585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Paper-based interaction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46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000" dirty="0"/>
              <a:t>paper usually regarded as </a:t>
            </a:r>
            <a:r>
              <a:rPr lang="en-GB" altLang="en-US" sz="2000" i="1" dirty="0">
                <a:solidFill>
                  <a:srgbClr val="C00000"/>
                </a:solidFill>
              </a:rPr>
              <a:t>output</a:t>
            </a:r>
            <a:r>
              <a:rPr lang="en-GB" altLang="en-US" sz="2000" dirty="0"/>
              <a:t> only</a:t>
            </a:r>
          </a:p>
          <a:p>
            <a:endParaRPr lang="en-GB" altLang="en-US" sz="1000" dirty="0"/>
          </a:p>
          <a:p>
            <a:r>
              <a:rPr lang="en-GB" altLang="en-US" sz="2000" dirty="0"/>
              <a:t>can be </a:t>
            </a:r>
            <a:r>
              <a:rPr lang="en-GB" altLang="en-US" sz="2000" i="1" dirty="0"/>
              <a:t>input</a:t>
            </a:r>
            <a:r>
              <a:rPr lang="en-GB" altLang="en-US" sz="2000" dirty="0"/>
              <a:t> too – OCR, scanning, etc.</a:t>
            </a:r>
          </a:p>
          <a:p>
            <a:endParaRPr lang="en-GB" altLang="en-US" sz="1000" dirty="0"/>
          </a:p>
          <a:p>
            <a:r>
              <a:rPr lang="en-GB" altLang="en-US" sz="2000" dirty="0">
                <a:solidFill>
                  <a:srgbClr val="C00000"/>
                </a:solidFill>
              </a:rPr>
              <a:t>more recently</a:t>
            </a:r>
            <a:endParaRPr lang="en-GB" altLang="en-US" sz="2400" dirty="0">
              <a:solidFill>
                <a:srgbClr val="C00000"/>
              </a:solidFill>
            </a:endParaRPr>
          </a:p>
          <a:p>
            <a:pPr lvl="1"/>
            <a:r>
              <a:rPr lang="en-GB" altLang="en-US" sz="2000" dirty="0"/>
              <a:t>papers micro printed - like </a:t>
            </a:r>
            <a:r>
              <a:rPr lang="en-GB" altLang="en-US" sz="2000" dirty="0" err="1"/>
              <a:t>wattermarks</a:t>
            </a:r>
            <a:endParaRPr lang="en-GB" altLang="en-US" sz="2000" dirty="0"/>
          </a:p>
          <a:p>
            <a:pPr lvl="2"/>
            <a:r>
              <a:rPr lang="en-GB" altLang="en-US" sz="1800" dirty="0"/>
              <a:t>identify </a:t>
            </a:r>
            <a:r>
              <a:rPr lang="en-GB" altLang="en-US" sz="1800" i="1" dirty="0"/>
              <a:t>which</a:t>
            </a:r>
            <a:r>
              <a:rPr lang="en-GB" altLang="en-US" sz="1800" dirty="0"/>
              <a:t> sheet and </a:t>
            </a:r>
            <a:r>
              <a:rPr lang="en-GB" altLang="en-US" sz="1800" i="1" dirty="0"/>
              <a:t>where</a:t>
            </a:r>
            <a:r>
              <a:rPr lang="en-GB" altLang="en-US" sz="1800" dirty="0"/>
              <a:t> you are</a:t>
            </a:r>
          </a:p>
          <a:p>
            <a:pPr lvl="1"/>
            <a:r>
              <a:rPr lang="en-GB" altLang="en-US" sz="2000" dirty="0"/>
              <a:t>special ‘pen’ can read locations</a:t>
            </a:r>
          </a:p>
          <a:p>
            <a:pPr lvl="2"/>
            <a:r>
              <a:rPr lang="en-GB" altLang="en-US" sz="1800" dirty="0"/>
              <a:t>know where they are writing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00400"/>
            <a:ext cx="2043656" cy="147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585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47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 smtClean="0"/>
          </a:p>
          <a:p>
            <a:pPr marL="0" indent="0">
              <a:buNone/>
              <a:defRPr/>
            </a:pPr>
            <a:endParaRPr lang="en-US" altLang="en-US" sz="2000" dirty="0"/>
          </a:p>
          <a:p>
            <a:pPr marL="0" indent="0">
              <a:buNone/>
              <a:defRPr/>
            </a:pPr>
            <a:r>
              <a:rPr lang="en-US" altLang="en-US" sz="4400" dirty="0" smtClean="0">
                <a:latin typeface="Arial" pitchFamily="34" charset="0"/>
                <a:cs typeface="Arial" pitchFamily="34" charset="0"/>
              </a:rPr>
              <a:t>                   Queries</a:t>
            </a:r>
            <a:endParaRPr lang="en-US" altLang="en-US"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5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 err="1" smtClean="0"/>
              <a:t>Abductive</a:t>
            </a:r>
            <a:r>
              <a:rPr lang="en-GB" altLang="en-US" dirty="0" smtClean="0"/>
              <a:t> reasoning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5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625600" algn="l"/>
              </a:tabLst>
            </a:pPr>
            <a:r>
              <a:rPr lang="en-GB" altLang="en-US" dirty="0"/>
              <a:t>reasoning from event to cause</a:t>
            </a:r>
          </a:p>
          <a:p>
            <a:pPr lvl="1">
              <a:buFontTx/>
              <a:buChar char=" "/>
              <a:tabLst>
                <a:tab pos="1625600" algn="l"/>
              </a:tabLst>
            </a:pPr>
            <a:r>
              <a:rPr lang="en-GB" altLang="en-US" sz="2000" dirty="0"/>
              <a:t>e.g.	Sam drives fast when drunk.</a:t>
            </a:r>
          </a:p>
          <a:p>
            <a:pPr lvl="1">
              <a:buFontTx/>
              <a:buChar char=" "/>
              <a:tabLst>
                <a:tab pos="1625600" algn="l"/>
              </a:tabLst>
            </a:pPr>
            <a:r>
              <a:rPr lang="en-GB" altLang="en-US" sz="2000" dirty="0"/>
              <a:t>	If I see Sam driving fast, assume drunk.</a:t>
            </a:r>
          </a:p>
          <a:p>
            <a:pPr>
              <a:tabLst>
                <a:tab pos="1625600" algn="l"/>
              </a:tabLst>
            </a:pPr>
            <a:endParaRPr lang="en-GB" altLang="en-US" dirty="0"/>
          </a:p>
          <a:p>
            <a:pPr>
              <a:tabLst>
                <a:tab pos="1625600" algn="l"/>
              </a:tabLst>
            </a:pPr>
            <a:r>
              <a:rPr lang="en-GB" altLang="en-US" dirty="0"/>
              <a:t>Unreliable:</a:t>
            </a:r>
          </a:p>
          <a:p>
            <a:pPr lvl="1">
              <a:tabLst>
                <a:tab pos="1625600" algn="l"/>
              </a:tabLst>
            </a:pPr>
            <a:r>
              <a:rPr lang="en-GB" altLang="en-US" dirty="0"/>
              <a:t>can lead to false explanations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Problem solving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6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200" dirty="0"/>
              <a:t>Process of finding solution to unfamiliar task using knowledge</a:t>
            </a:r>
          </a:p>
          <a:p>
            <a:r>
              <a:rPr lang="en-GB" altLang="en-US" sz="3200" dirty="0"/>
              <a:t>Several theories.</a:t>
            </a:r>
          </a:p>
          <a:p>
            <a:pPr lvl="1"/>
            <a:r>
              <a:rPr lang="en-GB" altLang="en-US" dirty="0"/>
              <a:t>Gestalt Theory</a:t>
            </a:r>
          </a:p>
          <a:p>
            <a:pPr lvl="1"/>
            <a:r>
              <a:rPr lang="en-GB" altLang="en-US" dirty="0"/>
              <a:t>Problem space theory</a:t>
            </a:r>
          </a:p>
          <a:p>
            <a:r>
              <a:rPr lang="en-GB" altLang="en-US" sz="3200" dirty="0">
                <a:solidFill>
                  <a:srgbClr val="C00000"/>
                </a:solidFill>
              </a:rPr>
              <a:t>Gestalt Theory</a:t>
            </a:r>
          </a:p>
          <a:p>
            <a:pPr lvl="1"/>
            <a:r>
              <a:rPr lang="en-US" altLang="en-US" dirty="0"/>
              <a:t>Past experience affects individual perception</a:t>
            </a:r>
          </a:p>
          <a:p>
            <a:pPr lvl="1"/>
            <a:r>
              <a:rPr lang="en-US" altLang="en-US" dirty="0"/>
              <a:t>Stimuli grouped in own perception patterns</a:t>
            </a:r>
          </a:p>
          <a:p>
            <a:pPr lvl="1"/>
            <a:r>
              <a:rPr lang="en-US" altLang="en-US" dirty="0"/>
              <a:t>Processes leave a trace in the brain (encoding)</a:t>
            </a:r>
          </a:p>
          <a:p>
            <a:pPr lvl="1"/>
            <a:r>
              <a:rPr lang="en-US" altLang="en-US" dirty="0"/>
              <a:t>Group information to make it more meaningful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US" altLang="en-US" dirty="0"/>
              <a:t>Gestalt - Overview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7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rgbClr val="C00000"/>
                </a:solidFill>
              </a:rPr>
              <a:t>Gestalt</a:t>
            </a:r>
            <a:r>
              <a:rPr lang="en-US" altLang="en-US" sz="2000" i="1" dirty="0"/>
              <a:t> </a:t>
            </a:r>
            <a:r>
              <a:rPr lang="en-US" altLang="en-US" sz="2000" dirty="0"/>
              <a:t>is a psychology term which means </a:t>
            </a:r>
            <a:r>
              <a:rPr lang="en-US" altLang="en-US" sz="2000" dirty="0">
                <a:solidFill>
                  <a:srgbClr val="C00000"/>
                </a:solidFill>
              </a:rPr>
              <a:t>"unified whole". </a:t>
            </a:r>
          </a:p>
          <a:p>
            <a:r>
              <a:rPr lang="en-US" altLang="en-US" sz="2000" dirty="0"/>
              <a:t>It refers to theories of </a:t>
            </a:r>
            <a:r>
              <a:rPr lang="en-US" altLang="en-US" sz="2000" b="1" dirty="0">
                <a:solidFill>
                  <a:srgbClr val="C00000"/>
                </a:solidFill>
              </a:rPr>
              <a:t>visual perception</a:t>
            </a: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/>
              <a:t>developed by German psychologists in the 1920s. </a:t>
            </a:r>
          </a:p>
          <a:p>
            <a:endParaRPr lang="en-US" altLang="en-US" sz="20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US" altLang="en-US" dirty="0"/>
              <a:t>Gestalt </a:t>
            </a:r>
            <a:r>
              <a:rPr lang="en-GB" altLang="en-US" dirty="0"/>
              <a:t>(cont.)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8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These theories attempt to describe how people tend to organize visual elements into </a:t>
            </a:r>
            <a:r>
              <a:rPr lang="en-US" altLang="en-US" b="1" dirty="0">
                <a:solidFill>
                  <a:srgbClr val="C00000"/>
                </a:solidFill>
              </a:rPr>
              <a:t>groups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C00000"/>
                </a:solidFill>
              </a:rPr>
              <a:t>unified wholes </a:t>
            </a:r>
            <a:r>
              <a:rPr lang="en-US" altLang="en-US" dirty="0"/>
              <a:t>when certain </a:t>
            </a:r>
            <a:r>
              <a:rPr lang="en-US" altLang="en-US" b="1" dirty="0">
                <a:solidFill>
                  <a:srgbClr val="C00000"/>
                </a:solidFill>
              </a:rPr>
              <a:t>principles</a:t>
            </a:r>
            <a:r>
              <a:rPr lang="en-US" altLang="en-US" dirty="0"/>
              <a:t> are applied. These principles are: </a:t>
            </a:r>
          </a:p>
          <a:p>
            <a:pPr lvl="1"/>
            <a:r>
              <a:rPr lang="en-US" altLang="en-US" dirty="0"/>
              <a:t>Similarity</a:t>
            </a:r>
          </a:p>
          <a:p>
            <a:pPr lvl="1"/>
            <a:r>
              <a:rPr lang="en-US" altLang="en-US" dirty="0"/>
              <a:t>Continuation</a:t>
            </a:r>
          </a:p>
          <a:p>
            <a:pPr lvl="1"/>
            <a:r>
              <a:rPr lang="en-US" altLang="en-US" dirty="0"/>
              <a:t>Closure</a:t>
            </a:r>
          </a:p>
          <a:p>
            <a:pPr lvl="1"/>
            <a:r>
              <a:rPr lang="en-US" altLang="en-US" dirty="0"/>
              <a:t>Proximity</a:t>
            </a:r>
          </a:p>
          <a:p>
            <a:pPr lvl="1"/>
            <a:r>
              <a:rPr lang="en-US" altLang="en-US" dirty="0"/>
              <a:t>Figure and ground</a:t>
            </a:r>
          </a:p>
          <a:p>
            <a:endParaRPr lang="en-US" altLang="en-US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US" altLang="en-US" dirty="0"/>
              <a:t>Gestalt </a:t>
            </a:r>
            <a:r>
              <a:rPr lang="en-GB" altLang="en-US" dirty="0"/>
              <a:t>(cont.)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9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rgbClr val="C00000"/>
                </a:solidFill>
              </a:rPr>
              <a:t>Similarity</a:t>
            </a:r>
            <a:r>
              <a:rPr lang="en-US" altLang="en-US" sz="2000" dirty="0"/>
              <a:t> occurs when object look similar to one another</a:t>
            </a:r>
          </a:p>
          <a:p>
            <a:r>
              <a:rPr lang="en-US" altLang="en-US" sz="2000" dirty="0"/>
              <a:t>People often perceive them as group or pattern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583" y="1870856"/>
            <a:ext cx="157162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7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1842</Words>
  <Application>Microsoft Office PowerPoint</Application>
  <PresentationFormat>On-screen Show (4:3)</PresentationFormat>
  <Paragraphs>485</Paragraphs>
  <Slides>47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Office Theme</vt:lpstr>
      <vt:lpstr>Picture</vt:lpstr>
      <vt:lpstr>Thinking</vt:lpstr>
      <vt:lpstr>Deductive Reasoning</vt:lpstr>
      <vt:lpstr>Deduction (cont.)</vt:lpstr>
      <vt:lpstr>Inductive Reasoning</vt:lpstr>
      <vt:lpstr>Abductive reasoning</vt:lpstr>
      <vt:lpstr>Problem solving</vt:lpstr>
      <vt:lpstr>Gestalt - Overview</vt:lpstr>
      <vt:lpstr>Gestalt (cont.)</vt:lpstr>
      <vt:lpstr>Gestalt (cont.)</vt:lpstr>
      <vt:lpstr>Gestalt (cont.)</vt:lpstr>
      <vt:lpstr>Gestalt (cont.)</vt:lpstr>
      <vt:lpstr>Improve</vt:lpstr>
      <vt:lpstr>Gestalt (cont.)</vt:lpstr>
      <vt:lpstr>Problem solving (cont.)</vt:lpstr>
      <vt:lpstr>Psychology and the Design of Interactive System</vt:lpstr>
      <vt:lpstr>Try this</vt:lpstr>
      <vt:lpstr>The computer</vt:lpstr>
      <vt:lpstr>Interacting with computers</vt:lpstr>
      <vt:lpstr>A ‘typical’ computer system</vt:lpstr>
      <vt:lpstr>text entry devices</vt:lpstr>
      <vt:lpstr>1. Keyboards</vt:lpstr>
      <vt:lpstr>Layout – QWERTY</vt:lpstr>
      <vt:lpstr>QWERTY (ctd)</vt:lpstr>
      <vt:lpstr>Alternative keyboard layouts</vt:lpstr>
      <vt:lpstr>Chord keyboards</vt:lpstr>
      <vt:lpstr>Special keyboards</vt:lpstr>
      <vt:lpstr>2. Phone pad and T9 entry</vt:lpstr>
      <vt:lpstr>3. Handwriting recognition</vt:lpstr>
      <vt:lpstr>4. Speech recognition</vt:lpstr>
      <vt:lpstr>Numeric keypads: two different style</vt:lpstr>
      <vt:lpstr>positioning, pointing and drawing</vt:lpstr>
      <vt:lpstr>The Mouse</vt:lpstr>
      <vt:lpstr>The first mouse</vt:lpstr>
      <vt:lpstr>The first mouse</vt:lpstr>
      <vt:lpstr>Touchpad</vt:lpstr>
      <vt:lpstr>Trackball and thumbwheels</vt:lpstr>
      <vt:lpstr>Joystick</vt:lpstr>
      <vt:lpstr>Cursor keys</vt:lpstr>
      <vt:lpstr>display devices</vt:lpstr>
      <vt:lpstr>Cathode ray tube</vt:lpstr>
      <vt:lpstr>Liquid crystal displays</vt:lpstr>
      <vt:lpstr>paper: printing and scanning</vt:lpstr>
      <vt:lpstr>Printing</vt:lpstr>
      <vt:lpstr>Types of dot-based printers</vt:lpstr>
      <vt:lpstr>In design Focus: readability of text</vt:lpstr>
      <vt:lpstr>Paper-based interaction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2020-08-20T03:43:32Z</dcterms:created>
  <dcterms:modified xsi:type="dcterms:W3CDTF">2020-08-26T11:12:50Z</dcterms:modified>
</cp:coreProperties>
</file>