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Neo Tech Bold" charset="1" panose="020B0804030504040204"/>
      <p:regular r:id="rId13"/>
    </p:embeddedFont>
    <p:embeddedFont>
      <p:font typeface="Neo Tech Light" charset="1" panose="020B0304030504040204"/>
      <p:regular r:id="rId14"/>
    </p:embeddedFont>
    <p:embeddedFont>
      <p:font typeface="Neo Tech" charset="1" panose="020B050403050404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2751622"/>
            <a:ext cx="3507719" cy="242352"/>
          </a:xfrm>
          <a:custGeom>
            <a:avLst/>
            <a:gdLst/>
            <a:ahLst/>
            <a:cxnLst/>
            <a:rect r="r" b="b" t="t" l="l"/>
            <a:pathLst>
              <a:path h="242352" w="3507719">
                <a:moveTo>
                  <a:pt x="0" y="0"/>
                </a:moveTo>
                <a:lnTo>
                  <a:pt x="3507719" y="0"/>
                </a:lnTo>
                <a:lnTo>
                  <a:pt x="3507719" y="242351"/>
                </a:lnTo>
                <a:lnTo>
                  <a:pt x="0" y="2423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3751581" y="2751622"/>
            <a:ext cx="3507719" cy="242352"/>
          </a:xfrm>
          <a:custGeom>
            <a:avLst/>
            <a:gdLst/>
            <a:ahLst/>
            <a:cxnLst/>
            <a:rect r="r" b="b" t="t" l="l"/>
            <a:pathLst>
              <a:path h="242352" w="3507719">
                <a:moveTo>
                  <a:pt x="3507719" y="0"/>
                </a:moveTo>
                <a:lnTo>
                  <a:pt x="0" y="0"/>
                </a:lnTo>
                <a:lnTo>
                  <a:pt x="0" y="242351"/>
                </a:lnTo>
                <a:lnTo>
                  <a:pt x="3507719" y="242351"/>
                </a:lnTo>
                <a:lnTo>
                  <a:pt x="35077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5712297" y="2278877"/>
            <a:ext cx="7132383" cy="1034201"/>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PEMOGRAMAN WEB</a:t>
            </a:r>
          </a:p>
        </p:txBody>
      </p:sp>
      <p:sp>
        <p:nvSpPr>
          <p:cNvPr name="TextBox 19" id="19"/>
          <p:cNvSpPr txBox="true"/>
          <p:nvPr/>
        </p:nvSpPr>
        <p:spPr>
          <a:xfrm rot="0">
            <a:off x="6442053" y="3695318"/>
            <a:ext cx="5699959" cy="4786261"/>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SOUND LEE</a:t>
            </a:r>
          </a:p>
          <a:p>
            <a:pPr algn="ctr">
              <a:lnSpc>
                <a:spcPts val="7394"/>
              </a:lnSpc>
            </a:pPr>
            <a:r>
              <a:rPr lang="en-US" b="true" sz="5776">
                <a:solidFill>
                  <a:srgbClr val="90F8FF"/>
                </a:solidFill>
                <a:latin typeface="Neo Tech Bold"/>
                <a:ea typeface="Neo Tech Bold"/>
                <a:cs typeface="Neo Tech Bold"/>
                <a:sym typeface="Neo Tech Bold"/>
              </a:rPr>
              <a:t>230210117</a:t>
            </a:r>
          </a:p>
          <a:p>
            <a:pPr algn="ctr">
              <a:lnSpc>
                <a:spcPts val="7394"/>
              </a:lnSpc>
            </a:pPr>
          </a:p>
          <a:p>
            <a:pPr algn="ctr">
              <a:lnSpc>
                <a:spcPts val="7394"/>
              </a:lnSpc>
            </a:pPr>
          </a:p>
          <a:p>
            <a:pPr algn="ctr">
              <a:lnSpc>
                <a:spcPts val="7394"/>
              </a:lnSpc>
            </a:pPr>
            <a:r>
              <a:rPr lang="en-US" b="true" sz="5776">
                <a:solidFill>
                  <a:srgbClr val="90F8FF"/>
                </a:solidFill>
                <a:latin typeface="Neo Tech Bold"/>
                <a:ea typeface="Neo Tech Bold"/>
                <a:cs typeface="Neo Tech Bold"/>
                <a:sym typeface="Neo Tech Bold"/>
              </a:rPr>
              <a:t>PUTERA BATAM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2751622"/>
            <a:ext cx="3507719" cy="242352"/>
          </a:xfrm>
          <a:custGeom>
            <a:avLst/>
            <a:gdLst/>
            <a:ahLst/>
            <a:cxnLst/>
            <a:rect r="r" b="b" t="t" l="l"/>
            <a:pathLst>
              <a:path h="242352" w="3507719">
                <a:moveTo>
                  <a:pt x="0" y="0"/>
                </a:moveTo>
                <a:lnTo>
                  <a:pt x="3507719" y="0"/>
                </a:lnTo>
                <a:lnTo>
                  <a:pt x="3507719" y="242351"/>
                </a:lnTo>
                <a:lnTo>
                  <a:pt x="0" y="2423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3751581" y="2751622"/>
            <a:ext cx="3507719" cy="242352"/>
          </a:xfrm>
          <a:custGeom>
            <a:avLst/>
            <a:gdLst/>
            <a:ahLst/>
            <a:cxnLst/>
            <a:rect r="r" b="b" t="t" l="l"/>
            <a:pathLst>
              <a:path h="242352" w="3507719">
                <a:moveTo>
                  <a:pt x="3507719" y="0"/>
                </a:moveTo>
                <a:lnTo>
                  <a:pt x="0" y="0"/>
                </a:lnTo>
                <a:lnTo>
                  <a:pt x="0" y="242351"/>
                </a:lnTo>
                <a:lnTo>
                  <a:pt x="3507719" y="242351"/>
                </a:lnTo>
                <a:lnTo>
                  <a:pt x="35077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6112534" y="2278877"/>
            <a:ext cx="6331910" cy="1035440"/>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LATAR BELAKANG</a:t>
            </a:r>
          </a:p>
        </p:txBody>
      </p:sp>
      <p:sp>
        <p:nvSpPr>
          <p:cNvPr name="TextBox 19" id="19"/>
          <p:cNvSpPr txBox="true"/>
          <p:nvPr/>
        </p:nvSpPr>
        <p:spPr>
          <a:xfrm rot="0">
            <a:off x="1293349" y="3133343"/>
            <a:ext cx="15701302" cy="5988538"/>
          </a:xfrm>
          <a:prstGeom prst="rect">
            <a:avLst/>
          </a:prstGeom>
        </p:spPr>
        <p:txBody>
          <a:bodyPr anchor="t" rtlCol="false" tIns="0" lIns="0" bIns="0" rIns="0">
            <a:spAutoFit/>
          </a:bodyPr>
          <a:lstStyle/>
          <a:p>
            <a:pPr algn="ctr">
              <a:lnSpc>
                <a:spcPts val="4345"/>
              </a:lnSpc>
            </a:pPr>
            <a:r>
              <a:rPr lang="en-US" sz="2541" spc="27">
                <a:solidFill>
                  <a:srgbClr val="FFFFFF"/>
                </a:solidFill>
                <a:latin typeface="Neo Tech Light"/>
                <a:ea typeface="Neo Tech Light"/>
                <a:cs typeface="Neo Tech Light"/>
                <a:sym typeface="Neo Tech Light"/>
              </a:rPr>
              <a:t>Perkembangan teknologi informasi yang pesat telah mendorong berbagai sektor untuk bertransformasi ke arah digital, termasuk dalam bidang perdagangan. Salah satu bentuk transformasi tersebut adalah pemanfaatan website sebagai sarana pemasaran dan penjualan produk secara online. Di tengah meningkatnya kebutuhan masyarakat terhadap kemudahan dalam berbelanja, keberadaan website penjualan menjadi solusi yang efektif dan efisien, baik bagi penjual maupun pembeli.</a:t>
            </a:r>
          </a:p>
          <a:p>
            <a:pPr algn="ctr">
              <a:lnSpc>
                <a:spcPts val="4345"/>
              </a:lnSpc>
            </a:pPr>
            <a:r>
              <a:rPr lang="en-US" sz="2541" spc="27">
                <a:solidFill>
                  <a:srgbClr val="FFFFFF"/>
                </a:solidFill>
                <a:latin typeface="Neo Tech Light"/>
                <a:ea typeface="Neo Tech Light"/>
                <a:cs typeface="Neo Tech Light"/>
                <a:sym typeface="Neo Tech Light"/>
              </a:rPr>
              <a:t>Dengan adanya website penjualan sound system dan alat elektronik, pelanggan dapat memperoleh informasi produk secara lengkap dan melakukan transaksi kapan saja tanpa harus datang langsung ke toko. Selain itu, pemilik usaha dapat memperluas jangkauan pasar dan meningkatkan efektivitas promosi serta pelayanan. Oleh karena itu, pengembangan web penjualan ini diharapkan mampu memberikan kemudahan akses, meningkatkan kepuasan pelanggan, dan mendukung pertumbuhan usaha secara berkelanjutan.</a:t>
            </a:r>
          </a:p>
          <a:p>
            <a:pPr algn="ctr">
              <a:lnSpc>
                <a:spcPts val="434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2751622"/>
            <a:ext cx="3507719" cy="242352"/>
          </a:xfrm>
          <a:custGeom>
            <a:avLst/>
            <a:gdLst/>
            <a:ahLst/>
            <a:cxnLst/>
            <a:rect r="r" b="b" t="t" l="l"/>
            <a:pathLst>
              <a:path h="242352" w="3507719">
                <a:moveTo>
                  <a:pt x="0" y="0"/>
                </a:moveTo>
                <a:lnTo>
                  <a:pt x="3507719" y="0"/>
                </a:lnTo>
                <a:lnTo>
                  <a:pt x="3507719" y="242351"/>
                </a:lnTo>
                <a:lnTo>
                  <a:pt x="0" y="2423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3751581" y="2751622"/>
            <a:ext cx="3507719" cy="242352"/>
          </a:xfrm>
          <a:custGeom>
            <a:avLst/>
            <a:gdLst/>
            <a:ahLst/>
            <a:cxnLst/>
            <a:rect r="r" b="b" t="t" l="l"/>
            <a:pathLst>
              <a:path h="242352" w="3507719">
                <a:moveTo>
                  <a:pt x="3507719" y="0"/>
                </a:moveTo>
                <a:lnTo>
                  <a:pt x="0" y="0"/>
                </a:lnTo>
                <a:lnTo>
                  <a:pt x="0" y="242351"/>
                </a:lnTo>
                <a:lnTo>
                  <a:pt x="3507719" y="242351"/>
                </a:lnTo>
                <a:lnTo>
                  <a:pt x="35077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2251092" y="3645181"/>
            <a:ext cx="865301" cy="865301"/>
          </a:xfrm>
          <a:custGeom>
            <a:avLst/>
            <a:gdLst/>
            <a:ahLst/>
            <a:cxnLst/>
            <a:rect r="r" b="b" t="t" l="l"/>
            <a:pathLst>
              <a:path h="865301" w="865301">
                <a:moveTo>
                  <a:pt x="0" y="0"/>
                </a:moveTo>
                <a:lnTo>
                  <a:pt x="865301" y="0"/>
                </a:lnTo>
                <a:lnTo>
                  <a:pt x="865301" y="865301"/>
                </a:lnTo>
                <a:lnTo>
                  <a:pt x="0" y="865301"/>
                </a:lnTo>
                <a:lnTo>
                  <a:pt x="0" y="0"/>
                </a:lnTo>
                <a:close/>
              </a:path>
            </a:pathLst>
          </a:custGeom>
          <a:blipFill>
            <a:blip r:embed="rId7"/>
            <a:stretch>
              <a:fillRect l="0" t="0" r="0" b="0"/>
            </a:stretch>
          </a:blipFill>
        </p:spPr>
      </p:sp>
      <p:sp>
        <p:nvSpPr>
          <p:cNvPr name="Freeform 19" id="19"/>
          <p:cNvSpPr/>
          <p:nvPr/>
        </p:nvSpPr>
        <p:spPr>
          <a:xfrm flipH="false" flipV="false" rot="0">
            <a:off x="2251092" y="4710850"/>
            <a:ext cx="865301" cy="865301"/>
          </a:xfrm>
          <a:custGeom>
            <a:avLst/>
            <a:gdLst/>
            <a:ahLst/>
            <a:cxnLst/>
            <a:rect r="r" b="b" t="t" l="l"/>
            <a:pathLst>
              <a:path h="865301" w="865301">
                <a:moveTo>
                  <a:pt x="0" y="0"/>
                </a:moveTo>
                <a:lnTo>
                  <a:pt x="865301" y="0"/>
                </a:lnTo>
                <a:lnTo>
                  <a:pt x="865301" y="865300"/>
                </a:lnTo>
                <a:lnTo>
                  <a:pt x="0" y="865300"/>
                </a:lnTo>
                <a:lnTo>
                  <a:pt x="0" y="0"/>
                </a:lnTo>
                <a:close/>
              </a:path>
            </a:pathLst>
          </a:custGeom>
          <a:blipFill>
            <a:blip r:embed="rId7"/>
            <a:stretch>
              <a:fillRect l="0" t="0" r="0" b="0"/>
            </a:stretch>
          </a:blipFill>
        </p:spPr>
      </p:sp>
      <p:sp>
        <p:nvSpPr>
          <p:cNvPr name="TextBox 20" id="20"/>
          <p:cNvSpPr txBox="true"/>
          <p:nvPr/>
        </p:nvSpPr>
        <p:spPr>
          <a:xfrm rot="0">
            <a:off x="7905542" y="2278877"/>
            <a:ext cx="2745893" cy="1034201"/>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TUJUAN</a:t>
            </a:r>
          </a:p>
        </p:txBody>
      </p:sp>
      <p:sp>
        <p:nvSpPr>
          <p:cNvPr name="TextBox 21" id="21"/>
          <p:cNvSpPr txBox="true"/>
          <p:nvPr/>
        </p:nvSpPr>
        <p:spPr>
          <a:xfrm rot="0">
            <a:off x="3255892" y="3638168"/>
            <a:ext cx="12375509" cy="669779"/>
          </a:xfrm>
          <a:prstGeom prst="rect">
            <a:avLst/>
          </a:prstGeom>
        </p:spPr>
        <p:txBody>
          <a:bodyPr anchor="t" rtlCol="false" tIns="0" lIns="0" bIns="0" rIns="0">
            <a:spAutoFit/>
          </a:bodyPr>
          <a:lstStyle/>
          <a:p>
            <a:pPr algn="l">
              <a:lnSpc>
                <a:spcPts val="5200"/>
              </a:lnSpc>
            </a:pPr>
            <a:r>
              <a:rPr lang="en-US" sz="3041" spc="33">
                <a:solidFill>
                  <a:srgbClr val="FFFFFF"/>
                </a:solidFill>
                <a:latin typeface="Neo Tech"/>
                <a:ea typeface="Neo Tech"/>
                <a:cs typeface="Neo Tech"/>
                <a:sym typeface="Neo Tech"/>
              </a:rPr>
              <a:t>Menyediakan platform penjualan online yang memudahkan pelanggan.</a:t>
            </a:r>
          </a:p>
        </p:txBody>
      </p:sp>
      <p:sp>
        <p:nvSpPr>
          <p:cNvPr name="TextBox 22" id="22"/>
          <p:cNvSpPr txBox="true"/>
          <p:nvPr/>
        </p:nvSpPr>
        <p:spPr>
          <a:xfrm rot="0">
            <a:off x="2418008" y="3691889"/>
            <a:ext cx="531468" cy="590911"/>
          </a:xfrm>
          <a:prstGeom prst="rect">
            <a:avLst/>
          </a:prstGeom>
        </p:spPr>
        <p:txBody>
          <a:bodyPr anchor="t" rtlCol="false" tIns="0" lIns="0" bIns="0" rIns="0">
            <a:spAutoFit/>
          </a:bodyPr>
          <a:lstStyle/>
          <a:p>
            <a:pPr algn="ctr">
              <a:lnSpc>
                <a:spcPts val="4516"/>
              </a:lnSpc>
            </a:pPr>
            <a:r>
              <a:rPr lang="en-US" b="true" sz="2641" spc="29">
                <a:solidFill>
                  <a:srgbClr val="FFFFFF"/>
                </a:solidFill>
                <a:latin typeface="Neo Tech Bold"/>
                <a:ea typeface="Neo Tech Bold"/>
                <a:cs typeface="Neo Tech Bold"/>
                <a:sym typeface="Neo Tech Bold"/>
              </a:rPr>
              <a:t>1.</a:t>
            </a:r>
          </a:p>
        </p:txBody>
      </p:sp>
      <p:sp>
        <p:nvSpPr>
          <p:cNvPr name="TextBox 23" id="23"/>
          <p:cNvSpPr txBox="true"/>
          <p:nvPr/>
        </p:nvSpPr>
        <p:spPr>
          <a:xfrm rot="0">
            <a:off x="2427533" y="4757557"/>
            <a:ext cx="531468" cy="590911"/>
          </a:xfrm>
          <a:prstGeom prst="rect">
            <a:avLst/>
          </a:prstGeom>
        </p:spPr>
        <p:txBody>
          <a:bodyPr anchor="t" rtlCol="false" tIns="0" lIns="0" bIns="0" rIns="0">
            <a:spAutoFit/>
          </a:bodyPr>
          <a:lstStyle/>
          <a:p>
            <a:pPr algn="ctr">
              <a:lnSpc>
                <a:spcPts val="4516"/>
              </a:lnSpc>
            </a:pPr>
            <a:r>
              <a:rPr lang="en-US" b="true" sz="2641" spc="29">
                <a:solidFill>
                  <a:srgbClr val="FFFFFF"/>
                </a:solidFill>
                <a:latin typeface="Neo Tech Bold"/>
                <a:ea typeface="Neo Tech Bold"/>
                <a:cs typeface="Neo Tech Bold"/>
                <a:sym typeface="Neo Tech Bold"/>
              </a:rPr>
              <a:t>2.</a:t>
            </a:r>
          </a:p>
        </p:txBody>
      </p:sp>
      <p:sp>
        <p:nvSpPr>
          <p:cNvPr name="TextBox 24" id="24"/>
          <p:cNvSpPr txBox="true"/>
          <p:nvPr/>
        </p:nvSpPr>
        <p:spPr>
          <a:xfrm rot="0">
            <a:off x="3255892" y="4703836"/>
            <a:ext cx="13166980" cy="1327004"/>
          </a:xfrm>
          <a:prstGeom prst="rect">
            <a:avLst/>
          </a:prstGeom>
        </p:spPr>
        <p:txBody>
          <a:bodyPr anchor="t" rtlCol="false" tIns="0" lIns="0" bIns="0" rIns="0">
            <a:spAutoFit/>
          </a:bodyPr>
          <a:lstStyle/>
          <a:p>
            <a:pPr algn="l">
              <a:lnSpc>
                <a:spcPts val="5200"/>
              </a:lnSpc>
            </a:pPr>
            <a:r>
              <a:rPr lang="en-US" sz="3041" spc="33">
                <a:solidFill>
                  <a:srgbClr val="FFFFFF"/>
                </a:solidFill>
                <a:latin typeface="Neo Tech"/>
                <a:ea typeface="Neo Tech"/>
                <a:cs typeface="Neo Tech"/>
                <a:sym typeface="Neo Tech"/>
              </a:rPr>
              <a:t>Meningkatkan efisiensi operasional dalam proses penjualan, seperti pengelolaan stok barang, pencatatan transaksi, dan pelayanan pelanggan.</a:t>
            </a:r>
          </a:p>
        </p:txBody>
      </p:sp>
      <p:sp>
        <p:nvSpPr>
          <p:cNvPr name="TextBox 25" id="25"/>
          <p:cNvSpPr txBox="true"/>
          <p:nvPr/>
        </p:nvSpPr>
        <p:spPr>
          <a:xfrm rot="0">
            <a:off x="3255892" y="6223850"/>
            <a:ext cx="12375509" cy="2641454"/>
          </a:xfrm>
          <a:prstGeom prst="rect">
            <a:avLst/>
          </a:prstGeom>
        </p:spPr>
        <p:txBody>
          <a:bodyPr anchor="t" rtlCol="false" tIns="0" lIns="0" bIns="0" rIns="0">
            <a:spAutoFit/>
          </a:bodyPr>
          <a:lstStyle/>
          <a:p>
            <a:pPr algn="l">
              <a:lnSpc>
                <a:spcPts val="5200"/>
              </a:lnSpc>
            </a:pPr>
            <a:r>
              <a:rPr lang="en-US" sz="3041" spc="33">
                <a:solidFill>
                  <a:srgbClr val="FFFFFF"/>
                </a:solidFill>
                <a:latin typeface="Neo Tech"/>
                <a:ea typeface="Neo Tech"/>
                <a:cs typeface="Neo Tech"/>
                <a:sym typeface="Neo Tech"/>
              </a:rPr>
              <a:t>Menyediakan informasi produk yang lengkap dan terstruktur, seperti deskripsi, spesifikasi, harga, dan gambar, guna membantu pelanggan dalam membuat keputusan pembelian yang tepat.</a:t>
            </a:r>
          </a:p>
          <a:p>
            <a:pPr algn="l">
              <a:lnSpc>
                <a:spcPts val="5200"/>
              </a:lnSpc>
            </a:pPr>
          </a:p>
        </p:txBody>
      </p:sp>
      <p:sp>
        <p:nvSpPr>
          <p:cNvPr name="Freeform 26" id="26"/>
          <p:cNvSpPr/>
          <p:nvPr/>
        </p:nvSpPr>
        <p:spPr>
          <a:xfrm flipH="false" flipV="false" rot="0">
            <a:off x="2251092" y="6230864"/>
            <a:ext cx="865301" cy="865301"/>
          </a:xfrm>
          <a:custGeom>
            <a:avLst/>
            <a:gdLst/>
            <a:ahLst/>
            <a:cxnLst/>
            <a:rect r="r" b="b" t="t" l="l"/>
            <a:pathLst>
              <a:path h="865301" w="865301">
                <a:moveTo>
                  <a:pt x="0" y="0"/>
                </a:moveTo>
                <a:lnTo>
                  <a:pt x="865301" y="0"/>
                </a:lnTo>
                <a:lnTo>
                  <a:pt x="865301" y="865301"/>
                </a:lnTo>
                <a:lnTo>
                  <a:pt x="0" y="865301"/>
                </a:lnTo>
                <a:lnTo>
                  <a:pt x="0" y="0"/>
                </a:lnTo>
                <a:close/>
              </a:path>
            </a:pathLst>
          </a:custGeom>
          <a:blipFill>
            <a:blip r:embed="rId7"/>
            <a:stretch>
              <a:fillRect l="0" t="0" r="0" b="0"/>
            </a:stretch>
          </a:blipFill>
        </p:spPr>
      </p:sp>
      <p:sp>
        <p:nvSpPr>
          <p:cNvPr name="TextBox 27" id="27"/>
          <p:cNvSpPr txBox="true"/>
          <p:nvPr/>
        </p:nvSpPr>
        <p:spPr>
          <a:xfrm rot="0">
            <a:off x="2427533" y="6301212"/>
            <a:ext cx="531468" cy="590911"/>
          </a:xfrm>
          <a:prstGeom prst="rect">
            <a:avLst/>
          </a:prstGeom>
        </p:spPr>
        <p:txBody>
          <a:bodyPr anchor="t" rtlCol="false" tIns="0" lIns="0" bIns="0" rIns="0">
            <a:spAutoFit/>
          </a:bodyPr>
          <a:lstStyle/>
          <a:p>
            <a:pPr algn="ctr">
              <a:lnSpc>
                <a:spcPts val="4516"/>
              </a:lnSpc>
            </a:pPr>
            <a:r>
              <a:rPr lang="en-US" b="true" sz="2641" spc="29">
                <a:solidFill>
                  <a:srgbClr val="FFFFFF"/>
                </a:solidFill>
                <a:latin typeface="Neo Tech Bold"/>
                <a:ea typeface="Neo Tech Bold"/>
                <a:cs typeface="Neo Tech Bold"/>
                <a:sym typeface="Neo Tech Bold"/>
              </a:rPr>
              <a:t>3.</a:t>
            </a:r>
          </a:p>
        </p:txBody>
      </p:sp>
      <p:sp>
        <p:nvSpPr>
          <p:cNvPr name="Freeform 28" id="28"/>
          <p:cNvSpPr/>
          <p:nvPr/>
        </p:nvSpPr>
        <p:spPr>
          <a:xfrm flipH="false" flipV="false" rot="0">
            <a:off x="1726322"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0">
            <a:off x="14148677" y="7750879"/>
            <a:ext cx="2242799" cy="1529181"/>
          </a:xfrm>
          <a:custGeom>
            <a:avLst/>
            <a:gdLst/>
            <a:ahLst/>
            <a:cxnLst/>
            <a:rect r="r" b="b" t="t" l="l"/>
            <a:pathLst>
              <a:path h="1529181" w="2242799">
                <a:moveTo>
                  <a:pt x="0" y="0"/>
                </a:moveTo>
                <a:lnTo>
                  <a:pt x="2242799" y="0"/>
                </a:lnTo>
                <a:lnTo>
                  <a:pt x="2242799" y="1529181"/>
                </a:lnTo>
                <a:lnTo>
                  <a:pt x="0" y="15291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2751622"/>
            <a:ext cx="3507719" cy="242352"/>
          </a:xfrm>
          <a:custGeom>
            <a:avLst/>
            <a:gdLst/>
            <a:ahLst/>
            <a:cxnLst/>
            <a:rect r="r" b="b" t="t" l="l"/>
            <a:pathLst>
              <a:path h="242352" w="3507719">
                <a:moveTo>
                  <a:pt x="0" y="0"/>
                </a:moveTo>
                <a:lnTo>
                  <a:pt x="3507719" y="0"/>
                </a:lnTo>
                <a:lnTo>
                  <a:pt x="3507719" y="242351"/>
                </a:lnTo>
                <a:lnTo>
                  <a:pt x="0" y="2423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3751581" y="2751622"/>
            <a:ext cx="3507719" cy="242352"/>
          </a:xfrm>
          <a:custGeom>
            <a:avLst/>
            <a:gdLst/>
            <a:ahLst/>
            <a:cxnLst/>
            <a:rect r="r" b="b" t="t" l="l"/>
            <a:pathLst>
              <a:path h="242352" w="3507719">
                <a:moveTo>
                  <a:pt x="3507719" y="0"/>
                </a:moveTo>
                <a:lnTo>
                  <a:pt x="0" y="0"/>
                </a:lnTo>
                <a:lnTo>
                  <a:pt x="0" y="242351"/>
                </a:lnTo>
                <a:lnTo>
                  <a:pt x="3507719" y="242351"/>
                </a:lnTo>
                <a:lnTo>
                  <a:pt x="35077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5167084" y="2278877"/>
            <a:ext cx="8222810" cy="1034201"/>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AKTOR YANG TERLIBAT</a:t>
            </a:r>
          </a:p>
        </p:txBody>
      </p:sp>
      <p:sp>
        <p:nvSpPr>
          <p:cNvPr name="TextBox 19" id="19"/>
          <p:cNvSpPr txBox="true"/>
          <p:nvPr/>
        </p:nvSpPr>
        <p:spPr>
          <a:xfrm rot="0">
            <a:off x="1348656" y="3103528"/>
            <a:ext cx="15590688" cy="5331314"/>
          </a:xfrm>
          <a:prstGeom prst="rect">
            <a:avLst/>
          </a:prstGeom>
        </p:spPr>
        <p:txBody>
          <a:bodyPr anchor="t" rtlCol="false" tIns="0" lIns="0" bIns="0" rIns="0">
            <a:spAutoFit/>
          </a:bodyPr>
          <a:lstStyle/>
          <a:p>
            <a:pPr algn="ctr">
              <a:lnSpc>
                <a:spcPts val="5200"/>
              </a:lnSpc>
            </a:pPr>
            <a:r>
              <a:rPr lang="en-US" sz="3041" spc="33">
                <a:solidFill>
                  <a:srgbClr val="FFFFFF"/>
                </a:solidFill>
                <a:latin typeface="Neo Tech Light"/>
                <a:ea typeface="Neo Tech Light"/>
                <a:cs typeface="Neo Tech Light"/>
                <a:sym typeface="Neo Tech Light"/>
              </a:rPr>
              <a:t>Dalam kegiatan website penjualan sound system dan alat elektronik, terdapat beberapa pihak yang terlibat. Administrator bertugas mengelola konten dan data transaksi di website. Pemilik usaha mengambil keputusan strategis seperti pengaturan harga dan stok barang. Web developer bertanggung jawab atas pengembangan dan pemeliharaan sistem. Pelanggan menggunakan website untuk mencari informasi dan melakukan pembelian. Customer service membantu menjawab pertanyaan serta menangani keluhan pelanggan. Sementara itu, kurir atau jasa pengiriman memastikan barang sampai ke pelanggan dengan aman dan tepat waktu. Kolaborasi antar pihak ini mendukung kelancaran operasional dan pelayanan yang optimal.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2751622"/>
            <a:ext cx="3507719" cy="242352"/>
          </a:xfrm>
          <a:custGeom>
            <a:avLst/>
            <a:gdLst/>
            <a:ahLst/>
            <a:cxnLst/>
            <a:rect r="r" b="b" t="t" l="l"/>
            <a:pathLst>
              <a:path h="242352" w="3507719">
                <a:moveTo>
                  <a:pt x="0" y="0"/>
                </a:moveTo>
                <a:lnTo>
                  <a:pt x="3507719" y="0"/>
                </a:lnTo>
                <a:lnTo>
                  <a:pt x="3507719" y="242351"/>
                </a:lnTo>
                <a:lnTo>
                  <a:pt x="0" y="2423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3751581" y="2751622"/>
            <a:ext cx="3507719" cy="242352"/>
          </a:xfrm>
          <a:custGeom>
            <a:avLst/>
            <a:gdLst/>
            <a:ahLst/>
            <a:cxnLst/>
            <a:rect r="r" b="b" t="t" l="l"/>
            <a:pathLst>
              <a:path h="242352" w="3507719">
                <a:moveTo>
                  <a:pt x="3507719" y="0"/>
                </a:moveTo>
                <a:lnTo>
                  <a:pt x="0" y="0"/>
                </a:lnTo>
                <a:lnTo>
                  <a:pt x="0" y="242351"/>
                </a:lnTo>
                <a:lnTo>
                  <a:pt x="3507719" y="242351"/>
                </a:lnTo>
                <a:lnTo>
                  <a:pt x="35077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5880818" y="2278877"/>
            <a:ext cx="6795342" cy="1034201"/>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SUSUNAN WEBSITE</a:t>
            </a:r>
          </a:p>
        </p:txBody>
      </p:sp>
      <p:sp>
        <p:nvSpPr>
          <p:cNvPr name="TextBox 19" id="19"/>
          <p:cNvSpPr txBox="true"/>
          <p:nvPr/>
        </p:nvSpPr>
        <p:spPr>
          <a:xfrm rot="0">
            <a:off x="1315472" y="3122578"/>
            <a:ext cx="15657056" cy="5918434"/>
          </a:xfrm>
          <a:prstGeom prst="rect">
            <a:avLst/>
          </a:prstGeom>
        </p:spPr>
        <p:txBody>
          <a:bodyPr anchor="t" rtlCol="false" tIns="0" lIns="0" bIns="0" rIns="0">
            <a:spAutoFit/>
          </a:bodyPr>
          <a:lstStyle/>
          <a:p>
            <a:pPr algn="ctr">
              <a:lnSpc>
                <a:spcPts val="4687"/>
              </a:lnSpc>
            </a:pPr>
            <a:r>
              <a:rPr lang="en-US" sz="2741" spc="30">
                <a:solidFill>
                  <a:srgbClr val="FFFFFF"/>
                </a:solidFill>
                <a:latin typeface="Neo Tech Light"/>
                <a:ea typeface="Neo Tech Light"/>
                <a:cs typeface="Neo Tech Light"/>
                <a:sym typeface="Neo Tech Light"/>
              </a:rPr>
              <a:t>Website penjualan sound system dan alat elektronik dirancang dengan struktur yang sederhana namun informatif agar mudah digunakan oleh pengguna. Pada bagian awal terdapat halaman utama (homepage) yang menampilkan banner promosi, produk unggulan, serta navigasi menuju halaman lain. Di bagian atas terdapat menu navigasi yang mengarah ke halaman produk, tentang kami, kontak, serta akun pengguna.</a:t>
            </a:r>
          </a:p>
          <a:p>
            <a:pPr algn="ctr">
              <a:lnSpc>
                <a:spcPts val="4687"/>
              </a:lnSpc>
            </a:pPr>
            <a:r>
              <a:rPr lang="en-US" sz="2741" spc="30">
                <a:solidFill>
                  <a:srgbClr val="FFFFFF"/>
                </a:solidFill>
                <a:latin typeface="Neo Tech Light"/>
                <a:ea typeface="Neo Tech Light"/>
                <a:cs typeface="Neo Tech Light"/>
                <a:sym typeface="Neo Tech Light"/>
              </a:rPr>
              <a:t>Halaman produk menampilkan daftar barang elektronik dan sound system yang dijual, lengkap dengan gambar, harga, dan deskripsi singkat. Pengguna dapat memanfaatkan fitur pencarian dan filter berdasarkan kategori atau merek untuk mempermudah pencarian. Pada saat pengguna mengklik salah satu produk, mereka diarahkan ke halaman detail produk yang memuat informasi lebih lengkap serta tombol untuk menambahkan ke keranjang belanja.</a:t>
            </a:r>
          </a:p>
          <a:p>
            <a:pPr algn="ctr">
              <a:lnSpc>
                <a:spcPts val="468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12252153"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6126077" y="-892347"/>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4" id="4"/>
          <p:cNvSpPr/>
          <p:nvPr/>
        </p:nvSpPr>
        <p:spPr>
          <a:xfrm flipH="false" flipV="false" rot="0">
            <a:off x="12252153"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6126077" y="5143500"/>
            <a:ext cx="6035847" cy="6035847"/>
          </a:xfrm>
          <a:custGeom>
            <a:avLst/>
            <a:gdLst/>
            <a:ahLst/>
            <a:cxnLst/>
            <a:rect r="r" b="b" t="t" l="l"/>
            <a:pathLst>
              <a:path h="6035847" w="6035847">
                <a:moveTo>
                  <a:pt x="0" y="0"/>
                </a:moveTo>
                <a:lnTo>
                  <a:pt x="6035846" y="0"/>
                </a:lnTo>
                <a:lnTo>
                  <a:pt x="6035846" y="6035847"/>
                </a:lnTo>
                <a:lnTo>
                  <a:pt x="0" y="6035847"/>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0" y="-892347"/>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0" y="5143500"/>
            <a:ext cx="6035847" cy="6035847"/>
          </a:xfrm>
          <a:custGeom>
            <a:avLst/>
            <a:gdLst/>
            <a:ahLst/>
            <a:cxnLst/>
            <a:rect r="r" b="b" t="t" l="l"/>
            <a:pathLst>
              <a:path h="6035847" w="6035847">
                <a:moveTo>
                  <a:pt x="0" y="0"/>
                </a:moveTo>
                <a:lnTo>
                  <a:pt x="6035847" y="0"/>
                </a:lnTo>
                <a:lnTo>
                  <a:pt x="6035847" y="6035847"/>
                </a:lnTo>
                <a:lnTo>
                  <a:pt x="0" y="6035847"/>
                </a:lnTo>
                <a:lnTo>
                  <a:pt x="0" y="0"/>
                </a:lnTo>
                <a:close/>
              </a:path>
            </a:pathLst>
          </a:custGeom>
          <a:blipFill>
            <a:blip r:embed="rId2">
              <a:alphaModFix amt="44999"/>
            </a:blip>
            <a:stretch>
              <a:fillRect l="0" t="0" r="0" b="0"/>
            </a:stretch>
          </a:blipFill>
        </p:spPr>
      </p:sp>
      <p:grpSp>
        <p:nvGrpSpPr>
          <p:cNvPr name="Group 8" id="8"/>
          <p:cNvGrpSpPr/>
          <p:nvPr/>
        </p:nvGrpSpPr>
        <p:grpSpPr>
          <a:xfrm rot="0">
            <a:off x="1028700" y="1028700"/>
            <a:ext cx="16230600" cy="8229600"/>
            <a:chOff x="0" y="0"/>
            <a:chExt cx="4274726" cy="2167467"/>
          </a:xfrm>
        </p:grpSpPr>
        <p:sp>
          <p:nvSpPr>
            <p:cNvPr name="Freeform 9" id="9"/>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113566">
                <a:alpha val="92941"/>
              </a:srgbClr>
            </a:solidFill>
            <a:ln cap="rnd">
              <a:noFill/>
              <a:prstDash val="solid"/>
              <a:round/>
            </a:ln>
          </p:spPr>
        </p:sp>
        <p:sp>
          <p:nvSpPr>
            <p:cNvPr name="TextBox 10" id="10"/>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3969121" y="1028700"/>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10800000">
            <a:off x="3969121" y="8389236"/>
            <a:ext cx="10349757" cy="869064"/>
          </a:xfrm>
          <a:custGeom>
            <a:avLst/>
            <a:gdLst/>
            <a:ahLst/>
            <a:cxnLst/>
            <a:rect r="r" b="b" t="t" l="l"/>
            <a:pathLst>
              <a:path h="869064" w="10349757">
                <a:moveTo>
                  <a:pt x="0" y="0"/>
                </a:moveTo>
                <a:lnTo>
                  <a:pt x="10349758" y="0"/>
                </a:lnTo>
                <a:lnTo>
                  <a:pt x="10349758" y="869064"/>
                </a:lnTo>
                <a:lnTo>
                  <a:pt x="0" y="8690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028700" y="1028700"/>
            <a:ext cx="16230600" cy="8229600"/>
            <a:chOff x="0" y="0"/>
            <a:chExt cx="4274726" cy="2167467"/>
          </a:xfrm>
        </p:grpSpPr>
        <p:sp>
          <p:nvSpPr>
            <p:cNvPr name="Freeform 14" id="14"/>
            <p:cNvSpPr/>
            <p:nvPr/>
          </p:nvSpPr>
          <p:spPr>
            <a:xfrm flipH="false" flipV="false" rot="0">
              <a:off x="0" y="0"/>
              <a:ext cx="4274726" cy="2167467"/>
            </a:xfrm>
            <a:custGeom>
              <a:avLst/>
              <a:gdLst/>
              <a:ahLst/>
              <a:cxnLst/>
              <a:rect r="r" b="b" t="t" l="l"/>
              <a:pathLst>
                <a:path h="2167467" w="4274726">
                  <a:moveTo>
                    <a:pt x="14310" y="0"/>
                  </a:moveTo>
                  <a:lnTo>
                    <a:pt x="4260416" y="0"/>
                  </a:lnTo>
                  <a:cubicBezTo>
                    <a:pt x="4264211" y="0"/>
                    <a:pt x="4267851" y="1508"/>
                    <a:pt x="4270535" y="4191"/>
                  </a:cubicBezTo>
                  <a:cubicBezTo>
                    <a:pt x="4273218" y="6875"/>
                    <a:pt x="4274726" y="10515"/>
                    <a:pt x="4274726" y="14310"/>
                  </a:cubicBezTo>
                  <a:lnTo>
                    <a:pt x="4274726" y="2153157"/>
                  </a:lnTo>
                  <a:cubicBezTo>
                    <a:pt x="4274726" y="2156952"/>
                    <a:pt x="4273218" y="2160592"/>
                    <a:pt x="4270535" y="2163276"/>
                  </a:cubicBezTo>
                  <a:cubicBezTo>
                    <a:pt x="4267851" y="2165959"/>
                    <a:pt x="4264211" y="2167467"/>
                    <a:pt x="4260416" y="2167467"/>
                  </a:cubicBezTo>
                  <a:lnTo>
                    <a:pt x="14310" y="2167467"/>
                  </a:lnTo>
                  <a:cubicBezTo>
                    <a:pt x="10515" y="2167467"/>
                    <a:pt x="6875" y="2165959"/>
                    <a:pt x="4191" y="2163276"/>
                  </a:cubicBezTo>
                  <a:cubicBezTo>
                    <a:pt x="1508" y="2160592"/>
                    <a:pt x="0" y="2156952"/>
                    <a:pt x="0" y="2153157"/>
                  </a:cubicBezTo>
                  <a:lnTo>
                    <a:pt x="0" y="14310"/>
                  </a:lnTo>
                  <a:cubicBezTo>
                    <a:pt x="0" y="10515"/>
                    <a:pt x="1508" y="6875"/>
                    <a:pt x="4191" y="4191"/>
                  </a:cubicBezTo>
                  <a:cubicBezTo>
                    <a:pt x="6875" y="1508"/>
                    <a:pt x="10515" y="0"/>
                    <a:pt x="14310" y="0"/>
                  </a:cubicBezTo>
                  <a:close/>
                </a:path>
              </a:pathLst>
            </a:custGeom>
            <a:solidFill>
              <a:srgbClr val="000000">
                <a:alpha val="0"/>
              </a:srgbClr>
            </a:solidFill>
            <a:ln w="85725" cap="rnd">
              <a:solidFill>
                <a:srgbClr val="1EF1FF"/>
              </a:solidFill>
              <a:prstDash val="solid"/>
              <a:round/>
            </a:ln>
          </p:spPr>
        </p:sp>
        <p:sp>
          <p:nvSpPr>
            <p:cNvPr name="TextBox 15" id="1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028700" y="2751622"/>
            <a:ext cx="3507719" cy="242352"/>
          </a:xfrm>
          <a:custGeom>
            <a:avLst/>
            <a:gdLst/>
            <a:ahLst/>
            <a:cxnLst/>
            <a:rect r="r" b="b" t="t" l="l"/>
            <a:pathLst>
              <a:path h="242352" w="3507719">
                <a:moveTo>
                  <a:pt x="0" y="0"/>
                </a:moveTo>
                <a:lnTo>
                  <a:pt x="3507719" y="0"/>
                </a:lnTo>
                <a:lnTo>
                  <a:pt x="3507719" y="242351"/>
                </a:lnTo>
                <a:lnTo>
                  <a:pt x="0" y="2423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true" flipV="false" rot="0">
            <a:off x="13751581" y="2751622"/>
            <a:ext cx="3507719" cy="242352"/>
          </a:xfrm>
          <a:custGeom>
            <a:avLst/>
            <a:gdLst/>
            <a:ahLst/>
            <a:cxnLst/>
            <a:rect r="r" b="b" t="t" l="l"/>
            <a:pathLst>
              <a:path h="242352" w="3507719">
                <a:moveTo>
                  <a:pt x="3507719" y="0"/>
                </a:moveTo>
                <a:lnTo>
                  <a:pt x="0" y="0"/>
                </a:lnTo>
                <a:lnTo>
                  <a:pt x="0" y="242351"/>
                </a:lnTo>
                <a:lnTo>
                  <a:pt x="3507719" y="242351"/>
                </a:lnTo>
                <a:lnTo>
                  <a:pt x="35077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5880818" y="2278877"/>
            <a:ext cx="6795342" cy="1034201"/>
          </a:xfrm>
          <a:prstGeom prst="rect">
            <a:avLst/>
          </a:prstGeom>
        </p:spPr>
        <p:txBody>
          <a:bodyPr anchor="t" rtlCol="false" tIns="0" lIns="0" bIns="0" rIns="0">
            <a:spAutoFit/>
          </a:bodyPr>
          <a:lstStyle/>
          <a:p>
            <a:pPr algn="ctr">
              <a:lnSpc>
                <a:spcPts val="7394"/>
              </a:lnSpc>
            </a:pPr>
            <a:r>
              <a:rPr lang="en-US" b="true" sz="5776">
                <a:solidFill>
                  <a:srgbClr val="90F8FF"/>
                </a:solidFill>
                <a:latin typeface="Neo Tech Bold"/>
                <a:ea typeface="Neo Tech Bold"/>
                <a:cs typeface="Neo Tech Bold"/>
                <a:sym typeface="Neo Tech Bold"/>
              </a:rPr>
              <a:t>SUSUNAN WEBSITE</a:t>
            </a:r>
          </a:p>
        </p:txBody>
      </p:sp>
      <p:sp>
        <p:nvSpPr>
          <p:cNvPr name="TextBox 19" id="19"/>
          <p:cNvSpPr txBox="true"/>
          <p:nvPr/>
        </p:nvSpPr>
        <p:spPr>
          <a:xfrm rot="0">
            <a:off x="1315472" y="3122578"/>
            <a:ext cx="15657056" cy="5327884"/>
          </a:xfrm>
          <a:prstGeom prst="rect">
            <a:avLst/>
          </a:prstGeom>
        </p:spPr>
        <p:txBody>
          <a:bodyPr anchor="t" rtlCol="false" tIns="0" lIns="0" bIns="0" rIns="0">
            <a:spAutoFit/>
          </a:bodyPr>
          <a:lstStyle/>
          <a:p>
            <a:pPr algn="ctr">
              <a:lnSpc>
                <a:spcPts val="4687"/>
              </a:lnSpc>
            </a:pPr>
            <a:r>
              <a:rPr lang="en-US" sz="2741" spc="30">
                <a:solidFill>
                  <a:srgbClr val="FFFFFF"/>
                </a:solidFill>
                <a:latin typeface="Neo Tech Light"/>
                <a:ea typeface="Neo Tech Light"/>
                <a:cs typeface="Neo Tech Light"/>
                <a:sym typeface="Neo Tech Light"/>
              </a:rPr>
              <a:t>Setelah memilih produk, pengguna dapat masuk ke halaman keranjang untuk melihat daftar belanja, memperbarui jumlah barang, atau melanjutkan ke checkout. Proses checkout akan membawa pengguna ke halaman untuk mengisi data pengiriman dan memilih metode pembayaran. Selain itu, website juga menyediakan halaman riwayat transaksi yang hanya bisa diakses setelah login.</a:t>
            </a:r>
          </a:p>
          <a:p>
            <a:pPr algn="ctr">
              <a:lnSpc>
                <a:spcPts val="4687"/>
              </a:lnSpc>
            </a:pPr>
            <a:r>
              <a:rPr lang="en-US" sz="2741" spc="30">
                <a:solidFill>
                  <a:srgbClr val="FFFFFF"/>
                </a:solidFill>
                <a:latin typeface="Neo Tech Light"/>
                <a:ea typeface="Neo Tech Light"/>
                <a:cs typeface="Neo Tech Light"/>
                <a:sym typeface="Neo Tech Light"/>
              </a:rPr>
              <a:t>Bagian belakang sistem (backend) hanya dapat diakses oleh admin, yang memiliki halaman khusus untuk mengelola produk, transaksi, akun pengguna, dan laporan penjualan. Seluruh susunan ini dirancang untuk memberikan kemudahan dalam navigasi, kecepatan dalam transaksi, serta pengalaman pengguna yang nyaman dan efisien.</a:t>
            </a:r>
          </a:p>
          <a:p>
            <a:pPr algn="ctr">
              <a:lnSpc>
                <a:spcPts val="468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13566"/>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DAGmGy7qWqU</dc:identifier>
  <dcterms:modified xsi:type="dcterms:W3CDTF">2011-08-01T06:04:30Z</dcterms:modified>
  <cp:revision>1</cp:revision>
  <dc:title>Perkembangan teknologi informasi yang pesat telah mendorong berbagai sektor untuk bertransformasi ke arah digital, termasuk dalam bidang perdagangan. Salah satu bentuk transformasi tersebut adalah pemanfaatan website sebagai sarana pemasaran dan penjualan</dc:title>
</cp:coreProperties>
</file>