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1" r:id="rId3"/>
    <p:sldId id="399" r:id="rId4"/>
    <p:sldId id="400" r:id="rId5"/>
    <p:sldId id="391" r:id="rId6"/>
    <p:sldId id="402" r:id="rId7"/>
    <p:sldId id="398" r:id="rId8"/>
    <p:sldId id="401" r:id="rId9"/>
    <p:sldId id="404" r:id="rId10"/>
    <p:sldId id="393" r:id="rId11"/>
    <p:sldId id="394" r:id="rId12"/>
    <p:sldId id="403" r:id="rId13"/>
    <p:sldId id="395" r:id="rId14"/>
    <p:sldId id="39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1087"/>
    <a:srgbClr val="2F5597"/>
    <a:srgbClr val="8F2E93"/>
    <a:srgbClr val="A251A5"/>
    <a:srgbClr val="811486"/>
    <a:srgbClr val="912995"/>
    <a:srgbClr val="E9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052" autoAdjust="0"/>
  </p:normalViewPr>
  <p:slideViewPr>
    <p:cSldViewPr snapToGrid="0">
      <p:cViewPr varScale="1">
        <p:scale>
          <a:sx n="47" d="100"/>
          <a:sy n="47" d="100"/>
        </p:scale>
        <p:origin x="10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61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56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--num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871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--num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297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342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69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244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85883" y="2693987"/>
            <a:ext cx="8820233" cy="1470025"/>
          </a:xfrm>
        </p:spPr>
        <p:txBody>
          <a:bodyPr anchor="ctr">
            <a:no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</a:rPr>
              <a:t>Horizontal Federated Learning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A097B-5039-737A-DD23-96EABA9A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需要使用到的套件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4944C-C969-AECD-A6B1-E0F8374B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4151489" cy="3189207"/>
          </a:xfrm>
        </p:spPr>
        <p:txBody>
          <a:bodyPr/>
          <a:lstStyle/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1.10.1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torchaudio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0.10.1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torchvision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0.11.2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cudatookit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11.3.1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1.21.5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– 3.9.12</a:t>
            </a: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41A2DE-9894-B96B-9F72-8FE22EC6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78A345-9574-C2EB-76FD-441B2D148DFF}"/>
              </a:ext>
            </a:extLst>
          </p:cNvPr>
          <p:cNvSpPr txBox="1">
            <a:spLocks/>
          </p:cNvSpPr>
          <p:nvPr/>
        </p:nvSpPr>
        <p:spPr>
          <a:xfrm>
            <a:off x="6615289" y="1568962"/>
            <a:ext cx="5015089" cy="447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OS: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 20.04.4 LTS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CPU: </a:t>
            </a:r>
            <a:r>
              <a:rPr kumimoji="1"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AMD Ryzen 9 5900X 12-Core Processor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GPU: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GeForce RTX 3080 </a:t>
            </a:r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also run the codes in </a:t>
            </a:r>
            <a:r>
              <a:rPr kumimoji="1"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kumimoji="1"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kumimoji="1"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37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934B4-E1A0-DF6A-DACD-A10F207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2131E-2C66-4EE8-DD70-903760C3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3605"/>
            <a:ext cx="10800644" cy="4763639"/>
          </a:xfrm>
        </p:spPr>
        <p:txBody>
          <a:bodyPr>
            <a:normAutofit fontScale="85000" lnSpcReduction="20000"/>
          </a:bodyPr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以及完成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TODO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serverbase.py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userbase.py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 :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請在其中敘述同學在此次作業中（以下列的為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包含內容）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解釋你寫的程式碼（可以使用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方式簡短解釋即可）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探討問題的原因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的輸出截圖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(--</a:t>
            </a:r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10,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--alpha 100.0)</a:t>
            </a: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請簡短說明此次作業中學到的重點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 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檔名：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}_</a:t>
            </a:r>
            <a:r>
              <a:rPr kumimoji="1"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report.pdf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110123456_report.pdf</a:t>
            </a:r>
          </a:p>
          <a:p>
            <a:pPr lvl="1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最後請轉為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 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請用螢幕錄影錄下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round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的輸出結果 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檔名：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}_result.mp4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110123456_result.mp4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請將所有檔案（包含程式、報告、螢幕錄影）打包成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檔名：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}_hw5.zip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110123456_hw5.zip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注意：繳交的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必須要是使用提供的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run.sh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可執行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否則程式部分不予計分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，只會以報告內容中同學的嘗試、分析以及心得給予報告分數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BB4FD3-3434-15E1-CCF8-CEA899C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9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934B4-E1A0-DF6A-DACD-A10F207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BB4FD3-3434-15E1-CCF8-CEA899C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4B0D5AC-979E-DD53-690C-35117F6F5C8B}"/>
              </a:ext>
            </a:extLst>
          </p:cNvPr>
          <p:cNvSpPr txBox="1">
            <a:spLocks/>
          </p:cNvSpPr>
          <p:nvPr/>
        </p:nvSpPr>
        <p:spPr>
          <a:xfrm>
            <a:off x="4093762" y="108816"/>
            <a:ext cx="5216493" cy="6345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1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HFL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data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CIFAR10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generate_niid_dirichlet.py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FLAlgorithms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servers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trainmodel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resnet.py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users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utils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log_utils.py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model_config.py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main.py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run.sh</a:t>
            </a:r>
            <a:endParaRPr kumimoji="1"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1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---- 110123456_report.pdf</a:t>
            </a:r>
          </a:p>
          <a:p>
            <a:pPr marL="0" indent="0">
              <a:buNone/>
            </a:pPr>
            <a:r>
              <a:rPr kumimoji="1" lang="en-US" altLang="zh-TW" sz="1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---- 110123456_result.mp4</a:t>
            </a:r>
          </a:p>
        </p:txBody>
      </p:sp>
    </p:spTree>
    <p:extLst>
      <p:ext uri="{BB962C8B-B14F-4D97-AF65-F5344CB8AC3E}">
        <p14:creationId xmlns:p14="http://schemas.microsoft.com/office/powerpoint/2010/main" val="62086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610F8-C672-EDEF-E07E-717D3499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B4948-A99E-A2E9-2ABA-20410F45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60 % report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20 %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serverbase.py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10 %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userbase.py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10 %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 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1%-50%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%-90%: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鼓勵討論，請勿抄襲同學作業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4856A7-0BE4-D9E3-66C7-B0B45D61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75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1043B-94BE-72EF-D976-6A03183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58D8C-B8EF-C386-84F3-C00332ED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/ 18 (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23:59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前上傳至作業區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Helvetica Neue"/>
              </a:rPr>
              <a:t>若有其他問題，同學可以再來信詢問，</a:t>
            </a:r>
          </a:p>
          <a:p>
            <a:pPr algn="l"/>
            <a:r>
              <a:rPr lang="en-US" altLang="zh-TW" b="0" i="0" dirty="0">
                <a:effectLst/>
                <a:latin typeface="Helvetica Neue"/>
              </a:rPr>
              <a:t>Email: lobsterlab.cs.nthu@gmail.com</a:t>
            </a:r>
          </a:p>
          <a:p>
            <a:pPr algn="l"/>
            <a:r>
              <a:rPr lang="zh-TW" altLang="en-US" b="0" i="0" dirty="0">
                <a:effectLst/>
                <a:latin typeface="Helvetica Neue"/>
              </a:rPr>
              <a:t>信件主旨請以 </a:t>
            </a:r>
            <a:r>
              <a:rPr lang="en-US" altLang="zh-TW" b="1" i="0" dirty="0">
                <a:effectLst/>
                <a:latin typeface="Helvetica Neue"/>
              </a:rPr>
              <a:t>[DS HW5]</a:t>
            </a:r>
            <a:r>
              <a:rPr lang="zh-TW" altLang="en-US" b="0" i="0" dirty="0">
                <a:effectLst/>
                <a:latin typeface="Helvetica Neue"/>
              </a:rPr>
              <a:t> 開頭，並於信中註明學號和姓名</a:t>
            </a:r>
          </a:p>
          <a:p>
            <a:pPr algn="l"/>
            <a:r>
              <a:rPr lang="en-US" altLang="zh-TW" b="0" i="0" dirty="0">
                <a:effectLst/>
                <a:latin typeface="Helvetica Neue"/>
              </a:rPr>
              <a:t>Example: [DS HW5] </a:t>
            </a:r>
            <a:r>
              <a:rPr lang="zh-TW" altLang="en-US" b="0" i="0" dirty="0">
                <a:effectLst/>
                <a:latin typeface="Helvetica Neue"/>
              </a:rPr>
              <a:t>這是範例</a:t>
            </a: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2ADC9-66BC-3789-0DAA-F68D26E8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A73EF-8CD0-6C37-ACFF-ADEDF1B6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12045-D1C0-7FB7-02CA-899CBF9B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作業介紹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2A4F22-930B-688D-4D14-937AE82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C026F5-D9ED-8AA7-8BC9-D47447DB8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8408"/>
            <a:ext cx="9144000" cy="23876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作業介紹</a:t>
            </a:r>
          </a:p>
        </p:txBody>
      </p:sp>
    </p:spTree>
    <p:extLst>
      <p:ext uri="{BB962C8B-B14F-4D97-AF65-F5344CB8AC3E}">
        <p14:creationId xmlns:p14="http://schemas.microsoft.com/office/powerpoint/2010/main" val="5623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C7D00-D09B-7860-0D20-AD5AF154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Horizontal Federated Learning</a:t>
            </a:r>
            <a:endParaRPr lang="zh-TW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1F6284-E40C-5123-4748-4BE639B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29736A-3F77-4346-7863-98E7AC263CE8}"/>
              </a:ext>
            </a:extLst>
          </p:cNvPr>
          <p:cNvSpPr txBox="1"/>
          <p:nvPr/>
        </p:nvSpPr>
        <p:spPr>
          <a:xfrm>
            <a:off x="9713555" y="5608298"/>
            <a:ext cx="14938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Participant 2</a:t>
            </a:r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71A5AB0-AAF8-FB2F-D6DA-B02D40BFCC89}"/>
              </a:ext>
            </a:extLst>
          </p:cNvPr>
          <p:cNvGrpSpPr/>
          <p:nvPr/>
        </p:nvGrpSpPr>
        <p:grpSpPr>
          <a:xfrm>
            <a:off x="9256761" y="4536829"/>
            <a:ext cx="2314800" cy="1040400"/>
            <a:chOff x="4129527" y="4942188"/>
            <a:chExt cx="2314800" cy="10404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684901C-AB27-FB0A-A205-391F9F9FAF36}"/>
                </a:ext>
              </a:extLst>
            </p:cNvPr>
            <p:cNvGrpSpPr/>
            <p:nvPr/>
          </p:nvGrpSpPr>
          <p:grpSpPr>
            <a:xfrm>
              <a:off x="4129527" y="4942188"/>
              <a:ext cx="2314800" cy="1040400"/>
              <a:chOff x="529299" y="5007708"/>
              <a:chExt cx="2314800" cy="1040400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5BE46009-F711-C765-96B2-A1415A0E71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0" t="10446" r="9267" b="9140"/>
              <a:stretch/>
            </p:blipFill>
            <p:spPr>
              <a:xfrm>
                <a:off x="1364994" y="5063930"/>
                <a:ext cx="643409" cy="678272"/>
              </a:xfrm>
              <a:prstGeom prst="rect">
                <a:avLst/>
              </a:prstGeom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68D2E0E2-B8F5-04DD-D79F-59C97812A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45" b="96226" l="3043" r="96522">
                            <a14:foregroundMark x1="42174" y1="6499" x2="55978" y2="6289"/>
                            <a14:foregroundMark x1="55978" y1="6289" x2="63696" y2="7652"/>
                            <a14:foregroundMark x1="63696" y1="7652" x2="63696" y2="7652"/>
                            <a14:foregroundMark x1="44348" y1="3249" x2="57500" y2="3459"/>
                            <a14:foregroundMark x1="9239" y1="78616" x2="3913" y2="89623"/>
                            <a14:foregroundMark x1="3913" y1="89623" x2="3913" y2="89623"/>
                            <a14:foregroundMark x1="89674" y1="77778" x2="96522" y2="92558"/>
                            <a14:foregroundMark x1="96522" y1="92558" x2="96522" y2="92558"/>
                            <a14:foregroundMark x1="3043" y1="96122" x2="3696" y2="962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80" y="5183026"/>
                <a:ext cx="541445" cy="607053"/>
              </a:xfrm>
              <a:prstGeom prst="rect">
                <a:avLst/>
              </a:prstGeom>
            </p:spPr>
          </p:pic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05B86195-DD22-27DF-244B-7BD5D5F505CA}"/>
                  </a:ext>
                </a:extLst>
              </p:cNvPr>
              <p:cNvSpPr/>
              <p:nvPr/>
            </p:nvSpPr>
            <p:spPr>
              <a:xfrm>
                <a:off x="529299" y="5007708"/>
                <a:ext cx="2314800" cy="10404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流程圖: 磁碟 7">
              <a:extLst>
                <a:ext uri="{FF2B5EF4-FFF2-40B4-BE49-F238E27FC236}">
                  <a16:creationId xmlns:a16="http://schemas.microsoft.com/office/drawing/2014/main" id="{5BC2BEED-240D-39F4-D9C4-4635B34DEDF8}"/>
                </a:ext>
              </a:extLst>
            </p:cNvPr>
            <p:cNvSpPr/>
            <p:nvPr/>
          </p:nvSpPr>
          <p:spPr>
            <a:xfrm>
              <a:off x="5709309" y="5206265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82C8B9-E903-0A2A-3D60-0E45D7B4E68F}"/>
              </a:ext>
            </a:extLst>
          </p:cNvPr>
          <p:cNvSpPr txBox="1"/>
          <p:nvPr/>
        </p:nvSpPr>
        <p:spPr>
          <a:xfrm>
            <a:off x="2457037" y="3394250"/>
            <a:ext cx="14515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Participant 1</a:t>
            </a:r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6E98189-B4C8-5430-7FDB-9135F18A67E8}"/>
              </a:ext>
            </a:extLst>
          </p:cNvPr>
          <p:cNvGrpSpPr/>
          <p:nvPr/>
        </p:nvGrpSpPr>
        <p:grpSpPr>
          <a:xfrm>
            <a:off x="2012175" y="2314811"/>
            <a:ext cx="2344592" cy="1090878"/>
            <a:chOff x="1732024" y="4958245"/>
            <a:chExt cx="2344592" cy="109087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69D0A25-8FFD-4AC4-1B67-1A0CF3B3E952}"/>
                </a:ext>
              </a:extLst>
            </p:cNvPr>
            <p:cNvGrpSpPr/>
            <p:nvPr/>
          </p:nvGrpSpPr>
          <p:grpSpPr>
            <a:xfrm>
              <a:off x="1732024" y="4958245"/>
              <a:ext cx="2344592" cy="1090878"/>
              <a:chOff x="528220" y="5006366"/>
              <a:chExt cx="2344592" cy="1090878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DB694FD6-1772-FA4C-EDE1-DBC505883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0" t="10446" r="9267" b="9140"/>
              <a:stretch/>
            </p:blipFill>
            <p:spPr>
              <a:xfrm>
                <a:off x="1373794" y="5129884"/>
                <a:ext cx="643409" cy="678272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10BA81CF-686D-909E-5D89-C25F6F85E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45" b="96226" l="3043" r="96522">
                            <a14:foregroundMark x1="42174" y1="6499" x2="55978" y2="6289"/>
                            <a14:foregroundMark x1="55978" y1="6289" x2="63696" y2="7652"/>
                            <a14:foregroundMark x1="63696" y1="7652" x2="63696" y2="7652"/>
                            <a14:foregroundMark x1="44348" y1="3249" x2="57500" y2="3459"/>
                            <a14:foregroundMark x1="9239" y1="78616" x2="3913" y2="89623"/>
                            <a14:foregroundMark x1="3913" y1="89623" x2="3913" y2="89623"/>
                            <a14:foregroundMark x1="89674" y1="77778" x2="96522" y2="92558"/>
                            <a14:foregroundMark x1="96522" y1="92558" x2="96522" y2="92558"/>
                            <a14:foregroundMark x1="3043" y1="96122" x2="3696" y2="962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189" y="5156713"/>
                <a:ext cx="541445" cy="607053"/>
              </a:xfrm>
              <a:prstGeom prst="rect">
                <a:avLst/>
              </a:prstGeom>
            </p:spPr>
          </p:pic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23C29842-8B56-5959-F19D-730F4A7102A9}"/>
                  </a:ext>
                </a:extLst>
              </p:cNvPr>
              <p:cNvSpPr/>
              <p:nvPr/>
            </p:nvSpPr>
            <p:spPr>
              <a:xfrm>
                <a:off x="528220" y="5006366"/>
                <a:ext cx="2344592" cy="109087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237E90D-1FAB-186B-78F8-DD9F84BA9C88}"/>
                </a:ext>
              </a:extLst>
            </p:cNvPr>
            <p:cNvGrpSpPr/>
            <p:nvPr/>
          </p:nvGrpSpPr>
          <p:grpSpPr>
            <a:xfrm>
              <a:off x="3287558" y="5166454"/>
              <a:ext cx="453316" cy="523175"/>
              <a:chOff x="345526" y="3263374"/>
              <a:chExt cx="1098880" cy="882019"/>
            </a:xfrm>
          </p:grpSpPr>
          <p:sp>
            <p:nvSpPr>
              <p:cNvPr id="16" name="流程圖: 磁碟 15">
                <a:extLst>
                  <a:ext uri="{FF2B5EF4-FFF2-40B4-BE49-F238E27FC236}">
                    <a16:creationId xmlns:a16="http://schemas.microsoft.com/office/drawing/2014/main" id="{8A7D2F12-0B02-DC6B-9C90-F8767C518032}"/>
                  </a:ext>
                </a:extLst>
              </p:cNvPr>
              <p:cNvSpPr/>
              <p:nvPr/>
            </p:nvSpPr>
            <p:spPr>
              <a:xfrm>
                <a:off x="345526" y="3616397"/>
                <a:ext cx="1098880" cy="528996"/>
              </a:xfrm>
              <a:prstGeom prst="flowChartMagneticDisk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流程圖: 磁碟 16">
                <a:extLst>
                  <a:ext uri="{FF2B5EF4-FFF2-40B4-BE49-F238E27FC236}">
                    <a16:creationId xmlns:a16="http://schemas.microsoft.com/office/drawing/2014/main" id="{50A04317-9CDC-B15B-32FA-25F0F8190652}"/>
                  </a:ext>
                </a:extLst>
              </p:cNvPr>
              <p:cNvSpPr/>
              <p:nvPr/>
            </p:nvSpPr>
            <p:spPr>
              <a:xfrm>
                <a:off x="345526" y="3263374"/>
                <a:ext cx="1098880" cy="528996"/>
              </a:xfrm>
              <a:prstGeom prst="flowChartMagneticDisk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5AA98B1-E61D-59E3-68CC-820D9F3352CE}"/>
              </a:ext>
            </a:extLst>
          </p:cNvPr>
          <p:cNvGrpSpPr/>
          <p:nvPr/>
        </p:nvGrpSpPr>
        <p:grpSpPr>
          <a:xfrm>
            <a:off x="2101616" y="4748380"/>
            <a:ext cx="2596540" cy="1530810"/>
            <a:chOff x="7416432" y="2202456"/>
            <a:chExt cx="2596540" cy="1530810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51034BE-8682-8136-6837-F07FF85483D5}"/>
                </a:ext>
              </a:extLst>
            </p:cNvPr>
            <p:cNvSpPr txBox="1"/>
            <p:nvPr/>
          </p:nvSpPr>
          <p:spPr>
            <a:xfrm>
              <a:off x="7878554" y="3394712"/>
              <a:ext cx="16722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6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Participant m</a:t>
              </a:r>
              <a:endPara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6DBDE2C-FA4B-6155-8912-CE0B13943902}"/>
                </a:ext>
              </a:extLst>
            </p:cNvPr>
            <p:cNvGrpSpPr/>
            <p:nvPr/>
          </p:nvGrpSpPr>
          <p:grpSpPr>
            <a:xfrm>
              <a:off x="7416432" y="2202456"/>
              <a:ext cx="2596540" cy="1243313"/>
              <a:chOff x="357877" y="4896128"/>
              <a:chExt cx="2596540" cy="1243313"/>
            </a:xfrm>
          </p:grpSpPr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98884529-646D-3B6C-353F-525E47CD7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0" t="10446" r="9267" b="9140"/>
              <a:stretch/>
            </p:blipFill>
            <p:spPr>
              <a:xfrm>
                <a:off x="1360507" y="5030391"/>
                <a:ext cx="643409" cy="678272"/>
              </a:xfrm>
              <a:prstGeom prst="rect">
                <a:avLst/>
              </a:prstGeom>
            </p:spPr>
          </p:pic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033013F9-F661-DD94-62CE-AF4C3AB8C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45" b="96226" l="3043" r="96522">
                            <a14:foregroundMark x1="42174" y1="6499" x2="55978" y2="6289"/>
                            <a14:foregroundMark x1="55978" y1="6289" x2="63696" y2="7652"/>
                            <a14:foregroundMark x1="63696" y1="7652" x2="63696" y2="7652"/>
                            <a14:foregroundMark x1="44348" y1="3249" x2="57500" y2="3459"/>
                            <a14:foregroundMark x1="9239" y1="78616" x2="3913" y2="89623"/>
                            <a14:foregroundMark x1="3913" y1="89623" x2="3913" y2="89623"/>
                            <a14:foregroundMark x1="89674" y1="77778" x2="96522" y2="92558"/>
                            <a14:foregroundMark x1="96522" y1="92558" x2="96522" y2="92558"/>
                            <a14:foregroundMark x1="3043" y1="96122" x2="3696" y2="962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526" y="5149312"/>
                <a:ext cx="541445" cy="607053"/>
              </a:xfrm>
              <a:prstGeom prst="rect">
                <a:avLst/>
              </a:prstGeom>
            </p:spPr>
          </p:pic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39C0AA2D-CFE2-F6E4-B8A4-DAD7083E1E00}"/>
                  </a:ext>
                </a:extLst>
              </p:cNvPr>
              <p:cNvSpPr/>
              <p:nvPr/>
            </p:nvSpPr>
            <p:spPr>
              <a:xfrm>
                <a:off x="357877" y="4896128"/>
                <a:ext cx="2596540" cy="1243313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" name="流程圖: 磁碟 23">
              <a:extLst>
                <a:ext uri="{FF2B5EF4-FFF2-40B4-BE49-F238E27FC236}">
                  <a16:creationId xmlns:a16="http://schemas.microsoft.com/office/drawing/2014/main" id="{9042A1FA-EE23-743A-3535-07C1F4D47F57}"/>
                </a:ext>
              </a:extLst>
            </p:cNvPr>
            <p:cNvSpPr/>
            <p:nvPr/>
          </p:nvSpPr>
          <p:spPr>
            <a:xfrm>
              <a:off x="9125483" y="2748916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流程圖: 磁碟 24">
              <a:extLst>
                <a:ext uri="{FF2B5EF4-FFF2-40B4-BE49-F238E27FC236}">
                  <a16:creationId xmlns:a16="http://schemas.microsoft.com/office/drawing/2014/main" id="{CF320DEC-B22A-690A-2824-F5F1C933ED27}"/>
                </a:ext>
              </a:extLst>
            </p:cNvPr>
            <p:cNvSpPr/>
            <p:nvPr/>
          </p:nvSpPr>
          <p:spPr>
            <a:xfrm>
              <a:off x="9125483" y="2544744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流程圖: 磁碟 25">
              <a:extLst>
                <a:ext uri="{FF2B5EF4-FFF2-40B4-BE49-F238E27FC236}">
                  <a16:creationId xmlns:a16="http://schemas.microsoft.com/office/drawing/2014/main" id="{61C325E8-2AAD-76BB-8349-AB9B6F5F2DDD}"/>
                </a:ext>
              </a:extLst>
            </p:cNvPr>
            <p:cNvSpPr/>
            <p:nvPr/>
          </p:nvSpPr>
          <p:spPr>
            <a:xfrm>
              <a:off x="9125483" y="2335348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84BF0DD-7A34-8D3D-05EC-5156AEDBAE42}"/>
              </a:ext>
            </a:extLst>
          </p:cNvPr>
          <p:cNvGrpSpPr/>
          <p:nvPr/>
        </p:nvGrpSpPr>
        <p:grpSpPr>
          <a:xfrm>
            <a:off x="6059372" y="2874680"/>
            <a:ext cx="1557352" cy="1699307"/>
            <a:chOff x="4081806" y="1161343"/>
            <a:chExt cx="1616528" cy="1757581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1CC5C020-5914-D138-686F-C0AED07537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2" t="18649" r="12684" b="18453"/>
            <a:stretch/>
          </p:blipFill>
          <p:spPr>
            <a:xfrm>
              <a:off x="4081806" y="1161343"/>
              <a:ext cx="1616528" cy="1379301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15389F9-E042-1250-98CB-7E1ACD81EA5F}"/>
                </a:ext>
              </a:extLst>
            </p:cNvPr>
            <p:cNvSpPr txBox="1"/>
            <p:nvPr/>
          </p:nvSpPr>
          <p:spPr>
            <a:xfrm>
              <a:off x="4287975" y="2536927"/>
              <a:ext cx="1204189" cy="38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Server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8D81303-1ACD-41FF-4093-71EA4631D560}"/>
              </a:ext>
            </a:extLst>
          </p:cNvPr>
          <p:cNvCxnSpPr>
            <a:cxnSpLocks/>
          </p:cNvCxnSpPr>
          <p:nvPr/>
        </p:nvCxnSpPr>
        <p:spPr>
          <a:xfrm>
            <a:off x="4454636" y="2821614"/>
            <a:ext cx="1506867" cy="232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8562EF0-B23B-C7E2-50A2-44DC78EC926E}"/>
              </a:ext>
            </a:extLst>
          </p:cNvPr>
          <p:cNvCxnSpPr>
            <a:cxnSpLocks/>
          </p:cNvCxnSpPr>
          <p:nvPr/>
        </p:nvCxnSpPr>
        <p:spPr>
          <a:xfrm flipH="1" flipV="1">
            <a:off x="8151431" y="3353833"/>
            <a:ext cx="1320387" cy="9664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C8D6A6F-AB27-F2CE-2875-3B982EC4BD2D}"/>
              </a:ext>
            </a:extLst>
          </p:cNvPr>
          <p:cNvCxnSpPr>
            <a:cxnSpLocks/>
          </p:cNvCxnSpPr>
          <p:nvPr/>
        </p:nvCxnSpPr>
        <p:spPr>
          <a:xfrm flipH="1">
            <a:off x="5027629" y="4583443"/>
            <a:ext cx="1156814" cy="67329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0B9537D-58D8-CFBB-F692-9F2363E045DB}"/>
              </a:ext>
            </a:extLst>
          </p:cNvPr>
          <p:cNvCxnSpPr>
            <a:cxnSpLocks/>
          </p:cNvCxnSpPr>
          <p:nvPr/>
        </p:nvCxnSpPr>
        <p:spPr>
          <a:xfrm flipH="1" flipV="1">
            <a:off x="4393526" y="3156919"/>
            <a:ext cx="1438969" cy="2487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59FFA95-C8B4-967C-858D-5721C1A449D9}"/>
              </a:ext>
            </a:extLst>
          </p:cNvPr>
          <p:cNvCxnSpPr>
            <a:cxnSpLocks/>
          </p:cNvCxnSpPr>
          <p:nvPr/>
        </p:nvCxnSpPr>
        <p:spPr>
          <a:xfrm>
            <a:off x="7746666" y="3666349"/>
            <a:ext cx="1320387" cy="96646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CAC045E-F7D6-014A-B74A-981A86931180}"/>
              </a:ext>
            </a:extLst>
          </p:cNvPr>
          <p:cNvCxnSpPr>
            <a:cxnSpLocks/>
          </p:cNvCxnSpPr>
          <p:nvPr/>
        </p:nvCxnSpPr>
        <p:spPr>
          <a:xfrm flipV="1">
            <a:off x="4769345" y="4274292"/>
            <a:ext cx="1092826" cy="6565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BC6DE82-C87C-96C9-A42D-EFC4FF4336CA}"/>
                  </a:ext>
                </a:extLst>
              </p:cNvPr>
              <p:cNvSpPr txBox="1"/>
              <p:nvPr/>
            </p:nvSpPr>
            <p:spPr>
              <a:xfrm>
                <a:off x="3042289" y="30291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BC6DE82-C87C-96C9-A42D-EFC4FF43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89" y="3029168"/>
                <a:ext cx="317138" cy="276999"/>
              </a:xfrm>
              <a:prstGeom prst="rect">
                <a:avLst/>
              </a:prstGeom>
              <a:blipFill>
                <a:blip r:embed="rId8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B5740B2A-E765-F036-4735-67AA2B7562AF}"/>
                  </a:ext>
                </a:extLst>
              </p:cNvPr>
              <p:cNvSpPr txBox="1"/>
              <p:nvPr/>
            </p:nvSpPr>
            <p:spPr>
              <a:xfrm>
                <a:off x="3248653" y="5547955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B5740B2A-E765-F036-4735-67AA2B75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53" y="5547955"/>
                <a:ext cx="387863" cy="276999"/>
              </a:xfrm>
              <a:prstGeom prst="rect">
                <a:avLst/>
              </a:prstGeom>
              <a:blipFill>
                <a:blip r:embed="rId9"/>
                <a:stretch>
                  <a:fillRect l="-7813" b="-10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49D69C6-64DF-1E07-01F9-5065D4955E51}"/>
                  </a:ext>
                </a:extLst>
              </p:cNvPr>
              <p:cNvSpPr txBox="1"/>
              <p:nvPr/>
            </p:nvSpPr>
            <p:spPr>
              <a:xfrm>
                <a:off x="10288888" y="523678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49D69C6-64DF-1E07-01F9-5065D495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888" y="5236786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D85B941F-6C1B-E1D1-69E1-0FF35C20F5D0}"/>
                  </a:ext>
                </a:extLst>
              </p:cNvPr>
              <p:cNvSpPr txBox="1"/>
              <p:nvPr/>
            </p:nvSpPr>
            <p:spPr>
              <a:xfrm>
                <a:off x="5208069" y="2554593"/>
                <a:ext cx="35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D85B941F-6C1B-E1D1-69E1-0FF35C20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069" y="2554593"/>
                <a:ext cx="352019" cy="307777"/>
              </a:xfrm>
              <a:prstGeom prst="rect">
                <a:avLst/>
              </a:prstGeom>
              <a:blipFill>
                <a:blip r:embed="rId11"/>
                <a:stretch>
                  <a:fillRect l="-8621" r="-6897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D6602A6-0466-CBCB-E191-17AF289B5221}"/>
                  </a:ext>
                </a:extLst>
              </p:cNvPr>
              <p:cNvSpPr txBox="1"/>
              <p:nvPr/>
            </p:nvSpPr>
            <p:spPr>
              <a:xfrm>
                <a:off x="8937977" y="3481510"/>
                <a:ext cx="357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D6602A6-0466-CBCB-E191-17AF289B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977" y="3481510"/>
                <a:ext cx="357982" cy="307777"/>
              </a:xfrm>
              <a:prstGeom prst="rect">
                <a:avLst/>
              </a:prstGeom>
              <a:blipFill>
                <a:blip r:embed="rId12"/>
                <a:stretch>
                  <a:fillRect l="-8475" r="-8475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C8AB53ED-18D6-093F-C5C0-3576189033A7}"/>
                  </a:ext>
                </a:extLst>
              </p:cNvPr>
              <p:cNvSpPr txBox="1"/>
              <p:nvPr/>
            </p:nvSpPr>
            <p:spPr>
              <a:xfrm>
                <a:off x="4886731" y="4230576"/>
                <a:ext cx="4290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C8AB53ED-18D6-093F-C5C0-3576189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31" y="4230576"/>
                <a:ext cx="429027" cy="307777"/>
              </a:xfrm>
              <a:prstGeom prst="rect">
                <a:avLst/>
              </a:prstGeom>
              <a:blipFill>
                <a:blip r:embed="rId13"/>
                <a:stretch>
                  <a:fillRect l="-7143" r="-1429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C7C8EFFD-ECB3-975B-F3B4-1E7AE42E0FF0}"/>
                  </a:ext>
                </a:extLst>
              </p:cNvPr>
              <p:cNvSpPr txBox="1"/>
              <p:nvPr/>
            </p:nvSpPr>
            <p:spPr>
              <a:xfrm>
                <a:off x="3677112" y="3003983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C7C8EFFD-ECB3-975B-F3B4-1E7AE42E0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12" y="3003983"/>
                <a:ext cx="301685" cy="276999"/>
              </a:xfrm>
              <a:prstGeom prst="rect">
                <a:avLst/>
              </a:prstGeom>
              <a:blipFill>
                <a:blip r:embed="rId14"/>
                <a:stretch>
                  <a:fillRect l="-16000" r="-8000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A638EE74-D578-B024-D8D1-E60F65D335F9}"/>
                  </a:ext>
                </a:extLst>
              </p:cNvPr>
              <p:cNvSpPr txBox="1"/>
              <p:nvPr/>
            </p:nvSpPr>
            <p:spPr>
              <a:xfrm>
                <a:off x="3903011" y="5590161"/>
                <a:ext cx="378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A638EE74-D578-B024-D8D1-E60F65D33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011" y="5590161"/>
                <a:ext cx="378245" cy="276999"/>
              </a:xfrm>
              <a:prstGeom prst="rect">
                <a:avLst/>
              </a:prstGeom>
              <a:blipFill>
                <a:blip r:embed="rId15"/>
                <a:stretch>
                  <a:fillRect l="-12903" r="-1613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AF9933C3-E5C0-B560-A096-91D80B0E86BA}"/>
                  </a:ext>
                </a:extLst>
              </p:cNvPr>
              <p:cNvSpPr txBox="1"/>
              <p:nvPr/>
            </p:nvSpPr>
            <p:spPr>
              <a:xfrm>
                <a:off x="10940822" y="5121412"/>
                <a:ext cx="301266" cy="277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AF9933C3-E5C0-B560-A096-91D80B0E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822" y="5121412"/>
                <a:ext cx="301266" cy="277970"/>
              </a:xfrm>
              <a:prstGeom prst="rect">
                <a:avLst/>
              </a:prstGeom>
              <a:blipFill>
                <a:blip r:embed="rId16"/>
                <a:stretch>
                  <a:fillRect l="-20408" r="-8163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B8BC94EE-F459-EE5E-28C3-F2C905ABCDFA}"/>
                  </a:ext>
                </a:extLst>
              </p:cNvPr>
              <p:cNvSpPr txBox="1"/>
              <p:nvPr/>
            </p:nvSpPr>
            <p:spPr>
              <a:xfrm>
                <a:off x="9145054" y="1892962"/>
                <a:ext cx="1993623" cy="84029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B8BC94EE-F459-EE5E-28C3-F2C905AB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054" y="1892962"/>
                <a:ext cx="1993623" cy="84029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7F79D059-0351-4B68-33C3-89010079742A}"/>
                  </a:ext>
                </a:extLst>
              </p:cNvPr>
              <p:cNvSpPr txBox="1"/>
              <p:nvPr/>
            </p:nvSpPr>
            <p:spPr>
              <a:xfrm>
                <a:off x="7012203" y="1874194"/>
                <a:ext cx="1731436" cy="84029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7F79D059-0351-4B68-33C3-89010079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203" y="1874194"/>
                <a:ext cx="1731436" cy="8402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B5C11A2-BE3F-438F-6BE5-15B56338DEA1}"/>
                  </a:ext>
                </a:extLst>
              </p:cNvPr>
              <p:cNvSpPr txBox="1"/>
              <p:nvPr/>
            </p:nvSpPr>
            <p:spPr>
              <a:xfrm>
                <a:off x="4886731" y="3330863"/>
                <a:ext cx="56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B5C11A2-BE3F-438F-6BE5-15B56338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31" y="3330863"/>
                <a:ext cx="564800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178E09EB-FD88-B3EF-1D95-149EE05506BC}"/>
                  </a:ext>
                </a:extLst>
              </p:cNvPr>
              <p:cNvSpPr txBox="1"/>
              <p:nvPr/>
            </p:nvSpPr>
            <p:spPr>
              <a:xfrm>
                <a:off x="5637077" y="4894730"/>
                <a:ext cx="56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178E09EB-FD88-B3EF-1D95-149EE0550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77" y="4894730"/>
                <a:ext cx="56480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F1B8F7C-F1D6-D83D-2EE5-D8E52E5353D1}"/>
                  </a:ext>
                </a:extLst>
              </p:cNvPr>
              <p:cNvSpPr txBox="1"/>
              <p:nvPr/>
            </p:nvSpPr>
            <p:spPr>
              <a:xfrm>
                <a:off x="7869031" y="4120239"/>
                <a:ext cx="56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F1B8F7C-F1D6-D83D-2EE5-D8E52E535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31" y="4120239"/>
                <a:ext cx="564800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C01ED55A-C1FF-D74D-BD15-90DBAE47DA2E}"/>
              </a:ext>
            </a:extLst>
          </p:cNvPr>
          <p:cNvCxnSpPr/>
          <p:nvPr/>
        </p:nvCxnSpPr>
        <p:spPr>
          <a:xfrm>
            <a:off x="137442" y="5026385"/>
            <a:ext cx="720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86B8311-7BEA-234D-793D-0565008F549A}"/>
              </a:ext>
            </a:extLst>
          </p:cNvPr>
          <p:cNvCxnSpPr>
            <a:cxnSpLocks/>
          </p:cNvCxnSpPr>
          <p:nvPr/>
        </p:nvCxnSpPr>
        <p:spPr>
          <a:xfrm>
            <a:off x="137442" y="3619124"/>
            <a:ext cx="72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C7CFD9A7-7C05-7495-7384-61605948958D}"/>
              </a:ext>
            </a:extLst>
          </p:cNvPr>
          <p:cNvSpPr/>
          <p:nvPr/>
        </p:nvSpPr>
        <p:spPr>
          <a:xfrm>
            <a:off x="137442" y="4269910"/>
            <a:ext cx="720000" cy="4176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C1ED27B-8453-BA02-25D0-D7D681F6F212}"/>
              </a:ext>
            </a:extLst>
          </p:cNvPr>
          <p:cNvSpPr txBox="1"/>
          <p:nvPr/>
        </p:nvSpPr>
        <p:spPr>
          <a:xfrm>
            <a:off x="966145" y="4852333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rgbClr val="2F559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4</a:t>
            </a:r>
            <a:endParaRPr lang="zh-TW" altLang="en-US" sz="1600" b="1" dirty="0">
              <a:solidFill>
                <a:srgbClr val="2F559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4B4E9CF6-361F-547E-FC7B-814112CDAEB9}"/>
              </a:ext>
            </a:extLst>
          </p:cNvPr>
          <p:cNvSpPr txBox="1"/>
          <p:nvPr/>
        </p:nvSpPr>
        <p:spPr>
          <a:xfrm>
            <a:off x="982634" y="4309435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3</a:t>
            </a:r>
            <a:endParaRPr lang="zh-TW" altLang="en-US" sz="16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39F27BD-15E2-C872-6D24-DE148CA5673C}"/>
              </a:ext>
            </a:extLst>
          </p:cNvPr>
          <p:cNvSpPr txBox="1"/>
          <p:nvPr/>
        </p:nvSpPr>
        <p:spPr>
          <a:xfrm>
            <a:off x="955311" y="3497871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1</a:t>
            </a:r>
            <a:endParaRPr lang="zh-TW" altLang="en-US" sz="1600" b="1" dirty="0">
              <a:solidFill>
                <a:schemeClr val="accent6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38E44E0F-8459-0F5D-02CF-2F77AF68813D}"/>
              </a:ext>
            </a:extLst>
          </p:cNvPr>
          <p:cNvCxnSpPr>
            <a:cxnSpLocks/>
            <a:stCxn id="26" idx="1"/>
            <a:endCxn id="27" idx="0"/>
          </p:cNvCxnSpPr>
          <p:nvPr/>
        </p:nvCxnSpPr>
        <p:spPr>
          <a:xfrm rot="16200000" flipH="1" flipV="1">
            <a:off x="3730952" y="4576270"/>
            <a:ext cx="1371" cy="611374"/>
          </a:xfrm>
          <a:prstGeom prst="curvedConnector3">
            <a:avLst>
              <a:gd name="adj1" fmla="val -282016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接點: 弧形 109">
            <a:extLst>
              <a:ext uri="{FF2B5EF4-FFF2-40B4-BE49-F238E27FC236}">
                <a16:creationId xmlns:a16="http://schemas.microsoft.com/office/drawing/2014/main" id="{CEBD9BDF-8DD1-FAF0-3838-9D3F96E11920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rot="16200000" flipV="1">
            <a:off x="3444566" y="2173218"/>
            <a:ext cx="84691" cy="614913"/>
          </a:xfrm>
          <a:prstGeom prst="curvedConnector3">
            <a:avLst>
              <a:gd name="adj1" fmla="val 5965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接點: 弧形 113">
            <a:extLst>
              <a:ext uri="{FF2B5EF4-FFF2-40B4-BE49-F238E27FC236}">
                <a16:creationId xmlns:a16="http://schemas.microsoft.com/office/drawing/2014/main" id="{EC7547F1-4AEA-2545-1C8C-4C6DCDF84EFB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6200000" flipV="1">
            <a:off x="10634754" y="4372459"/>
            <a:ext cx="207855" cy="649040"/>
          </a:xfrm>
          <a:prstGeom prst="curvedConnector3">
            <a:avLst>
              <a:gd name="adj1" fmla="val 24256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B577442C-CFDE-5049-E05F-B5968FB539C5}"/>
              </a:ext>
            </a:extLst>
          </p:cNvPr>
          <p:cNvCxnSpPr>
            <a:cxnSpLocks/>
          </p:cNvCxnSpPr>
          <p:nvPr/>
        </p:nvCxnSpPr>
        <p:spPr>
          <a:xfrm>
            <a:off x="123780" y="4033150"/>
            <a:ext cx="72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524790BE-3CF9-4F64-BD01-D1CD617FC866}"/>
              </a:ext>
            </a:extLst>
          </p:cNvPr>
          <p:cNvSpPr txBox="1"/>
          <p:nvPr/>
        </p:nvSpPr>
        <p:spPr>
          <a:xfrm>
            <a:off x="966145" y="3883251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2</a:t>
            </a:r>
            <a:endParaRPr lang="zh-TW" altLang="en-US" sz="1600" b="1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D2880-0CF3-2CB0-6FB3-C2E1691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提供的完整檔案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508F3-3518-4E03-8188-FBB390E3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9220200" cy="4351338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ea typeface="微軟正黑體" panose="020B0604030504040204" pitchFamily="34" charset="-120"/>
              </a:rPr>
              <a:t>訓練主程式：</a:t>
            </a:r>
            <a:r>
              <a:rPr kumimoji="1" lang="en-US" altLang="zh-TW" dirty="0">
                <a:ea typeface="微軟正黑體" panose="020B0604030504040204" pitchFamily="34" charset="-120"/>
              </a:rPr>
              <a:t>main.py</a:t>
            </a:r>
          </a:p>
          <a:p>
            <a:r>
              <a:rPr kumimoji="1" lang="en-US" altLang="zh-TW" dirty="0">
                <a:ea typeface="微軟正黑體" panose="020B0604030504040204" pitchFamily="34" charset="-120"/>
              </a:rPr>
              <a:t>server</a:t>
            </a:r>
            <a:r>
              <a:rPr kumimoji="1" lang="zh-TW" altLang="en-US" dirty="0">
                <a:ea typeface="微軟正黑體" panose="020B0604030504040204" pitchFamily="34" charset="-120"/>
              </a:rPr>
              <a:t>： </a:t>
            </a:r>
            <a:r>
              <a:rPr kumimoji="1" lang="en-US" altLang="zh-TW" dirty="0" err="1">
                <a:ea typeface="微軟正黑體" panose="020B0604030504040204" pitchFamily="34" charset="-120"/>
              </a:rPr>
              <a:t>FLAlgorithms</a:t>
            </a:r>
            <a:r>
              <a:rPr kumimoji="1" lang="en-US" altLang="zh-TW" dirty="0">
                <a:ea typeface="微軟正黑體" panose="020B0604030504040204" pitchFamily="34" charset="-120"/>
              </a:rPr>
              <a:t>/servers/serverbase.py, serveravg.py</a:t>
            </a:r>
          </a:p>
          <a:p>
            <a:r>
              <a:rPr kumimoji="1" lang="en-US" altLang="zh-TW" dirty="0">
                <a:ea typeface="微軟正黑體" panose="020B0604030504040204" pitchFamily="34" charset="-120"/>
              </a:rPr>
              <a:t>user: </a:t>
            </a:r>
            <a:r>
              <a:rPr kumimoji="1" lang="en-US" altLang="zh-TW" dirty="0" err="1">
                <a:ea typeface="微軟正黑體" panose="020B0604030504040204" pitchFamily="34" charset="-120"/>
              </a:rPr>
              <a:t>FLAlgorithms</a:t>
            </a:r>
            <a:r>
              <a:rPr kumimoji="1" lang="en-US" altLang="zh-TW" dirty="0">
                <a:ea typeface="微軟正黑體" panose="020B0604030504040204" pitchFamily="34" charset="-120"/>
              </a:rPr>
              <a:t>/users/ userbase.py, useravg.py</a:t>
            </a:r>
          </a:p>
          <a:p>
            <a:r>
              <a:rPr kumimoji="1" lang="zh-TW" altLang="en-US" dirty="0">
                <a:ea typeface="微軟正黑體" panose="020B0604030504040204" pitchFamily="34" charset="-120"/>
              </a:rPr>
              <a:t>訓練資料：</a:t>
            </a:r>
            <a:r>
              <a:rPr kumimoji="1" lang="en-US" altLang="zh-TW" dirty="0">
                <a:ea typeface="微軟正黑體" panose="020B0604030504040204" pitchFamily="34" charset="-120"/>
              </a:rPr>
              <a:t>data/CIFAR10</a:t>
            </a:r>
          </a:p>
          <a:p>
            <a:r>
              <a:rPr kumimoji="1" lang="zh-TW" altLang="en-US" dirty="0">
                <a:ea typeface="微軟正黑體" panose="020B0604030504040204" pitchFamily="34" charset="-120"/>
              </a:rPr>
              <a:t>切割資料：</a:t>
            </a:r>
            <a:r>
              <a:rPr kumimoji="1" lang="en-US" altLang="zh-TW" dirty="0">
                <a:ea typeface="微軟正黑體" panose="020B0604030504040204" pitchFamily="34" charset="-120"/>
              </a:rPr>
              <a:t>data/CIFAR10/generate_niid_dirichlet.py</a:t>
            </a:r>
          </a:p>
          <a:p>
            <a:r>
              <a:rPr kumimoji="1" lang="zh-TW" altLang="en-US" dirty="0">
                <a:ea typeface="微軟正黑體" panose="020B0604030504040204" pitchFamily="34" charset="-120"/>
              </a:rPr>
              <a:t>執行指令：</a:t>
            </a:r>
            <a:r>
              <a:rPr kumimoji="1" lang="en-US" altLang="zh-TW" dirty="0">
                <a:ea typeface="微軟正黑體" panose="020B0604030504040204" pitchFamily="34" charset="-120"/>
              </a:rPr>
              <a:t>run.sh</a:t>
            </a:r>
          </a:p>
          <a:p>
            <a:endParaRPr kumimoji="1" lang="en-US" altLang="zh-TW" sz="3200" dirty="0"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7968F-D7FF-1E8D-A7A1-2C97C18F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47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D2880-0CF3-2CB0-6FB3-C2E1691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提供的完整檔案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7968F-D7FF-1E8D-A7A1-2C97C18F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13320C-6089-6BA3-BC87-7D430E6AFAB3}"/>
              </a:ext>
            </a:extLst>
          </p:cNvPr>
          <p:cNvSpPr txBox="1">
            <a:spLocks/>
          </p:cNvSpPr>
          <p:nvPr/>
        </p:nvSpPr>
        <p:spPr>
          <a:xfrm>
            <a:off x="5825067" y="680684"/>
            <a:ext cx="4459111" cy="5496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1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HFL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data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CIFAR10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generate_niid_dirichlet.py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FLAlgorithms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servers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trainmodel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resnet.py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users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utils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log_utils.py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model_config.py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main.py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run.sh</a:t>
            </a:r>
            <a:endParaRPr kumimoji="1"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C1BB11-A678-E037-BB73-89F75EB7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2" y="1707720"/>
            <a:ext cx="4309567" cy="42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46A-13D4-9D46-4345-309296C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需要由同學實作的兩個部分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8E6FF-7D56-DC36-70B2-006A071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11353800" cy="4280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Server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serverbase.py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請完成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Server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select_users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(self, model, beta)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aggregate_parameters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(self)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select_users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server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去選擇哪些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參與這一輪的訓練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aggregate_parameters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server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所擁有的訓練資料比例，將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的模型加權平均，形成新的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</a:t>
            </a:r>
          </a:p>
          <a:p>
            <a:pPr marL="0" indent="0"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User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userbase.py</a:t>
            </a: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請完成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User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(self, mode, beta)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這個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分配給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初始化自己的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535D2-C2D8-B11E-5383-CE04B4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7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46A-13D4-9D46-4345-309296C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需要由同學探討的部分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8E6FF-7D56-DC36-70B2-006A071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11353800" cy="43978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distribution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generate_niid_dirichlet.py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n_class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sampling_ratio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1.0 </a:t>
            </a:r>
            <a:r>
              <a:rPr kumimoji="1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--alpha {50.0}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n_user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請同學探討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{0.1, 50.0}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兩種情況下，每個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資料分布的情況，以及對訓練出來的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 accuracy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會有什麼差異 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附兩個對應的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 accuracy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截圖在報告中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/>
              <a:t>2.</a:t>
            </a:r>
            <a:r>
              <a:rPr kumimoji="1" lang="zh-TW" altLang="en-US" dirty="0"/>
              <a:t> </a:t>
            </a:r>
            <a:r>
              <a:rPr kumimoji="1" lang="en-US" altLang="zh-TW" dirty="0"/>
              <a:t>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users in a round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main.py --dataset CIFAR10-alpha100.0-ratio1.0-users10 --algorithm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FedAvg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num_glob_iters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200 --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local_epochs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 </a:t>
            </a:r>
            <a:r>
              <a:rPr kumimoji="1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kumimoji="1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{10}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0.1 --model resnet18 --device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請同學探討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{2, 10}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兩種情況下，訓練出來的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global model accuracy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與模型收斂速度的差異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535D2-C2D8-B11E-5383-CE04B4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42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46A-13D4-9D46-4345-309296C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8E6FF-7D56-DC36-70B2-006A071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612"/>
            <a:ext cx="11353800" cy="43978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distribution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/>
              <a:t>2.   Train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535D2-C2D8-B11E-5383-CE04B4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3436"/>
            <a:ext cx="2743200" cy="365125"/>
          </a:xfrm>
        </p:spPr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6B9729-B9C2-DB0E-8058-4CE1977F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1" y="2038663"/>
            <a:ext cx="9586006" cy="13903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835913-7F71-F7F5-AF9A-F66EBDEDD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67" y="3842905"/>
            <a:ext cx="11449194" cy="9836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7274E3-1A11-FDDD-7E09-31911EFEC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81043"/>
            <a:ext cx="12192000" cy="8008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811DE4-F705-F417-777E-78BDF5A38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25599"/>
            <a:ext cx="12192000" cy="5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1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10584</TotalTime>
  <Words>1015</Words>
  <Application>Microsoft Office PowerPoint</Application>
  <PresentationFormat>寬螢幕</PresentationFormat>
  <Paragraphs>166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Helvetica Neue</vt:lpstr>
      <vt:lpstr>Microsoft JhengHei UI</vt:lpstr>
      <vt:lpstr>微軟正黑體</vt:lpstr>
      <vt:lpstr>Arial</vt:lpstr>
      <vt:lpstr>Arial Rounded MT Bold</vt:lpstr>
      <vt:lpstr>Calibri</vt:lpstr>
      <vt:lpstr>Calibri Light</vt:lpstr>
      <vt:lpstr>Cambria Math</vt:lpstr>
      <vt:lpstr>Times New Roman</vt:lpstr>
      <vt:lpstr>Office 佈景主題</vt:lpstr>
      <vt:lpstr>Horizontal Federated Learning</vt:lpstr>
      <vt:lpstr>大綱</vt:lpstr>
      <vt:lpstr>作業介紹</vt:lpstr>
      <vt:lpstr>Horizontal Federated Learning</vt:lpstr>
      <vt:lpstr>提供的完整檔案</vt:lpstr>
      <vt:lpstr>提供的完整檔案</vt:lpstr>
      <vt:lpstr>需要由同學實作的兩個部分</vt:lpstr>
      <vt:lpstr>需要由同學探討的部分</vt:lpstr>
      <vt:lpstr>指令</vt:lpstr>
      <vt:lpstr>需要使用到的套件</vt:lpstr>
      <vt:lpstr>繳交內容</vt:lpstr>
      <vt:lpstr>繳交內容</vt:lpstr>
      <vt:lpstr>評分標準</vt:lpstr>
      <vt:lpstr>繳交期限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旭翔 李</cp:lastModifiedBy>
  <cp:revision>1149</cp:revision>
  <dcterms:created xsi:type="dcterms:W3CDTF">2019-03-14T07:19:39Z</dcterms:created>
  <dcterms:modified xsi:type="dcterms:W3CDTF">2024-05-28T02:52:07Z</dcterms:modified>
</cp:coreProperties>
</file>