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632" r:id="rId2"/>
    <p:sldId id="633" r:id="rId3"/>
    <p:sldId id="634" r:id="rId4"/>
    <p:sldId id="635" r:id="rId5"/>
    <p:sldId id="636" r:id="rId6"/>
  </p:sldIdLst>
  <p:sldSz cx="9144000" cy="6858000" type="screen4x3"/>
  <p:notesSz cx="7099300" cy="102346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43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000"/>
    <a:srgbClr val="00FA00"/>
    <a:srgbClr val="D2D2F4"/>
    <a:srgbClr val="69FF69"/>
    <a:srgbClr val="00E600"/>
    <a:srgbClr val="00DC00"/>
    <a:srgbClr val="00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01" autoAdjust="0"/>
    <p:restoredTop sz="96208" autoAdjust="0"/>
  </p:normalViewPr>
  <p:slideViewPr>
    <p:cSldViewPr snapToGrid="0" showGuides="1">
      <p:cViewPr varScale="1">
        <p:scale>
          <a:sx n="124" d="100"/>
          <a:sy n="124" d="100"/>
        </p:scale>
        <p:origin x="1080" y="168"/>
      </p:cViewPr>
      <p:guideLst>
        <p:guide orient="horz" pos="2205"/>
        <p:guide pos="43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fr-FR" altLang="x-none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fr-FR" altLang="x-none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fr-FR" altLang="x-none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>
                <a:latin typeface="Times New Roman" charset="0"/>
              </a:defRPr>
            </a:lvl1pPr>
          </a:lstStyle>
          <a:p>
            <a:pPr>
              <a:defRPr/>
            </a:pPr>
            <a:fld id="{E3F29080-A536-4041-A21C-D6FCB14FFB3D}" type="slidenum">
              <a:rPr lang="fr-FR" altLang="x-none"/>
              <a:pPr>
                <a:defRPr/>
              </a:pPr>
              <a:t>‹N°›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fr-FR" altLang="x-none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fr-FR" altLang="x-none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x-none" noProof="0"/>
              <a:t>Cliquez pour modifier les styles du texte du masque</a:t>
            </a:r>
          </a:p>
          <a:p>
            <a:pPr lvl="1"/>
            <a:r>
              <a:rPr lang="fr-FR" altLang="x-none" noProof="0"/>
              <a:t>Deuxième niveau</a:t>
            </a:r>
          </a:p>
          <a:p>
            <a:pPr lvl="2"/>
            <a:r>
              <a:rPr lang="fr-FR" altLang="x-none" noProof="0"/>
              <a:t>Troisième niveau</a:t>
            </a:r>
          </a:p>
          <a:p>
            <a:pPr lvl="3"/>
            <a:r>
              <a:rPr lang="fr-FR" altLang="x-none" noProof="0"/>
              <a:t>Quatrième niveau</a:t>
            </a:r>
          </a:p>
          <a:p>
            <a:pPr lvl="4"/>
            <a:r>
              <a:rPr lang="fr-FR" altLang="x-none" noProof="0"/>
              <a:t>Cinquième niveau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fr-FR" altLang="x-none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>
                <a:latin typeface="Times New Roman" charset="0"/>
              </a:defRPr>
            </a:lvl1pPr>
          </a:lstStyle>
          <a:p>
            <a:pPr>
              <a:defRPr/>
            </a:pPr>
            <a:fld id="{08044D52-ED62-464C-864F-450DF58A7B56}" type="slidenum">
              <a:rPr lang="fr-FR" altLang="x-none"/>
              <a:pPr>
                <a:defRPr/>
              </a:pPr>
              <a:t>‹N°›</a:t>
            </a:fld>
            <a:endParaRPr lang="fr-F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044D52-ED62-464C-864F-450DF58A7B56}" type="slidenum">
              <a:rPr lang="fr-FR" altLang="x-none" smtClean="0"/>
              <a:pPr>
                <a:defRPr/>
              </a:pPr>
              <a:t>1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1684283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044D52-ED62-464C-864F-450DF58A7B56}" type="slidenum">
              <a:rPr lang="fr-FR" altLang="x-none" smtClean="0"/>
              <a:pPr>
                <a:defRPr/>
              </a:pPr>
              <a:t>2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446202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044D52-ED62-464C-864F-450DF58A7B56}" type="slidenum">
              <a:rPr lang="fr-FR" altLang="x-none" smtClean="0"/>
              <a:pPr>
                <a:defRPr/>
              </a:pPr>
              <a:t>3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2092728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044D52-ED62-464C-864F-450DF58A7B56}" type="slidenum">
              <a:rPr lang="fr-FR" altLang="x-none" smtClean="0"/>
              <a:pPr>
                <a:defRPr/>
              </a:pPr>
              <a:t>4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3745127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044D52-ED62-464C-864F-450DF58A7B56}" type="slidenum">
              <a:rPr lang="fr-FR" altLang="x-none" smtClean="0"/>
              <a:pPr>
                <a:defRPr/>
              </a:pPr>
              <a:t>5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190390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x-none"/>
              <a:t>T. Paquet     S1 UE 8 : Analyse et Visualisation de Données        M1-SID parcours SD</a:t>
            </a:r>
            <a:endParaRPr lang="fr-FR" altLang="x-none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73AE2-E50E-C142-A97A-053460FB97DF}" type="slidenum">
              <a:rPr lang="fr-FR" altLang="x-none"/>
              <a:pPr>
                <a:defRPr/>
              </a:pPr>
              <a:t>‹N°›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175086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x-none"/>
              <a:t>T. Paquet     S1 UE 8 : Analyse et Visualisation de Données        M1-SID parcours SD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CC9EA-8EEA-E544-B897-F7E8A81F5E8B}" type="slidenum">
              <a:rPr lang="fr-FR" altLang="x-none"/>
              <a:pPr>
                <a:defRPr/>
              </a:pPr>
              <a:t>‹N°›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206068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x-none"/>
              <a:t>T. Paquet     S1 UE 8 : Analyse et Visualisation de Données        M1-SID parcours SD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02973-90A4-9449-BC40-0CD3753138AB}" type="slidenum">
              <a:rPr lang="fr-FR" altLang="x-none"/>
              <a:pPr>
                <a:defRPr/>
              </a:pPr>
              <a:t>‹N°›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1515398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re et 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x-none"/>
              <a:t>T. Paquet     S1 UE 8 : Analyse et Visualisation de Données        M1-SID parcours SD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95303-E120-5942-B8CC-F26F63F18E23}" type="slidenum">
              <a:rPr lang="fr-FR" altLang="x-none"/>
              <a:pPr>
                <a:defRPr/>
              </a:pPr>
              <a:t>‹N°›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152082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x-none"/>
              <a:t>T. Paquet     S1 UE 8 : Analyse et Visualisation de Données        M1-SID parcours SD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22764-4E4D-D04B-A81A-72764FCAD6E0}" type="slidenum">
              <a:rPr lang="fr-FR" altLang="x-none"/>
              <a:pPr>
                <a:defRPr/>
              </a:pPr>
              <a:t>‹N°›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54318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x-none"/>
              <a:t>T. Paquet     S1 UE 8 : Analyse et Visualisation de Données        M1-SID parcours SD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D79B3-0D5E-A942-AD18-17EB76C3B55D}" type="slidenum">
              <a:rPr lang="fr-FR" altLang="x-none"/>
              <a:pPr>
                <a:defRPr/>
              </a:pPr>
              <a:t>‹N°›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194719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x-none"/>
              <a:t>T. Paquet     S1 UE 8 : Analyse et Visualisation de Données        M1-SID parcours SD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ADBAF-8C7F-CB46-AF61-55DDEC5FA767}" type="slidenum">
              <a:rPr lang="fr-FR" altLang="x-none"/>
              <a:pPr>
                <a:defRPr/>
              </a:pPr>
              <a:t>‹N°›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93086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x-none"/>
              <a:t>T. Paquet     S1 UE 8 : Analyse et Visualisation de Données        M1-SID parcours SD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EFF50-2370-AD43-8D3C-3396BA19E6A6}" type="slidenum">
              <a:rPr lang="fr-FR" altLang="x-none"/>
              <a:pPr>
                <a:defRPr/>
              </a:pPr>
              <a:t>‹N°›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63800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x-none"/>
              <a:t>T. Paquet     S1 UE 8 : Analyse et Visualisation de Données        M1-SID parcours SD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66C07-50CC-E542-903F-A56AC60DF791}" type="slidenum">
              <a:rPr lang="fr-FR" altLang="x-none"/>
              <a:pPr>
                <a:defRPr/>
              </a:pPr>
              <a:t>‹N°›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58216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x-none"/>
              <a:t>T. Paquet     S1 UE 8 : Analyse et Visualisation de Données        M1-SID parcours SD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ADD30-6F4C-104C-B35C-9C5EBA550E1F}" type="slidenum">
              <a:rPr lang="fr-FR" altLang="x-none"/>
              <a:pPr>
                <a:defRPr/>
              </a:pPr>
              <a:t>‹N°›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57920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1423733" y="6248400"/>
            <a:ext cx="6420856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x-none"/>
              <a:t>T. Paquet     S1 UE 8 : Analyse et Visualisation de Données        M1-SID parcours SD</a:t>
            </a:r>
            <a:endParaRPr lang="fr-FR" altLang="x-none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462254" y="6248400"/>
            <a:ext cx="863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3B0C9-DD87-2C4A-AF00-E72B17A5ADEE}" type="slidenum">
              <a:rPr lang="fr-FR" altLang="x-none"/>
              <a:pPr>
                <a:defRPr/>
              </a:pPr>
              <a:t>‹N°›</a:t>
            </a:fld>
            <a:endParaRPr lang="fr-FR" altLang="x-none" dirty="0"/>
          </a:p>
        </p:txBody>
      </p:sp>
    </p:spTree>
    <p:extLst>
      <p:ext uri="{BB962C8B-B14F-4D97-AF65-F5344CB8AC3E}">
        <p14:creationId xmlns:p14="http://schemas.microsoft.com/office/powerpoint/2010/main" val="18197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x-none"/>
              <a:t>T. Paquet     S1 UE 8 : Analyse et Visualisation de Données        M1-SID parcours SD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890C7-7E0E-8040-BFFF-2F7522CA41E4}" type="slidenum">
              <a:rPr lang="fr-FR" altLang="x-none"/>
              <a:pPr>
                <a:defRPr/>
              </a:pPr>
              <a:t>‹N°›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37250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x-none"/>
              <a:t>T. Paquet     S1 UE 8 : Analyse et Visualisation de Données        M1-SID parcours SD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6EE32-BF51-A54C-B076-D363DC91E442}" type="slidenum">
              <a:rPr lang="fr-FR" altLang="x-none"/>
              <a:pPr>
                <a:defRPr/>
              </a:pPr>
              <a:t>‹N°›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78618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x-none"/>
              <a:t>Cliquez pour modifier le style du titre du masque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x-none"/>
              <a:t>Cliquez pour modifier les styles du texte du masque</a:t>
            </a:r>
          </a:p>
          <a:p>
            <a:pPr lvl="1"/>
            <a:r>
              <a:rPr lang="fr-FR" altLang="x-none"/>
              <a:t>Deuxième niveau</a:t>
            </a:r>
          </a:p>
          <a:p>
            <a:pPr lvl="2"/>
            <a:r>
              <a:rPr lang="fr-FR" altLang="x-none"/>
              <a:t>Troisième niveau</a:t>
            </a:r>
          </a:p>
          <a:p>
            <a:pPr lvl="3"/>
            <a:r>
              <a:rPr lang="fr-FR" altLang="x-none"/>
              <a:t>Quatrième niveau</a:t>
            </a:r>
          </a:p>
          <a:p>
            <a:pPr lvl="4"/>
            <a:r>
              <a:rPr lang="fr-FR" altLang="x-none"/>
              <a:t>Cinquième niveau</a:t>
            </a: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1676400" y="990600"/>
            <a:ext cx="5867400" cy="0"/>
          </a:xfrm>
          <a:prstGeom prst="line">
            <a:avLst/>
          </a:prstGeom>
          <a:noFill/>
          <a:ln w="57150">
            <a:solidFill>
              <a:srgbClr val="CC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19050">
            <a:solidFill>
              <a:srgbClr val="CC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248400"/>
            <a:ext cx="544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CC00FF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fr-FR" altLang="x-none"/>
              <a:t>T. Paquet     S1 UE 8 : Analyse et Visualisation de Données        M1-SID parcours SD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7400" y="624840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CC00FF"/>
                </a:solidFill>
                <a:latin typeface="+mn-lt"/>
              </a:defRPr>
            </a:lvl1pPr>
          </a:lstStyle>
          <a:p>
            <a:pPr>
              <a:defRPr/>
            </a:pPr>
            <a:fld id="{FD2D6760-8379-B847-A999-03221CDAAB92}" type="slidenum">
              <a:rPr lang="fr-FR" altLang="x-none"/>
              <a:pPr>
                <a:defRPr/>
              </a:pPr>
              <a:t>‹N°›</a:t>
            </a:fld>
            <a:endParaRPr lang="fr-FR" altLang="x-none"/>
          </a:p>
        </p:txBody>
      </p:sp>
      <p:pic>
        <p:nvPicPr>
          <p:cNvPr id="2" name="Image 3" descr="logo-univ-rouen-normandie-couleur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6276975"/>
            <a:ext cx="11842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3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D059D960-42FD-6149-F846-12B042FAC33B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98522" y="6219354"/>
            <a:ext cx="442278" cy="63256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x-none"/>
              <a:t>T. Paquet     S1 UE 8 : Analyse et Visualisation de Données        M1-SID parcours SD</a:t>
            </a:r>
            <a:endParaRPr lang="fr-FR" altLang="x-none" dirty="0"/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D53A9B-D445-D14D-89EE-176709358068}" type="slidenum">
              <a:rPr lang="fr-FR" altLang="x-none"/>
              <a:pPr>
                <a:defRPr/>
              </a:pPr>
              <a:t>1</a:t>
            </a:fld>
            <a:endParaRPr lang="fr-FR" altLang="x-none"/>
          </a:p>
        </p:txBody>
      </p:sp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838200" y="3048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lvl="0"/>
            <a:r>
              <a:rPr lang="fr-FR" sz="2000" b="1" dirty="0">
                <a:solidFill>
                  <a:schemeClr val="tx2"/>
                </a:solidFill>
                <a:latin typeface="Arial" charset="0"/>
              </a:rPr>
              <a:t>TP - Modèles de Mélanges Gaussiens </a:t>
            </a:r>
          </a:p>
        </p:txBody>
      </p:sp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280415" y="981911"/>
            <a:ext cx="877580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eaLnBrk="1" hangingPunct="1">
              <a:defRPr/>
            </a:pPr>
            <a:r>
              <a:rPr lang="fr-FR" altLang="x-none" sz="1400" dirty="0">
                <a:solidFill>
                  <a:srgbClr val="0070C0"/>
                </a:solidFill>
                <a:latin typeface="Arial" charset="0"/>
                <a:cs typeface="Arial" charset="0"/>
              </a:rPr>
              <a:t>Télécharger le code </a:t>
            </a:r>
            <a:r>
              <a:rPr lang="fr-FR" altLang="x-none" sz="1400" dirty="0" err="1">
                <a:solidFill>
                  <a:srgbClr val="0070C0"/>
                </a:solidFill>
                <a:latin typeface="Arial" charset="0"/>
                <a:cs typeface="Arial" charset="0"/>
              </a:rPr>
              <a:t>your_GMM.py</a:t>
            </a:r>
            <a:r>
              <a:rPr lang="fr-FR" altLang="x-none" sz="1400" dirty="0">
                <a:solidFill>
                  <a:srgbClr val="0070C0"/>
                </a:solidFill>
                <a:latin typeface="Arial" charset="0"/>
                <a:cs typeface="Arial" charset="0"/>
              </a:rPr>
              <a:t> depuis votre intranet</a:t>
            </a:r>
            <a:endParaRPr lang="fr-FR" altLang="x-none" sz="1400" dirty="0">
              <a:latin typeface="Arial" charset="0"/>
              <a:cs typeface="Arial" charset="0"/>
            </a:endParaRPr>
          </a:p>
          <a:p>
            <a:pPr marL="0" indent="0" eaLnBrk="1" hangingPunct="1">
              <a:defRPr/>
            </a:pPr>
            <a:r>
              <a:rPr lang="fr-FR" altLang="x-none" sz="1400" b="1" dirty="0">
                <a:latin typeface="Arial" charset="0"/>
                <a:cs typeface="Arial" charset="0"/>
              </a:rPr>
              <a:t>En vous référant à la page 5 du cours, écrire la méthode qui génère des données </a:t>
            </a:r>
          </a:p>
          <a:p>
            <a:pPr marL="0" indent="0" eaLnBrk="1" hangingPunct="1">
              <a:defRPr/>
            </a:pPr>
            <a:r>
              <a:rPr lang="fr-FR" altLang="x-none" sz="1400" b="1" dirty="0">
                <a:latin typeface="Arial" charset="0"/>
                <a:cs typeface="Arial" charset="0"/>
              </a:rPr>
              <a:t>et qui est conforme au modèle de mélange passé en argument</a:t>
            </a:r>
          </a:p>
          <a:p>
            <a:pPr marL="0" indent="0" eaLnBrk="1" hangingPunct="1">
              <a:defRPr/>
            </a:pPr>
            <a:r>
              <a:rPr lang="fr-FR" altLang="x-none" sz="1200" dirty="0">
                <a:solidFill>
                  <a:schemeClr val="accent4"/>
                </a:solidFill>
                <a:latin typeface="Courier" pitchFamily="2" charset="0"/>
                <a:cs typeface="Arial" charset="0"/>
              </a:rPr>
              <a:t>﻿</a:t>
            </a:r>
            <a:r>
              <a:rPr lang="fr-FR" altLang="x-none" sz="1200" dirty="0" err="1">
                <a:solidFill>
                  <a:schemeClr val="accent4"/>
                </a:solidFill>
                <a:latin typeface="Courier" pitchFamily="2" charset="0"/>
                <a:cs typeface="Arial" charset="0"/>
              </a:rPr>
              <a:t>def</a:t>
            </a:r>
            <a:r>
              <a:rPr lang="fr-FR" altLang="x-none" sz="1200" dirty="0">
                <a:solidFill>
                  <a:schemeClr val="accent4"/>
                </a:solidFill>
                <a:latin typeface="Courier" pitchFamily="2" charset="0"/>
                <a:cs typeface="Arial" charset="0"/>
              </a:rPr>
              <a:t> </a:t>
            </a:r>
            <a:r>
              <a:rPr lang="fr-FR" altLang="x-none" sz="1400" dirty="0" err="1">
                <a:solidFill>
                  <a:schemeClr val="accent4"/>
                </a:solidFill>
                <a:latin typeface="Courier" pitchFamily="2" charset="0"/>
                <a:cs typeface="Arial" charset="0"/>
              </a:rPr>
              <a:t>my_GMM_generate</a:t>
            </a:r>
            <a:r>
              <a:rPr lang="fr-FR" altLang="x-none" sz="1400" dirty="0">
                <a:solidFill>
                  <a:schemeClr val="accent4"/>
                </a:solidFill>
                <a:latin typeface="Courier" pitchFamily="2" charset="0"/>
                <a:cs typeface="Arial" charset="0"/>
              </a:rPr>
              <a:t>(</a:t>
            </a:r>
            <a:r>
              <a:rPr lang="fr-FR" altLang="x-none" sz="1400" dirty="0" err="1">
                <a:solidFill>
                  <a:schemeClr val="accent4"/>
                </a:solidFill>
                <a:latin typeface="Courier" pitchFamily="2" charset="0"/>
                <a:cs typeface="Arial" charset="0"/>
              </a:rPr>
              <a:t>P,Mean,Cov,N,Visualisation</a:t>
            </a:r>
            <a:r>
              <a:rPr lang="fr-FR" altLang="x-none" sz="1400" dirty="0">
                <a:solidFill>
                  <a:schemeClr val="accent4"/>
                </a:solidFill>
                <a:latin typeface="Courier" pitchFamily="2" charset="0"/>
                <a:cs typeface="Arial" charset="0"/>
              </a:rPr>
              <a:t>=False):</a:t>
            </a:r>
          </a:p>
          <a:p>
            <a:pPr marL="0" indent="0" eaLnBrk="1" hangingPunct="1">
              <a:defRPr/>
            </a:pPr>
            <a:r>
              <a:rPr lang="fr-FR" altLang="x-none" sz="1400" dirty="0">
                <a:solidFill>
                  <a:srgbClr val="92D050"/>
                </a:solidFill>
                <a:latin typeface="Courier" pitchFamily="2" charset="0"/>
                <a:cs typeface="Arial" charset="0"/>
              </a:rPr>
              <a:t>    ’’’ P: les probabilité a priori des clusters’’’</a:t>
            </a:r>
          </a:p>
          <a:p>
            <a:pPr marL="0" indent="0" eaLnBrk="1" hangingPunct="1">
              <a:defRPr/>
            </a:pPr>
            <a:r>
              <a:rPr lang="fr-FR" altLang="x-none" sz="1400" dirty="0">
                <a:solidFill>
                  <a:srgbClr val="92D050"/>
                </a:solidFill>
                <a:latin typeface="Courier" pitchFamily="2" charset="0"/>
                <a:cs typeface="Arial" charset="0"/>
              </a:rPr>
              <a:t>    ‘’’ </a:t>
            </a:r>
            <a:r>
              <a:rPr lang="fr-FR" altLang="x-none" sz="1400" dirty="0" err="1">
                <a:solidFill>
                  <a:srgbClr val="92D050"/>
                </a:solidFill>
                <a:latin typeface="Courier" pitchFamily="2" charset="0"/>
                <a:cs typeface="Arial" charset="0"/>
              </a:rPr>
              <a:t>Mean</a:t>
            </a:r>
            <a:r>
              <a:rPr lang="fr-FR" altLang="x-none" sz="1400" dirty="0">
                <a:solidFill>
                  <a:srgbClr val="92D050"/>
                </a:solidFill>
                <a:latin typeface="Courier" pitchFamily="2" charset="0"/>
                <a:cs typeface="Arial" charset="0"/>
              </a:rPr>
              <a:t> : la matrice contenant les K centroïdes’’’</a:t>
            </a:r>
          </a:p>
          <a:p>
            <a:pPr marL="0" indent="0" eaLnBrk="1" hangingPunct="1">
              <a:defRPr/>
            </a:pPr>
            <a:r>
              <a:rPr lang="fr-FR" altLang="x-none" sz="1400" dirty="0">
                <a:solidFill>
                  <a:srgbClr val="92D050"/>
                </a:solidFill>
                <a:latin typeface="Courier" pitchFamily="2" charset="0"/>
                <a:cs typeface="Arial" charset="0"/>
              </a:rPr>
              <a:t>    ‘’’ </a:t>
            </a:r>
            <a:r>
              <a:rPr lang="fr-FR" altLang="x-none" sz="1400" dirty="0" err="1">
                <a:solidFill>
                  <a:srgbClr val="92D050"/>
                </a:solidFill>
                <a:latin typeface="Courier" pitchFamily="2" charset="0"/>
                <a:cs typeface="Arial" charset="0"/>
              </a:rPr>
              <a:t>Cov</a:t>
            </a:r>
            <a:r>
              <a:rPr lang="fr-FR" altLang="x-none" sz="1400" dirty="0">
                <a:solidFill>
                  <a:srgbClr val="92D050"/>
                </a:solidFill>
                <a:latin typeface="Courier" pitchFamily="2" charset="0"/>
                <a:cs typeface="Arial" charset="0"/>
              </a:rPr>
              <a:t> : le tenseur contenant les K matrice de covariances ‘’’</a:t>
            </a:r>
          </a:p>
          <a:p>
            <a:pPr marL="0" indent="0" eaLnBrk="1" hangingPunct="1">
              <a:defRPr/>
            </a:pPr>
            <a:r>
              <a:rPr lang="fr-FR" altLang="x-none" sz="1400" dirty="0">
                <a:latin typeface="Courier" pitchFamily="2" charset="0"/>
                <a:cs typeface="Arial" charset="0"/>
              </a:rPr>
              <a:t>    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K,p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 = 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np.shape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(C)</a:t>
            </a:r>
          </a:p>
          <a:p>
            <a:pPr marL="0" indent="0" eaLnBrk="1" hangingPunct="1">
              <a:defRPr/>
            </a:pPr>
            <a:r>
              <a:rPr lang="fr-FR" altLang="x-none" sz="1400" dirty="0">
                <a:latin typeface="Courier" pitchFamily="2" charset="0"/>
                <a:cs typeface="Arial" charset="0"/>
              </a:rPr>
              <a:t>    </a:t>
            </a:r>
            <a:r>
              <a:rPr lang="fr-FR" altLang="x-none" sz="1400" dirty="0">
                <a:solidFill>
                  <a:srgbClr val="0070C0"/>
                </a:solidFill>
                <a:latin typeface="Courier" pitchFamily="2" charset="0"/>
                <a:cs typeface="Arial" charset="0"/>
              </a:rPr>
              <a:t># insérer votre code ici</a:t>
            </a:r>
          </a:p>
          <a:p>
            <a:pPr marL="0" indent="0" eaLnBrk="1" hangingPunct="1">
              <a:defRPr/>
            </a:pPr>
            <a:endParaRPr lang="fr-FR" altLang="x-none" sz="1400" dirty="0">
              <a:solidFill>
                <a:srgbClr val="0070C0"/>
              </a:solidFill>
              <a:latin typeface="Courier" pitchFamily="2" charset="0"/>
              <a:cs typeface="Arial" charset="0"/>
            </a:endParaRPr>
          </a:p>
          <a:p>
            <a:pPr marL="0" indent="0" eaLnBrk="1" hangingPunct="1">
              <a:defRPr/>
            </a:pPr>
            <a:r>
              <a:rPr lang="fr-FR" altLang="x-none" sz="1400" dirty="0">
                <a:solidFill>
                  <a:srgbClr val="0070C0"/>
                </a:solidFill>
                <a:latin typeface="Courier" pitchFamily="2" charset="0"/>
                <a:cs typeface="Arial" charset="0"/>
              </a:rPr>
              <a:t>    #   </a:t>
            </a:r>
          </a:p>
          <a:p>
            <a:pPr marL="0" indent="0" eaLnBrk="1" hangingPunct="1">
              <a:defRPr/>
            </a:pPr>
            <a:r>
              <a:rPr lang="fr-FR" altLang="x-none" sz="1400" dirty="0">
                <a:latin typeface="Courier" pitchFamily="2" charset="0"/>
                <a:cs typeface="Arial" charset="0"/>
              </a:rPr>
              <a:t>    if Visualisation: #on visualise les deux premières coordonnées </a:t>
            </a:r>
          </a:p>
          <a:p>
            <a:pPr marL="0" indent="0" eaLnBrk="1" hangingPunct="1">
              <a:defRPr/>
            </a:pPr>
            <a:r>
              <a:rPr lang="fr-FR" altLang="x-none" sz="1400" dirty="0">
                <a:latin typeface="Courier" pitchFamily="2" charset="0"/>
                <a:cs typeface="Arial" charset="0"/>
              </a:rPr>
              <a:t>        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plt.figure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(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figsize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=(8,8))</a:t>
            </a:r>
          </a:p>
          <a:p>
            <a:pPr marL="0" indent="0" eaLnBrk="1" hangingPunct="1">
              <a:defRPr/>
            </a:pPr>
            <a:r>
              <a:rPr lang="fr-FR" altLang="x-none" sz="1400" dirty="0">
                <a:latin typeface="Courier" pitchFamily="2" charset="0"/>
                <a:cs typeface="Arial" charset="0"/>
              </a:rPr>
              <a:t>        for k in range(K):</a:t>
            </a:r>
          </a:p>
          <a:p>
            <a:pPr marL="0" indent="0" eaLnBrk="1" hangingPunct="1">
              <a:defRPr/>
            </a:pPr>
            <a:r>
              <a:rPr lang="fr-FR" altLang="x-none" sz="1400" dirty="0">
                <a:latin typeface="Courier" pitchFamily="2" charset="0"/>
                <a:cs typeface="Arial" charset="0"/>
              </a:rPr>
              <a:t>            bornes[k+1]+=bornes[k]</a:t>
            </a:r>
          </a:p>
          <a:p>
            <a:pPr marL="0" indent="0" eaLnBrk="1" hangingPunct="1">
              <a:defRPr/>
            </a:pPr>
            <a:r>
              <a:rPr lang="fr-FR" altLang="x-none" sz="1400" dirty="0">
                <a:latin typeface="Courier" pitchFamily="2" charset="0"/>
                <a:cs typeface="Arial" charset="0"/>
              </a:rPr>
              <a:t>            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plt.plot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(X[bornes[k]:bornes[k+1],0],</a:t>
            </a:r>
          </a:p>
          <a:p>
            <a:pPr marL="0" indent="0" eaLnBrk="1" hangingPunct="1">
              <a:defRPr/>
            </a:pPr>
            <a:r>
              <a:rPr lang="fr-FR" altLang="x-none" sz="1400" dirty="0">
                <a:latin typeface="Courier" pitchFamily="2" charset="0"/>
                <a:cs typeface="Arial" charset="0"/>
              </a:rPr>
              <a:t>                     X[bornes[k]:bornes[k+1],1],</a:t>
            </a:r>
          </a:p>
          <a:p>
            <a:pPr marL="0" indent="0" eaLnBrk="1" hangingPunct="1">
              <a:defRPr/>
            </a:pPr>
            <a:r>
              <a:rPr lang="fr-FR" altLang="x-none" sz="1400" dirty="0">
                <a:latin typeface="Courier" pitchFamily="2" charset="0"/>
                <a:cs typeface="Arial" charset="0"/>
              </a:rPr>
              <a:t>                     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colors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[k]+'o',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markersize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=4,markeredgewidth=3)</a:t>
            </a:r>
          </a:p>
          <a:p>
            <a:pPr marL="0" indent="0" eaLnBrk="1" hangingPunct="1">
              <a:defRPr/>
            </a:pPr>
            <a:r>
              <a:rPr lang="fr-FR" altLang="x-none" sz="1400" dirty="0">
                <a:latin typeface="Courier" pitchFamily="2" charset="0"/>
                <a:cs typeface="Arial" charset="0"/>
              </a:rPr>
              <a:t>            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plt.plot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(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Mean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[k,0],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Mean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[k,1],'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kx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',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markersize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=10,markeredgewidth=3)</a:t>
            </a:r>
          </a:p>
          <a:p>
            <a:pPr marL="0" indent="0" eaLnBrk="1" hangingPunct="1">
              <a:defRPr/>
            </a:pPr>
            <a:r>
              <a:rPr lang="fr-FR" altLang="x-none" sz="1400" dirty="0">
                <a:latin typeface="Courier" pitchFamily="2" charset="0"/>
                <a:cs typeface="Arial" charset="0"/>
              </a:rPr>
              <a:t>        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plt.xlim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(-10, 10)</a:t>
            </a:r>
          </a:p>
          <a:p>
            <a:pPr marL="0" indent="0" eaLnBrk="1" hangingPunct="1">
              <a:defRPr/>
            </a:pPr>
            <a:r>
              <a:rPr lang="fr-FR" altLang="x-none" sz="1400" dirty="0">
                <a:latin typeface="Courier" pitchFamily="2" charset="0"/>
                <a:cs typeface="Arial" charset="0"/>
              </a:rPr>
              <a:t>        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plt.ylim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(-10,10)</a:t>
            </a:r>
          </a:p>
          <a:p>
            <a:pPr marL="0" indent="0" eaLnBrk="1" hangingPunct="1">
              <a:defRPr/>
            </a:pPr>
            <a:r>
              <a:rPr lang="fr-FR" altLang="x-none" sz="1400" dirty="0">
                <a:latin typeface="Courier" pitchFamily="2" charset="0"/>
                <a:cs typeface="Arial" charset="0"/>
              </a:rPr>
              <a:t>        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plt.show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()</a:t>
            </a:r>
          </a:p>
          <a:p>
            <a:pPr marL="0" indent="0" eaLnBrk="1" hangingPunct="1">
              <a:defRPr/>
            </a:pPr>
            <a:endParaRPr lang="fr-FR" altLang="x-none" sz="1400" dirty="0">
              <a:latin typeface="Courier" pitchFamily="2" charset="0"/>
              <a:cs typeface="Arial" charset="0"/>
            </a:endParaRPr>
          </a:p>
          <a:p>
            <a:pPr marL="0" indent="0" eaLnBrk="1" hangingPunct="1">
              <a:defRPr/>
            </a:pPr>
            <a:r>
              <a:rPr lang="fr-FR" altLang="x-none" sz="1400" dirty="0">
                <a:latin typeface="Courier" pitchFamily="2" charset="0"/>
                <a:cs typeface="Arial" charset="0"/>
              </a:rPr>
              <a:t>    </a:t>
            </a:r>
            <a:r>
              <a:rPr lang="fr-FR" altLang="x-none" sz="1400">
                <a:latin typeface="Courier" pitchFamily="2" charset="0"/>
                <a:cs typeface="Arial" charset="0"/>
              </a:rPr>
              <a:t>return X, y</a:t>
            </a:r>
            <a:endParaRPr lang="fr-FR" altLang="x-none" sz="1400" dirty="0">
              <a:latin typeface="Courier" pitchFamily="2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96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x-none"/>
              <a:t>T. Paquet     S1 UE 8 : Analyse et Visualisation de Données        M1-SID parcours SD</a:t>
            </a:r>
            <a:endParaRPr lang="fr-FR" altLang="x-none" dirty="0"/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D53A9B-D445-D14D-89EE-176709358068}" type="slidenum">
              <a:rPr lang="fr-FR" altLang="x-none"/>
              <a:pPr>
                <a:defRPr/>
              </a:pPr>
              <a:t>2</a:t>
            </a:fld>
            <a:endParaRPr lang="fr-FR" altLang="x-none"/>
          </a:p>
        </p:txBody>
      </p:sp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838200" y="3048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lvl="0"/>
            <a:r>
              <a:rPr lang="fr-FR" sz="2000" b="1" dirty="0">
                <a:solidFill>
                  <a:schemeClr val="tx2"/>
                </a:solidFill>
                <a:latin typeface="Arial" charset="0"/>
              </a:rPr>
              <a:t>TP - Modèles de Mélanges Gaussiens </a:t>
            </a:r>
          </a:p>
        </p:txBody>
      </p:sp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280415" y="981911"/>
            <a:ext cx="8775803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eaLnBrk="1" hangingPunct="1">
              <a:defRPr/>
            </a:pPr>
            <a:r>
              <a:rPr lang="fr-FR" altLang="x-none" sz="1400" b="1" dirty="0">
                <a:latin typeface="Arial" charset="0"/>
                <a:cs typeface="Arial" charset="0"/>
              </a:rPr>
              <a:t>Expliquer et justifier les étapes de calcul de la méthode </a:t>
            </a:r>
            <a:r>
              <a:rPr lang="fr-FR" altLang="x-none" sz="1400" b="1" dirty="0" err="1">
                <a:latin typeface="Arial" charset="0"/>
                <a:cs typeface="Arial" charset="0"/>
              </a:rPr>
              <a:t>logsumexp</a:t>
            </a:r>
            <a:r>
              <a:rPr lang="fr-FR" altLang="x-none" sz="1400" b="1" dirty="0">
                <a:latin typeface="Arial" charset="0"/>
                <a:cs typeface="Arial" charset="0"/>
              </a:rPr>
              <a:t>() </a:t>
            </a:r>
          </a:p>
          <a:p>
            <a:pPr marL="1371600" lvl="3" indent="0" eaLnBrk="1" hangingPunct="1">
              <a:defRPr/>
            </a:pPr>
            <a:r>
              <a:rPr lang="fr-FR" altLang="x-none" sz="1400" dirty="0" err="1">
                <a:solidFill>
                  <a:srgbClr val="0070C0"/>
                </a:solidFill>
                <a:latin typeface="Courier" pitchFamily="2" charset="0"/>
                <a:cs typeface="Arial" charset="0"/>
              </a:rPr>
              <a:t>def</a:t>
            </a:r>
            <a:r>
              <a:rPr lang="fr-FR" altLang="x-none" sz="1400" dirty="0">
                <a:solidFill>
                  <a:srgbClr val="0070C0"/>
                </a:solidFill>
                <a:latin typeface="Courier" pitchFamily="2" charset="0"/>
                <a:cs typeface="Arial" charset="0"/>
              </a:rPr>
              <a:t> </a:t>
            </a:r>
            <a:r>
              <a:rPr lang="fr-FR" altLang="x-none" sz="1400" dirty="0" err="1">
                <a:solidFill>
                  <a:srgbClr val="0070C0"/>
                </a:solidFill>
                <a:latin typeface="Courier" pitchFamily="2" charset="0"/>
                <a:cs typeface="Arial" charset="0"/>
              </a:rPr>
              <a:t>logsumexp</a:t>
            </a:r>
            <a:r>
              <a:rPr lang="fr-FR" altLang="x-none" sz="1400" dirty="0">
                <a:solidFill>
                  <a:srgbClr val="0070C0"/>
                </a:solidFill>
                <a:latin typeface="Courier" pitchFamily="2" charset="0"/>
                <a:cs typeface="Arial" charset="0"/>
              </a:rPr>
              <a:t>(X):</a:t>
            </a:r>
          </a:p>
          <a:p>
            <a:pPr marL="1371600" lvl="3" indent="0" eaLnBrk="1" hangingPunct="1">
              <a:defRPr/>
            </a:pPr>
            <a:r>
              <a:rPr lang="fr-FR" altLang="x-none" sz="1400" dirty="0">
                <a:latin typeface="Courier" pitchFamily="2" charset="0"/>
                <a:cs typeface="Arial" charset="0"/>
              </a:rPr>
              <a:t>     </a:t>
            </a:r>
          </a:p>
          <a:p>
            <a:pPr marL="1371600" lvl="3" indent="0" eaLnBrk="1" hangingPunct="1">
              <a:defRPr/>
            </a:pPr>
            <a:r>
              <a:rPr lang="fr-FR" altLang="x-none" sz="1400" dirty="0">
                <a:latin typeface="Courier" pitchFamily="2" charset="0"/>
                <a:cs typeface="Arial" charset="0"/>
              </a:rPr>
              <a:t>    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X_max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 = max(X)</a:t>
            </a:r>
          </a:p>
          <a:p>
            <a:pPr marL="1371600" lvl="3" indent="0" eaLnBrk="1" hangingPunct="1">
              <a:defRPr/>
            </a:pPr>
            <a:r>
              <a:rPr lang="fr-FR" altLang="x-none" sz="1400" dirty="0">
                <a:latin typeface="Courier" pitchFamily="2" charset="0"/>
                <a:cs typeface="Arial" charset="0"/>
              </a:rPr>
              <a:t>    if 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math.isinf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(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X_max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):</a:t>
            </a:r>
          </a:p>
          <a:p>
            <a:pPr marL="1371600" lvl="3" indent="0" eaLnBrk="1" hangingPunct="1">
              <a:defRPr/>
            </a:pPr>
            <a:r>
              <a:rPr lang="fr-FR" altLang="x-none" sz="1400" dirty="0">
                <a:latin typeface="Courier" pitchFamily="2" charset="0"/>
                <a:cs typeface="Arial" charset="0"/>
              </a:rPr>
              <a:t>        return -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float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('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inf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')</a:t>
            </a:r>
          </a:p>
          <a:p>
            <a:pPr marL="1371600" lvl="3" indent="0" eaLnBrk="1" hangingPunct="1">
              <a:defRPr/>
            </a:pPr>
            <a:endParaRPr lang="fr-FR" altLang="x-none" sz="1400" dirty="0">
              <a:latin typeface="Courier" pitchFamily="2" charset="0"/>
              <a:cs typeface="Arial" charset="0"/>
            </a:endParaRPr>
          </a:p>
          <a:p>
            <a:pPr marL="1371600" lvl="3" indent="0" eaLnBrk="1" hangingPunct="1">
              <a:defRPr/>
            </a:pPr>
            <a:r>
              <a:rPr lang="fr-FR" altLang="x-none" sz="1400" dirty="0">
                <a:latin typeface="Courier" pitchFamily="2" charset="0"/>
                <a:cs typeface="Arial" charset="0"/>
              </a:rPr>
              <a:t>    acc = 0</a:t>
            </a:r>
          </a:p>
          <a:p>
            <a:pPr marL="1371600" lvl="3" indent="0" eaLnBrk="1" hangingPunct="1">
              <a:defRPr/>
            </a:pPr>
            <a:r>
              <a:rPr lang="fr-FR" altLang="x-none" sz="1400" dirty="0">
                <a:latin typeface="Courier" pitchFamily="2" charset="0"/>
                <a:cs typeface="Arial" charset="0"/>
              </a:rPr>
              <a:t>    for i in range(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X.shape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[0]):</a:t>
            </a:r>
          </a:p>
          <a:p>
            <a:pPr marL="1371600" lvl="3" indent="0" eaLnBrk="1" hangingPunct="1">
              <a:defRPr/>
            </a:pPr>
            <a:r>
              <a:rPr lang="fr-FR" altLang="x-none" sz="1400" dirty="0">
                <a:latin typeface="Courier" pitchFamily="2" charset="0"/>
                <a:cs typeface="Arial" charset="0"/>
              </a:rPr>
              <a:t>        acc += 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math.exp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(X[i] - 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X_max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)</a:t>
            </a:r>
          </a:p>
          <a:p>
            <a:pPr marL="1371600" lvl="3" indent="0" eaLnBrk="1" hangingPunct="1">
              <a:defRPr/>
            </a:pPr>
            <a:endParaRPr lang="fr-FR" altLang="x-none" sz="1400" dirty="0">
              <a:latin typeface="Courier" pitchFamily="2" charset="0"/>
              <a:cs typeface="Arial" charset="0"/>
            </a:endParaRPr>
          </a:p>
          <a:p>
            <a:pPr marL="1371600" lvl="3" indent="0" eaLnBrk="1" hangingPunct="1">
              <a:defRPr/>
            </a:pPr>
            <a:r>
              <a:rPr lang="fr-FR" altLang="x-none" sz="1400" dirty="0">
                <a:latin typeface="Courier" pitchFamily="2" charset="0"/>
                <a:cs typeface="Arial" charset="0"/>
              </a:rPr>
              <a:t>    return 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math.log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(acc) + 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X_max</a:t>
            </a:r>
            <a:endParaRPr lang="fr-FR" altLang="x-none" sz="1400" dirty="0">
              <a:latin typeface="Courier" pitchFamily="2" charset="0"/>
              <a:cs typeface="Arial" charset="0"/>
            </a:endParaRPr>
          </a:p>
          <a:p>
            <a:pPr marL="1371600" lvl="3" indent="0" eaLnBrk="1" hangingPunct="1">
              <a:defRPr/>
            </a:pPr>
            <a:endParaRPr lang="fr-FR" altLang="x-none" sz="1400" dirty="0">
              <a:latin typeface="Courier" pitchFamily="2" charset="0"/>
              <a:cs typeface="Arial" charset="0"/>
            </a:endParaRPr>
          </a:p>
          <a:p>
            <a:pPr marL="1371600" lvl="3" indent="0" eaLnBrk="1" hangingPunct="1">
              <a:defRPr/>
            </a:pPr>
            <a:endParaRPr lang="fr-FR" altLang="x-none" sz="1200" dirty="0">
              <a:latin typeface="Courier" pitchFamily="2" charset="0"/>
              <a:cs typeface="Arial" charset="0"/>
            </a:endParaRPr>
          </a:p>
          <a:p>
            <a:pPr marL="0" indent="0" eaLnBrk="1" hangingPunct="1">
              <a:defRPr/>
            </a:pPr>
            <a:r>
              <a:rPr lang="fr-FR" altLang="x-none" sz="1400" b="1" dirty="0">
                <a:latin typeface="Arial" charset="0"/>
                <a:cs typeface="Arial" charset="0"/>
              </a:rPr>
              <a:t>Déduire le calcule réalisé par la méthode </a:t>
            </a:r>
            <a:r>
              <a:rPr lang="fr-FR" altLang="x-none" sz="1400" b="1" dirty="0" err="1">
                <a:latin typeface="Arial" charset="0"/>
                <a:cs typeface="Arial" charset="0"/>
              </a:rPr>
              <a:t>LogSumExp</a:t>
            </a:r>
            <a:r>
              <a:rPr lang="fr-FR" altLang="x-none" sz="1400" b="1" dirty="0">
                <a:latin typeface="Arial" charset="0"/>
                <a:cs typeface="Arial" charset="0"/>
              </a:rPr>
              <a:t>()</a:t>
            </a:r>
          </a:p>
          <a:p>
            <a:pPr marL="1371600" lvl="3" indent="0" eaLnBrk="1" hangingPunct="1">
              <a:defRPr/>
            </a:pPr>
            <a:r>
              <a:rPr lang="fr-FR" altLang="x-none" sz="1400" dirty="0">
                <a:solidFill>
                  <a:srgbClr val="0070C0"/>
                </a:solidFill>
                <a:latin typeface="Courier" pitchFamily="2" charset="0"/>
                <a:cs typeface="Arial" charset="0"/>
              </a:rPr>
              <a:t>﻿</a:t>
            </a:r>
            <a:r>
              <a:rPr lang="fr-FR" altLang="x-none" sz="1400" dirty="0" err="1">
                <a:solidFill>
                  <a:srgbClr val="0070C0"/>
                </a:solidFill>
                <a:latin typeface="Courier" pitchFamily="2" charset="0"/>
                <a:cs typeface="Arial" charset="0"/>
              </a:rPr>
              <a:t>def</a:t>
            </a:r>
            <a:r>
              <a:rPr lang="fr-FR" altLang="x-none" sz="1400" dirty="0">
                <a:solidFill>
                  <a:srgbClr val="0070C0"/>
                </a:solidFill>
                <a:latin typeface="Courier" pitchFamily="2" charset="0"/>
                <a:cs typeface="Arial" charset="0"/>
              </a:rPr>
              <a:t> </a:t>
            </a:r>
            <a:r>
              <a:rPr lang="fr-FR" altLang="x-none" sz="1400" dirty="0" err="1">
                <a:solidFill>
                  <a:srgbClr val="0070C0"/>
                </a:solidFill>
                <a:latin typeface="Courier" pitchFamily="2" charset="0"/>
                <a:cs typeface="Arial" charset="0"/>
              </a:rPr>
              <a:t>LogSumExp</a:t>
            </a:r>
            <a:r>
              <a:rPr lang="fr-FR" altLang="x-none" sz="1400" dirty="0">
                <a:solidFill>
                  <a:srgbClr val="0070C0"/>
                </a:solidFill>
                <a:latin typeface="Courier" pitchFamily="2" charset="0"/>
                <a:cs typeface="Arial" charset="0"/>
              </a:rPr>
              <a:t>(</a:t>
            </a:r>
            <a:r>
              <a:rPr lang="fr-FR" altLang="x-none" sz="1400" dirty="0" err="1">
                <a:solidFill>
                  <a:srgbClr val="0070C0"/>
                </a:solidFill>
                <a:latin typeface="Courier" pitchFamily="2" charset="0"/>
                <a:cs typeface="Arial" charset="0"/>
              </a:rPr>
              <a:t>Log_Vrais_Gauss</a:t>
            </a:r>
            <a:r>
              <a:rPr lang="fr-FR" altLang="x-none" sz="1400" dirty="0">
                <a:solidFill>
                  <a:srgbClr val="0070C0"/>
                </a:solidFill>
                <a:latin typeface="Courier" pitchFamily="2" charset="0"/>
                <a:cs typeface="Arial" charset="0"/>
              </a:rPr>
              <a:t>):</a:t>
            </a:r>
          </a:p>
          <a:p>
            <a:pPr marL="1371600" lvl="3" indent="0" eaLnBrk="1" hangingPunct="1">
              <a:defRPr/>
            </a:pPr>
            <a:r>
              <a:rPr lang="fr-FR" altLang="x-none" sz="1400" dirty="0">
                <a:latin typeface="Courier" pitchFamily="2" charset="0"/>
                <a:cs typeface="Arial" charset="0"/>
              </a:rPr>
              <a:t>    </a:t>
            </a:r>
          </a:p>
          <a:p>
            <a:pPr marL="1371600" lvl="3" indent="0" eaLnBrk="1" hangingPunct="1">
              <a:defRPr/>
            </a:pPr>
            <a:r>
              <a:rPr lang="fr-FR" altLang="x-none" sz="1400" dirty="0">
                <a:latin typeface="Courier" pitchFamily="2" charset="0"/>
                <a:cs typeface="Arial" charset="0"/>
              </a:rPr>
              <a:t>    K,N = 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np.shape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(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Log_Vrais_Gauss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)</a:t>
            </a:r>
          </a:p>
          <a:p>
            <a:pPr marL="1371600" lvl="3" indent="0" eaLnBrk="1" hangingPunct="1">
              <a:defRPr/>
            </a:pPr>
            <a:r>
              <a:rPr lang="fr-FR" altLang="x-none" sz="1400" dirty="0">
                <a:latin typeface="Courier" pitchFamily="2" charset="0"/>
                <a:cs typeface="Arial" charset="0"/>
              </a:rPr>
              <a:t>    </a:t>
            </a:r>
          </a:p>
          <a:p>
            <a:pPr marL="1371600" lvl="3" indent="0" eaLnBrk="1" hangingPunct="1">
              <a:defRPr/>
            </a:pPr>
            <a:r>
              <a:rPr lang="fr-FR" altLang="x-none" sz="1400" dirty="0">
                <a:latin typeface="Courier" pitchFamily="2" charset="0"/>
                <a:cs typeface="Arial" charset="0"/>
              </a:rPr>
              <a:t>    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logsomme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 = 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np.zeros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(N)</a:t>
            </a:r>
          </a:p>
          <a:p>
            <a:pPr marL="1371600" lvl="3" indent="0" eaLnBrk="1" hangingPunct="1">
              <a:defRPr/>
            </a:pPr>
            <a:r>
              <a:rPr lang="fr-FR" altLang="x-none" sz="1400" dirty="0">
                <a:latin typeface="Courier" pitchFamily="2" charset="0"/>
                <a:cs typeface="Arial" charset="0"/>
              </a:rPr>
              <a:t>    for n in range(N):</a:t>
            </a:r>
          </a:p>
          <a:p>
            <a:pPr marL="1371600" lvl="3" indent="0" eaLnBrk="1" hangingPunct="1">
              <a:defRPr/>
            </a:pPr>
            <a:r>
              <a:rPr lang="fr-FR" altLang="x-none" sz="1400" dirty="0">
                <a:latin typeface="Courier" pitchFamily="2" charset="0"/>
                <a:cs typeface="Arial" charset="0"/>
              </a:rPr>
              <a:t>        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logsomme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[n] = 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logsumexp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(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Log_Vrais_Gauss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[:,n])</a:t>
            </a:r>
          </a:p>
          <a:p>
            <a:pPr marL="1371600" lvl="3" indent="0" eaLnBrk="1" hangingPunct="1">
              <a:defRPr/>
            </a:pPr>
            <a:r>
              <a:rPr lang="fr-FR" altLang="x-none" sz="1400" dirty="0">
                <a:latin typeface="Courier" pitchFamily="2" charset="0"/>
                <a:cs typeface="Arial" charset="0"/>
              </a:rPr>
              <a:t>        </a:t>
            </a:r>
          </a:p>
          <a:p>
            <a:pPr marL="1371600" lvl="3" indent="0" eaLnBrk="1" hangingPunct="1">
              <a:defRPr/>
            </a:pPr>
            <a:r>
              <a:rPr lang="fr-FR" altLang="x-none" sz="1400" dirty="0">
                <a:latin typeface="Courier" pitchFamily="2" charset="0"/>
                <a:cs typeface="Arial" charset="0"/>
              </a:rPr>
              <a:t>    return 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logsomme</a:t>
            </a:r>
            <a:endParaRPr lang="fr-FR" altLang="x-none" sz="1200" dirty="0">
              <a:latin typeface="Courier" pitchFamily="2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95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x-none"/>
              <a:t>T. Paquet     S1 UE 8 : Analyse et Visualisation de Données        M1-SID parcours SD</a:t>
            </a:r>
            <a:endParaRPr lang="fr-FR" altLang="x-none" dirty="0"/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D53A9B-D445-D14D-89EE-176709358068}" type="slidenum">
              <a:rPr lang="fr-FR" altLang="x-none"/>
              <a:pPr>
                <a:defRPr/>
              </a:pPr>
              <a:t>3</a:t>
            </a:fld>
            <a:endParaRPr lang="fr-FR" altLang="x-none"/>
          </a:p>
        </p:txBody>
      </p:sp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838200" y="3048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lvl="0"/>
            <a:r>
              <a:rPr lang="fr-FR" sz="2000" b="1" dirty="0">
                <a:solidFill>
                  <a:schemeClr val="tx2"/>
                </a:solidFill>
                <a:latin typeface="Arial" charset="0"/>
              </a:rPr>
              <a:t>TP - Modèles de Mélanges Gaussiens </a:t>
            </a:r>
          </a:p>
        </p:txBody>
      </p:sp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280415" y="981911"/>
            <a:ext cx="8775803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eaLnBrk="1" hangingPunct="1">
              <a:defRPr/>
            </a:pPr>
            <a:r>
              <a:rPr lang="fr-FR" altLang="x-none" sz="1400" b="1" dirty="0">
                <a:latin typeface="Arial" charset="0"/>
                <a:cs typeface="Arial" charset="0"/>
              </a:rPr>
              <a:t>Compléter la méthode </a:t>
            </a:r>
            <a:r>
              <a:rPr lang="fr-FR" altLang="x-none" sz="1400" b="1" dirty="0" err="1">
                <a:solidFill>
                  <a:srgbClr val="0070C0"/>
                </a:solidFill>
                <a:latin typeface="Courier" pitchFamily="2" charset="0"/>
                <a:cs typeface="Arial" charset="0"/>
              </a:rPr>
              <a:t>my_GMM_p_a_posteriori</a:t>
            </a:r>
            <a:r>
              <a:rPr lang="fr-FR" altLang="x-none" sz="1400" b="1" dirty="0">
                <a:solidFill>
                  <a:srgbClr val="0070C0"/>
                </a:solidFill>
                <a:latin typeface="Courier" pitchFamily="2" charset="0"/>
                <a:cs typeface="Arial" charset="0"/>
              </a:rPr>
              <a:t>()</a:t>
            </a:r>
            <a:endParaRPr lang="fr-FR" altLang="x-none" sz="1400" b="1" dirty="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pPr marL="0" indent="0" eaLnBrk="1" hangingPunct="1">
              <a:defRPr/>
            </a:pPr>
            <a:r>
              <a:rPr lang="fr-FR" altLang="x-none" sz="1400" b="1" dirty="0">
                <a:latin typeface="Arial" charset="0"/>
                <a:cs typeface="Arial" charset="0"/>
              </a:rPr>
              <a:t> </a:t>
            </a:r>
          </a:p>
          <a:p>
            <a:pPr marL="1371600" lvl="3" indent="0" eaLnBrk="1" hangingPunct="1">
              <a:defRPr/>
            </a:pPr>
            <a:r>
              <a:rPr lang="fr-FR" altLang="x-none" sz="1400" dirty="0" err="1">
                <a:latin typeface="Courier" pitchFamily="2" charset="0"/>
                <a:cs typeface="Arial" charset="0"/>
              </a:rPr>
              <a:t>def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 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my_GMM_p_a_posteriori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(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X,K,P,Mean,Cov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):</a:t>
            </a:r>
          </a:p>
          <a:p>
            <a:pPr marL="1371600" lvl="3" indent="0" eaLnBrk="1" hangingPunct="1">
              <a:defRPr/>
            </a:pPr>
            <a:r>
              <a:rPr lang="fr-FR" altLang="x-none" sz="1400" dirty="0">
                <a:latin typeface="Courier" pitchFamily="2" charset="0"/>
                <a:cs typeface="Arial" charset="0"/>
              </a:rPr>
              <a:t>    </a:t>
            </a:r>
          </a:p>
          <a:p>
            <a:pPr marL="1371600" lvl="3" indent="0" eaLnBrk="1" hangingPunct="1">
              <a:defRPr/>
            </a:pPr>
            <a:r>
              <a:rPr lang="fr-FR" altLang="x-none" sz="1400" dirty="0">
                <a:latin typeface="Courier" pitchFamily="2" charset="0"/>
                <a:cs typeface="Arial" charset="0"/>
              </a:rPr>
              <a:t>    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Log_Vrais_Gauss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 = 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np.zeros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((K,N))</a:t>
            </a:r>
          </a:p>
          <a:p>
            <a:pPr marL="1371600" lvl="3" indent="0" eaLnBrk="1" hangingPunct="1">
              <a:defRPr/>
            </a:pPr>
            <a:r>
              <a:rPr lang="fr-FR" altLang="x-none" sz="1400" dirty="0">
                <a:latin typeface="Courier" pitchFamily="2" charset="0"/>
                <a:cs typeface="Arial" charset="0"/>
              </a:rPr>
              <a:t>        </a:t>
            </a:r>
          </a:p>
          <a:p>
            <a:pPr marL="1371600" lvl="3" indent="0" eaLnBrk="1" hangingPunct="1">
              <a:defRPr/>
            </a:pPr>
            <a:r>
              <a:rPr lang="fr-FR" altLang="x-none" sz="1400" dirty="0">
                <a:solidFill>
                  <a:srgbClr val="0070C0"/>
                </a:solidFill>
                <a:latin typeface="Courier" pitchFamily="2" charset="0"/>
                <a:cs typeface="Arial" charset="0"/>
              </a:rPr>
              <a:t>    ############# insérer votre code ici #################</a:t>
            </a:r>
          </a:p>
          <a:p>
            <a:pPr marL="1371600" lvl="3" indent="0" eaLnBrk="1" hangingPunct="1">
              <a:defRPr/>
            </a:pPr>
            <a:r>
              <a:rPr lang="fr-FR" altLang="x-none" sz="1400" dirty="0">
                <a:solidFill>
                  <a:srgbClr val="0070C0"/>
                </a:solidFill>
                <a:latin typeface="Courier" pitchFamily="2" charset="0"/>
                <a:cs typeface="Arial" charset="0"/>
              </a:rPr>
              <a:t>    </a:t>
            </a:r>
          </a:p>
          <a:p>
            <a:pPr marL="1371600" lvl="3" indent="0" eaLnBrk="1" hangingPunct="1">
              <a:defRPr/>
            </a:pPr>
            <a:r>
              <a:rPr lang="fr-FR" altLang="x-none" sz="1400" dirty="0">
                <a:solidFill>
                  <a:srgbClr val="0070C0"/>
                </a:solidFill>
                <a:latin typeface="Courier" pitchFamily="2" charset="0"/>
                <a:cs typeface="Arial" charset="0"/>
              </a:rPr>
              <a:t>    #############</a:t>
            </a:r>
          </a:p>
          <a:p>
            <a:pPr marL="1371600" lvl="3" indent="0" eaLnBrk="1" hangingPunct="1">
              <a:defRPr/>
            </a:pPr>
            <a:r>
              <a:rPr lang="fr-FR" altLang="x-none" sz="1400" dirty="0">
                <a:latin typeface="Courier" pitchFamily="2" charset="0"/>
                <a:cs typeface="Arial" charset="0"/>
              </a:rPr>
              <a:t>    return 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Proba_Clusters,LogVrais</a:t>
            </a:r>
            <a:endParaRPr lang="fr-FR" altLang="x-none" sz="1400" dirty="0">
              <a:latin typeface="Courier" pitchFamily="2" charset="0"/>
              <a:cs typeface="Arial" charset="0"/>
            </a:endParaRPr>
          </a:p>
          <a:p>
            <a:pPr marL="1371600" lvl="3" indent="0" eaLnBrk="1" hangingPunct="1">
              <a:defRPr/>
            </a:pPr>
            <a:endParaRPr lang="fr-FR" altLang="x-none" sz="1200" dirty="0">
              <a:latin typeface="Courier" pitchFamily="2" charset="0"/>
              <a:cs typeface="Arial" charset="0"/>
            </a:endParaRPr>
          </a:p>
          <a:p>
            <a:pPr marL="1371600" lvl="3" indent="0" eaLnBrk="1" hangingPunct="1">
              <a:defRPr/>
            </a:pPr>
            <a:endParaRPr lang="fr-FR" altLang="x-none" sz="1200" dirty="0">
              <a:latin typeface="Courier" pitchFamily="2" charset="0"/>
              <a:cs typeface="Arial" charset="0"/>
            </a:endParaRPr>
          </a:p>
          <a:p>
            <a:pPr marL="0" indent="0" eaLnBrk="1" hangingPunct="1">
              <a:defRPr/>
            </a:pPr>
            <a:r>
              <a:rPr lang="fr-FR" altLang="x-none" sz="1400" b="1" dirty="0">
                <a:latin typeface="Arial" charset="0"/>
                <a:cs typeface="Arial" charset="0"/>
              </a:rPr>
              <a:t>Déduire le calcule réalisé par la méthode </a:t>
            </a:r>
            <a:r>
              <a:rPr lang="fr-FR" altLang="x-none" sz="1400" b="1" dirty="0" err="1">
                <a:solidFill>
                  <a:srgbClr val="0070C0"/>
                </a:solidFill>
                <a:latin typeface="Courier" pitchFamily="2" charset="0"/>
                <a:cs typeface="Arial" charset="0"/>
              </a:rPr>
              <a:t>my_GMM_predict</a:t>
            </a:r>
            <a:r>
              <a:rPr lang="fr-FR" altLang="x-none" sz="1400" b="1" dirty="0">
                <a:solidFill>
                  <a:srgbClr val="0070C0"/>
                </a:solidFill>
                <a:latin typeface="Courier" pitchFamily="2" charset="0"/>
                <a:cs typeface="Arial" charset="0"/>
              </a:rPr>
              <a:t>()</a:t>
            </a:r>
            <a:endParaRPr lang="fr-FR" altLang="x-none" sz="1400" b="1" dirty="0">
              <a:latin typeface="Arial" charset="0"/>
              <a:cs typeface="Arial" charset="0"/>
            </a:endParaRPr>
          </a:p>
          <a:p>
            <a:pPr marL="1371600" lvl="3" indent="0" eaLnBrk="1" hangingPunct="1">
              <a:defRPr/>
            </a:pPr>
            <a:r>
              <a:rPr lang="fr-FR" altLang="x-none" sz="1600" dirty="0">
                <a:solidFill>
                  <a:srgbClr val="0070C0"/>
                </a:solidFill>
                <a:latin typeface="Courier" pitchFamily="2" charset="0"/>
                <a:cs typeface="Arial" charset="0"/>
              </a:rPr>
              <a:t>﻿</a:t>
            </a:r>
          </a:p>
          <a:p>
            <a:pPr marL="1371600" lvl="3" indent="0" eaLnBrk="1" hangingPunct="1">
              <a:defRPr/>
            </a:pPr>
            <a:r>
              <a:rPr lang="fr-FR" altLang="x-none" sz="1400" dirty="0">
                <a:latin typeface="Courier" pitchFamily="2" charset="0"/>
                <a:cs typeface="Arial" charset="0"/>
              </a:rPr>
              <a:t>﻿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def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 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my_GMM_predict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(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X,K,P,Mean,Cov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):</a:t>
            </a:r>
          </a:p>
          <a:p>
            <a:pPr marL="1371600" lvl="3" indent="0" eaLnBrk="1" hangingPunct="1">
              <a:defRPr/>
            </a:pPr>
            <a:r>
              <a:rPr lang="fr-FR" altLang="x-none" sz="1400" dirty="0">
                <a:latin typeface="Courier" pitchFamily="2" charset="0"/>
                <a:cs typeface="Arial" charset="0"/>
              </a:rPr>
              <a:t>    </a:t>
            </a:r>
          </a:p>
          <a:p>
            <a:pPr marL="1371600" lvl="3" indent="0" eaLnBrk="1" hangingPunct="1">
              <a:defRPr/>
            </a:pPr>
            <a:r>
              <a:rPr lang="fr-FR" altLang="x-none" sz="1400" dirty="0">
                <a:latin typeface="Courier" pitchFamily="2" charset="0"/>
                <a:cs typeface="Arial" charset="0"/>
              </a:rPr>
              <a:t>    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Proba_Clusters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, 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LogVrais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 = 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my_GMM_p_a_posteriori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(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X,K,P,Mean,Cov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)</a:t>
            </a:r>
          </a:p>
          <a:p>
            <a:pPr marL="1371600" lvl="3" indent="0" eaLnBrk="1" hangingPunct="1">
              <a:defRPr/>
            </a:pPr>
            <a:r>
              <a:rPr lang="fr-FR" altLang="x-none" sz="1400" dirty="0">
                <a:latin typeface="Courier" pitchFamily="2" charset="0"/>
                <a:cs typeface="Arial" charset="0"/>
              </a:rPr>
              <a:t>    </a:t>
            </a:r>
          </a:p>
          <a:p>
            <a:pPr marL="1371600" lvl="3" indent="0" eaLnBrk="1" hangingPunct="1">
              <a:defRPr/>
            </a:pPr>
            <a:r>
              <a:rPr lang="fr-FR" altLang="x-none" sz="1400" dirty="0">
                <a:latin typeface="Courier" pitchFamily="2" charset="0"/>
                <a:cs typeface="Arial" charset="0"/>
              </a:rPr>
              <a:t>    y = 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np.argmax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(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Proba_Clusters,axis</a:t>
            </a:r>
            <a:r>
              <a:rPr lang="fr-FR" altLang="x-none" sz="1400" dirty="0">
                <a:latin typeface="Courier" pitchFamily="2" charset="0"/>
                <a:cs typeface="Arial" charset="0"/>
              </a:rPr>
              <a:t>=0)</a:t>
            </a:r>
          </a:p>
          <a:p>
            <a:pPr marL="1371600" lvl="3" indent="0" eaLnBrk="1" hangingPunct="1">
              <a:defRPr/>
            </a:pPr>
            <a:r>
              <a:rPr lang="fr-FR" altLang="x-none" sz="1400" dirty="0">
                <a:latin typeface="Courier" pitchFamily="2" charset="0"/>
                <a:cs typeface="Arial" charset="0"/>
              </a:rPr>
              <a:t>    </a:t>
            </a:r>
          </a:p>
          <a:p>
            <a:pPr marL="1371600" lvl="3" indent="0" eaLnBrk="1" hangingPunct="1">
              <a:defRPr/>
            </a:pPr>
            <a:r>
              <a:rPr lang="fr-FR" altLang="x-none" sz="1400" dirty="0">
                <a:latin typeface="Courier" pitchFamily="2" charset="0"/>
                <a:cs typeface="Arial" charset="0"/>
              </a:rPr>
              <a:t>    return </a:t>
            </a:r>
            <a:r>
              <a:rPr lang="fr-FR" altLang="x-none" sz="1400" dirty="0" err="1">
                <a:latin typeface="Courier" pitchFamily="2" charset="0"/>
                <a:cs typeface="Arial" charset="0"/>
              </a:rPr>
              <a:t>y,LogVrais</a:t>
            </a:r>
            <a:endParaRPr lang="fr-FR" altLang="x-none" sz="1600" dirty="0">
              <a:latin typeface="Courier" pitchFamily="2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65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x-none"/>
              <a:t>T. Paquet     S1 UE 8 : Analyse et Visualisation de Données        M1-SID parcours SD</a:t>
            </a:r>
            <a:endParaRPr lang="fr-FR" altLang="x-none" dirty="0"/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D53A9B-D445-D14D-89EE-176709358068}" type="slidenum">
              <a:rPr lang="fr-FR" altLang="x-none"/>
              <a:pPr>
                <a:defRPr/>
              </a:pPr>
              <a:t>4</a:t>
            </a:fld>
            <a:endParaRPr lang="fr-FR" altLang="x-none"/>
          </a:p>
        </p:txBody>
      </p:sp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838200" y="3048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lvl="0"/>
            <a:r>
              <a:rPr lang="fr-FR" sz="2000" b="1" dirty="0">
                <a:solidFill>
                  <a:schemeClr val="tx2"/>
                </a:solidFill>
                <a:latin typeface="Arial" charset="0"/>
              </a:rPr>
              <a:t>TP - Modèles de Mélanges Gaussiens </a:t>
            </a:r>
          </a:p>
        </p:txBody>
      </p:sp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280415" y="981911"/>
            <a:ext cx="8775803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eaLnBrk="1" hangingPunct="1">
              <a:defRPr/>
            </a:pPr>
            <a:r>
              <a:rPr lang="fr-FR" altLang="x-none" sz="1400" b="1" dirty="0">
                <a:latin typeface="Arial" charset="0"/>
                <a:cs typeface="Arial" charset="0"/>
              </a:rPr>
              <a:t>Compléter la méthode </a:t>
            </a:r>
            <a:r>
              <a:rPr lang="fr-FR" altLang="x-none" sz="1400" b="1" dirty="0">
                <a:solidFill>
                  <a:srgbClr val="0070C0"/>
                </a:solidFill>
                <a:latin typeface="Courier" pitchFamily="2" charset="0"/>
                <a:cs typeface="Arial" charset="0"/>
              </a:rPr>
              <a:t>﻿ </a:t>
            </a:r>
            <a:r>
              <a:rPr lang="fr-FR" altLang="x-none" sz="1400" b="1" dirty="0" err="1">
                <a:solidFill>
                  <a:srgbClr val="0070C0"/>
                </a:solidFill>
                <a:latin typeface="Courier" pitchFamily="2" charset="0"/>
                <a:cs typeface="Arial" charset="0"/>
              </a:rPr>
              <a:t>def</a:t>
            </a:r>
            <a:r>
              <a:rPr lang="fr-FR" altLang="x-none" sz="1400" b="1" dirty="0">
                <a:solidFill>
                  <a:srgbClr val="0070C0"/>
                </a:solidFill>
                <a:latin typeface="Courier" pitchFamily="2" charset="0"/>
                <a:cs typeface="Arial" charset="0"/>
              </a:rPr>
              <a:t> </a:t>
            </a:r>
            <a:r>
              <a:rPr lang="fr-FR" altLang="x-none" sz="1400" b="1" dirty="0" err="1">
                <a:solidFill>
                  <a:srgbClr val="0070C0"/>
                </a:solidFill>
                <a:latin typeface="Courier" pitchFamily="2" charset="0"/>
                <a:cs typeface="Arial" charset="0"/>
              </a:rPr>
              <a:t>my_GMM_fit</a:t>
            </a:r>
            <a:r>
              <a:rPr lang="fr-FR" altLang="x-none" sz="1400" b="1" dirty="0">
                <a:solidFill>
                  <a:srgbClr val="0070C0"/>
                </a:solidFill>
                <a:latin typeface="Courier" pitchFamily="2" charset="0"/>
                <a:cs typeface="Arial" charset="0"/>
              </a:rPr>
              <a:t>()</a:t>
            </a:r>
          </a:p>
          <a:p>
            <a:pPr marL="0" indent="0" eaLnBrk="1" hangingPunct="1">
              <a:defRPr/>
            </a:pPr>
            <a:endParaRPr lang="fr-FR" altLang="x-none" sz="1200" dirty="0">
              <a:solidFill>
                <a:srgbClr val="0070C0"/>
              </a:solidFill>
              <a:latin typeface="Courier" pitchFamily="2" charset="0"/>
              <a:cs typeface="Arial" charset="0"/>
            </a:endParaRPr>
          </a:p>
          <a:p>
            <a:pPr marL="0" indent="0" eaLnBrk="1" hangingPunct="1">
              <a:defRPr/>
            </a:pPr>
            <a:r>
              <a:rPr lang="fr-FR" altLang="x-none" sz="1200" dirty="0" err="1">
                <a:latin typeface="Courier" pitchFamily="2" charset="0"/>
                <a:cs typeface="Arial" charset="0"/>
              </a:rPr>
              <a:t>def</a:t>
            </a:r>
            <a:r>
              <a:rPr lang="fr-FR" altLang="x-none" sz="1200" dirty="0">
                <a:latin typeface="Courier" pitchFamily="2" charset="0"/>
                <a:cs typeface="Arial" charset="0"/>
              </a:rPr>
              <a:t> </a:t>
            </a:r>
            <a:r>
              <a:rPr lang="fr-FR" altLang="x-none" sz="1200" dirty="0" err="1">
                <a:latin typeface="Courier" pitchFamily="2" charset="0"/>
                <a:cs typeface="Arial" charset="0"/>
              </a:rPr>
              <a:t>my_GMM_fit</a:t>
            </a:r>
            <a:r>
              <a:rPr lang="fr-FR" altLang="x-none" sz="1200" dirty="0">
                <a:latin typeface="Courier" pitchFamily="2" charset="0"/>
                <a:cs typeface="Arial" charset="0"/>
              </a:rPr>
              <a:t>(</a:t>
            </a:r>
            <a:r>
              <a:rPr lang="fr-FR" altLang="x-none" sz="1200" dirty="0" err="1">
                <a:latin typeface="Courier" pitchFamily="2" charset="0"/>
                <a:cs typeface="Arial" charset="0"/>
              </a:rPr>
              <a:t>X,K,Visualisation</a:t>
            </a:r>
            <a:r>
              <a:rPr lang="fr-FR" altLang="x-none" sz="1200" dirty="0">
                <a:latin typeface="Courier" pitchFamily="2" charset="0"/>
                <a:cs typeface="Arial" charset="0"/>
              </a:rPr>
              <a:t>=</a:t>
            </a:r>
            <a:r>
              <a:rPr lang="fr-FR" altLang="x-none" sz="1200" dirty="0" err="1">
                <a:latin typeface="Courier" pitchFamily="2" charset="0"/>
                <a:cs typeface="Arial" charset="0"/>
              </a:rPr>
              <a:t>False,Seuil</a:t>
            </a:r>
            <a:r>
              <a:rPr lang="fr-FR" altLang="x-none" sz="1200" dirty="0">
                <a:latin typeface="Courier" pitchFamily="2" charset="0"/>
                <a:cs typeface="Arial" charset="0"/>
              </a:rPr>
              <a:t>=0.0000001,Max_iterations = 100): </a:t>
            </a:r>
          </a:p>
          <a:p>
            <a:pPr marL="0" indent="0" eaLnBrk="1" hangingPunct="1">
              <a:defRPr/>
            </a:pPr>
            <a:r>
              <a:rPr lang="fr-FR" altLang="x-none" sz="1200" dirty="0">
                <a:latin typeface="Courier" pitchFamily="2" charset="0"/>
                <a:cs typeface="Arial" charset="0"/>
              </a:rPr>
              <a:t>﻿    </a:t>
            </a:r>
            <a:r>
              <a:rPr lang="fr-FR" altLang="x-none" sz="1200" dirty="0" err="1">
                <a:latin typeface="Courier" pitchFamily="2" charset="0"/>
                <a:cs typeface="Arial" charset="0"/>
              </a:rPr>
              <a:t>N,p</a:t>
            </a:r>
            <a:r>
              <a:rPr lang="fr-FR" altLang="x-none" sz="1200" dirty="0">
                <a:latin typeface="Courier" pitchFamily="2" charset="0"/>
                <a:cs typeface="Arial" charset="0"/>
              </a:rPr>
              <a:t> = </a:t>
            </a:r>
            <a:r>
              <a:rPr lang="fr-FR" altLang="x-none" sz="1200" dirty="0" err="1">
                <a:latin typeface="Courier" pitchFamily="2" charset="0"/>
                <a:cs typeface="Arial" charset="0"/>
              </a:rPr>
              <a:t>np.shape</a:t>
            </a:r>
            <a:r>
              <a:rPr lang="fr-FR" altLang="x-none" sz="1200" dirty="0">
                <a:latin typeface="Courier" pitchFamily="2" charset="0"/>
                <a:cs typeface="Arial" charset="0"/>
              </a:rPr>
              <a:t>(X)</a:t>
            </a:r>
          </a:p>
          <a:p>
            <a:pPr marL="0" indent="0" eaLnBrk="1" hangingPunct="1">
              <a:defRPr/>
            </a:pPr>
            <a:endParaRPr lang="fr-FR" altLang="x-none" sz="1200" dirty="0">
              <a:latin typeface="Courier" pitchFamily="2" charset="0"/>
              <a:cs typeface="Arial" charset="0"/>
            </a:endParaRPr>
          </a:p>
          <a:p>
            <a:pPr marL="0" indent="0" eaLnBrk="1" hangingPunct="1">
              <a:defRPr/>
            </a:pPr>
            <a:r>
              <a:rPr lang="fr-FR" altLang="x-none" sz="1200" dirty="0">
                <a:latin typeface="Courier" pitchFamily="2" charset="0"/>
                <a:cs typeface="Arial" charset="0"/>
              </a:rPr>
              <a:t>    # INITIALISATION D'UN PREMIER MODÈLE</a:t>
            </a:r>
          </a:p>
          <a:p>
            <a:pPr marL="0" indent="0" eaLnBrk="1" hangingPunct="1">
              <a:defRPr/>
            </a:pPr>
            <a:r>
              <a:rPr lang="fr-FR" altLang="x-none" sz="1200" dirty="0">
                <a:latin typeface="Courier" pitchFamily="2" charset="0"/>
                <a:cs typeface="Arial" charset="0"/>
              </a:rPr>
              <a:t>    P, </a:t>
            </a:r>
            <a:r>
              <a:rPr lang="fr-FR" altLang="x-none" sz="1200" dirty="0" err="1">
                <a:latin typeface="Courier" pitchFamily="2" charset="0"/>
                <a:cs typeface="Arial" charset="0"/>
              </a:rPr>
              <a:t>Mean</a:t>
            </a:r>
            <a:r>
              <a:rPr lang="fr-FR" altLang="x-none" sz="1200" dirty="0">
                <a:latin typeface="Courier" pitchFamily="2" charset="0"/>
                <a:cs typeface="Arial" charset="0"/>
              </a:rPr>
              <a:t>, </a:t>
            </a:r>
            <a:r>
              <a:rPr lang="fr-FR" altLang="x-none" sz="1200" dirty="0" err="1">
                <a:latin typeface="Courier" pitchFamily="2" charset="0"/>
                <a:cs typeface="Arial" charset="0"/>
              </a:rPr>
              <a:t>Cov</a:t>
            </a:r>
            <a:r>
              <a:rPr lang="fr-FR" altLang="x-none" sz="1200" dirty="0">
                <a:latin typeface="Courier" pitchFamily="2" charset="0"/>
                <a:cs typeface="Arial" charset="0"/>
              </a:rPr>
              <a:t> = </a:t>
            </a:r>
            <a:r>
              <a:rPr lang="fr-FR" altLang="x-none" sz="1200" dirty="0" err="1">
                <a:latin typeface="Courier" pitchFamily="2" charset="0"/>
                <a:cs typeface="Arial" charset="0"/>
              </a:rPr>
              <a:t>my_GMM_init</a:t>
            </a:r>
            <a:r>
              <a:rPr lang="fr-FR" altLang="x-none" sz="1200" dirty="0">
                <a:latin typeface="Courier" pitchFamily="2" charset="0"/>
                <a:cs typeface="Arial" charset="0"/>
              </a:rPr>
              <a:t>(X,K)</a:t>
            </a:r>
          </a:p>
          <a:p>
            <a:pPr marL="0" indent="0" eaLnBrk="1" hangingPunct="1">
              <a:defRPr/>
            </a:pPr>
            <a:endParaRPr lang="fr-FR" altLang="x-none" sz="1200" dirty="0">
              <a:latin typeface="Courier" pitchFamily="2" charset="0"/>
              <a:cs typeface="Arial" charset="0"/>
            </a:endParaRPr>
          </a:p>
          <a:p>
            <a:pPr marL="0" indent="0" eaLnBrk="1" hangingPunct="1">
              <a:defRPr/>
            </a:pPr>
            <a:r>
              <a:rPr lang="fr-FR" altLang="x-none" sz="1200" dirty="0">
                <a:latin typeface="Courier" pitchFamily="2" charset="0"/>
                <a:cs typeface="Arial" charset="0"/>
              </a:rPr>
              <a:t>    if Visualisation :</a:t>
            </a:r>
          </a:p>
          <a:p>
            <a:pPr marL="0" indent="0" eaLnBrk="1" hangingPunct="1">
              <a:defRPr/>
            </a:pPr>
            <a:r>
              <a:rPr lang="fr-FR" altLang="x-none" sz="1200" dirty="0">
                <a:latin typeface="Courier" pitchFamily="2" charset="0"/>
                <a:cs typeface="Arial" charset="0"/>
              </a:rPr>
              <a:t>        </a:t>
            </a:r>
            <a:r>
              <a:rPr lang="fr-FR" altLang="x-none" sz="1200" dirty="0" err="1">
                <a:latin typeface="Courier" pitchFamily="2" charset="0"/>
                <a:cs typeface="Arial" charset="0"/>
              </a:rPr>
              <a:t>print</a:t>
            </a:r>
            <a:r>
              <a:rPr lang="fr-FR" altLang="x-none" sz="1200" dirty="0">
                <a:latin typeface="Courier" pitchFamily="2" charset="0"/>
                <a:cs typeface="Arial" charset="0"/>
              </a:rPr>
              <a:t>("P init = ",P)</a:t>
            </a:r>
          </a:p>
          <a:p>
            <a:pPr marL="0" indent="0" eaLnBrk="1" hangingPunct="1">
              <a:defRPr/>
            </a:pPr>
            <a:r>
              <a:rPr lang="fr-FR" altLang="x-none" sz="1200" dirty="0">
                <a:latin typeface="Courier" pitchFamily="2" charset="0"/>
                <a:cs typeface="Arial" charset="0"/>
              </a:rPr>
              <a:t>        </a:t>
            </a:r>
            <a:r>
              <a:rPr lang="fr-FR" altLang="x-none" sz="1200" dirty="0" err="1">
                <a:latin typeface="Courier" pitchFamily="2" charset="0"/>
                <a:cs typeface="Arial" charset="0"/>
              </a:rPr>
              <a:t>print</a:t>
            </a:r>
            <a:r>
              <a:rPr lang="fr-FR" altLang="x-none" sz="1200" dirty="0">
                <a:latin typeface="Courier" pitchFamily="2" charset="0"/>
                <a:cs typeface="Arial" charset="0"/>
              </a:rPr>
              <a:t>("</a:t>
            </a:r>
            <a:r>
              <a:rPr lang="fr-FR" altLang="x-none" sz="1200" dirty="0" err="1">
                <a:latin typeface="Courier" pitchFamily="2" charset="0"/>
                <a:cs typeface="Arial" charset="0"/>
              </a:rPr>
              <a:t>Mean</a:t>
            </a:r>
            <a:r>
              <a:rPr lang="fr-FR" altLang="x-none" sz="1200" dirty="0">
                <a:latin typeface="Courier" pitchFamily="2" charset="0"/>
                <a:cs typeface="Arial" charset="0"/>
              </a:rPr>
              <a:t> init = ",</a:t>
            </a:r>
            <a:r>
              <a:rPr lang="fr-FR" altLang="x-none" sz="1200" dirty="0" err="1">
                <a:latin typeface="Courier" pitchFamily="2" charset="0"/>
                <a:cs typeface="Arial" charset="0"/>
              </a:rPr>
              <a:t>Mean</a:t>
            </a:r>
            <a:r>
              <a:rPr lang="fr-FR" altLang="x-none" sz="1200" dirty="0">
                <a:latin typeface="Courier" pitchFamily="2" charset="0"/>
                <a:cs typeface="Arial" charset="0"/>
              </a:rPr>
              <a:t>)</a:t>
            </a:r>
          </a:p>
          <a:p>
            <a:pPr marL="0" indent="0" eaLnBrk="1" hangingPunct="1">
              <a:defRPr/>
            </a:pPr>
            <a:r>
              <a:rPr lang="fr-FR" altLang="x-none" sz="1200" dirty="0">
                <a:latin typeface="Courier" pitchFamily="2" charset="0"/>
                <a:cs typeface="Arial" charset="0"/>
              </a:rPr>
              <a:t>        </a:t>
            </a:r>
            <a:r>
              <a:rPr lang="fr-FR" altLang="x-none" sz="1200" dirty="0" err="1">
                <a:latin typeface="Courier" pitchFamily="2" charset="0"/>
                <a:cs typeface="Arial" charset="0"/>
              </a:rPr>
              <a:t>print</a:t>
            </a:r>
            <a:r>
              <a:rPr lang="fr-FR" altLang="x-none" sz="1200" dirty="0">
                <a:latin typeface="Courier" pitchFamily="2" charset="0"/>
                <a:cs typeface="Arial" charset="0"/>
              </a:rPr>
              <a:t>("</a:t>
            </a:r>
            <a:r>
              <a:rPr lang="fr-FR" altLang="x-none" sz="1200" dirty="0" err="1">
                <a:latin typeface="Courier" pitchFamily="2" charset="0"/>
                <a:cs typeface="Arial" charset="0"/>
              </a:rPr>
              <a:t>Cov</a:t>
            </a:r>
            <a:r>
              <a:rPr lang="fr-FR" altLang="x-none" sz="1200" dirty="0">
                <a:latin typeface="Courier" pitchFamily="2" charset="0"/>
                <a:cs typeface="Arial" charset="0"/>
              </a:rPr>
              <a:t> init = ",</a:t>
            </a:r>
            <a:r>
              <a:rPr lang="fr-FR" altLang="x-none" sz="1200" dirty="0" err="1">
                <a:latin typeface="Courier" pitchFamily="2" charset="0"/>
                <a:cs typeface="Arial" charset="0"/>
              </a:rPr>
              <a:t>Cov</a:t>
            </a:r>
            <a:r>
              <a:rPr lang="fr-FR" altLang="x-none" sz="1200" dirty="0">
                <a:latin typeface="Courier" pitchFamily="2" charset="0"/>
                <a:cs typeface="Arial" charset="0"/>
              </a:rPr>
              <a:t>)</a:t>
            </a:r>
          </a:p>
          <a:p>
            <a:pPr marL="0" indent="0" eaLnBrk="1" hangingPunct="1">
              <a:defRPr/>
            </a:pPr>
            <a:r>
              <a:rPr lang="fr-FR" altLang="x-none" sz="1200" dirty="0">
                <a:latin typeface="Courier" pitchFamily="2" charset="0"/>
                <a:cs typeface="Arial" charset="0"/>
              </a:rPr>
              <a:t>    </a:t>
            </a:r>
          </a:p>
          <a:p>
            <a:pPr marL="0" indent="0" eaLnBrk="1" hangingPunct="1">
              <a:defRPr/>
            </a:pPr>
            <a:r>
              <a:rPr lang="fr-FR" altLang="x-none" sz="1200" dirty="0">
                <a:latin typeface="Courier" pitchFamily="2" charset="0"/>
                <a:cs typeface="Arial" charset="0"/>
              </a:rPr>
              <a:t>    </a:t>
            </a:r>
            <a:r>
              <a:rPr lang="fr-FR" altLang="x-none" sz="1200" dirty="0" err="1">
                <a:latin typeface="Courier" pitchFamily="2" charset="0"/>
                <a:cs typeface="Arial" charset="0"/>
              </a:rPr>
              <a:t>iteration</a:t>
            </a:r>
            <a:r>
              <a:rPr lang="fr-FR" altLang="x-none" sz="1200" dirty="0">
                <a:latin typeface="Courier" pitchFamily="2" charset="0"/>
                <a:cs typeface="Arial" charset="0"/>
              </a:rPr>
              <a:t> = 0    </a:t>
            </a:r>
          </a:p>
          <a:p>
            <a:pPr marL="0" indent="0" eaLnBrk="1" hangingPunct="1">
              <a:defRPr/>
            </a:pPr>
            <a:r>
              <a:rPr lang="fr-FR" altLang="x-none" sz="1200" dirty="0">
                <a:latin typeface="Courier" pitchFamily="2" charset="0"/>
                <a:cs typeface="Arial" charset="0"/>
              </a:rPr>
              <a:t>    </a:t>
            </a:r>
            <a:r>
              <a:rPr lang="fr-FR" altLang="x-none" sz="1200" dirty="0" err="1">
                <a:latin typeface="Courier" pitchFamily="2" charset="0"/>
                <a:cs typeface="Arial" charset="0"/>
              </a:rPr>
              <a:t>Log_Vrais_Gauss</a:t>
            </a:r>
            <a:r>
              <a:rPr lang="fr-FR" altLang="x-none" sz="1200" dirty="0">
                <a:latin typeface="Courier" pitchFamily="2" charset="0"/>
                <a:cs typeface="Arial" charset="0"/>
              </a:rPr>
              <a:t> = </a:t>
            </a:r>
            <a:r>
              <a:rPr lang="fr-FR" altLang="x-none" sz="1200" dirty="0" err="1">
                <a:latin typeface="Courier" pitchFamily="2" charset="0"/>
                <a:cs typeface="Arial" charset="0"/>
              </a:rPr>
              <a:t>np.zeros</a:t>
            </a:r>
            <a:r>
              <a:rPr lang="fr-FR" altLang="x-none" sz="1200" dirty="0">
                <a:latin typeface="Courier" pitchFamily="2" charset="0"/>
                <a:cs typeface="Arial" charset="0"/>
              </a:rPr>
              <a:t>((K,N))</a:t>
            </a:r>
          </a:p>
          <a:p>
            <a:pPr marL="0" indent="0" eaLnBrk="1" hangingPunct="1">
              <a:defRPr/>
            </a:pPr>
            <a:r>
              <a:rPr lang="fr-FR" altLang="x-none" sz="1200" dirty="0">
                <a:latin typeface="Courier" pitchFamily="2" charset="0"/>
                <a:cs typeface="Arial" charset="0"/>
              </a:rPr>
              <a:t>    </a:t>
            </a:r>
            <a:r>
              <a:rPr lang="fr-FR" altLang="x-none" sz="1200" dirty="0" err="1">
                <a:latin typeface="Courier" pitchFamily="2" charset="0"/>
                <a:cs typeface="Arial" charset="0"/>
              </a:rPr>
              <a:t>Nk</a:t>
            </a:r>
            <a:r>
              <a:rPr lang="fr-FR" altLang="x-none" sz="1200" dirty="0">
                <a:latin typeface="Courier" pitchFamily="2" charset="0"/>
                <a:cs typeface="Arial" charset="0"/>
              </a:rPr>
              <a:t> = </a:t>
            </a:r>
            <a:r>
              <a:rPr lang="fr-FR" altLang="x-none" sz="1200" dirty="0" err="1">
                <a:latin typeface="Courier" pitchFamily="2" charset="0"/>
                <a:cs typeface="Arial" charset="0"/>
              </a:rPr>
              <a:t>np.zeros</a:t>
            </a:r>
            <a:r>
              <a:rPr lang="fr-FR" altLang="x-none" sz="1200" dirty="0">
                <a:latin typeface="Courier" pitchFamily="2" charset="0"/>
                <a:cs typeface="Arial" charset="0"/>
              </a:rPr>
              <a:t>(K)</a:t>
            </a:r>
          </a:p>
          <a:p>
            <a:pPr marL="0" indent="0" eaLnBrk="1" hangingPunct="1">
              <a:defRPr/>
            </a:pPr>
            <a:r>
              <a:rPr lang="fr-FR" altLang="x-none" sz="1200" dirty="0">
                <a:latin typeface="Courier" pitchFamily="2" charset="0"/>
                <a:cs typeface="Arial" charset="0"/>
              </a:rPr>
              <a:t>    </a:t>
            </a:r>
            <a:r>
              <a:rPr lang="fr-FR" altLang="x-none" sz="1200" dirty="0" err="1">
                <a:latin typeface="Courier" pitchFamily="2" charset="0"/>
                <a:cs typeface="Arial" charset="0"/>
              </a:rPr>
              <a:t>New_Mean</a:t>
            </a:r>
            <a:r>
              <a:rPr lang="fr-FR" altLang="x-none" sz="1200" dirty="0">
                <a:latin typeface="Courier" pitchFamily="2" charset="0"/>
                <a:cs typeface="Arial" charset="0"/>
              </a:rPr>
              <a:t> = </a:t>
            </a:r>
            <a:r>
              <a:rPr lang="fr-FR" altLang="x-none" sz="1200" dirty="0" err="1">
                <a:latin typeface="Courier" pitchFamily="2" charset="0"/>
                <a:cs typeface="Arial" charset="0"/>
              </a:rPr>
              <a:t>np.zeros</a:t>
            </a:r>
            <a:r>
              <a:rPr lang="fr-FR" altLang="x-none" sz="1200" dirty="0">
                <a:latin typeface="Courier" pitchFamily="2" charset="0"/>
                <a:cs typeface="Arial" charset="0"/>
              </a:rPr>
              <a:t>((</a:t>
            </a:r>
            <a:r>
              <a:rPr lang="fr-FR" altLang="x-none" sz="1200" dirty="0" err="1">
                <a:latin typeface="Courier" pitchFamily="2" charset="0"/>
                <a:cs typeface="Arial" charset="0"/>
              </a:rPr>
              <a:t>K,p</a:t>
            </a:r>
            <a:r>
              <a:rPr lang="fr-FR" altLang="x-none" sz="1200" dirty="0">
                <a:latin typeface="Courier" pitchFamily="2" charset="0"/>
                <a:cs typeface="Arial" charset="0"/>
              </a:rPr>
              <a:t>))</a:t>
            </a:r>
          </a:p>
          <a:p>
            <a:pPr marL="0" indent="0" eaLnBrk="1" hangingPunct="1">
              <a:defRPr/>
            </a:pPr>
            <a:r>
              <a:rPr lang="fr-FR" altLang="x-none" sz="1200" dirty="0">
                <a:latin typeface="Courier" pitchFamily="2" charset="0"/>
                <a:cs typeface="Arial" charset="0"/>
              </a:rPr>
              <a:t>    </a:t>
            </a:r>
            <a:r>
              <a:rPr lang="fr-FR" altLang="x-none" sz="1200" dirty="0" err="1">
                <a:latin typeface="Courier" pitchFamily="2" charset="0"/>
                <a:cs typeface="Arial" charset="0"/>
              </a:rPr>
              <a:t>New_Cov</a:t>
            </a:r>
            <a:r>
              <a:rPr lang="fr-FR" altLang="x-none" sz="1200" dirty="0">
                <a:latin typeface="Courier" pitchFamily="2" charset="0"/>
                <a:cs typeface="Arial" charset="0"/>
              </a:rPr>
              <a:t> = </a:t>
            </a:r>
            <a:r>
              <a:rPr lang="fr-FR" altLang="x-none" sz="1200" dirty="0" err="1">
                <a:latin typeface="Courier" pitchFamily="2" charset="0"/>
                <a:cs typeface="Arial" charset="0"/>
              </a:rPr>
              <a:t>np.zeros</a:t>
            </a:r>
            <a:r>
              <a:rPr lang="fr-FR" altLang="x-none" sz="1200" dirty="0">
                <a:latin typeface="Courier" pitchFamily="2" charset="0"/>
                <a:cs typeface="Arial" charset="0"/>
              </a:rPr>
              <a:t>((</a:t>
            </a:r>
            <a:r>
              <a:rPr lang="fr-FR" altLang="x-none" sz="1200" dirty="0" err="1">
                <a:latin typeface="Courier" pitchFamily="2" charset="0"/>
                <a:cs typeface="Arial" charset="0"/>
              </a:rPr>
              <a:t>K,p,p</a:t>
            </a:r>
            <a:r>
              <a:rPr lang="fr-FR" altLang="x-none" sz="1200" dirty="0">
                <a:latin typeface="Courier" pitchFamily="2" charset="0"/>
                <a:cs typeface="Arial" charset="0"/>
              </a:rPr>
              <a:t>))</a:t>
            </a:r>
          </a:p>
          <a:p>
            <a:pPr marL="0" indent="0" eaLnBrk="1" hangingPunct="1">
              <a:defRPr/>
            </a:pPr>
            <a:r>
              <a:rPr lang="fr-FR" altLang="x-none" sz="1200" dirty="0">
                <a:latin typeface="Courier" pitchFamily="2" charset="0"/>
                <a:cs typeface="Arial" charset="0"/>
              </a:rPr>
              <a:t>    </a:t>
            </a:r>
            <a:r>
              <a:rPr lang="fr-FR" altLang="x-none" sz="1200" dirty="0" err="1">
                <a:latin typeface="Courier" pitchFamily="2" charset="0"/>
                <a:cs typeface="Arial" charset="0"/>
              </a:rPr>
              <a:t>New_P</a:t>
            </a:r>
            <a:r>
              <a:rPr lang="fr-FR" altLang="x-none" sz="1200" dirty="0">
                <a:latin typeface="Courier" pitchFamily="2" charset="0"/>
                <a:cs typeface="Arial" charset="0"/>
              </a:rPr>
              <a:t> = </a:t>
            </a:r>
            <a:r>
              <a:rPr lang="fr-FR" altLang="x-none" sz="1200" dirty="0" err="1">
                <a:latin typeface="Courier" pitchFamily="2" charset="0"/>
                <a:cs typeface="Arial" charset="0"/>
              </a:rPr>
              <a:t>np.zeros</a:t>
            </a:r>
            <a:r>
              <a:rPr lang="fr-FR" altLang="x-none" sz="1200" dirty="0">
                <a:latin typeface="Courier" pitchFamily="2" charset="0"/>
                <a:cs typeface="Arial" charset="0"/>
              </a:rPr>
              <a:t>(K)</a:t>
            </a:r>
          </a:p>
          <a:p>
            <a:pPr marL="0" indent="0" eaLnBrk="1" hangingPunct="1">
              <a:defRPr/>
            </a:pPr>
            <a:endParaRPr lang="fr-FR" altLang="x-none" sz="1200" dirty="0">
              <a:latin typeface="Courier" pitchFamily="2" charset="0"/>
              <a:cs typeface="Arial" charset="0"/>
            </a:endParaRPr>
          </a:p>
          <a:p>
            <a:pPr marL="0" indent="0" eaLnBrk="1" hangingPunct="1">
              <a:defRPr/>
            </a:pPr>
            <a:r>
              <a:rPr lang="fr-FR" altLang="x-none" sz="1200" dirty="0">
                <a:latin typeface="Courier" pitchFamily="2" charset="0"/>
                <a:cs typeface="Arial" charset="0"/>
              </a:rPr>
              <a:t>    LOGVRAIS=</a:t>
            </a:r>
            <a:r>
              <a:rPr lang="fr-FR" altLang="x-none" sz="1200" dirty="0" err="1">
                <a:latin typeface="Courier" pitchFamily="2" charset="0"/>
                <a:cs typeface="Arial" charset="0"/>
              </a:rPr>
              <a:t>np.zeros</a:t>
            </a:r>
            <a:r>
              <a:rPr lang="fr-FR" altLang="x-none" sz="1200" dirty="0">
                <a:latin typeface="Courier" pitchFamily="2" charset="0"/>
                <a:cs typeface="Arial" charset="0"/>
              </a:rPr>
              <a:t>(Max_iterations+1)</a:t>
            </a:r>
          </a:p>
          <a:p>
            <a:pPr marL="0" indent="0" eaLnBrk="1" hangingPunct="1">
              <a:defRPr/>
            </a:pPr>
            <a:r>
              <a:rPr lang="fr-FR" altLang="x-none" sz="1200" dirty="0">
                <a:latin typeface="Courier" pitchFamily="2" charset="0"/>
                <a:cs typeface="Arial" charset="0"/>
              </a:rPr>
              <a:t>    LOGVRAIS[0] = -100000</a:t>
            </a:r>
          </a:p>
          <a:p>
            <a:pPr marL="0" indent="0" eaLnBrk="1" hangingPunct="1">
              <a:defRPr/>
            </a:pPr>
            <a:r>
              <a:rPr lang="fr-FR" altLang="x-none" sz="1200" dirty="0">
                <a:solidFill>
                  <a:srgbClr val="0070C0"/>
                </a:solidFill>
                <a:latin typeface="Courier" pitchFamily="2" charset="0"/>
                <a:cs typeface="Arial" charset="0"/>
              </a:rPr>
              <a:t>    </a:t>
            </a:r>
            <a:endParaRPr lang="fr-FR" altLang="x-none" sz="1800" b="1" dirty="0">
              <a:solidFill>
                <a:srgbClr val="0070C0"/>
              </a:solidFill>
              <a:latin typeface="Courier" pitchFamily="2" charset="0"/>
              <a:cs typeface="Arial" charset="0"/>
            </a:endParaRPr>
          </a:p>
          <a:p>
            <a:pPr marL="1371600" lvl="3" indent="0" eaLnBrk="1" hangingPunct="1">
              <a:defRPr/>
            </a:pPr>
            <a:endParaRPr lang="fr-FR" altLang="x-none" sz="1600" dirty="0">
              <a:solidFill>
                <a:srgbClr val="FF0000"/>
              </a:solidFill>
              <a:latin typeface="Courier" pitchFamily="2" charset="0"/>
              <a:cs typeface="Arial" charset="0"/>
            </a:endParaRPr>
          </a:p>
          <a:p>
            <a:pPr marL="1371600" lvl="3" indent="0" eaLnBrk="1" hangingPunct="1">
              <a:defRPr/>
            </a:pPr>
            <a:r>
              <a:rPr lang="fr-FR" altLang="x-none" sz="1600" dirty="0">
                <a:solidFill>
                  <a:srgbClr val="FF0000"/>
                </a:solidFill>
                <a:latin typeface="Courier" pitchFamily="2" charset="0"/>
                <a:cs typeface="Arial" charset="0"/>
              </a:rPr>
              <a:t>… / … </a:t>
            </a:r>
          </a:p>
        </p:txBody>
      </p:sp>
    </p:spTree>
    <p:extLst>
      <p:ext uri="{BB962C8B-B14F-4D97-AF65-F5344CB8AC3E}">
        <p14:creationId xmlns:p14="http://schemas.microsoft.com/office/powerpoint/2010/main" val="150029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x-none"/>
              <a:t>T. Paquet     S1 UE 8 : Analyse et Visualisation de Données        M1-SID parcours SD</a:t>
            </a:r>
            <a:endParaRPr lang="fr-FR" altLang="x-none" dirty="0"/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D53A9B-D445-D14D-89EE-176709358068}" type="slidenum">
              <a:rPr lang="fr-FR" altLang="x-none"/>
              <a:pPr>
                <a:defRPr/>
              </a:pPr>
              <a:t>5</a:t>
            </a:fld>
            <a:endParaRPr lang="fr-FR" altLang="x-none"/>
          </a:p>
        </p:txBody>
      </p:sp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838200" y="3048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lvl="0"/>
            <a:r>
              <a:rPr lang="fr-FR" sz="2000" b="1" dirty="0">
                <a:solidFill>
                  <a:schemeClr val="tx2"/>
                </a:solidFill>
                <a:latin typeface="Arial" charset="0"/>
              </a:rPr>
              <a:t>TP - Modèles de Mélanges Gaussiens </a:t>
            </a:r>
          </a:p>
        </p:txBody>
      </p:sp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280415" y="981911"/>
            <a:ext cx="8775803" cy="6270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1371600" lvl="3" indent="0" eaLnBrk="1" hangingPunct="1">
              <a:defRPr/>
            </a:pPr>
            <a:r>
              <a:rPr lang="fr-FR" altLang="x-none" sz="1050" dirty="0">
                <a:solidFill>
                  <a:srgbClr val="FF0000"/>
                </a:solidFill>
                <a:latin typeface="Courier" pitchFamily="2" charset="0"/>
                <a:cs typeface="Arial" charset="0"/>
              </a:rPr>
              <a:t>… / … </a:t>
            </a:r>
            <a:r>
              <a:rPr lang="fr-FR" altLang="x-none" sz="1050" dirty="0">
                <a:solidFill>
                  <a:srgbClr val="0070C0"/>
                </a:solidFill>
                <a:latin typeface="Courier" pitchFamily="2" charset="0"/>
                <a:cs typeface="Arial" charset="0"/>
              </a:rPr>
              <a:t>    </a:t>
            </a:r>
          </a:p>
          <a:p>
            <a:pPr marL="0" indent="0" eaLnBrk="1" hangingPunct="1">
              <a:defRPr/>
            </a:pPr>
            <a:r>
              <a:rPr lang="fr-FR" altLang="x-none" sz="1050" dirty="0">
                <a:latin typeface="Courier" pitchFamily="2" charset="0"/>
                <a:cs typeface="Arial" charset="0"/>
              </a:rPr>
              <a:t>    </a:t>
            </a:r>
            <a:r>
              <a:rPr lang="fr-FR" altLang="x-none" sz="1050" dirty="0" err="1">
                <a:latin typeface="Courier" pitchFamily="2" charset="0"/>
                <a:cs typeface="Arial" charset="0"/>
              </a:rPr>
              <a:t>while</a:t>
            </a:r>
            <a:r>
              <a:rPr lang="fr-FR" altLang="x-none" sz="1050" dirty="0">
                <a:latin typeface="Courier" pitchFamily="2" charset="0"/>
                <a:cs typeface="Arial" charset="0"/>
              </a:rPr>
              <a:t> </a:t>
            </a:r>
            <a:r>
              <a:rPr lang="fr-FR" altLang="x-none" sz="1050" dirty="0" err="1">
                <a:latin typeface="Courier" pitchFamily="2" charset="0"/>
                <a:cs typeface="Arial" charset="0"/>
              </a:rPr>
              <a:t>iteration</a:t>
            </a:r>
            <a:r>
              <a:rPr lang="fr-FR" altLang="x-none" sz="1050" dirty="0">
                <a:latin typeface="Courier" pitchFamily="2" charset="0"/>
                <a:cs typeface="Arial" charset="0"/>
              </a:rPr>
              <a:t> &lt; </a:t>
            </a:r>
            <a:r>
              <a:rPr lang="fr-FR" altLang="x-none" sz="1050" dirty="0" err="1">
                <a:latin typeface="Courier" pitchFamily="2" charset="0"/>
                <a:cs typeface="Arial" charset="0"/>
              </a:rPr>
              <a:t>Max_iterations</a:t>
            </a:r>
            <a:r>
              <a:rPr lang="fr-FR" altLang="x-none" sz="1050" dirty="0">
                <a:latin typeface="Courier" pitchFamily="2" charset="0"/>
                <a:cs typeface="Arial" charset="0"/>
              </a:rPr>
              <a:t>:</a:t>
            </a:r>
          </a:p>
          <a:p>
            <a:pPr marL="0" indent="0" eaLnBrk="1" hangingPunct="1">
              <a:defRPr/>
            </a:pPr>
            <a:r>
              <a:rPr lang="fr-FR" altLang="x-none" sz="1050" dirty="0">
                <a:latin typeface="Courier" pitchFamily="2" charset="0"/>
                <a:cs typeface="Arial" charset="0"/>
              </a:rPr>
              <a:t>        </a:t>
            </a:r>
            <a:r>
              <a:rPr lang="fr-FR" altLang="x-none" sz="1050" dirty="0" err="1">
                <a:latin typeface="Courier" pitchFamily="2" charset="0"/>
                <a:cs typeface="Arial" charset="0"/>
              </a:rPr>
              <a:t>iteration</a:t>
            </a:r>
            <a:r>
              <a:rPr lang="fr-FR" altLang="x-none" sz="1050" dirty="0">
                <a:latin typeface="Courier" pitchFamily="2" charset="0"/>
                <a:cs typeface="Arial" charset="0"/>
              </a:rPr>
              <a:t> +=1</a:t>
            </a:r>
          </a:p>
          <a:p>
            <a:pPr marL="0" indent="0" eaLnBrk="1" hangingPunct="1">
              <a:defRPr/>
            </a:pPr>
            <a:r>
              <a:rPr lang="fr-FR" altLang="x-none" sz="1050" dirty="0">
                <a:latin typeface="Courier" pitchFamily="2" charset="0"/>
                <a:cs typeface="Arial" charset="0"/>
              </a:rPr>
              <a:t>        #################################################################</a:t>
            </a:r>
          </a:p>
          <a:p>
            <a:pPr marL="0" indent="0" eaLnBrk="1" hangingPunct="1">
              <a:defRPr/>
            </a:pPr>
            <a:r>
              <a:rPr lang="fr-FR" altLang="x-none" sz="1050" dirty="0">
                <a:latin typeface="Courier" pitchFamily="2" charset="0"/>
                <a:cs typeface="Arial" charset="0"/>
              </a:rPr>
              <a:t>        # E </a:t>
            </a:r>
            <a:r>
              <a:rPr lang="fr-FR" altLang="x-none" sz="1050" dirty="0" err="1">
                <a:latin typeface="Courier" pitchFamily="2" charset="0"/>
                <a:cs typeface="Arial" charset="0"/>
              </a:rPr>
              <a:t>step</a:t>
            </a:r>
            <a:r>
              <a:rPr lang="fr-FR" altLang="x-none" sz="1050" dirty="0">
                <a:latin typeface="Courier" pitchFamily="2" charset="0"/>
                <a:cs typeface="Arial" charset="0"/>
              </a:rPr>
              <a:t> : estimation des données manquantes </a:t>
            </a:r>
          </a:p>
          <a:p>
            <a:pPr marL="0" indent="0" eaLnBrk="1" hangingPunct="1">
              <a:defRPr/>
            </a:pPr>
            <a:r>
              <a:rPr lang="fr-FR" altLang="x-none" sz="1050" dirty="0">
                <a:latin typeface="Courier" pitchFamily="2" charset="0"/>
                <a:cs typeface="Arial" charset="0"/>
              </a:rPr>
              <a:t>        #          affectation des données aux clusters les plus proches</a:t>
            </a:r>
          </a:p>
          <a:p>
            <a:pPr marL="0" indent="0" eaLnBrk="1" hangingPunct="1">
              <a:defRPr/>
            </a:pPr>
            <a:r>
              <a:rPr lang="fr-FR" altLang="x-none" sz="1050" dirty="0">
                <a:latin typeface="Courier" pitchFamily="2" charset="0"/>
                <a:cs typeface="Arial" charset="0"/>
              </a:rPr>
              <a:t>        </a:t>
            </a:r>
            <a:r>
              <a:rPr lang="fr-FR" altLang="x-none" sz="1050" dirty="0" err="1">
                <a:latin typeface="Courier" pitchFamily="2" charset="0"/>
                <a:cs typeface="Arial" charset="0"/>
              </a:rPr>
              <a:t>Proba_Clusters</a:t>
            </a:r>
            <a:r>
              <a:rPr lang="fr-FR" altLang="x-none" sz="1050" dirty="0">
                <a:latin typeface="Courier" pitchFamily="2" charset="0"/>
                <a:cs typeface="Arial" charset="0"/>
              </a:rPr>
              <a:t>, LOGVRAIS[</a:t>
            </a:r>
            <a:r>
              <a:rPr lang="fr-FR" altLang="x-none" sz="1050" dirty="0" err="1">
                <a:latin typeface="Courier" pitchFamily="2" charset="0"/>
                <a:cs typeface="Arial" charset="0"/>
              </a:rPr>
              <a:t>iteration</a:t>
            </a:r>
            <a:r>
              <a:rPr lang="fr-FR" altLang="x-none" sz="1050" dirty="0">
                <a:latin typeface="Courier" pitchFamily="2" charset="0"/>
                <a:cs typeface="Arial" charset="0"/>
              </a:rPr>
              <a:t>] = </a:t>
            </a:r>
            <a:r>
              <a:rPr lang="fr-FR" altLang="x-none" sz="1050" dirty="0" err="1">
                <a:latin typeface="Courier" pitchFamily="2" charset="0"/>
                <a:cs typeface="Arial" charset="0"/>
              </a:rPr>
              <a:t>my_GMM_p_a_posteriori</a:t>
            </a:r>
            <a:r>
              <a:rPr lang="fr-FR" altLang="x-none" sz="1050" dirty="0">
                <a:latin typeface="Courier" pitchFamily="2" charset="0"/>
                <a:cs typeface="Arial" charset="0"/>
              </a:rPr>
              <a:t>(</a:t>
            </a:r>
            <a:r>
              <a:rPr lang="fr-FR" altLang="x-none" sz="1050" dirty="0" err="1">
                <a:latin typeface="Courier" pitchFamily="2" charset="0"/>
                <a:cs typeface="Arial" charset="0"/>
              </a:rPr>
              <a:t>X,K,P,Mean,Cov</a:t>
            </a:r>
            <a:r>
              <a:rPr lang="fr-FR" altLang="x-none" sz="1050" dirty="0">
                <a:latin typeface="Courier" pitchFamily="2" charset="0"/>
                <a:cs typeface="Arial" charset="0"/>
              </a:rPr>
              <a:t>)</a:t>
            </a:r>
          </a:p>
          <a:p>
            <a:pPr marL="0" indent="0" eaLnBrk="1" hangingPunct="1">
              <a:defRPr/>
            </a:pPr>
            <a:r>
              <a:rPr lang="fr-FR" altLang="x-none" sz="1050" dirty="0">
                <a:latin typeface="Courier" pitchFamily="2" charset="0"/>
                <a:cs typeface="Arial" charset="0"/>
              </a:rPr>
              <a:t>        </a:t>
            </a:r>
          </a:p>
          <a:p>
            <a:pPr marL="0" indent="0" eaLnBrk="1" hangingPunct="1">
              <a:defRPr/>
            </a:pPr>
            <a:r>
              <a:rPr lang="fr-FR" altLang="x-none" sz="1050" dirty="0">
                <a:latin typeface="Courier" pitchFamily="2" charset="0"/>
                <a:cs typeface="Arial" charset="0"/>
              </a:rPr>
              <a:t>        if </a:t>
            </a:r>
            <a:r>
              <a:rPr lang="fr-FR" altLang="x-none" sz="1050" dirty="0" err="1">
                <a:latin typeface="Courier" pitchFamily="2" charset="0"/>
                <a:cs typeface="Arial" charset="0"/>
              </a:rPr>
              <a:t>np.abs</a:t>
            </a:r>
            <a:r>
              <a:rPr lang="fr-FR" altLang="x-none" sz="1050" dirty="0">
                <a:latin typeface="Courier" pitchFamily="2" charset="0"/>
                <a:cs typeface="Arial" charset="0"/>
              </a:rPr>
              <a:t>(LOGVRAIS[</a:t>
            </a:r>
            <a:r>
              <a:rPr lang="fr-FR" altLang="x-none" sz="1050" dirty="0" err="1">
                <a:latin typeface="Courier" pitchFamily="2" charset="0"/>
                <a:cs typeface="Arial" charset="0"/>
              </a:rPr>
              <a:t>iteration</a:t>
            </a:r>
            <a:r>
              <a:rPr lang="fr-FR" altLang="x-none" sz="1050" dirty="0">
                <a:latin typeface="Courier" pitchFamily="2" charset="0"/>
                <a:cs typeface="Arial" charset="0"/>
              </a:rPr>
              <a:t>] - LOGVRAIS[iteration-1]) / </a:t>
            </a:r>
            <a:r>
              <a:rPr lang="fr-FR" altLang="x-none" sz="1050" dirty="0" err="1">
                <a:latin typeface="Courier" pitchFamily="2" charset="0"/>
                <a:cs typeface="Arial" charset="0"/>
              </a:rPr>
              <a:t>np.abs</a:t>
            </a:r>
            <a:r>
              <a:rPr lang="fr-FR" altLang="x-none" sz="1050" dirty="0">
                <a:latin typeface="Courier" pitchFamily="2" charset="0"/>
                <a:cs typeface="Arial" charset="0"/>
              </a:rPr>
              <a:t>(LOGVRAIS[</a:t>
            </a:r>
            <a:r>
              <a:rPr lang="fr-FR" altLang="x-none" sz="1050" dirty="0" err="1">
                <a:latin typeface="Courier" pitchFamily="2" charset="0"/>
                <a:cs typeface="Arial" charset="0"/>
              </a:rPr>
              <a:t>iteration</a:t>
            </a:r>
            <a:r>
              <a:rPr lang="fr-FR" altLang="x-none" sz="1050" dirty="0">
                <a:latin typeface="Courier" pitchFamily="2" charset="0"/>
                <a:cs typeface="Arial" charset="0"/>
              </a:rPr>
              <a:t>]) &lt; Seuil:</a:t>
            </a:r>
          </a:p>
          <a:p>
            <a:pPr marL="0" indent="0" eaLnBrk="1" hangingPunct="1">
              <a:defRPr/>
            </a:pPr>
            <a:r>
              <a:rPr lang="fr-FR" altLang="x-none" sz="1050" dirty="0">
                <a:latin typeface="Courier" pitchFamily="2" charset="0"/>
                <a:cs typeface="Arial" charset="0"/>
              </a:rPr>
              <a:t>            </a:t>
            </a:r>
            <a:r>
              <a:rPr lang="fr-FR" altLang="x-none" sz="1050" dirty="0" err="1">
                <a:latin typeface="Courier" pitchFamily="2" charset="0"/>
                <a:cs typeface="Arial" charset="0"/>
              </a:rPr>
              <a:t>print</a:t>
            </a:r>
            <a:r>
              <a:rPr lang="fr-FR" altLang="x-none" sz="1050" dirty="0">
                <a:latin typeface="Courier" pitchFamily="2" charset="0"/>
                <a:cs typeface="Arial" charset="0"/>
              </a:rPr>
              <a:t>("itération =",</a:t>
            </a:r>
            <a:r>
              <a:rPr lang="fr-FR" altLang="x-none" sz="1050" dirty="0" err="1">
                <a:latin typeface="Courier" pitchFamily="2" charset="0"/>
                <a:cs typeface="Arial" charset="0"/>
              </a:rPr>
              <a:t>iteration</a:t>
            </a:r>
            <a:r>
              <a:rPr lang="fr-FR" altLang="x-none" sz="1050" dirty="0">
                <a:latin typeface="Courier" pitchFamily="2" charset="0"/>
                <a:cs typeface="Arial" charset="0"/>
              </a:rPr>
              <a:t>,"BREAK")</a:t>
            </a:r>
          </a:p>
          <a:p>
            <a:pPr marL="0" indent="0" eaLnBrk="1" hangingPunct="1">
              <a:defRPr/>
            </a:pPr>
            <a:r>
              <a:rPr lang="fr-FR" altLang="x-none" sz="1050" dirty="0">
                <a:latin typeface="Courier" pitchFamily="2" charset="0"/>
                <a:cs typeface="Arial" charset="0"/>
              </a:rPr>
              <a:t>            break</a:t>
            </a:r>
          </a:p>
          <a:p>
            <a:pPr marL="0" indent="0" eaLnBrk="1" hangingPunct="1">
              <a:defRPr/>
            </a:pPr>
            <a:r>
              <a:rPr lang="fr-FR" altLang="x-none" sz="1050" dirty="0">
                <a:latin typeface="Courier" pitchFamily="2" charset="0"/>
                <a:cs typeface="Arial" charset="0"/>
              </a:rPr>
              <a:t>    </a:t>
            </a:r>
          </a:p>
          <a:p>
            <a:pPr marL="0" indent="0" eaLnBrk="1" hangingPunct="1">
              <a:defRPr/>
            </a:pPr>
            <a:r>
              <a:rPr lang="fr-FR" altLang="x-none" sz="1050" dirty="0">
                <a:latin typeface="Courier" pitchFamily="2" charset="0"/>
                <a:cs typeface="Arial" charset="0"/>
              </a:rPr>
              <a:t>        ################################################################</a:t>
            </a:r>
          </a:p>
          <a:p>
            <a:pPr marL="0" indent="0" eaLnBrk="1" hangingPunct="1">
              <a:defRPr/>
            </a:pPr>
            <a:r>
              <a:rPr lang="fr-FR" altLang="x-none" sz="1050" dirty="0">
                <a:latin typeface="Courier" pitchFamily="2" charset="0"/>
                <a:cs typeface="Arial" charset="0"/>
              </a:rPr>
              <a:t>        # M </a:t>
            </a:r>
            <a:r>
              <a:rPr lang="fr-FR" altLang="x-none" sz="1050" dirty="0" err="1">
                <a:latin typeface="Courier" pitchFamily="2" charset="0"/>
                <a:cs typeface="Arial" charset="0"/>
              </a:rPr>
              <a:t>Step</a:t>
            </a:r>
            <a:r>
              <a:rPr lang="fr-FR" altLang="x-none" sz="1050" dirty="0">
                <a:latin typeface="Courier" pitchFamily="2" charset="0"/>
                <a:cs typeface="Arial" charset="0"/>
              </a:rPr>
              <a:t> : calcul du nouveau GMM</a:t>
            </a:r>
          </a:p>
          <a:p>
            <a:pPr marL="0" indent="0" eaLnBrk="1" hangingPunct="1">
              <a:defRPr/>
            </a:pPr>
            <a:r>
              <a:rPr lang="fr-FR" altLang="x-none" sz="1050" dirty="0">
                <a:solidFill>
                  <a:srgbClr val="0070C0"/>
                </a:solidFill>
                <a:latin typeface="Courier" pitchFamily="2" charset="0"/>
                <a:cs typeface="Arial" charset="0"/>
              </a:rPr>
              <a:t>        </a:t>
            </a:r>
          </a:p>
          <a:p>
            <a:pPr marL="0" indent="0" eaLnBrk="1" hangingPunct="1">
              <a:defRPr/>
            </a:pPr>
            <a:r>
              <a:rPr lang="fr-FR" altLang="x-none" sz="1050" dirty="0">
                <a:solidFill>
                  <a:srgbClr val="0070C0"/>
                </a:solidFill>
                <a:latin typeface="Courier" pitchFamily="2" charset="0"/>
                <a:cs typeface="Arial" charset="0"/>
              </a:rPr>
              <a:t>        # les centroïdes</a:t>
            </a:r>
          </a:p>
          <a:p>
            <a:pPr marL="0" indent="0" eaLnBrk="1" hangingPunct="1">
              <a:defRPr/>
            </a:pPr>
            <a:r>
              <a:rPr lang="fr-FR" altLang="x-none" sz="1050" dirty="0">
                <a:solidFill>
                  <a:srgbClr val="0070C0"/>
                </a:solidFill>
                <a:latin typeface="Courier" pitchFamily="2" charset="0"/>
                <a:cs typeface="Arial" charset="0"/>
              </a:rPr>
              <a:t>        for k in range(K):</a:t>
            </a:r>
          </a:p>
          <a:p>
            <a:pPr marL="0" indent="0" eaLnBrk="1" hangingPunct="1">
              <a:defRPr/>
            </a:pPr>
            <a:r>
              <a:rPr lang="fr-FR" altLang="x-none" sz="1050" dirty="0">
                <a:solidFill>
                  <a:srgbClr val="0070C0"/>
                </a:solidFill>
                <a:latin typeface="Courier" pitchFamily="2" charset="0"/>
                <a:cs typeface="Arial" charset="0"/>
              </a:rPr>
              <a:t>            ##### compléter ici</a:t>
            </a:r>
          </a:p>
          <a:p>
            <a:pPr marL="0" indent="0" eaLnBrk="1" hangingPunct="1">
              <a:defRPr/>
            </a:pPr>
            <a:endParaRPr lang="fr-FR" altLang="x-none" sz="1050" dirty="0">
              <a:solidFill>
                <a:srgbClr val="0070C0"/>
              </a:solidFill>
              <a:latin typeface="Courier" pitchFamily="2" charset="0"/>
              <a:cs typeface="Arial" charset="0"/>
            </a:endParaRPr>
          </a:p>
          <a:p>
            <a:pPr marL="0" indent="0" eaLnBrk="1" hangingPunct="1">
              <a:defRPr/>
            </a:pPr>
            <a:r>
              <a:rPr lang="fr-FR" altLang="x-none" sz="1050" dirty="0">
                <a:solidFill>
                  <a:srgbClr val="0070C0"/>
                </a:solidFill>
                <a:latin typeface="Courier" pitchFamily="2" charset="0"/>
                <a:cs typeface="Arial" charset="0"/>
              </a:rPr>
              <a:t>        # les matrices de covariance</a:t>
            </a:r>
          </a:p>
          <a:p>
            <a:pPr marL="0" indent="0" eaLnBrk="1" hangingPunct="1">
              <a:defRPr/>
            </a:pPr>
            <a:r>
              <a:rPr lang="fr-FR" altLang="x-none" sz="1050" dirty="0">
                <a:solidFill>
                  <a:srgbClr val="0070C0"/>
                </a:solidFill>
                <a:latin typeface="Courier" pitchFamily="2" charset="0"/>
                <a:cs typeface="Arial" charset="0"/>
              </a:rPr>
              <a:t>        for k in range(K):</a:t>
            </a:r>
          </a:p>
          <a:p>
            <a:pPr marL="0" indent="0" eaLnBrk="1" hangingPunct="1">
              <a:defRPr/>
            </a:pPr>
            <a:r>
              <a:rPr lang="fr-FR" altLang="x-none" sz="1050" dirty="0">
                <a:solidFill>
                  <a:srgbClr val="0070C0"/>
                </a:solidFill>
                <a:latin typeface="Courier" pitchFamily="2" charset="0"/>
                <a:cs typeface="Arial" charset="0"/>
              </a:rPr>
              <a:t>            ##### compléter ici</a:t>
            </a:r>
          </a:p>
          <a:p>
            <a:pPr marL="0" indent="0" eaLnBrk="1" hangingPunct="1">
              <a:defRPr/>
            </a:pPr>
            <a:r>
              <a:rPr lang="fr-FR" altLang="x-none" sz="1050" dirty="0">
                <a:solidFill>
                  <a:srgbClr val="0070C0"/>
                </a:solidFill>
                <a:latin typeface="Courier" pitchFamily="2" charset="0"/>
                <a:cs typeface="Arial" charset="0"/>
              </a:rPr>
              <a:t>            </a:t>
            </a:r>
          </a:p>
          <a:p>
            <a:pPr marL="0" indent="0" eaLnBrk="1" hangingPunct="1">
              <a:defRPr/>
            </a:pPr>
            <a:r>
              <a:rPr lang="fr-FR" altLang="x-none" sz="1050" dirty="0">
                <a:solidFill>
                  <a:srgbClr val="0070C0"/>
                </a:solidFill>
                <a:latin typeface="Courier" pitchFamily="2" charset="0"/>
                <a:cs typeface="Arial" charset="0"/>
              </a:rPr>
              <a:t>        # les proba des clusters</a:t>
            </a:r>
          </a:p>
          <a:p>
            <a:pPr marL="0" indent="0" eaLnBrk="1" hangingPunct="1">
              <a:defRPr/>
            </a:pPr>
            <a:r>
              <a:rPr lang="fr-FR" altLang="x-none" sz="1050" dirty="0">
                <a:solidFill>
                  <a:srgbClr val="0070C0"/>
                </a:solidFill>
                <a:latin typeface="Courier" pitchFamily="2" charset="0"/>
                <a:cs typeface="Arial" charset="0"/>
              </a:rPr>
              <a:t>        ##### compléter ici</a:t>
            </a:r>
          </a:p>
          <a:p>
            <a:pPr marL="0" indent="0" eaLnBrk="1" hangingPunct="1">
              <a:defRPr/>
            </a:pPr>
            <a:r>
              <a:rPr lang="fr-FR" altLang="x-none" sz="1050" dirty="0">
                <a:solidFill>
                  <a:srgbClr val="0070C0"/>
                </a:solidFill>
                <a:latin typeface="Courier" pitchFamily="2" charset="0"/>
                <a:cs typeface="Arial" charset="0"/>
              </a:rPr>
              <a:t>            </a:t>
            </a:r>
          </a:p>
          <a:p>
            <a:pPr marL="0" indent="0" eaLnBrk="1" hangingPunct="1">
              <a:defRPr/>
            </a:pPr>
            <a:r>
              <a:rPr lang="fr-FR" altLang="x-none" sz="1050" dirty="0">
                <a:latin typeface="Courier" pitchFamily="2" charset="0"/>
                <a:cs typeface="Arial" charset="0"/>
              </a:rPr>
              <a:t>        </a:t>
            </a:r>
            <a:r>
              <a:rPr lang="fr-FR" altLang="x-none" sz="1050" dirty="0" err="1">
                <a:latin typeface="Courier" pitchFamily="2" charset="0"/>
                <a:cs typeface="Arial" charset="0"/>
              </a:rPr>
              <a:t>Mean</a:t>
            </a:r>
            <a:r>
              <a:rPr lang="fr-FR" altLang="x-none" sz="1050" dirty="0">
                <a:latin typeface="Courier" pitchFamily="2" charset="0"/>
                <a:cs typeface="Arial" charset="0"/>
              </a:rPr>
              <a:t> = </a:t>
            </a:r>
            <a:r>
              <a:rPr lang="fr-FR" altLang="x-none" sz="1050" dirty="0" err="1">
                <a:latin typeface="Courier" pitchFamily="2" charset="0"/>
                <a:cs typeface="Arial" charset="0"/>
              </a:rPr>
              <a:t>New_Mean</a:t>
            </a:r>
            <a:endParaRPr lang="fr-FR" altLang="x-none" sz="1050" dirty="0">
              <a:latin typeface="Courier" pitchFamily="2" charset="0"/>
              <a:cs typeface="Arial" charset="0"/>
            </a:endParaRPr>
          </a:p>
          <a:p>
            <a:pPr marL="0" indent="0" eaLnBrk="1" hangingPunct="1">
              <a:defRPr/>
            </a:pPr>
            <a:r>
              <a:rPr lang="fr-FR" altLang="x-none" sz="1050" dirty="0">
                <a:latin typeface="Courier" pitchFamily="2" charset="0"/>
                <a:cs typeface="Arial" charset="0"/>
              </a:rPr>
              <a:t>        P = </a:t>
            </a:r>
            <a:r>
              <a:rPr lang="fr-FR" altLang="x-none" sz="1050" dirty="0" err="1">
                <a:latin typeface="Courier" pitchFamily="2" charset="0"/>
                <a:cs typeface="Arial" charset="0"/>
              </a:rPr>
              <a:t>New_P</a:t>
            </a:r>
            <a:endParaRPr lang="fr-FR" altLang="x-none" sz="1050" dirty="0">
              <a:latin typeface="Courier" pitchFamily="2" charset="0"/>
              <a:cs typeface="Arial" charset="0"/>
            </a:endParaRPr>
          </a:p>
          <a:p>
            <a:pPr marL="0" indent="0" eaLnBrk="1" hangingPunct="1">
              <a:defRPr/>
            </a:pPr>
            <a:r>
              <a:rPr lang="fr-FR" altLang="x-none" sz="1050" dirty="0">
                <a:latin typeface="Courier" pitchFamily="2" charset="0"/>
                <a:cs typeface="Arial" charset="0"/>
              </a:rPr>
              <a:t>        </a:t>
            </a:r>
            <a:r>
              <a:rPr lang="fr-FR" altLang="x-none" sz="1050" dirty="0" err="1">
                <a:latin typeface="Courier" pitchFamily="2" charset="0"/>
                <a:cs typeface="Arial" charset="0"/>
              </a:rPr>
              <a:t>Cov</a:t>
            </a:r>
            <a:r>
              <a:rPr lang="fr-FR" altLang="x-none" sz="1050" dirty="0">
                <a:latin typeface="Courier" pitchFamily="2" charset="0"/>
                <a:cs typeface="Arial" charset="0"/>
              </a:rPr>
              <a:t> = </a:t>
            </a:r>
            <a:r>
              <a:rPr lang="fr-FR" altLang="x-none" sz="1050" dirty="0" err="1">
                <a:latin typeface="Courier" pitchFamily="2" charset="0"/>
                <a:cs typeface="Arial" charset="0"/>
              </a:rPr>
              <a:t>New_Cov</a:t>
            </a:r>
            <a:endParaRPr lang="fr-FR" altLang="x-none" sz="1050" dirty="0">
              <a:latin typeface="Courier" pitchFamily="2" charset="0"/>
              <a:cs typeface="Arial" charset="0"/>
            </a:endParaRPr>
          </a:p>
          <a:p>
            <a:pPr marL="0" indent="0" eaLnBrk="1" hangingPunct="1">
              <a:defRPr/>
            </a:pPr>
            <a:r>
              <a:rPr lang="fr-FR" altLang="x-none" sz="1050" dirty="0">
                <a:latin typeface="Courier" pitchFamily="2" charset="0"/>
                <a:cs typeface="Arial" charset="0"/>
              </a:rPr>
              <a:t>        </a:t>
            </a:r>
          </a:p>
          <a:p>
            <a:pPr marL="0" indent="0" eaLnBrk="1" hangingPunct="1">
              <a:defRPr/>
            </a:pPr>
            <a:r>
              <a:rPr lang="fr-FR" altLang="x-none" sz="1050" dirty="0">
                <a:latin typeface="Courier" pitchFamily="2" charset="0"/>
                <a:cs typeface="Arial" charset="0"/>
              </a:rPr>
              <a:t>﻿return P, </a:t>
            </a:r>
            <a:r>
              <a:rPr lang="fr-FR" altLang="x-none" sz="1050" dirty="0" err="1">
                <a:latin typeface="Courier" pitchFamily="2" charset="0"/>
                <a:cs typeface="Arial" charset="0"/>
              </a:rPr>
              <a:t>Mean</a:t>
            </a:r>
            <a:r>
              <a:rPr lang="fr-FR" altLang="x-none" sz="1050" dirty="0">
                <a:latin typeface="Courier" pitchFamily="2" charset="0"/>
                <a:cs typeface="Arial" charset="0"/>
              </a:rPr>
              <a:t>, </a:t>
            </a:r>
            <a:r>
              <a:rPr lang="fr-FR" altLang="x-none" sz="1050" dirty="0" err="1">
                <a:latin typeface="Courier" pitchFamily="2" charset="0"/>
                <a:cs typeface="Arial" charset="0"/>
              </a:rPr>
              <a:t>Cov</a:t>
            </a:r>
            <a:r>
              <a:rPr lang="fr-FR" altLang="x-none" sz="1050" dirty="0">
                <a:latin typeface="Courier" pitchFamily="2" charset="0"/>
                <a:cs typeface="Arial" charset="0"/>
              </a:rPr>
              <a:t>, LOGVRAIS[1:iteration]</a:t>
            </a:r>
          </a:p>
          <a:p>
            <a:pPr marL="0" indent="0" eaLnBrk="1" hangingPunct="1">
              <a:defRPr/>
            </a:pPr>
            <a:endParaRPr lang="fr-FR" altLang="x-none" sz="1400" b="1" dirty="0">
              <a:solidFill>
                <a:srgbClr val="0070C0"/>
              </a:solidFill>
              <a:latin typeface="Courier" pitchFamily="2" charset="0"/>
              <a:cs typeface="Arial" charset="0"/>
            </a:endParaRPr>
          </a:p>
          <a:p>
            <a:pPr marL="1371600" lvl="3" indent="0" eaLnBrk="1" hangingPunct="1">
              <a:defRPr/>
            </a:pPr>
            <a:endParaRPr lang="fr-FR" altLang="x-none" sz="1200" dirty="0">
              <a:latin typeface="Courier" pitchFamily="2" charset="0"/>
              <a:cs typeface="Arial" charset="0"/>
            </a:endParaRPr>
          </a:p>
          <a:p>
            <a:pPr marL="1371600" lvl="3" indent="0" eaLnBrk="1" hangingPunct="1">
              <a:defRPr/>
            </a:pPr>
            <a:endParaRPr lang="fr-FR" altLang="x-none" sz="1200" dirty="0">
              <a:latin typeface="Courier" pitchFamily="2" charset="0"/>
              <a:cs typeface="Arial" charset="0"/>
            </a:endParaRPr>
          </a:p>
          <a:p>
            <a:pPr marL="1371600" lvl="3" indent="0" eaLnBrk="1" hangingPunct="1">
              <a:defRPr/>
            </a:pPr>
            <a:endParaRPr lang="fr-FR" altLang="x-none" sz="1200" dirty="0">
              <a:latin typeface="Courier" pitchFamily="2" charset="0"/>
              <a:cs typeface="Arial" charset="0"/>
            </a:endParaRPr>
          </a:p>
          <a:p>
            <a:pPr marL="1371600" lvl="3" indent="0" eaLnBrk="1" hangingPunct="1">
              <a:defRPr/>
            </a:pPr>
            <a:endParaRPr lang="fr-FR" altLang="x-none" sz="1200" dirty="0">
              <a:latin typeface="Courier" pitchFamily="2" charset="0"/>
              <a:cs typeface="Arial" charset="0"/>
            </a:endParaRPr>
          </a:p>
          <a:p>
            <a:pPr marL="0" indent="0" eaLnBrk="1" hangingPunct="1">
              <a:defRPr/>
            </a:pPr>
            <a:endParaRPr lang="fr-FR" altLang="x-none" sz="1400" b="1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30742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35112</TotalTime>
  <Words>1071</Words>
  <Application>Microsoft Macintosh PowerPoint</Application>
  <PresentationFormat>Affichage à l'écran (4:3)</PresentationFormat>
  <Paragraphs>149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Courier</vt:lpstr>
      <vt:lpstr>Times New Roman</vt:lpstr>
      <vt:lpstr>Modèle par défaut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Université de Rouen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tpaquet</dc:creator>
  <cp:lastModifiedBy>Thierry PAQUET</cp:lastModifiedBy>
  <cp:revision>593</cp:revision>
  <cp:lastPrinted>2019-10-09T08:01:55Z</cp:lastPrinted>
  <dcterms:created xsi:type="dcterms:W3CDTF">2005-01-23T20:21:09Z</dcterms:created>
  <dcterms:modified xsi:type="dcterms:W3CDTF">2024-09-25T19:56:22Z</dcterms:modified>
</cp:coreProperties>
</file>