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33" r:id="rId2"/>
    <p:sldId id="635" r:id="rId3"/>
    <p:sldId id="636" r:id="rId4"/>
    <p:sldId id="634" r:id="rId5"/>
  </p:sldIdLst>
  <p:sldSz cx="9144000" cy="6858000" type="screen4x3"/>
  <p:notesSz cx="7099300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4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000"/>
    <a:srgbClr val="00FA00"/>
    <a:srgbClr val="D2D2F4"/>
    <a:srgbClr val="69FF69"/>
    <a:srgbClr val="00E600"/>
    <a:srgbClr val="00DC00"/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5" autoAdjust="0"/>
    <p:restoredTop sz="96208" autoAdjust="0"/>
  </p:normalViewPr>
  <p:slideViewPr>
    <p:cSldViewPr snapToGrid="0" showGuides="1">
      <p:cViewPr varScale="1">
        <p:scale>
          <a:sx n="214" d="100"/>
          <a:sy n="214" d="100"/>
        </p:scale>
        <p:origin x="1560" y="168"/>
      </p:cViewPr>
      <p:guideLst>
        <p:guide orient="horz" pos="2205"/>
        <p:guide pos="4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fld id="{E3F29080-A536-4041-A21C-D6FCB14FFB3D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x-none" noProof="0"/>
              <a:t>Cliquez pour modifier les styles du texte du masque</a:t>
            </a:r>
          </a:p>
          <a:p>
            <a:pPr lvl="1"/>
            <a:r>
              <a:rPr lang="fr-FR" altLang="x-none" noProof="0"/>
              <a:t>Deuxième niveau</a:t>
            </a:r>
          </a:p>
          <a:p>
            <a:pPr lvl="2"/>
            <a:r>
              <a:rPr lang="fr-FR" altLang="x-none" noProof="0"/>
              <a:t>Troisième niveau</a:t>
            </a:r>
          </a:p>
          <a:p>
            <a:pPr lvl="3"/>
            <a:r>
              <a:rPr lang="fr-FR" altLang="x-none" noProof="0"/>
              <a:t>Quatrième niveau</a:t>
            </a:r>
          </a:p>
          <a:p>
            <a:pPr lvl="4"/>
            <a:r>
              <a:rPr lang="fr-FR" altLang="x-none" noProof="0"/>
              <a:t>Cinquième niveau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fld id="{08044D52-ED62-464C-864F-450DF58A7B56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44D52-ED62-464C-864F-450DF58A7B56}" type="slidenum">
              <a:rPr lang="fr-FR" altLang="x-none" smtClean="0"/>
              <a:pPr>
                <a:defRPr/>
              </a:pPr>
              <a:t>1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294734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44D52-ED62-464C-864F-450DF58A7B56}" type="slidenum">
              <a:rPr lang="fr-FR" altLang="x-none" smtClean="0"/>
              <a:pPr>
                <a:defRPr/>
              </a:pPr>
              <a:t>2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287488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44D52-ED62-464C-864F-450DF58A7B56}" type="slidenum">
              <a:rPr lang="fr-FR" altLang="x-none" smtClean="0"/>
              <a:pPr>
                <a:defRPr/>
              </a:pPr>
              <a:t>3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397330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44D52-ED62-464C-864F-450DF58A7B56}" type="slidenum">
              <a:rPr lang="fr-FR" altLang="x-none" smtClean="0"/>
              <a:pPr>
                <a:defRPr/>
              </a:pPr>
              <a:t>4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83988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  <a:endParaRPr lang="fr-FR" altLang="x-none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73AE2-E50E-C142-A97A-053460FB97DF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75086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CC9EA-8EEA-E544-B897-F7E8A81F5E8B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206068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02973-90A4-9449-BC40-0CD3753138AB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51539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95303-E120-5942-B8CC-F26F63F18E23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52082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22764-4E4D-D04B-A81A-72764FCAD6E0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54318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D79B3-0D5E-A942-AD18-17EB76C3B55D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9471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ADBAF-8C7F-CB46-AF61-55DDEC5FA767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93086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EFF50-2370-AD43-8D3C-3396BA19E6A6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63800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66C07-50CC-E542-903F-A56AC60DF791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58216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DD30-6F4C-104C-B35C-9C5EBA550E1F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57920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3733" y="6248400"/>
            <a:ext cx="6420856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  <a:endParaRPr lang="fr-FR" altLang="x-none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462254" y="6248400"/>
            <a:ext cx="863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3B0C9-DD87-2C4A-AF00-E72B17A5ADEE}" type="slidenum">
              <a:rPr lang="fr-FR" altLang="x-none"/>
              <a:pPr>
                <a:defRPr/>
              </a:pPr>
              <a:t>‹N°›</a:t>
            </a:fld>
            <a:endParaRPr lang="fr-FR" altLang="x-none" dirty="0"/>
          </a:p>
        </p:txBody>
      </p:sp>
    </p:spTree>
    <p:extLst>
      <p:ext uri="{BB962C8B-B14F-4D97-AF65-F5344CB8AC3E}">
        <p14:creationId xmlns:p14="http://schemas.microsoft.com/office/powerpoint/2010/main" val="18197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890C7-7E0E-8040-BFFF-2F7522CA41E4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37250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6EE32-BF51-A54C-B076-D363DC91E442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7861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x-none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x-none"/>
              <a:t>Cliquez pour modifier les styles du texte du masque</a:t>
            </a:r>
          </a:p>
          <a:p>
            <a:pPr lvl="1"/>
            <a:r>
              <a:rPr lang="fr-FR" altLang="x-none"/>
              <a:t>Deuxième niveau</a:t>
            </a:r>
          </a:p>
          <a:p>
            <a:pPr lvl="2"/>
            <a:r>
              <a:rPr lang="fr-FR" altLang="x-none"/>
              <a:t>Troisième niveau</a:t>
            </a:r>
          </a:p>
          <a:p>
            <a:pPr lvl="3"/>
            <a:r>
              <a:rPr lang="fr-FR" altLang="x-none"/>
              <a:t>Quatrième niveau</a:t>
            </a:r>
          </a:p>
          <a:p>
            <a:pPr lvl="4"/>
            <a:r>
              <a:rPr lang="fr-FR" altLang="x-none"/>
              <a:t>Cinquième niveau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1676400" y="990600"/>
            <a:ext cx="5867400" cy="0"/>
          </a:xfrm>
          <a:prstGeom prst="line">
            <a:avLst/>
          </a:prstGeom>
          <a:noFill/>
          <a:ln w="57150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19050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248400"/>
            <a:ext cx="54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CC00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7400" y="62484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CC00FF"/>
                </a:solidFill>
                <a:latin typeface="+mn-lt"/>
              </a:defRPr>
            </a:lvl1pPr>
          </a:lstStyle>
          <a:p>
            <a:pPr>
              <a:defRPr/>
            </a:pPr>
            <a:fld id="{FD2D6760-8379-B847-A999-03221CDAAB92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  <p:pic>
        <p:nvPicPr>
          <p:cNvPr id="2" name="Image 3" descr="logo-univ-rouen-normandie-couleur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276975"/>
            <a:ext cx="11842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B2C75EA9-73B2-AF14-9936-75CC742657E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99792" y="6192795"/>
            <a:ext cx="417403" cy="5969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  <a:endParaRPr lang="fr-FR" altLang="x-none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53A9B-D445-D14D-89EE-176709358068}" type="slidenum">
              <a:rPr lang="fr-FR" altLang="x-none"/>
              <a:pPr>
                <a:defRPr/>
              </a:pPr>
              <a:t>1</a:t>
            </a:fld>
            <a:endParaRPr lang="fr-FR" altLang="x-none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8382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fr-FR" altLang="x-none" sz="2000" b="1" dirty="0">
                <a:solidFill>
                  <a:schemeClr val="tx2"/>
                </a:solidFill>
                <a:latin typeface="Arial" charset="0"/>
              </a:rPr>
              <a:t>TP 2: algorithmes de clustering</a:t>
            </a:r>
          </a:p>
          <a:p>
            <a:pPr algn="ctr" eaLnBrk="1" hangingPunct="1">
              <a:defRPr/>
            </a:pPr>
            <a:r>
              <a:rPr lang="fr-FR" altLang="x-none" sz="2000" b="1" dirty="0">
                <a:solidFill>
                  <a:schemeClr val="tx2"/>
                </a:solidFill>
                <a:latin typeface="Arial" charset="0"/>
              </a:rPr>
              <a:t>K-</a:t>
            </a:r>
            <a:r>
              <a:rPr lang="fr-FR" altLang="x-none" sz="2000" b="1" dirty="0" err="1">
                <a:solidFill>
                  <a:schemeClr val="tx2"/>
                </a:solidFill>
                <a:latin typeface="Arial" charset="0"/>
              </a:rPr>
              <a:t>means</a:t>
            </a:r>
            <a:r>
              <a:rPr lang="fr-FR" altLang="x-none" sz="2000" b="1" dirty="0">
                <a:solidFill>
                  <a:schemeClr val="tx2"/>
                </a:solidFill>
                <a:latin typeface="Arial" charset="0"/>
              </a:rPr>
              <a:t>, K-médoïdes, critères de qualité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80416" y="981911"/>
            <a:ext cx="886358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defRPr/>
            </a:pPr>
            <a:r>
              <a:rPr lang="fr-FR" altLang="x-none" sz="1600" b="1" dirty="0">
                <a:latin typeface="Arial" charset="0"/>
                <a:ea typeface="Arial" charset="0"/>
                <a:cs typeface="Arial" charset="0"/>
              </a:rPr>
              <a:t>1- Programmer la méthode des k-Moyennes en vous conformant à l’interface suivante:</a:t>
            </a:r>
          </a:p>
          <a:p>
            <a:pPr marL="0" indent="0" eaLnBrk="1" hangingPunct="1">
              <a:defRPr/>
            </a:pPr>
            <a:endParaRPr lang="fr-FR" altLang="x-none" sz="1600" b="1" dirty="0">
              <a:latin typeface="Arial" charset="0"/>
              <a:ea typeface="Arial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 </a:t>
            </a:r>
            <a:r>
              <a:rPr lang="fr-FR" altLang="x-none" sz="1400" dirty="0" err="1">
                <a:latin typeface="Courier" pitchFamily="2" charset="0"/>
                <a:ea typeface="Arial" charset="0"/>
                <a:cs typeface="Arial" charset="0"/>
              </a:rPr>
              <a:t>def</a:t>
            </a: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 </a:t>
            </a:r>
            <a:r>
              <a:rPr lang="fr-FR" altLang="x-none" sz="1400" dirty="0" err="1">
                <a:latin typeface="Courier" pitchFamily="2" charset="0"/>
                <a:ea typeface="Arial" charset="0"/>
                <a:cs typeface="Arial" charset="0"/>
              </a:rPr>
              <a:t>my_kmeans</a:t>
            </a: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(</a:t>
            </a:r>
            <a:r>
              <a:rPr lang="fr-FR" altLang="x-none" sz="1400" dirty="0" err="1">
                <a:latin typeface="Courier" pitchFamily="2" charset="0"/>
                <a:ea typeface="Arial" charset="0"/>
                <a:cs typeface="Arial" charset="0"/>
              </a:rPr>
              <a:t>X,K,Visualisation</a:t>
            </a: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=</a:t>
            </a:r>
            <a:r>
              <a:rPr lang="fr-FR" altLang="x-none" sz="1400" dirty="0" err="1">
                <a:latin typeface="Courier" pitchFamily="2" charset="0"/>
                <a:ea typeface="Arial" charset="0"/>
                <a:cs typeface="Arial" charset="0"/>
              </a:rPr>
              <a:t>False,Seuil</a:t>
            </a: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=0.001,Max_iterations = 100):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X: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 le tableau de taille (</a:t>
            </a:r>
            <a:r>
              <a:rPr lang="fr-FR" altLang="x-none" sz="1200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N,p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) des données à analyser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K: 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le nombre de clusters à trouver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Visualisation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 : un drapeau pour visualiser des résultats intermédiaires 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Seuil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 : valeur seuil pour tester la diminution relative de l’erreur quadratique moyenne à chaque itération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Max_iterations</a:t>
            </a: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nombre maximum d’itérations</a:t>
            </a:r>
            <a:endParaRPr lang="fr-FR" altLang="x-none" sz="1400" b="1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altLang="x-none" sz="1600" b="1" dirty="0">
                <a:latin typeface="Arial" charset="0"/>
                <a:ea typeface="Arial" charset="0"/>
                <a:cs typeface="Arial" charset="0"/>
              </a:rPr>
              <a:t>… 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 return C, y, J</a:t>
            </a:r>
            <a:endParaRPr lang="fr-FR" altLang="x-none" sz="1400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C: 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tableau comportant les clusters de dimension (</a:t>
            </a:r>
            <a:r>
              <a:rPr lang="fr-FR" altLang="x-none" sz="1200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p,K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y : 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le tableau (N,1) donnant le numéro du cluster affecté à chaque exemple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J : 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l’historique de l’erreur quadratique moyenne (MSE) au cours des itérations</a:t>
            </a:r>
          </a:p>
          <a:p>
            <a:pPr marL="0" indent="0" eaLnBrk="1" hangingPunct="1">
              <a:defRPr/>
            </a:pPr>
            <a:endParaRPr lang="fr-FR" altLang="x-none" sz="14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 eaLnBrk="1" hangingPunct="1">
              <a:defRPr/>
            </a:pP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Utilisez le squelette de programme </a:t>
            </a:r>
            <a:r>
              <a:rPr lang="fr-FR" altLang="x-none" sz="1400" b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my_kmeans.py</a:t>
            </a:r>
            <a:r>
              <a:rPr lang="fr-FR" altLang="x-none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fourni dans votre ENT</a:t>
            </a:r>
          </a:p>
          <a:p>
            <a:pPr marL="0" indent="0" eaLnBrk="1" hangingPunct="1">
              <a:defRPr/>
            </a:pPr>
            <a:endParaRPr lang="fr-FR" altLang="x-none" sz="1400" dirty="0">
              <a:latin typeface="Arial" charset="0"/>
              <a:ea typeface="Arial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2- Examiner la stabilité de l’algorithme sur plusieurs exécutions</a:t>
            </a:r>
          </a:p>
          <a:p>
            <a:pPr marL="0" indent="0" eaLnBrk="1" hangingPunct="1">
              <a:defRPr/>
            </a:pPr>
            <a:endParaRPr lang="fr-FR" altLang="x-none" sz="1400" b="1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- Pour comparer les exécutions pour une même valeur de K, on s’aidera des critères suivants</a:t>
            </a:r>
          </a:p>
          <a:p>
            <a:pPr marL="1200150" lvl="2" indent="-285750" eaLnBrk="1" hangingPunct="1">
              <a:buFont typeface="Wingdings" pitchFamily="2" charset="2"/>
              <a:buChar char="Ø"/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Nombre d’itérations jusqu’à converge pour un seuil de 0,001</a:t>
            </a:r>
          </a:p>
          <a:p>
            <a:pPr marL="1200150" lvl="2" indent="-285750" eaLnBrk="1" hangingPunct="1">
              <a:buFont typeface="Wingdings" pitchFamily="2" charset="2"/>
              <a:buChar char="Ø"/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Pourcentage de variance expliquée</a:t>
            </a:r>
          </a:p>
          <a:p>
            <a:pPr marL="1200150" lvl="2" indent="-285750" eaLnBrk="1" hangingPunct="1">
              <a:buFont typeface="Wingdings" pitchFamily="2" charset="2"/>
              <a:buChar char="Ø"/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Position des centroïdes</a:t>
            </a:r>
          </a:p>
          <a:p>
            <a:pPr marL="1200150" lvl="2" indent="-285750" eaLnBrk="1" hangingPunct="1">
              <a:buFont typeface="Wingdings" pitchFamily="2" charset="2"/>
              <a:buChar char="Ø"/>
              <a:defRPr/>
            </a:pPr>
            <a:endParaRPr lang="fr-FR" altLang="x-none" sz="1400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- Effectuer cette analyse pour le </a:t>
            </a:r>
            <a:r>
              <a:rPr lang="fr-FR" altLang="x-none" sz="1400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 IRIS et pour le </a:t>
            </a:r>
            <a:r>
              <a:rPr lang="fr-FR" altLang="x-none" sz="1400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400" dirty="0" err="1">
                <a:latin typeface="Arial" charset="0"/>
                <a:ea typeface="Arial" charset="0"/>
                <a:cs typeface="Arial" charset="0"/>
              </a:rPr>
              <a:t>Breast</a:t>
            </a:r>
            <a:r>
              <a:rPr lang="fr-FR" sz="1400" dirty="0">
                <a:latin typeface="Arial" charset="0"/>
                <a:ea typeface="Arial" charset="0"/>
                <a:cs typeface="Arial" charset="0"/>
              </a:rPr>
              <a:t> cancer </a:t>
            </a:r>
            <a:r>
              <a:rPr lang="fr-FR" sz="1400" dirty="0" err="1">
                <a:latin typeface="Arial" charset="0"/>
                <a:ea typeface="Arial" charset="0"/>
                <a:cs typeface="Arial" charset="0"/>
              </a:rPr>
              <a:t>wisconsin</a:t>
            </a:r>
            <a:endParaRPr lang="fr-FR" sz="1400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endParaRPr lang="fr-FR" altLang="x-none" sz="1400" dirty="0">
              <a:latin typeface="Arial" charset="0"/>
              <a:ea typeface="Arial" charset="0"/>
              <a:cs typeface="Arial" charset="0"/>
            </a:endParaRPr>
          </a:p>
          <a:p>
            <a:pPr marL="0" indent="0" algn="r" eaLnBrk="1" hangingPunct="1">
              <a:defRPr/>
            </a:pP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… / …</a:t>
            </a:r>
            <a:endParaRPr lang="fr-FR" altLang="x-none" sz="1800" b="1" dirty="0">
              <a:latin typeface="Courier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  <a:endParaRPr lang="fr-FR" altLang="x-none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53A9B-D445-D14D-89EE-176709358068}" type="slidenum">
              <a:rPr lang="fr-FR" altLang="x-none"/>
              <a:pPr>
                <a:defRPr/>
              </a:pPr>
              <a:t>2</a:t>
            </a:fld>
            <a:endParaRPr lang="fr-FR" altLang="x-none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8382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fr-FR" altLang="x-none" sz="2000" b="1" dirty="0">
                <a:solidFill>
                  <a:schemeClr val="tx2"/>
                </a:solidFill>
                <a:latin typeface="Arial" charset="0"/>
              </a:rPr>
              <a:t>TP 2: algorithmes de clustering</a:t>
            </a:r>
          </a:p>
          <a:p>
            <a:pPr algn="ctr" eaLnBrk="1" hangingPunct="1">
              <a:defRPr/>
            </a:pPr>
            <a:r>
              <a:rPr lang="fr-FR" altLang="x-none" sz="2000" b="1" dirty="0">
                <a:solidFill>
                  <a:schemeClr val="tx2"/>
                </a:solidFill>
                <a:latin typeface="Arial" charset="0"/>
              </a:rPr>
              <a:t>K-</a:t>
            </a:r>
            <a:r>
              <a:rPr lang="fr-FR" altLang="x-none" sz="2000" b="1" dirty="0" err="1">
                <a:solidFill>
                  <a:schemeClr val="tx2"/>
                </a:solidFill>
                <a:latin typeface="Arial" charset="0"/>
              </a:rPr>
              <a:t>means</a:t>
            </a:r>
            <a:r>
              <a:rPr lang="fr-FR" altLang="x-none" sz="2000" b="1" dirty="0">
                <a:solidFill>
                  <a:schemeClr val="tx2"/>
                </a:solidFill>
                <a:latin typeface="Arial" charset="0"/>
              </a:rPr>
              <a:t>, K-médoïdes, critères de qualité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80416" y="981911"/>
            <a:ext cx="886358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3- Améliorer la convergence avec k-</a:t>
            </a:r>
            <a:r>
              <a:rPr lang="fr-FR" altLang="x-none" sz="1400" b="1" dirty="0" err="1">
                <a:latin typeface="Arial" charset="0"/>
                <a:ea typeface="Arial" charset="0"/>
                <a:cs typeface="Arial" charset="0"/>
              </a:rPr>
              <a:t>means</a:t>
            </a: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++</a:t>
            </a:r>
          </a:p>
          <a:p>
            <a:pPr marL="457200" lvl="1" indent="0" eaLnBrk="1" hangingPunct="1"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Programmer la méthode d’initialisation k-</a:t>
            </a:r>
            <a:r>
              <a:rPr lang="fr-FR" altLang="x-none" sz="1400" dirty="0" err="1">
                <a:latin typeface="Arial" charset="0"/>
                <a:ea typeface="Arial" charset="0"/>
                <a:cs typeface="Arial" charset="0"/>
              </a:rPr>
              <a:t>means</a:t>
            </a: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++ en vous conformant à l’interface fournie et qui</a:t>
            </a:r>
          </a:p>
          <a:p>
            <a:pPr marL="457200" lvl="1" indent="0" eaLnBrk="1" hangingPunct="1"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est rappelée ici:</a:t>
            </a:r>
          </a:p>
          <a:p>
            <a:pPr marL="457200" lvl="1" indent="0" eaLnBrk="1" hangingPunct="1">
              <a:defRPr/>
            </a:pPr>
            <a:endParaRPr lang="fr-FR" altLang="x-none" sz="1400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altLang="x-none" sz="1400" dirty="0" err="1">
                <a:latin typeface="Courier" pitchFamily="2" charset="0"/>
                <a:ea typeface="Arial" charset="0"/>
                <a:cs typeface="Arial" charset="0"/>
              </a:rPr>
              <a:t>def</a:t>
            </a: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 </a:t>
            </a:r>
            <a:r>
              <a:rPr lang="fr-FR" altLang="x-none" sz="1400" dirty="0" err="1">
                <a:latin typeface="Courier" pitchFamily="2" charset="0"/>
                <a:ea typeface="Arial" charset="0"/>
                <a:cs typeface="Arial" charset="0"/>
              </a:rPr>
              <a:t>initPlusPlus</a:t>
            </a: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(X,K):</a:t>
            </a:r>
          </a:p>
          <a:p>
            <a:pPr marL="457200" lvl="1" indent="0" eaLnBrk="1" hangingPunct="1">
              <a:defRPr/>
            </a:pPr>
            <a:r>
              <a:rPr lang="fr-FR" altLang="x-none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X:</a:t>
            </a:r>
            <a:r>
              <a:rPr lang="fr-FR" altLang="x-none" sz="1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 le tableau de taille (</a:t>
            </a:r>
            <a:r>
              <a:rPr lang="fr-FR" altLang="x-none" sz="1400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N,p</a:t>
            </a:r>
            <a:r>
              <a:rPr lang="fr-FR" altLang="x-none" sz="1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) des données à analyser</a:t>
            </a:r>
          </a:p>
          <a:p>
            <a:pPr marL="457200" lvl="1" indent="0" eaLnBrk="1" hangingPunct="1">
              <a:defRPr/>
            </a:pPr>
            <a:r>
              <a:rPr lang="fr-FR" altLang="x-none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K: </a:t>
            </a:r>
            <a:r>
              <a:rPr lang="fr-FR" altLang="x-none" sz="1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le nombre de cluster à trouver</a:t>
            </a:r>
          </a:p>
          <a:p>
            <a:pPr marL="457200" lvl="1" indent="0" eaLnBrk="1" hangingPunct="1">
              <a:defRPr/>
            </a:pPr>
            <a:endParaRPr lang="fr-FR" altLang="x-none" sz="1400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return C</a:t>
            </a:r>
          </a:p>
          <a:p>
            <a:pPr marL="457200" lvl="1" indent="0" eaLnBrk="1" hangingPunct="1">
              <a:defRPr/>
            </a:pPr>
            <a:r>
              <a:rPr lang="fr-FR" altLang="x-none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C: </a:t>
            </a:r>
            <a:r>
              <a:rPr lang="fr-FR" altLang="x-none" sz="1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tableau comportant les clusters de dimension (</a:t>
            </a:r>
            <a:r>
              <a:rPr lang="fr-FR" altLang="x-none" sz="1400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p,K</a:t>
            </a:r>
            <a:r>
              <a:rPr lang="fr-FR" altLang="x-none" sz="1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0" indent="0" eaLnBrk="1" hangingPunct="1">
              <a:defRPr/>
            </a:pPr>
            <a:endParaRPr lang="fr-FR" altLang="x-none" sz="1400" i="1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4- Etudier sur plusieurs exécutions la stabilité de l’algorithme k-</a:t>
            </a:r>
            <a:r>
              <a:rPr lang="fr-FR" altLang="x-none" sz="1400" b="1" dirty="0" err="1">
                <a:latin typeface="Arial" charset="0"/>
                <a:ea typeface="Arial" charset="0"/>
                <a:cs typeface="Arial" charset="0"/>
              </a:rPr>
              <a:t>means</a:t>
            </a: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 avec l’initialisation k-</a:t>
            </a:r>
            <a:r>
              <a:rPr lang="fr-FR" altLang="x-none" sz="1400" b="1" dirty="0" err="1">
                <a:latin typeface="Arial" charset="0"/>
                <a:ea typeface="Arial" charset="0"/>
                <a:cs typeface="Arial" charset="0"/>
              </a:rPr>
              <a:t>means</a:t>
            </a: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++</a:t>
            </a:r>
          </a:p>
          <a:p>
            <a:pPr marL="0" indent="0" eaLnBrk="1" hangingPunct="1">
              <a:defRPr/>
            </a:pPr>
            <a:endParaRPr lang="fr-FR" altLang="x-none" sz="1400" b="1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- Pour comparer les exécutions pour une même valeur de K, on s’aidera des critères suivants</a:t>
            </a:r>
          </a:p>
          <a:p>
            <a:pPr marL="1200150" lvl="2" indent="-285750" eaLnBrk="1" hangingPunct="1">
              <a:buFont typeface="Wingdings" pitchFamily="2" charset="2"/>
              <a:buChar char="Ø"/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Nombre d’itérations jusqu’à converge pour un seuil de 0,001</a:t>
            </a:r>
          </a:p>
          <a:p>
            <a:pPr marL="1200150" lvl="2" indent="-285750" eaLnBrk="1" hangingPunct="1">
              <a:buFont typeface="Wingdings" pitchFamily="2" charset="2"/>
              <a:buChar char="Ø"/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Pourcentage de variance expliquée</a:t>
            </a:r>
          </a:p>
          <a:p>
            <a:pPr marL="1200150" lvl="2" indent="-285750" eaLnBrk="1" hangingPunct="1">
              <a:buFont typeface="Wingdings" pitchFamily="2" charset="2"/>
              <a:buChar char="Ø"/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Position des centroïdes</a:t>
            </a:r>
          </a:p>
          <a:p>
            <a:pPr marL="0" indent="0" eaLnBrk="1" hangingPunct="1">
              <a:defRPr/>
            </a:pPr>
            <a:endParaRPr lang="fr-FR" altLang="x-none" sz="1400" i="1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- Effectuer cette analyse pour le </a:t>
            </a:r>
            <a:r>
              <a:rPr lang="fr-FR" altLang="x-none" sz="1400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 IRIS et pour le </a:t>
            </a:r>
            <a:r>
              <a:rPr lang="fr-FR" altLang="x-none" sz="1400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400" dirty="0" err="1">
                <a:latin typeface="Arial" charset="0"/>
                <a:ea typeface="Arial" charset="0"/>
                <a:cs typeface="Arial" charset="0"/>
              </a:rPr>
              <a:t>Breast</a:t>
            </a:r>
            <a:r>
              <a:rPr lang="fr-FR" sz="1400" dirty="0">
                <a:latin typeface="Arial" charset="0"/>
                <a:ea typeface="Arial" charset="0"/>
                <a:cs typeface="Arial" charset="0"/>
              </a:rPr>
              <a:t> cancer </a:t>
            </a:r>
            <a:r>
              <a:rPr lang="fr-FR" sz="1400" dirty="0" err="1">
                <a:latin typeface="Arial" charset="0"/>
                <a:ea typeface="Arial" charset="0"/>
                <a:cs typeface="Arial" charset="0"/>
              </a:rPr>
              <a:t>wisconsin</a:t>
            </a:r>
            <a:endParaRPr lang="fr-FR" sz="1400" dirty="0">
              <a:latin typeface="Arial" charset="0"/>
              <a:ea typeface="Arial" charset="0"/>
              <a:cs typeface="Arial" charset="0"/>
            </a:endParaRPr>
          </a:p>
          <a:p>
            <a:pPr marL="0" indent="0" eaLnBrk="1" hangingPunct="1">
              <a:defRPr/>
            </a:pPr>
            <a:endParaRPr lang="fr-FR" altLang="x-none" sz="1400" i="1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endParaRPr lang="fr-FR" altLang="x-none" sz="1400" dirty="0">
              <a:latin typeface="Arial" charset="0"/>
              <a:ea typeface="Arial" charset="0"/>
              <a:cs typeface="Arial" charset="0"/>
            </a:endParaRPr>
          </a:p>
          <a:p>
            <a:pPr marL="0" indent="0" algn="r" eaLnBrk="1" hangingPunct="1">
              <a:defRPr/>
            </a:pP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… / …</a:t>
            </a:r>
            <a:endParaRPr lang="fr-FR" altLang="x-none" sz="1800" b="1" dirty="0">
              <a:latin typeface="Courier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  <a:endParaRPr lang="fr-FR" altLang="x-none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53A9B-D445-D14D-89EE-176709358068}" type="slidenum">
              <a:rPr lang="fr-FR" altLang="x-none"/>
              <a:pPr>
                <a:defRPr/>
              </a:pPr>
              <a:t>3</a:t>
            </a:fld>
            <a:endParaRPr lang="fr-FR" altLang="x-none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8382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fr-FR" altLang="x-none" sz="2000" b="1" dirty="0">
                <a:solidFill>
                  <a:schemeClr val="tx2"/>
                </a:solidFill>
                <a:latin typeface="Arial" charset="0"/>
              </a:rPr>
              <a:t>TP 2: algorithmes de clustering</a:t>
            </a:r>
          </a:p>
          <a:p>
            <a:pPr algn="ctr" eaLnBrk="1" hangingPunct="1">
              <a:defRPr/>
            </a:pPr>
            <a:r>
              <a:rPr lang="fr-FR" altLang="x-none" sz="2000" b="1" dirty="0">
                <a:solidFill>
                  <a:schemeClr val="tx2"/>
                </a:solidFill>
                <a:latin typeface="Arial" charset="0"/>
              </a:rPr>
              <a:t>K-</a:t>
            </a:r>
            <a:r>
              <a:rPr lang="fr-FR" altLang="x-none" sz="2000" b="1" dirty="0" err="1">
                <a:solidFill>
                  <a:schemeClr val="tx2"/>
                </a:solidFill>
                <a:latin typeface="Arial" charset="0"/>
              </a:rPr>
              <a:t>means</a:t>
            </a:r>
            <a:r>
              <a:rPr lang="fr-FR" altLang="x-none" sz="2000" b="1" dirty="0">
                <a:solidFill>
                  <a:schemeClr val="tx2"/>
                </a:solidFill>
                <a:latin typeface="Arial" charset="0"/>
              </a:rPr>
              <a:t>, K-médoïdes, critères de qualité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80416" y="981911"/>
            <a:ext cx="886358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5- Programmer la méthode des k-médoïdes </a:t>
            </a:r>
          </a:p>
          <a:p>
            <a:pPr marL="457200" lvl="1" indent="0" eaLnBrk="1" hangingPunct="1"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Programmer la méthode d’initialisation k-</a:t>
            </a:r>
            <a:r>
              <a:rPr lang="fr-FR" altLang="x-none" sz="1400" dirty="0" err="1">
                <a:latin typeface="Arial" charset="0"/>
                <a:ea typeface="Arial" charset="0"/>
                <a:cs typeface="Arial" charset="0"/>
              </a:rPr>
              <a:t>medoIdes</a:t>
            </a: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 en vous conformant à l’interface fournie et qui</a:t>
            </a:r>
          </a:p>
          <a:p>
            <a:pPr marL="457200" lvl="1" indent="0" eaLnBrk="1" hangingPunct="1"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est rappelée ici:</a:t>
            </a:r>
          </a:p>
          <a:p>
            <a:pPr marL="457200" lvl="1" indent="0" eaLnBrk="1" hangingPunct="1">
              <a:defRPr/>
            </a:pPr>
            <a:endParaRPr lang="fr-FR" altLang="x-none" sz="1400" dirty="0">
              <a:latin typeface="Arial" charset="0"/>
              <a:ea typeface="Arial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400" dirty="0" err="1">
                <a:latin typeface="Courier" pitchFamily="2" charset="0"/>
                <a:ea typeface="Arial" charset="0"/>
                <a:cs typeface="Arial" charset="0"/>
              </a:rPr>
              <a:t>def</a:t>
            </a: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 </a:t>
            </a:r>
            <a:r>
              <a:rPr lang="fr-FR" altLang="x-none" sz="1400" dirty="0" err="1">
                <a:latin typeface="Courier" pitchFamily="2" charset="0"/>
                <a:ea typeface="Arial" charset="0"/>
                <a:cs typeface="Arial" charset="0"/>
              </a:rPr>
              <a:t>my_kmedoides</a:t>
            </a: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(</a:t>
            </a:r>
            <a:r>
              <a:rPr lang="fr-FR" altLang="x-none" sz="1400" dirty="0" err="1">
                <a:latin typeface="Courier" pitchFamily="2" charset="0"/>
                <a:ea typeface="Arial" charset="0"/>
                <a:cs typeface="Arial" charset="0"/>
              </a:rPr>
              <a:t>X,K,Visualisation</a:t>
            </a: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=</a:t>
            </a:r>
            <a:r>
              <a:rPr lang="fr-FR" altLang="x-none" sz="1400" dirty="0" err="1">
                <a:latin typeface="Courier" pitchFamily="2" charset="0"/>
                <a:ea typeface="Arial" charset="0"/>
                <a:cs typeface="Arial" charset="0"/>
              </a:rPr>
              <a:t>False,Seuil</a:t>
            </a: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=0.001,Max_iterations = 100):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X: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 le tableau de taille (</a:t>
            </a:r>
            <a:r>
              <a:rPr lang="fr-FR" altLang="x-none" sz="1200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N,p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) des données à analyser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K: 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le nombre de clusters à trouver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Visualisation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 : un drapeau pour visualiser des résultats intermédiaires 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Seuil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 : valeur seuil pour tester la diminution relative de l’erreur quadratique moyenne à chaque itération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Max_iterations</a:t>
            </a: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nombre maximum d’itérations</a:t>
            </a:r>
            <a:endParaRPr lang="fr-FR" altLang="x-none" sz="1400" b="1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altLang="x-none" sz="1600" b="1" dirty="0">
                <a:latin typeface="Arial" charset="0"/>
                <a:ea typeface="Arial" charset="0"/>
                <a:cs typeface="Arial" charset="0"/>
              </a:rPr>
              <a:t>… 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ea typeface="Arial" charset="0"/>
                <a:cs typeface="Arial" charset="0"/>
              </a:rPr>
              <a:t> return C, y, J</a:t>
            </a:r>
            <a:endParaRPr lang="fr-FR" altLang="x-none" sz="1400" dirty="0">
              <a:solidFill>
                <a:schemeClr val="accent6">
                  <a:lumMod val="40000"/>
                  <a:lumOff val="60000"/>
                </a:schemeClr>
              </a:solidFill>
              <a:latin typeface="Courier" pitchFamily="2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C: 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tableau comportant les clusters de dimension (</a:t>
            </a:r>
            <a:r>
              <a:rPr lang="fr-FR" altLang="x-none" sz="1200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p,K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y : 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le tableau (N,1) donnant le numéro du cluster affecté à chaque exemple</a:t>
            </a:r>
          </a:p>
          <a:p>
            <a:pPr marL="457200" lvl="1" indent="0" eaLnBrk="1" hangingPunct="1">
              <a:defRPr/>
            </a:pPr>
            <a:r>
              <a:rPr lang="fr-FR" altLang="x-none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J : </a:t>
            </a:r>
            <a:r>
              <a:rPr lang="fr-FR" altLang="x-none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l’historique de l’erreur quadratique moyenne (MSE) au cours des itérations</a:t>
            </a:r>
          </a:p>
          <a:p>
            <a:pPr marL="0" indent="0" eaLnBrk="1" hangingPunct="1">
              <a:defRPr/>
            </a:pPr>
            <a:endParaRPr lang="fr-FR" altLang="x-none" sz="1400" i="1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6- Etudier sur plusieurs exécutions la stabilité de l’algorithme des k-</a:t>
            </a:r>
            <a:r>
              <a:rPr lang="fr-FR" altLang="x-none" sz="1400" b="1" dirty="0" err="1">
                <a:latin typeface="Arial" charset="0"/>
                <a:ea typeface="Arial" charset="0"/>
                <a:cs typeface="Arial" charset="0"/>
              </a:rPr>
              <a:t>medoïdes</a:t>
            </a:r>
            <a:endParaRPr lang="fr-FR" altLang="x-none" sz="1400" b="1" dirty="0">
              <a:latin typeface="Arial" charset="0"/>
              <a:ea typeface="Arial" charset="0"/>
              <a:cs typeface="Arial" charset="0"/>
            </a:endParaRPr>
          </a:p>
          <a:p>
            <a:pPr marL="0" indent="0" eaLnBrk="1" hangingPunct="1">
              <a:defRPr/>
            </a:pPr>
            <a:endParaRPr lang="fr-FR" altLang="x-none" sz="1400" b="1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- Pour comparer les exécutions pour une même valeur de K, on s’aidera des critères suivants</a:t>
            </a:r>
          </a:p>
          <a:p>
            <a:pPr marL="1200150" lvl="2" indent="-285750" eaLnBrk="1" hangingPunct="1">
              <a:buFont typeface="Wingdings" pitchFamily="2" charset="2"/>
              <a:buChar char="Ø"/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Nombre d’itérations jusqu’à converge pour un seuil de 0,001</a:t>
            </a:r>
          </a:p>
          <a:p>
            <a:pPr marL="1200150" lvl="2" indent="-285750" eaLnBrk="1" hangingPunct="1">
              <a:buFont typeface="Wingdings" pitchFamily="2" charset="2"/>
              <a:buChar char="Ø"/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Pourcentage de variance expliquée</a:t>
            </a:r>
          </a:p>
          <a:p>
            <a:pPr marL="1200150" lvl="2" indent="-285750" eaLnBrk="1" hangingPunct="1">
              <a:buFont typeface="Wingdings" pitchFamily="2" charset="2"/>
              <a:buChar char="Ø"/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Position des centroïdes</a:t>
            </a:r>
          </a:p>
          <a:p>
            <a:pPr marL="457200" lvl="1" indent="0" eaLnBrk="1" hangingPunct="1"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- Quel est l’apport de l’initialisation k-</a:t>
            </a:r>
            <a:r>
              <a:rPr lang="fr-FR" altLang="x-none" sz="1400" dirty="0" err="1">
                <a:latin typeface="Arial" charset="0"/>
                <a:ea typeface="Arial" charset="0"/>
                <a:cs typeface="Arial" charset="0"/>
              </a:rPr>
              <a:t>means</a:t>
            </a: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++ sur les k-</a:t>
            </a:r>
            <a:r>
              <a:rPr lang="fr-FR" altLang="x-none" sz="1400" dirty="0" err="1">
                <a:latin typeface="Arial" charset="0"/>
                <a:ea typeface="Arial" charset="0"/>
                <a:cs typeface="Arial" charset="0"/>
              </a:rPr>
              <a:t>medoïdes</a:t>
            </a: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 ?</a:t>
            </a:r>
          </a:p>
          <a:p>
            <a:pPr marL="457200" lvl="1" indent="0" eaLnBrk="1" hangingPunct="1"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- Effectuer cette analyse pour le </a:t>
            </a:r>
            <a:r>
              <a:rPr lang="fr-FR" altLang="x-none" sz="1400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 IRIS et pour le </a:t>
            </a:r>
            <a:r>
              <a:rPr lang="fr-FR" altLang="x-none" sz="1400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400" dirty="0" err="1">
                <a:latin typeface="Arial" charset="0"/>
                <a:ea typeface="Arial" charset="0"/>
                <a:cs typeface="Arial" charset="0"/>
              </a:rPr>
              <a:t>Breast</a:t>
            </a:r>
            <a:r>
              <a:rPr lang="fr-FR" sz="1400" dirty="0">
                <a:latin typeface="Arial" charset="0"/>
                <a:ea typeface="Arial" charset="0"/>
                <a:cs typeface="Arial" charset="0"/>
              </a:rPr>
              <a:t> cancer </a:t>
            </a:r>
            <a:r>
              <a:rPr lang="fr-FR" sz="1400" dirty="0" err="1">
                <a:latin typeface="Arial" charset="0"/>
                <a:ea typeface="Arial" charset="0"/>
                <a:cs typeface="Arial" charset="0"/>
              </a:rPr>
              <a:t>wisconsin</a:t>
            </a:r>
            <a:endParaRPr lang="fr-FR" altLang="x-none" sz="1400" dirty="0">
              <a:latin typeface="Arial" charset="0"/>
              <a:ea typeface="Arial" charset="0"/>
              <a:cs typeface="Arial" charset="0"/>
            </a:endParaRPr>
          </a:p>
          <a:p>
            <a:pPr marL="0" indent="0" algn="r" eaLnBrk="1" hangingPunct="1">
              <a:defRPr/>
            </a:pP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… / …</a:t>
            </a:r>
            <a:endParaRPr lang="fr-FR" altLang="x-none" sz="1800" b="1" dirty="0">
              <a:latin typeface="Courier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  <a:endParaRPr lang="fr-FR" altLang="x-none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53A9B-D445-D14D-89EE-176709358068}" type="slidenum">
              <a:rPr lang="fr-FR" altLang="x-none"/>
              <a:pPr>
                <a:defRPr/>
              </a:pPr>
              <a:t>4</a:t>
            </a:fld>
            <a:endParaRPr lang="fr-FR" altLang="x-none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8382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fr-FR" altLang="x-none" sz="2000" b="1">
                <a:solidFill>
                  <a:schemeClr val="tx2"/>
                </a:solidFill>
                <a:latin typeface="Arial" charset="0"/>
              </a:rPr>
              <a:t>TP 2: </a:t>
            </a:r>
            <a:r>
              <a:rPr lang="fr-FR" altLang="x-none" sz="2000" b="1" dirty="0">
                <a:solidFill>
                  <a:schemeClr val="tx2"/>
                </a:solidFill>
                <a:latin typeface="Arial" charset="0"/>
              </a:rPr>
              <a:t>algorithmes de clustering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3015" y="981911"/>
            <a:ext cx="959304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lvl="1" indent="0" eaLnBrk="1" hangingPunct="1">
              <a:defRPr/>
            </a:pPr>
            <a:endParaRPr lang="fr-FR" altLang="x-none" sz="1400" dirty="0">
              <a:latin typeface="Arial" charset="0"/>
              <a:ea typeface="Arial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7- Comparaison avec </a:t>
            </a:r>
            <a:r>
              <a:rPr lang="fr-FR" altLang="x-none" sz="1400" b="1" dirty="0" err="1">
                <a:latin typeface="Arial" charset="0"/>
                <a:ea typeface="Arial" charset="0"/>
                <a:cs typeface="Arial" charset="0"/>
              </a:rPr>
              <a:t>scikit</a:t>
            </a:r>
            <a:r>
              <a:rPr lang="fr-FR" altLang="x-none" sz="1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altLang="x-none" sz="1400" b="1" dirty="0" err="1">
                <a:latin typeface="Arial" charset="0"/>
                <a:ea typeface="Arial" charset="0"/>
                <a:cs typeface="Arial" charset="0"/>
              </a:rPr>
              <a:t>learn</a:t>
            </a:r>
            <a:endParaRPr lang="fr-FR" altLang="x-none" sz="1400" b="1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Comparer vos méthodes avec les méthodes de </a:t>
            </a:r>
            <a:r>
              <a:rPr lang="fr-FR" altLang="x-none" sz="1400" dirty="0" err="1">
                <a:latin typeface="Arial" charset="0"/>
                <a:ea typeface="Arial" charset="0"/>
                <a:cs typeface="Arial" charset="0"/>
              </a:rPr>
              <a:t>scikit</a:t>
            </a: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altLang="x-none" sz="1400" dirty="0" err="1">
                <a:latin typeface="Arial" charset="0"/>
                <a:ea typeface="Arial" charset="0"/>
                <a:cs typeface="Arial" charset="0"/>
              </a:rPr>
              <a:t>learn</a:t>
            </a:r>
            <a:r>
              <a:rPr lang="fr-FR" altLang="x-none" sz="1400" dirty="0">
                <a:latin typeface="Arial" charset="0"/>
                <a:ea typeface="Arial" charset="0"/>
                <a:cs typeface="Arial" charset="0"/>
              </a:rPr>
              <a:t> dans les mêmes conditions d’utilisation</a:t>
            </a:r>
          </a:p>
          <a:p>
            <a:pPr marL="457200" lvl="1" indent="0" eaLnBrk="1" hangingPunct="1">
              <a:defRPr/>
            </a:pPr>
            <a:endParaRPr lang="fr-FR" altLang="x-none" sz="1400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altLang="x-none" sz="800" dirty="0">
                <a:latin typeface="Courier" pitchFamily="2" charset="0"/>
              </a:rPr>
              <a:t>################################################## </a:t>
            </a:r>
          </a:p>
          <a:p>
            <a:pPr marL="457200" lvl="1" indent="0" eaLnBrk="1" hangingPunct="1">
              <a:defRPr/>
            </a:pPr>
            <a:r>
              <a:rPr lang="fr-FR" sz="800" dirty="0" err="1">
                <a:latin typeface="Courier" pitchFamily="2" charset="0"/>
              </a:rPr>
              <a:t>from</a:t>
            </a:r>
            <a:r>
              <a:rPr lang="fr-FR" sz="800" dirty="0">
                <a:latin typeface="Courier" pitchFamily="2" charset="0"/>
              </a:rPr>
              <a:t> </a:t>
            </a:r>
            <a:r>
              <a:rPr lang="fr-FR" sz="800" dirty="0" err="1">
                <a:latin typeface="Courier" pitchFamily="2" charset="0"/>
              </a:rPr>
              <a:t>sklearn.cluster</a:t>
            </a:r>
            <a:r>
              <a:rPr lang="fr-FR" sz="800" dirty="0">
                <a:latin typeface="Courier" pitchFamily="2" charset="0"/>
              </a:rPr>
              <a:t> import </a:t>
            </a:r>
            <a:r>
              <a:rPr lang="fr-FR" sz="800" dirty="0" err="1">
                <a:latin typeface="Courier" pitchFamily="2" charset="0"/>
              </a:rPr>
              <a:t>Kmeans</a:t>
            </a:r>
            <a:endParaRPr lang="fr-FR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endParaRPr lang="fr-FR" altLang="x-none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r>
              <a:rPr lang="fr-FR" altLang="x-none" sz="800" dirty="0">
                <a:latin typeface="Courier" pitchFamily="2" charset="0"/>
              </a:rPr>
              <a:t>X = …</a:t>
            </a:r>
          </a:p>
          <a:p>
            <a:pPr marL="457200" lvl="1" indent="0" eaLnBrk="1" hangingPunct="1">
              <a:defRPr/>
            </a:pPr>
            <a:r>
              <a:rPr lang="fr-FR" sz="800" dirty="0">
                <a:latin typeface="Courier" pitchFamily="2" charset="0"/>
              </a:rPr>
              <a:t># calcul des k-</a:t>
            </a:r>
            <a:r>
              <a:rPr lang="fr-FR" sz="800" dirty="0" err="1">
                <a:latin typeface="Courier" pitchFamily="2" charset="0"/>
              </a:rPr>
              <a:t>means</a:t>
            </a:r>
            <a:endParaRPr lang="fr-FR" altLang="x-none" sz="800" b="1" dirty="0">
              <a:latin typeface="Courier" pitchFamily="2" charset="0"/>
              <a:ea typeface="Arial" charset="0"/>
              <a:cs typeface="Arial" charset="0"/>
            </a:endParaRPr>
          </a:p>
          <a:p>
            <a:pPr marL="457200" lvl="1" indent="0" eaLnBrk="1" hangingPunct="1">
              <a:defRPr/>
            </a:pPr>
            <a:r>
              <a:rPr lang="fr-FR" sz="800" dirty="0" err="1">
                <a:latin typeface="Courier" pitchFamily="2" charset="0"/>
              </a:rPr>
              <a:t>kmeans</a:t>
            </a:r>
            <a:r>
              <a:rPr lang="fr-FR" sz="800" dirty="0">
                <a:latin typeface="Courier" pitchFamily="2" charset="0"/>
              </a:rPr>
              <a:t> = </a:t>
            </a:r>
            <a:r>
              <a:rPr lang="fr-FR" sz="800" dirty="0" err="1">
                <a:latin typeface="Courier" pitchFamily="2" charset="0"/>
              </a:rPr>
              <a:t>KMeans</a:t>
            </a:r>
            <a:r>
              <a:rPr lang="fr-FR" sz="800" dirty="0">
                <a:latin typeface="Courier" pitchFamily="2" charset="0"/>
              </a:rPr>
              <a:t>(</a:t>
            </a:r>
            <a:r>
              <a:rPr lang="fr-FR" sz="800" dirty="0" err="1">
                <a:latin typeface="Courier" pitchFamily="2" charset="0"/>
              </a:rPr>
              <a:t>n_clusters</a:t>
            </a:r>
            <a:r>
              <a:rPr lang="fr-FR" sz="800" dirty="0">
                <a:latin typeface="Courier" pitchFamily="2" charset="0"/>
              </a:rPr>
              <a:t>=2,init=‘</a:t>
            </a:r>
            <a:r>
              <a:rPr lang="fr-FR" sz="800" dirty="0" err="1">
                <a:latin typeface="Courier" pitchFamily="2" charset="0"/>
              </a:rPr>
              <a:t>random</a:t>
            </a:r>
            <a:r>
              <a:rPr lang="fr-FR" sz="800" dirty="0">
                <a:latin typeface="Courier" pitchFamily="2" charset="0"/>
              </a:rPr>
              <a:t>’,</a:t>
            </a:r>
            <a:r>
              <a:rPr lang="fr-FR" sz="800" dirty="0" err="1">
                <a:latin typeface="Courier" pitchFamily="2" charset="0"/>
              </a:rPr>
              <a:t>n_init</a:t>
            </a:r>
            <a:r>
              <a:rPr lang="fr-FR" sz="800" dirty="0">
                <a:latin typeface="Courier" pitchFamily="2" charset="0"/>
              </a:rPr>
              <a:t> = 10, </a:t>
            </a:r>
            <a:r>
              <a:rPr lang="fr-FR" sz="800" dirty="0" err="1">
                <a:latin typeface="Courier" pitchFamily="2" charset="0"/>
              </a:rPr>
              <a:t>verbose</a:t>
            </a:r>
            <a:r>
              <a:rPr lang="fr-FR" sz="800" dirty="0">
                <a:latin typeface="Courier" pitchFamily="2" charset="0"/>
              </a:rPr>
              <a:t>=1, </a:t>
            </a:r>
            <a:r>
              <a:rPr lang="fr-FR" sz="800" dirty="0" err="1">
                <a:latin typeface="Courier" pitchFamily="2" charset="0"/>
              </a:rPr>
              <a:t>max_iter</a:t>
            </a:r>
            <a:r>
              <a:rPr lang="fr-FR" sz="800" dirty="0">
                <a:latin typeface="Courier" pitchFamily="2" charset="0"/>
              </a:rPr>
              <a:t>=100).fit(X)</a:t>
            </a:r>
          </a:p>
          <a:p>
            <a:pPr marL="457200" lvl="1" indent="0" eaLnBrk="1" hangingPunct="1">
              <a:defRPr/>
            </a:pPr>
            <a:endParaRPr lang="fr-FR" altLang="x-none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r>
              <a:rPr lang="fr-FR" sz="800" dirty="0">
                <a:latin typeface="Courier" pitchFamily="2" charset="0"/>
              </a:rPr>
              <a:t>#</a:t>
            </a:r>
            <a:r>
              <a:rPr lang="fr-FR" altLang="x-none" sz="800" dirty="0">
                <a:latin typeface="Courier" pitchFamily="2" charset="0"/>
              </a:rPr>
              <a:t>le tableau (N,1) des numéros du cluster affecté à chaque exemple</a:t>
            </a:r>
          </a:p>
          <a:p>
            <a:pPr marL="457200" lvl="1" indent="0" eaLnBrk="1" hangingPunct="1">
              <a:defRPr/>
            </a:pPr>
            <a:r>
              <a:rPr lang="fr-FR" sz="800" dirty="0" err="1">
                <a:latin typeface="Courier" pitchFamily="2" charset="0"/>
              </a:rPr>
              <a:t>kmeans.labels</a:t>
            </a:r>
            <a:r>
              <a:rPr lang="fr-FR" sz="800" dirty="0">
                <a:latin typeface="Courier" pitchFamily="2" charset="0"/>
              </a:rPr>
              <a:t>_ </a:t>
            </a:r>
          </a:p>
          <a:p>
            <a:pPr marL="457200" lvl="1" indent="0" eaLnBrk="1" hangingPunct="1">
              <a:defRPr/>
            </a:pPr>
            <a:endParaRPr lang="fr-FR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r>
              <a:rPr lang="fr-FR" sz="800" dirty="0">
                <a:latin typeface="Courier" pitchFamily="2" charset="0"/>
              </a:rPr>
              <a:t># les centroïdes résultats</a:t>
            </a:r>
          </a:p>
          <a:p>
            <a:pPr marL="457200" lvl="1" indent="0" eaLnBrk="1" hangingPunct="1">
              <a:defRPr/>
            </a:pPr>
            <a:r>
              <a:rPr lang="fr-FR" sz="800" dirty="0" err="1">
                <a:latin typeface="Courier" pitchFamily="2" charset="0"/>
              </a:rPr>
              <a:t>kmeans.cluster_centers</a:t>
            </a:r>
            <a:endParaRPr lang="fr-FR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endParaRPr lang="fr-FR" altLang="x-none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endParaRPr lang="fr-FR" altLang="x-none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endParaRPr lang="fr-FR" altLang="x-none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r>
              <a:rPr lang="fr-FR" altLang="x-none" sz="800" dirty="0">
                <a:latin typeface="Courier" pitchFamily="2" charset="0"/>
              </a:rPr>
              <a:t>##################################################</a:t>
            </a:r>
          </a:p>
          <a:p>
            <a:pPr marL="457200" lvl="1" indent="0" eaLnBrk="1" hangingPunct="1">
              <a:defRPr/>
            </a:pPr>
            <a:r>
              <a:rPr lang="fr-FR" sz="800" dirty="0" err="1">
                <a:latin typeface="Courier" pitchFamily="2" charset="0"/>
              </a:rPr>
              <a:t>from</a:t>
            </a:r>
            <a:r>
              <a:rPr lang="fr-FR" sz="800" dirty="0">
                <a:latin typeface="Courier" pitchFamily="2" charset="0"/>
              </a:rPr>
              <a:t> </a:t>
            </a:r>
            <a:r>
              <a:rPr lang="fr-FR" sz="800" dirty="0" err="1">
                <a:latin typeface="Courier" pitchFamily="2" charset="0"/>
              </a:rPr>
              <a:t>sklearn_extra.cluster</a:t>
            </a:r>
            <a:r>
              <a:rPr lang="fr-FR" sz="800" dirty="0">
                <a:latin typeface="Courier" pitchFamily="2" charset="0"/>
              </a:rPr>
              <a:t> import </a:t>
            </a:r>
            <a:r>
              <a:rPr lang="fr-FR" sz="800" dirty="0" err="1">
                <a:latin typeface="Courier" pitchFamily="2" charset="0"/>
              </a:rPr>
              <a:t>KMedoids</a:t>
            </a:r>
            <a:r>
              <a:rPr lang="fr-FR" sz="800" dirty="0">
                <a:latin typeface="Courier" pitchFamily="2" charset="0"/>
              </a:rPr>
              <a:t> import </a:t>
            </a:r>
            <a:r>
              <a:rPr lang="fr-FR" sz="800" dirty="0" err="1">
                <a:latin typeface="Courier" pitchFamily="2" charset="0"/>
              </a:rPr>
              <a:t>numpy</a:t>
            </a:r>
            <a:r>
              <a:rPr lang="fr-FR" sz="800" dirty="0">
                <a:latin typeface="Courier" pitchFamily="2" charset="0"/>
              </a:rPr>
              <a:t> as </a:t>
            </a:r>
            <a:r>
              <a:rPr lang="fr-FR" sz="800" dirty="0" err="1">
                <a:latin typeface="Courier" pitchFamily="2" charset="0"/>
              </a:rPr>
              <a:t>np</a:t>
            </a:r>
            <a:endParaRPr lang="fr-FR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endParaRPr lang="fr-FR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r>
              <a:rPr lang="fr-FR" altLang="x-none" sz="800" dirty="0">
                <a:latin typeface="Courier" pitchFamily="2" charset="0"/>
              </a:rPr>
              <a:t>X = …</a:t>
            </a:r>
          </a:p>
          <a:p>
            <a:pPr marL="457200" lvl="1" indent="0" eaLnBrk="1" hangingPunct="1">
              <a:defRPr/>
            </a:pPr>
            <a:r>
              <a:rPr lang="fr-FR" sz="800" dirty="0">
                <a:latin typeface="Courier" pitchFamily="2" charset="0"/>
              </a:rPr>
              <a:t># calcul des k-</a:t>
            </a:r>
            <a:r>
              <a:rPr lang="fr-FR" sz="800" dirty="0" err="1">
                <a:latin typeface="Courier" pitchFamily="2" charset="0"/>
              </a:rPr>
              <a:t>medoides</a:t>
            </a:r>
            <a:endParaRPr lang="fr-FR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r>
              <a:rPr lang="fr-FR" sz="800" dirty="0" err="1">
                <a:latin typeface="Courier" pitchFamily="2" charset="0"/>
              </a:rPr>
              <a:t>medoids</a:t>
            </a:r>
            <a:r>
              <a:rPr lang="fr-FR" sz="800" dirty="0">
                <a:latin typeface="Courier" pitchFamily="2" charset="0"/>
              </a:rPr>
              <a:t> = </a:t>
            </a:r>
            <a:r>
              <a:rPr lang="fr-FR" sz="800" dirty="0" err="1">
                <a:latin typeface="Courier" pitchFamily="2" charset="0"/>
              </a:rPr>
              <a:t>KMedoids</a:t>
            </a:r>
            <a:r>
              <a:rPr lang="fr-FR" sz="800" dirty="0">
                <a:latin typeface="Courier" pitchFamily="2" charset="0"/>
              </a:rPr>
              <a:t>(</a:t>
            </a:r>
            <a:r>
              <a:rPr lang="fr-FR" sz="800" dirty="0" err="1">
                <a:latin typeface="Courier" pitchFamily="2" charset="0"/>
              </a:rPr>
              <a:t>n_clusters</a:t>
            </a:r>
            <a:r>
              <a:rPr lang="fr-FR" sz="800" dirty="0">
                <a:latin typeface="Courier" pitchFamily="2" charset="0"/>
              </a:rPr>
              <a:t>=2, </a:t>
            </a:r>
            <a:r>
              <a:rPr lang="fr-FR" sz="800" dirty="0" err="1">
                <a:latin typeface="Courier" pitchFamily="2" charset="0"/>
              </a:rPr>
              <a:t>random_state</a:t>
            </a:r>
            <a:r>
              <a:rPr lang="fr-FR" sz="800" dirty="0">
                <a:latin typeface="Courier" pitchFamily="2" charset="0"/>
              </a:rPr>
              <a:t>=0).fit(X) </a:t>
            </a:r>
          </a:p>
          <a:p>
            <a:pPr marL="457200" lvl="1" indent="0" eaLnBrk="1" hangingPunct="1">
              <a:defRPr/>
            </a:pPr>
            <a:endParaRPr lang="fr-FR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r>
              <a:rPr lang="fr-FR" sz="800" dirty="0">
                <a:latin typeface="Courier" pitchFamily="2" charset="0"/>
              </a:rPr>
              <a:t>#</a:t>
            </a:r>
            <a:r>
              <a:rPr lang="fr-FR" altLang="x-none" sz="800" dirty="0">
                <a:latin typeface="Courier" pitchFamily="2" charset="0"/>
              </a:rPr>
              <a:t>le tableau (N,1) des numéros du cluster affecté à chaque exemple</a:t>
            </a:r>
          </a:p>
          <a:p>
            <a:pPr marL="457200" lvl="1" indent="0" eaLnBrk="1" hangingPunct="1">
              <a:defRPr/>
            </a:pPr>
            <a:r>
              <a:rPr lang="fr-FR" sz="800" dirty="0" err="1">
                <a:latin typeface="Courier" pitchFamily="2" charset="0"/>
              </a:rPr>
              <a:t>kmedoids.labels</a:t>
            </a:r>
            <a:r>
              <a:rPr lang="fr-FR" sz="800" dirty="0">
                <a:latin typeface="Courier" pitchFamily="2" charset="0"/>
              </a:rPr>
              <a:t>_</a:t>
            </a:r>
          </a:p>
          <a:p>
            <a:pPr marL="457200" lvl="1" indent="0" eaLnBrk="1" hangingPunct="1">
              <a:defRPr/>
            </a:pPr>
            <a:endParaRPr lang="fr-FR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r>
              <a:rPr lang="fr-FR" sz="800" dirty="0">
                <a:latin typeface="Courier" pitchFamily="2" charset="0"/>
              </a:rPr>
              <a:t># </a:t>
            </a:r>
            <a:r>
              <a:rPr lang="fr-FR" sz="800" dirty="0" err="1">
                <a:latin typeface="Courier" pitchFamily="2" charset="0"/>
              </a:rPr>
              <a:t>prediction</a:t>
            </a:r>
            <a:r>
              <a:rPr lang="fr-FR" sz="800" dirty="0">
                <a:latin typeface="Courier" pitchFamily="2" charset="0"/>
              </a:rPr>
              <a:t> du </a:t>
            </a:r>
            <a:r>
              <a:rPr lang="fr-FR" sz="800" dirty="0" err="1">
                <a:latin typeface="Courier" pitchFamily="2" charset="0"/>
              </a:rPr>
              <a:t>medoides</a:t>
            </a:r>
            <a:r>
              <a:rPr lang="fr-FR" sz="800" dirty="0">
                <a:latin typeface="Courier" pitchFamily="2" charset="0"/>
              </a:rPr>
              <a:t> le plus proche sur de nouvelles données</a:t>
            </a:r>
          </a:p>
          <a:p>
            <a:pPr marL="457200" lvl="1" indent="0" eaLnBrk="1" hangingPunct="1">
              <a:defRPr/>
            </a:pPr>
            <a:r>
              <a:rPr lang="fr-FR" sz="800" dirty="0" err="1">
                <a:latin typeface="Courier" pitchFamily="2" charset="0"/>
              </a:rPr>
              <a:t>kmedoids.predict</a:t>
            </a:r>
            <a:r>
              <a:rPr lang="fr-FR" sz="800" dirty="0">
                <a:latin typeface="Courier" pitchFamily="2" charset="0"/>
              </a:rPr>
              <a:t>([[0,0], [4,4]]) </a:t>
            </a:r>
          </a:p>
          <a:p>
            <a:pPr marL="457200" lvl="1" indent="0" eaLnBrk="1" hangingPunct="1">
              <a:defRPr/>
            </a:pPr>
            <a:endParaRPr lang="fr-FR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r>
              <a:rPr lang="fr-FR" sz="800" dirty="0">
                <a:latin typeface="Courier" pitchFamily="2" charset="0"/>
              </a:rPr>
              <a:t># les centroïdes résultats</a:t>
            </a:r>
          </a:p>
          <a:p>
            <a:pPr marL="457200" lvl="1" indent="0" eaLnBrk="1" hangingPunct="1">
              <a:defRPr/>
            </a:pPr>
            <a:r>
              <a:rPr lang="fr-FR" sz="800" dirty="0" err="1">
                <a:latin typeface="Courier" pitchFamily="2" charset="0"/>
              </a:rPr>
              <a:t>kmedoids.cluster_centers</a:t>
            </a:r>
            <a:r>
              <a:rPr lang="fr-FR" sz="800" dirty="0">
                <a:latin typeface="Courier" pitchFamily="2" charset="0"/>
              </a:rPr>
              <a:t>_ </a:t>
            </a:r>
          </a:p>
          <a:p>
            <a:pPr marL="457200" lvl="1" indent="0" eaLnBrk="1" hangingPunct="1">
              <a:defRPr/>
            </a:pPr>
            <a:endParaRPr lang="fr-FR" sz="800" dirty="0">
              <a:latin typeface="Courier" pitchFamily="2" charset="0"/>
            </a:endParaRPr>
          </a:p>
          <a:p>
            <a:pPr marL="457200" lvl="1" indent="0" eaLnBrk="1" hangingPunct="1">
              <a:defRPr/>
            </a:pPr>
            <a:r>
              <a:rPr lang="fr-FR" sz="800" dirty="0">
                <a:latin typeface="Courier" pitchFamily="2" charset="0"/>
              </a:rPr>
              <a:t># inertie intra</a:t>
            </a:r>
          </a:p>
          <a:p>
            <a:pPr marL="457200" lvl="1" indent="0" eaLnBrk="1" hangingPunct="1">
              <a:defRPr/>
            </a:pPr>
            <a:r>
              <a:rPr lang="fr-FR" sz="800" dirty="0" err="1">
                <a:latin typeface="Courier" pitchFamily="2" charset="0"/>
              </a:rPr>
              <a:t>kmedoids.inertia</a:t>
            </a:r>
            <a:r>
              <a:rPr lang="fr-FR" sz="800" dirty="0">
                <a:latin typeface="Courier" pitchFamily="2" charset="0"/>
              </a:rPr>
              <a:t>_</a:t>
            </a:r>
            <a:endParaRPr lang="fr-FR" altLang="x-non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96761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33707</TotalTime>
  <Words>889</Words>
  <Application>Microsoft Macintosh PowerPoint</Application>
  <PresentationFormat>Affichage à l'écran (4:3)</PresentationFormat>
  <Paragraphs>129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Courier</vt:lpstr>
      <vt:lpstr>Times New Roman</vt:lpstr>
      <vt:lpstr>Wingdings</vt:lpstr>
      <vt:lpstr>Modèle par défaut</vt:lpstr>
      <vt:lpstr>Présentation PowerPoint</vt:lpstr>
      <vt:lpstr>Présentation PowerPoint</vt:lpstr>
      <vt:lpstr>Présentation PowerPoint</vt:lpstr>
      <vt:lpstr>Présentation PowerPoint</vt:lpstr>
    </vt:vector>
  </TitlesOfParts>
  <Company>Université de Rouen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tpaquet</dc:creator>
  <cp:lastModifiedBy>Thierry PAQUET</cp:lastModifiedBy>
  <cp:revision>593</cp:revision>
  <cp:lastPrinted>2019-10-09T08:01:55Z</cp:lastPrinted>
  <dcterms:created xsi:type="dcterms:W3CDTF">2005-01-23T20:21:09Z</dcterms:created>
  <dcterms:modified xsi:type="dcterms:W3CDTF">2024-09-18T18:11:04Z</dcterms:modified>
</cp:coreProperties>
</file>