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D681B11C-E6DA-D705-8D9E-00BB50CE20DF}"/>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BCF605C5-EC8A-1FD7-2008-39C218011B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1642BD75-EB91-077C-EC95-1AC9ADC2109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30432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EB304BA7-11F5-F94E-6B95-564318A822A8}"/>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792517F0-5B26-1701-A51B-882CAEA8E2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01C11CDF-A30D-C871-C390-6BA418C462E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32921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F3119F58-805B-CF78-1BE3-839829622FC9}"/>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7B5858AA-10FC-0D7A-22CF-24FB50F720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0E5BCE92-6F8A-EE7E-E7F5-5CF58DE2700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30614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Alex Surprenant</a:t>
            </a:r>
            <a:endParaRPr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2240BF3D-ACAF-7AB5-2807-218CB1DF46E7}"/>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34FD133C-8884-ECBD-D72D-618D46620F7F}"/>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pic>
        <p:nvPicPr>
          <p:cNvPr id="197" name="Google Shape;197;g9504e29505_0_0" descr="Green Pace logo">
            <a:extLst>
              <a:ext uri="{FF2B5EF4-FFF2-40B4-BE49-F238E27FC236}">
                <a16:creationId xmlns:a16="http://schemas.microsoft.com/office/drawing/2014/main" id="{1A6CEC86-2D46-78B5-92E3-4E76E5508680}"/>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01377177-7E2D-0D2C-31B4-1C2497A39B91}"/>
              </a:ext>
            </a:extLst>
          </p:cNvPr>
          <p:cNvPicPr>
            <a:picLocks noChangeAspect="1"/>
          </p:cNvPicPr>
          <p:nvPr/>
        </p:nvPicPr>
        <p:blipFill>
          <a:blip r:embed="rId5"/>
          <a:stretch>
            <a:fillRect/>
          </a:stretch>
        </p:blipFill>
        <p:spPr>
          <a:xfrm>
            <a:off x="553963" y="2393202"/>
            <a:ext cx="11084074" cy="1883343"/>
          </a:xfrm>
          <a:prstGeom prst="rect">
            <a:avLst/>
          </a:prstGeom>
        </p:spPr>
      </p:pic>
    </p:spTree>
    <p:custDataLst>
      <p:tags r:id="rId1"/>
    </p:custDataLst>
    <p:extLst>
      <p:ext uri="{BB962C8B-B14F-4D97-AF65-F5344CB8AC3E}">
        <p14:creationId xmlns:p14="http://schemas.microsoft.com/office/powerpoint/2010/main" val="2528641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7FA5FB1C-13E9-B82E-C206-E4F2F1602720}"/>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216EC079-9D1F-BBFE-198B-871F050B43CB}"/>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pic>
        <p:nvPicPr>
          <p:cNvPr id="197" name="Google Shape;197;g9504e29505_0_0" descr="Green Pace logo">
            <a:extLst>
              <a:ext uri="{FF2B5EF4-FFF2-40B4-BE49-F238E27FC236}">
                <a16:creationId xmlns:a16="http://schemas.microsoft.com/office/drawing/2014/main" id="{9551D123-AE72-C46B-8CD9-C7B31FACF373}"/>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A1820FB6-0C7D-28E3-50D2-CAE5601047DD}"/>
              </a:ext>
            </a:extLst>
          </p:cNvPr>
          <p:cNvPicPr>
            <a:picLocks noChangeAspect="1"/>
          </p:cNvPicPr>
          <p:nvPr/>
        </p:nvPicPr>
        <p:blipFill>
          <a:blip r:embed="rId5"/>
          <a:stretch>
            <a:fillRect/>
          </a:stretch>
        </p:blipFill>
        <p:spPr>
          <a:xfrm>
            <a:off x="760706" y="2478631"/>
            <a:ext cx="10745494" cy="2409998"/>
          </a:xfrm>
          <a:prstGeom prst="rect">
            <a:avLst/>
          </a:prstGeom>
        </p:spPr>
      </p:pic>
    </p:spTree>
    <p:custDataLst>
      <p:tags r:id="rId1"/>
    </p:custDataLst>
    <p:extLst>
      <p:ext uri="{BB962C8B-B14F-4D97-AF65-F5344CB8AC3E}">
        <p14:creationId xmlns:p14="http://schemas.microsoft.com/office/powerpoint/2010/main" val="793464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The </a:t>
            </a:r>
            <a:r>
              <a:rPr lang="en-US" dirty="0" err="1"/>
              <a:t>DevSec</a:t>
            </a:r>
            <a:r>
              <a:rPr lang="en-US" dirty="0"/>
              <a:t> Ops pipeline pictured above shows how the software development process flows through the pre-production phase and into the production phase, then cycling around again in a continuous process.</a:t>
            </a:r>
            <a:endParaRPr sz="1600" dirty="0"/>
          </a:p>
          <a:p>
            <a:pPr marL="457200" lvl="1" indent="0" algn="l" rtl="0">
              <a:lnSpc>
                <a:spcPct val="90000"/>
              </a:lnSpc>
              <a:spcBef>
                <a:spcPts val="500"/>
              </a:spcBef>
              <a:spcAft>
                <a:spcPts val="0"/>
              </a:spcAft>
              <a:buClr>
                <a:schemeClr val="lt1"/>
              </a:buClr>
              <a:buSzPts val="2000"/>
              <a:buNone/>
            </a:pP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Waiting to build secure solutions retroactively into a program can lead to costly errors and issues with implementing solutions in the future. Waiting can cause damage which may put user data at risk, and create mistrust between the client and the system developers.</a:t>
            </a:r>
          </a:p>
          <a:p>
            <a:pPr marL="228600" lvl="0" indent="-228600" algn="l" rtl="0">
              <a:lnSpc>
                <a:spcPct val="90000"/>
              </a:lnSpc>
              <a:spcBef>
                <a:spcPts val="0"/>
              </a:spcBef>
              <a:spcAft>
                <a:spcPts val="0"/>
              </a:spcAft>
              <a:buClr>
                <a:schemeClr val="lt1"/>
              </a:buClr>
              <a:buSzPts val="2000"/>
              <a:buChar char="•"/>
            </a:pPr>
            <a:r>
              <a:rPr lang="en-US" sz="2000" dirty="0"/>
              <a:t>Beginning implementation earlier in the development process will prevent future threats as security is already imbedded deep in the system with defense in depth, and lest QA issues and testing will occur later in the lifecycle.</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1400" dirty="0"/>
              <a:t>The security policy needs to be implemented and training done with individual contributors and management alike, to be assured that the team is bought into the </a:t>
            </a:r>
            <a:r>
              <a:rPr lang="en-US" sz="1400" dirty="0" err="1"/>
              <a:t>DevSec</a:t>
            </a:r>
            <a:r>
              <a:rPr lang="en-US" sz="1400" dirty="0"/>
              <a:t> process and the security policies are </a:t>
            </a:r>
            <a:r>
              <a:rPr lang="en-US" sz="1400" dirty="0" err="1"/>
              <a:t>inacted</a:t>
            </a:r>
            <a:r>
              <a:rPr lang="en-US" sz="1400" dirty="0"/>
              <a:t>.</a:t>
            </a:r>
          </a:p>
          <a:p>
            <a:pPr marL="1143000" lvl="2" indent="-228600" algn="l" rtl="0">
              <a:lnSpc>
                <a:spcPct val="90000"/>
              </a:lnSpc>
              <a:spcBef>
                <a:spcPts val="0"/>
              </a:spcBef>
              <a:spcAft>
                <a:spcPts val="0"/>
              </a:spcAft>
              <a:buClr>
                <a:schemeClr val="lt1"/>
              </a:buClr>
              <a:buSzPts val="1800"/>
              <a:buChar char="•"/>
            </a:pP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The ten core security principles should be enacted as soon as possible in the development process in order to ensure that the system has the best chance of defense against security breaches and bad actors.</a:t>
            </a:r>
          </a:p>
          <a:p>
            <a:pPr marL="228600" lvl="0" indent="-228600" algn="l" rtl="0">
              <a:lnSpc>
                <a:spcPct val="90000"/>
              </a:lnSpc>
              <a:spcBef>
                <a:spcPts val="0"/>
              </a:spcBef>
              <a:spcAft>
                <a:spcPts val="0"/>
              </a:spcAft>
              <a:buClr>
                <a:schemeClr val="lt1"/>
              </a:buClr>
              <a:buSzPts val="2200"/>
              <a:buChar char="•"/>
            </a:pPr>
            <a:r>
              <a:rPr lang="en-US" dirty="0"/>
              <a:t>Among other principles, developers should adopt a secure coding standard and keep it simple when building secure software solutions.</a:t>
            </a:r>
          </a:p>
          <a:p>
            <a:pPr marL="0" lvl="0" indent="0" algn="l" rtl="0">
              <a:lnSpc>
                <a:spcPct val="90000"/>
              </a:lnSpc>
              <a:spcBef>
                <a:spcPts val="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i="1" dirty="0"/>
              <a:t>Sei Cert Coding Standards</a:t>
            </a:r>
            <a:r>
              <a:rPr lang="en-US" dirty="0"/>
              <a:t>. SEI CERT Coding Standards - CERT Secure Coding - Confluence. (n.d.). https://wiki.sei.cmu.edu/confluence/display/seccode/SEI+CERT+Coding+Standards </a:t>
            </a:r>
            <a:endParaRPr lang="en-US" dirty="0">
              <a:effectLst/>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1945827" y="1850366"/>
            <a:ext cx="8231445" cy="466930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Autofit/>
          </a:bodyPr>
          <a:lstStyle/>
          <a:p>
            <a:pPr marL="228600" lvl="0" indent="0" algn="l" rtl="0">
              <a:lnSpc>
                <a:spcPct val="107916"/>
              </a:lnSpc>
              <a:spcBef>
                <a:spcPts val="0"/>
              </a:spcBef>
              <a:spcAft>
                <a:spcPts val="0"/>
              </a:spcAft>
              <a:buSzPts val="1800"/>
              <a:buNone/>
            </a:pPr>
            <a:r>
              <a:rPr lang="en-US" sz="1600" dirty="0">
                <a:solidFill>
                  <a:srgbClr val="FFFFFF"/>
                </a:solidFill>
              </a:rPr>
              <a:t>Likely: A threat with a low to medium severity, but high likeliness</a:t>
            </a:r>
          </a:p>
          <a:p>
            <a:pPr marL="228600" lvl="0" indent="0" algn="l" rtl="0">
              <a:lnSpc>
                <a:spcPct val="107916"/>
              </a:lnSpc>
              <a:spcBef>
                <a:spcPts val="0"/>
              </a:spcBef>
              <a:spcAft>
                <a:spcPts val="0"/>
              </a:spcAft>
              <a:buSzPts val="1800"/>
              <a:buNone/>
            </a:pPr>
            <a:endParaRPr lang="en-US" sz="1600" dirty="0">
              <a:solidFill>
                <a:srgbClr val="FFFFFF"/>
              </a:solidFill>
            </a:endParaRPr>
          </a:p>
          <a:p>
            <a:pPr marL="228600" lvl="0" indent="0" algn="l" rtl="0">
              <a:lnSpc>
                <a:spcPct val="107916"/>
              </a:lnSpc>
              <a:spcBef>
                <a:spcPts val="0"/>
              </a:spcBef>
              <a:spcAft>
                <a:spcPts val="0"/>
              </a:spcAft>
              <a:buSzPts val="1800"/>
              <a:buNone/>
            </a:pPr>
            <a:r>
              <a:rPr lang="en-US" sz="1600" dirty="0">
                <a:solidFill>
                  <a:srgbClr val="FFFFFF"/>
                </a:solidFill>
              </a:rPr>
              <a:t>Priority: Threats that are likely to happen and have a high level of severity</a:t>
            </a:r>
          </a:p>
          <a:p>
            <a:pPr marL="228600" lvl="0" indent="0" algn="l" rtl="0">
              <a:lnSpc>
                <a:spcPct val="107916"/>
              </a:lnSpc>
              <a:spcBef>
                <a:spcPts val="0"/>
              </a:spcBef>
              <a:spcAft>
                <a:spcPts val="0"/>
              </a:spcAft>
              <a:buSzPts val="1800"/>
              <a:buNone/>
            </a:pPr>
            <a:endParaRPr lang="en-US" sz="1600" dirty="0">
              <a:solidFill>
                <a:srgbClr val="FFFFFF"/>
              </a:solidFill>
            </a:endParaRPr>
          </a:p>
          <a:p>
            <a:pPr marL="228600" lvl="0" indent="0" algn="l" rtl="0">
              <a:lnSpc>
                <a:spcPct val="107916"/>
              </a:lnSpc>
              <a:spcBef>
                <a:spcPts val="0"/>
              </a:spcBef>
              <a:spcAft>
                <a:spcPts val="0"/>
              </a:spcAft>
              <a:buSzPts val="1800"/>
              <a:buNone/>
            </a:pPr>
            <a:r>
              <a:rPr lang="en-US" sz="1600" dirty="0">
                <a:solidFill>
                  <a:srgbClr val="FFFFFF"/>
                </a:solidFill>
              </a:rPr>
              <a:t>Low Priority: Threats that are unlikely to occur, and have a low severity if they do</a:t>
            </a:r>
          </a:p>
        </p:txBody>
      </p:sp>
      <p:graphicFrame>
        <p:nvGraphicFramePr>
          <p:cNvPr id="161" name="Google Shape;161;p4" descr="Alt text required"/>
          <p:cNvGraphicFramePr/>
          <p:nvPr>
            <p:extLst>
              <p:ext uri="{D42A27DB-BD31-4B8C-83A1-F6EECF244321}">
                <p14:modId xmlns:p14="http://schemas.microsoft.com/office/powerpoint/2010/main" val="3665763741"/>
              </p:ext>
            </p:extLst>
          </p:nvPr>
        </p:nvGraphicFramePr>
        <p:xfrm>
          <a:off x="3171900" y="2561050"/>
          <a:ext cx="7835225" cy="3994335"/>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STD-007-CPP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STD-010-CPP</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STD-003-CPP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STD-004-C</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STD-005-CPP</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b="0" i="0" u="none" strike="noStrike" cap="none" dirty="0">
                          <a:solidFill>
                            <a:srgbClr val="000000"/>
                          </a:solidFill>
                          <a:effectLst/>
                          <a:latin typeface="Arial"/>
                          <a:ea typeface="Arial"/>
                          <a:cs typeface="Arial"/>
                          <a:sym typeface="Arial"/>
                        </a:rPr>
                        <a:t>STD-001-CPP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b="0" i="0" u="none" strike="noStrike" cap="none" dirty="0">
                          <a:solidFill>
                            <a:srgbClr val="000000"/>
                          </a:solidFill>
                          <a:effectLst/>
                          <a:latin typeface="Arial"/>
                          <a:ea typeface="Arial"/>
                          <a:cs typeface="Arial"/>
                          <a:sym typeface="Arial"/>
                        </a:rPr>
                        <a:t>STD-002-CPP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b="0" i="0" u="none" strike="noStrike" cap="none" dirty="0">
                          <a:solidFill>
                            <a:srgbClr val="000000"/>
                          </a:solidFill>
                          <a:effectLst/>
                          <a:latin typeface="Arial"/>
                          <a:ea typeface="Arial"/>
                          <a:cs typeface="Arial"/>
                          <a:sym typeface="Arial"/>
                        </a:rPr>
                        <a:t>STD-006-C</a:t>
                      </a:r>
                      <a:endParaRPr lang="en-US"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STD-008-CPP</a:t>
                      </a:r>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STD-009-CPP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b="0" i="0" u="none" strike="noStrike" cap="none" dirty="0">
                          <a:solidFill>
                            <a:srgbClr val="000000"/>
                          </a:solidFill>
                          <a:effectLst/>
                          <a:latin typeface="Arial"/>
                          <a:ea typeface="Arial"/>
                          <a:cs typeface="Arial"/>
                          <a:sym typeface="Arial"/>
                        </a:rPr>
                        <a:t>STD-001-CPP</a:t>
                      </a:r>
                      <a:endParaRPr lang="en-US" sz="1400" u="none" strike="noStrike" cap="none" dirty="0"/>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lang="en-US"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4" name="Table 3">
            <a:extLst>
              <a:ext uri="{FF2B5EF4-FFF2-40B4-BE49-F238E27FC236}">
                <a16:creationId xmlns:a16="http://schemas.microsoft.com/office/drawing/2014/main" id="{8EEEDFA9-0C07-B436-7A45-122C53EF9EA3}"/>
              </a:ext>
            </a:extLst>
          </p:cNvPr>
          <p:cNvGraphicFramePr>
            <a:graphicFrameLocks noGrp="1"/>
          </p:cNvGraphicFramePr>
          <p:nvPr>
            <p:extLst>
              <p:ext uri="{D42A27DB-BD31-4B8C-83A1-F6EECF244321}">
                <p14:modId xmlns:p14="http://schemas.microsoft.com/office/powerpoint/2010/main" val="3081314414"/>
              </p:ext>
            </p:extLst>
          </p:nvPr>
        </p:nvGraphicFramePr>
        <p:xfrm>
          <a:off x="1972365" y="2306738"/>
          <a:ext cx="8128000" cy="3855720"/>
        </p:xfrm>
        <a:graphic>
          <a:graphicData uri="http://schemas.openxmlformats.org/drawingml/2006/table">
            <a:tbl>
              <a:tblPr firstRow="1" bandRow="1">
                <a:tableStyleId>{802198C4-3087-4945-87E3-76CBB3509B7E}</a:tableStyleId>
              </a:tblPr>
              <a:tblGrid>
                <a:gridCol w="4064000">
                  <a:extLst>
                    <a:ext uri="{9D8B030D-6E8A-4147-A177-3AD203B41FA5}">
                      <a16:colId xmlns:a16="http://schemas.microsoft.com/office/drawing/2014/main" val="688732238"/>
                    </a:ext>
                  </a:extLst>
                </a:gridCol>
                <a:gridCol w="4064000">
                  <a:extLst>
                    <a:ext uri="{9D8B030D-6E8A-4147-A177-3AD203B41FA5}">
                      <a16:colId xmlns:a16="http://schemas.microsoft.com/office/drawing/2014/main" val="2076414781"/>
                    </a:ext>
                  </a:extLst>
                </a:gridCol>
              </a:tblGrid>
              <a:tr h="370840">
                <a:tc>
                  <a:txBody>
                    <a:bodyPr/>
                    <a:lstStyle/>
                    <a:p>
                      <a:r>
                        <a:rPr lang="en-US" baseline="0" dirty="0">
                          <a:solidFill>
                            <a:schemeClr val="bg1"/>
                          </a:solidFill>
                        </a:rPr>
                        <a:t>Validate Input Data</a:t>
                      </a:r>
                    </a:p>
                  </a:txBody>
                  <a:tcPr/>
                </a:tc>
                <a:tc>
                  <a:txBody>
                    <a:bodyPr/>
                    <a:lstStyle/>
                    <a:p>
                      <a:r>
                        <a:rPr lang="en-US" baseline="0" dirty="0">
                          <a:solidFill>
                            <a:schemeClr val="bg1"/>
                          </a:solidFill>
                        </a:rPr>
                        <a:t>STD-003-CPP</a:t>
                      </a:r>
                    </a:p>
                  </a:txBody>
                  <a:tcPr/>
                </a:tc>
                <a:extLst>
                  <a:ext uri="{0D108BD9-81ED-4DB2-BD59-A6C34878D82A}">
                    <a16:rowId xmlns:a16="http://schemas.microsoft.com/office/drawing/2014/main" val="3072861709"/>
                  </a:ext>
                </a:extLst>
              </a:tr>
              <a:tr h="370840">
                <a:tc>
                  <a:txBody>
                    <a:bodyPr/>
                    <a:lstStyle/>
                    <a:p>
                      <a:r>
                        <a:rPr lang="en-US" baseline="0" dirty="0">
                          <a:solidFill>
                            <a:schemeClr val="bg1"/>
                          </a:solidFill>
                        </a:rPr>
                        <a:t>Heed Compiler Warnings</a:t>
                      </a:r>
                    </a:p>
                  </a:txBody>
                  <a:tcPr/>
                </a:tc>
                <a:tc>
                  <a:txBody>
                    <a:bodyPr/>
                    <a:lstStyle/>
                    <a:p>
                      <a:endParaRPr lang="en-US" baseline="0">
                        <a:solidFill>
                          <a:schemeClr val="bg1"/>
                        </a:solidFill>
                      </a:endParaRPr>
                    </a:p>
                  </a:txBody>
                  <a:tcPr/>
                </a:tc>
                <a:extLst>
                  <a:ext uri="{0D108BD9-81ED-4DB2-BD59-A6C34878D82A}">
                    <a16:rowId xmlns:a16="http://schemas.microsoft.com/office/drawing/2014/main" val="1744382621"/>
                  </a:ext>
                </a:extLst>
              </a:tr>
              <a:tr h="370840">
                <a:tc>
                  <a:txBody>
                    <a:bodyPr/>
                    <a:lstStyle/>
                    <a:p>
                      <a:r>
                        <a:rPr lang="en-US" baseline="0" dirty="0">
                          <a:solidFill>
                            <a:schemeClr val="bg1"/>
                          </a:solidFill>
                        </a:rPr>
                        <a:t>Architect and Design for Security Policies</a:t>
                      </a:r>
                    </a:p>
                  </a:txBody>
                  <a:tcPr/>
                </a:tc>
                <a:tc>
                  <a:txBody>
                    <a:bodyPr/>
                    <a:lstStyle/>
                    <a:p>
                      <a:endParaRPr lang="en-US" baseline="0">
                        <a:solidFill>
                          <a:schemeClr val="bg1"/>
                        </a:solidFill>
                      </a:endParaRPr>
                    </a:p>
                  </a:txBody>
                  <a:tcPr/>
                </a:tc>
                <a:extLst>
                  <a:ext uri="{0D108BD9-81ED-4DB2-BD59-A6C34878D82A}">
                    <a16:rowId xmlns:a16="http://schemas.microsoft.com/office/drawing/2014/main" val="1913380710"/>
                  </a:ext>
                </a:extLst>
              </a:tr>
              <a:tr h="370840">
                <a:tc>
                  <a:txBody>
                    <a:bodyPr/>
                    <a:lstStyle/>
                    <a:p>
                      <a:r>
                        <a:rPr lang="en-US" baseline="0" dirty="0">
                          <a:solidFill>
                            <a:schemeClr val="bg1"/>
                          </a:solidFill>
                        </a:rPr>
                        <a:t>Keep It Simple</a:t>
                      </a:r>
                    </a:p>
                  </a:txBody>
                  <a:tcPr/>
                </a:tc>
                <a:tc>
                  <a:txBody>
                    <a:bodyPr/>
                    <a:lstStyle/>
                    <a:p>
                      <a:r>
                        <a:rPr lang="en-US" baseline="0" dirty="0">
                          <a:solidFill>
                            <a:schemeClr val="bg1"/>
                          </a:solidFill>
                        </a:rPr>
                        <a:t>STD-007-CPP, STD-008-CPP</a:t>
                      </a:r>
                    </a:p>
                  </a:txBody>
                  <a:tcPr/>
                </a:tc>
                <a:extLst>
                  <a:ext uri="{0D108BD9-81ED-4DB2-BD59-A6C34878D82A}">
                    <a16:rowId xmlns:a16="http://schemas.microsoft.com/office/drawing/2014/main" val="3425516024"/>
                  </a:ext>
                </a:extLst>
              </a:tr>
              <a:tr h="370840">
                <a:tc>
                  <a:txBody>
                    <a:bodyPr/>
                    <a:lstStyle/>
                    <a:p>
                      <a:r>
                        <a:rPr lang="en-US" baseline="0" dirty="0">
                          <a:solidFill>
                            <a:schemeClr val="bg1"/>
                          </a:solidFill>
                        </a:rPr>
                        <a:t>Default Deny</a:t>
                      </a:r>
                    </a:p>
                  </a:txBody>
                  <a:tcPr/>
                </a:tc>
                <a:tc>
                  <a:txBody>
                    <a:bodyPr/>
                    <a:lstStyle/>
                    <a:p>
                      <a:endParaRPr lang="en-US" baseline="0">
                        <a:solidFill>
                          <a:schemeClr val="bg1"/>
                        </a:solidFill>
                      </a:endParaRPr>
                    </a:p>
                  </a:txBody>
                  <a:tcPr/>
                </a:tc>
                <a:extLst>
                  <a:ext uri="{0D108BD9-81ED-4DB2-BD59-A6C34878D82A}">
                    <a16:rowId xmlns:a16="http://schemas.microsoft.com/office/drawing/2014/main" val="2684115088"/>
                  </a:ext>
                </a:extLst>
              </a:tr>
              <a:tr h="370840">
                <a:tc>
                  <a:txBody>
                    <a:bodyPr/>
                    <a:lstStyle/>
                    <a:p>
                      <a:r>
                        <a:rPr lang="en-US" baseline="0" dirty="0">
                          <a:solidFill>
                            <a:schemeClr val="bg1"/>
                          </a:solidFill>
                        </a:rPr>
                        <a:t>Adhere to the Principle of Least Privilege</a:t>
                      </a:r>
                    </a:p>
                  </a:txBody>
                  <a:tcPr/>
                </a:tc>
                <a:tc>
                  <a:txBody>
                    <a:bodyPr/>
                    <a:lstStyle/>
                    <a:p>
                      <a:endParaRPr lang="en-US" baseline="0">
                        <a:solidFill>
                          <a:schemeClr val="bg1"/>
                        </a:solidFill>
                      </a:endParaRPr>
                    </a:p>
                  </a:txBody>
                  <a:tcPr/>
                </a:tc>
                <a:extLst>
                  <a:ext uri="{0D108BD9-81ED-4DB2-BD59-A6C34878D82A}">
                    <a16:rowId xmlns:a16="http://schemas.microsoft.com/office/drawing/2014/main" val="3564028565"/>
                  </a:ext>
                </a:extLst>
              </a:tr>
              <a:tr h="370840">
                <a:tc>
                  <a:txBody>
                    <a:bodyPr/>
                    <a:lstStyle/>
                    <a:p>
                      <a:r>
                        <a:rPr lang="en-US" baseline="0" dirty="0">
                          <a:solidFill>
                            <a:schemeClr val="bg1"/>
                          </a:solidFill>
                        </a:rPr>
                        <a:t>Sanitize Data sent to Other Systems</a:t>
                      </a:r>
                    </a:p>
                  </a:txBody>
                  <a:tcPr/>
                </a:tc>
                <a:tc>
                  <a:txBody>
                    <a:bodyPr/>
                    <a:lstStyle/>
                    <a:p>
                      <a:r>
                        <a:rPr lang="en-US" baseline="0" dirty="0">
                          <a:solidFill>
                            <a:schemeClr val="bg1"/>
                          </a:solidFill>
                        </a:rPr>
                        <a:t>STD-004-C</a:t>
                      </a:r>
                    </a:p>
                  </a:txBody>
                  <a:tcPr/>
                </a:tc>
                <a:extLst>
                  <a:ext uri="{0D108BD9-81ED-4DB2-BD59-A6C34878D82A}">
                    <a16:rowId xmlns:a16="http://schemas.microsoft.com/office/drawing/2014/main" val="907045494"/>
                  </a:ext>
                </a:extLst>
              </a:tr>
              <a:tr h="370840">
                <a:tc>
                  <a:txBody>
                    <a:bodyPr/>
                    <a:lstStyle/>
                    <a:p>
                      <a:r>
                        <a:rPr lang="en-US" baseline="0" dirty="0">
                          <a:solidFill>
                            <a:schemeClr val="bg1"/>
                          </a:solidFill>
                        </a:rPr>
                        <a:t>Practice Defense in Depth</a:t>
                      </a:r>
                    </a:p>
                  </a:txBody>
                  <a:tcPr/>
                </a:tc>
                <a:tc>
                  <a:txBody>
                    <a:bodyPr/>
                    <a:lstStyle/>
                    <a:p>
                      <a:endParaRPr lang="en-US" baseline="0">
                        <a:solidFill>
                          <a:schemeClr val="bg1"/>
                        </a:solidFill>
                      </a:endParaRPr>
                    </a:p>
                  </a:txBody>
                  <a:tcPr/>
                </a:tc>
                <a:extLst>
                  <a:ext uri="{0D108BD9-81ED-4DB2-BD59-A6C34878D82A}">
                    <a16:rowId xmlns:a16="http://schemas.microsoft.com/office/drawing/2014/main" val="3066084106"/>
                  </a:ext>
                </a:extLst>
              </a:tr>
              <a:tr h="370840">
                <a:tc>
                  <a:txBody>
                    <a:bodyPr/>
                    <a:lstStyle/>
                    <a:p>
                      <a:r>
                        <a:rPr lang="en-US" baseline="0" dirty="0">
                          <a:solidFill>
                            <a:schemeClr val="bg1"/>
                          </a:solidFill>
                        </a:rPr>
                        <a:t>Use Effective Quality Assurance Techniques</a:t>
                      </a:r>
                    </a:p>
                  </a:txBody>
                  <a:tcPr/>
                </a:tc>
                <a:tc>
                  <a:txBody>
                    <a:bodyPr/>
                    <a:lstStyle/>
                    <a:p>
                      <a:r>
                        <a:rPr lang="en-US" baseline="0" dirty="0">
                          <a:solidFill>
                            <a:schemeClr val="bg1"/>
                          </a:solidFill>
                        </a:rPr>
                        <a:t>STD-006-C</a:t>
                      </a:r>
                    </a:p>
                  </a:txBody>
                  <a:tcPr/>
                </a:tc>
                <a:extLst>
                  <a:ext uri="{0D108BD9-81ED-4DB2-BD59-A6C34878D82A}">
                    <a16:rowId xmlns:a16="http://schemas.microsoft.com/office/drawing/2014/main" val="941061410"/>
                  </a:ext>
                </a:extLst>
              </a:tr>
              <a:tr h="370840">
                <a:tc>
                  <a:txBody>
                    <a:bodyPr/>
                    <a:lstStyle/>
                    <a:p>
                      <a:r>
                        <a:rPr lang="en-US" baseline="0" dirty="0">
                          <a:solidFill>
                            <a:schemeClr val="bg1"/>
                          </a:solidFill>
                        </a:rPr>
                        <a:t>Adopt a Secure Coding Standard</a:t>
                      </a:r>
                    </a:p>
                  </a:txBody>
                  <a:tcPr/>
                </a:tc>
                <a:tc>
                  <a:txBody>
                    <a:bodyPr/>
                    <a:lstStyle/>
                    <a:p>
                      <a:r>
                        <a:rPr lang="en-US" baseline="0" dirty="0">
                          <a:solidFill>
                            <a:schemeClr val="bg1"/>
                          </a:solidFill>
                        </a:rPr>
                        <a:t>STD-001-CPP, STD-002-CPP, STD-005-CPP, STD-009-CPP, STD-010-CPP</a:t>
                      </a:r>
                    </a:p>
                  </a:txBody>
                  <a:tcPr/>
                </a:tc>
                <a:extLst>
                  <a:ext uri="{0D108BD9-81ED-4DB2-BD59-A6C34878D82A}">
                    <a16:rowId xmlns:a16="http://schemas.microsoft.com/office/drawing/2014/main" val="750000645"/>
                  </a:ext>
                </a:extLst>
              </a:tr>
            </a:tbl>
          </a:graphicData>
        </a:graphic>
      </p:graphicFrame>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000"/>
            </a:pPr>
            <a:r>
              <a:rPr lang="en-US" dirty="0"/>
              <a:t>[STD-003-CPP] Priority 9</a:t>
            </a:r>
          </a:p>
          <a:p>
            <a:pPr marL="228600" lvl="0" indent="-228600">
              <a:spcBef>
                <a:spcPts val="0"/>
              </a:spcBef>
              <a:buSzPts val="2000"/>
            </a:pPr>
            <a:r>
              <a:rPr lang="en-US" dirty="0"/>
              <a:t>[STD-004-C] Priority 9</a:t>
            </a:r>
          </a:p>
          <a:p>
            <a:pPr marL="228600" lvl="0" indent="-228600">
              <a:spcBef>
                <a:spcPts val="0"/>
              </a:spcBef>
              <a:buSzPts val="2000"/>
            </a:pPr>
            <a:r>
              <a:rPr lang="en-US" dirty="0"/>
              <a:t>[STD-005-CPP] Priority 9</a:t>
            </a:r>
          </a:p>
          <a:p>
            <a:pPr marL="228600" lvl="0" indent="-228600">
              <a:spcBef>
                <a:spcPts val="0"/>
              </a:spcBef>
              <a:buSzPts val="2000"/>
            </a:pPr>
            <a:r>
              <a:rPr lang="en-US" dirty="0"/>
              <a:t>[STD-010-CPP] Priority 8</a:t>
            </a:r>
          </a:p>
          <a:p>
            <a:pPr marL="228600" lvl="0" indent="-228600">
              <a:spcBef>
                <a:spcPts val="0"/>
              </a:spcBef>
              <a:buSzPts val="2000"/>
            </a:pPr>
            <a:r>
              <a:rPr lang="en-US" dirty="0"/>
              <a:t>[STD-007-CPP] Priority 6</a:t>
            </a:r>
          </a:p>
          <a:p>
            <a:pPr marL="228600" lvl="0" indent="-228600">
              <a:spcBef>
                <a:spcPts val="0"/>
              </a:spcBef>
              <a:buSzPts val="2000"/>
            </a:pPr>
            <a:r>
              <a:rPr lang="en-US" dirty="0"/>
              <a:t>[STD-008-CPP] Priority 6</a:t>
            </a:r>
          </a:p>
          <a:p>
            <a:pPr marL="228600" lvl="0" indent="-228600">
              <a:spcBef>
                <a:spcPts val="0"/>
              </a:spcBef>
              <a:buSzPts val="2000"/>
            </a:pPr>
            <a:r>
              <a:rPr lang="en-US" dirty="0"/>
              <a:t>[STD-009-CPP] Priority 4</a:t>
            </a:r>
          </a:p>
          <a:p>
            <a:pPr marL="228600" lvl="0" indent="-228600">
              <a:spcBef>
                <a:spcPts val="0"/>
              </a:spcBef>
              <a:buSzPts val="2000"/>
            </a:pPr>
            <a:r>
              <a:rPr lang="en-US" dirty="0"/>
              <a:t>[STD-001-CPP] Priority 3</a:t>
            </a:r>
          </a:p>
          <a:p>
            <a:pPr marL="228600" lvl="0" indent="-228600">
              <a:spcBef>
                <a:spcPts val="0"/>
              </a:spcBef>
              <a:buSzPts val="2000"/>
            </a:pPr>
            <a:r>
              <a:rPr lang="en-US" dirty="0"/>
              <a:t>[STD-002-CPP] Priority 3</a:t>
            </a:r>
          </a:p>
          <a:p>
            <a:pPr marL="228600" lvl="0" indent="-228600">
              <a:spcBef>
                <a:spcPts val="0"/>
              </a:spcBef>
              <a:buSzPts val="2000"/>
            </a:pPr>
            <a:r>
              <a:rPr lang="en-US" dirty="0"/>
              <a:t>[STD-006-C] Priority 3</a:t>
            </a:r>
          </a:p>
          <a:p>
            <a:pPr marL="0" lvl="0" indent="0">
              <a:spcBef>
                <a:spcPts val="0"/>
              </a:spcBef>
              <a:buSzPts val="2000"/>
              <a:buNone/>
            </a:pPr>
            <a:r>
              <a:rPr lang="en-US" dirty="0"/>
              <a:t>These standards have all been listed in descending order based on the level of priority, starting at the highest level and going down.</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85750" indent="-285750">
              <a:buSzPts val="1600"/>
            </a:pPr>
            <a:r>
              <a:rPr lang="en-US" sz="2000" u="sng" dirty="0"/>
              <a:t>Encryption at rest: </a:t>
            </a:r>
            <a:r>
              <a:rPr lang="en-US" sz="1800" dirty="0"/>
              <a:t>Data being held inactively and not currently being put to any use. Can be stored in a hard drive, PC or in a database. Data is easily accessible to hackers and should be stored using encryption and access controls</a:t>
            </a:r>
          </a:p>
          <a:p>
            <a:pPr marL="285750" indent="-285750">
              <a:buSzPts val="1600"/>
            </a:pPr>
            <a:r>
              <a:rPr lang="en-US" sz="2000" u="sng" dirty="0"/>
              <a:t>Encryption in flight: </a:t>
            </a:r>
            <a:r>
              <a:rPr lang="en-US" sz="1800" dirty="0"/>
              <a:t>Data being moved from one location to another. This would be data sent in an email, slack or team, or being posted on social media etc. This data can be intercepted by hackers and developers should use TLS/SSL to encrypt. Checksums should also be utilized to check for corruption after send</a:t>
            </a:r>
          </a:p>
          <a:p>
            <a:pPr marL="285750" indent="-285750">
              <a:buSzPts val="1600"/>
            </a:pPr>
            <a:r>
              <a:rPr lang="en-US" sz="2000" u="sng" dirty="0"/>
              <a:t>Encryption in use: </a:t>
            </a:r>
            <a:r>
              <a:rPr lang="en-US" sz="1800" dirty="0"/>
              <a:t>Data being accessed by users via reading, processing or updating. This data can be vulnerable if left exposed and unattended. Access controls and continuous monitoring should be used to protect this data while in use.</a:t>
            </a: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000" u="sng" dirty="0"/>
              <a:t>Authentication: </a:t>
            </a:r>
            <a:r>
              <a:rPr lang="en-US" sz="1800" dirty="0"/>
              <a:t>This is how a user proves who they are by providing identification information through methods such as usernames, passwords, biometric auth, and facial recognition.</a:t>
            </a:r>
          </a:p>
          <a:p>
            <a:pPr marL="0" lvl="0" indent="0" algn="l" rtl="0">
              <a:lnSpc>
                <a:spcPct val="90000"/>
              </a:lnSpc>
              <a:spcBef>
                <a:spcPts val="0"/>
              </a:spcBef>
              <a:spcAft>
                <a:spcPts val="0"/>
              </a:spcAft>
              <a:buClr>
                <a:schemeClr val="lt1"/>
              </a:buClr>
              <a:buSzPts val="2400"/>
              <a:buNone/>
            </a:pPr>
            <a:endParaRPr lang="en-US" sz="1800" dirty="0"/>
          </a:p>
          <a:p>
            <a:pPr marL="228600" lvl="0" indent="-228600" algn="l" rtl="0">
              <a:lnSpc>
                <a:spcPct val="90000"/>
              </a:lnSpc>
              <a:spcBef>
                <a:spcPts val="0"/>
              </a:spcBef>
              <a:spcAft>
                <a:spcPts val="0"/>
              </a:spcAft>
              <a:buClr>
                <a:schemeClr val="lt1"/>
              </a:buClr>
              <a:buSzPts val="2400"/>
              <a:buChar char="•"/>
            </a:pPr>
            <a:r>
              <a:rPr lang="en-US" sz="2000" u="sng" dirty="0"/>
              <a:t>Authorization: </a:t>
            </a:r>
            <a:r>
              <a:rPr lang="en-US" sz="1800" dirty="0"/>
              <a:t>Users are granted the ability to access certain parts of a system and user allowed actions are dictated. Authorization can be given by admin, or automatically by the system depending on privilege</a:t>
            </a:r>
          </a:p>
          <a:p>
            <a:pPr marL="0" lvl="0" indent="0" algn="l" rtl="0">
              <a:lnSpc>
                <a:spcPct val="90000"/>
              </a:lnSpc>
              <a:spcBef>
                <a:spcPts val="0"/>
              </a:spcBef>
              <a:spcAft>
                <a:spcPts val="0"/>
              </a:spcAft>
              <a:buClr>
                <a:schemeClr val="lt1"/>
              </a:buClr>
              <a:buSzPts val="2400"/>
              <a:buNone/>
            </a:pPr>
            <a:endParaRPr lang="en-US" sz="1800" dirty="0"/>
          </a:p>
          <a:p>
            <a:pPr marL="228600" lvl="0" indent="-228600" algn="l" rtl="0">
              <a:lnSpc>
                <a:spcPct val="90000"/>
              </a:lnSpc>
              <a:spcBef>
                <a:spcPts val="0"/>
              </a:spcBef>
              <a:spcAft>
                <a:spcPts val="0"/>
              </a:spcAft>
              <a:buClr>
                <a:schemeClr val="lt1"/>
              </a:buClr>
              <a:buSzPts val="2400"/>
              <a:buChar char="•"/>
            </a:pPr>
            <a:r>
              <a:rPr lang="en-US" sz="2000" u="sng" dirty="0"/>
              <a:t>Accounting: </a:t>
            </a:r>
            <a:r>
              <a:rPr lang="en-US" sz="1800" dirty="0"/>
              <a:t>User activity is monitored for accountability. Users trends can be analyzed for a variety of purposes.</a:t>
            </a:r>
            <a:endParaRPr sz="18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68AD98D8-4D80-5267-A8A9-337D84FA0BA9}"/>
              </a:ext>
            </a:extLst>
          </p:cNvPr>
          <p:cNvPicPr>
            <a:picLocks noChangeAspect="1"/>
          </p:cNvPicPr>
          <p:nvPr/>
        </p:nvPicPr>
        <p:blipFill>
          <a:blip r:embed="rId5"/>
          <a:stretch>
            <a:fillRect/>
          </a:stretch>
        </p:blipFill>
        <p:spPr>
          <a:xfrm>
            <a:off x="629751" y="2057373"/>
            <a:ext cx="10462060" cy="3264435"/>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A21E518F-65CD-982B-4B69-BD81D865E072}"/>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0F607209-F901-BCDF-82B6-1ED92A5785CB}"/>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pic>
        <p:nvPicPr>
          <p:cNvPr id="197" name="Google Shape;197;g9504e29505_0_0" descr="Green Pace logo">
            <a:extLst>
              <a:ext uri="{FF2B5EF4-FFF2-40B4-BE49-F238E27FC236}">
                <a16:creationId xmlns:a16="http://schemas.microsoft.com/office/drawing/2014/main" id="{970629AA-C3E8-FDC1-6E9F-2C6CFC15E99D}"/>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3893B1E7-955A-21D9-8E69-EE18B7865CF8}"/>
              </a:ext>
            </a:extLst>
          </p:cNvPr>
          <p:cNvPicPr>
            <a:picLocks noChangeAspect="1"/>
          </p:cNvPicPr>
          <p:nvPr/>
        </p:nvPicPr>
        <p:blipFill>
          <a:blip r:embed="rId5"/>
          <a:stretch>
            <a:fillRect/>
          </a:stretch>
        </p:blipFill>
        <p:spPr>
          <a:xfrm>
            <a:off x="1103551" y="2190576"/>
            <a:ext cx="10259970" cy="3094655"/>
          </a:xfrm>
          <a:prstGeom prst="rect">
            <a:avLst/>
          </a:prstGeom>
        </p:spPr>
      </p:pic>
    </p:spTree>
    <p:custDataLst>
      <p:tags r:id="rId1"/>
    </p:custDataLst>
    <p:extLst>
      <p:ext uri="{BB962C8B-B14F-4D97-AF65-F5344CB8AC3E}">
        <p14:creationId xmlns:p14="http://schemas.microsoft.com/office/powerpoint/2010/main" val="37292278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728</Words>
  <Application>Microsoft Office PowerPoint</Application>
  <PresentationFormat>Widescreen</PresentationFormat>
  <Paragraphs>81</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Alex S</cp:lastModifiedBy>
  <cp:revision>15</cp:revision>
  <dcterms:created xsi:type="dcterms:W3CDTF">2020-08-19T17:59:24Z</dcterms:created>
  <dcterms:modified xsi:type="dcterms:W3CDTF">2025-08-23T02:52:57Z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