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57" r:id="rId5"/>
    <p:sldId id="263"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04" d="100"/>
          <a:sy n="104" d="100"/>
        </p:scale>
        <p:origin x="216"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EF17BD-0F9E-4487-96D6-69EA2B5A71E5}"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E89A09CF-F5D3-476B-84ED-9577D4D40B66}">
      <dgm:prSet/>
      <dgm:spPr/>
      <dgm:t>
        <a:bodyPr/>
        <a:lstStyle/>
        <a:p>
          <a:pPr>
            <a:defRPr b="1"/>
          </a:pPr>
          <a:r>
            <a:rPr lang="en-US" b="1" dirty="0"/>
            <a:t>Scrum Master</a:t>
          </a:r>
          <a:endParaRPr lang="en-US" dirty="0"/>
        </a:p>
      </dgm:t>
    </dgm:pt>
    <dgm:pt modelId="{EE7C5B75-5AF4-4C7D-B685-489EF424DFBE}" type="parTrans" cxnId="{14F0D2BC-1E0C-4880-9368-30434E97871E}">
      <dgm:prSet/>
      <dgm:spPr/>
      <dgm:t>
        <a:bodyPr/>
        <a:lstStyle/>
        <a:p>
          <a:endParaRPr lang="en-US"/>
        </a:p>
      </dgm:t>
    </dgm:pt>
    <dgm:pt modelId="{51709CF4-6363-48A1-B039-6E56368FB515}" type="sibTrans" cxnId="{14F0D2BC-1E0C-4880-9368-30434E97871E}">
      <dgm:prSet/>
      <dgm:spPr/>
      <dgm:t>
        <a:bodyPr/>
        <a:lstStyle/>
        <a:p>
          <a:endParaRPr lang="en-US"/>
        </a:p>
      </dgm:t>
    </dgm:pt>
    <dgm:pt modelId="{9B62117A-00D1-47EE-940A-6EDE32B6168B}">
      <dgm:prSet/>
      <dgm:spPr/>
      <dgm:t>
        <a:bodyPr/>
        <a:lstStyle/>
        <a:p>
          <a:r>
            <a:rPr lang="en-US" dirty="0"/>
            <a:t>Responsible for ensuring that the scrum team keeps on track with the practices and rules of scrum and agile framework</a:t>
          </a:r>
        </a:p>
      </dgm:t>
    </dgm:pt>
    <dgm:pt modelId="{545B7B44-DD61-4360-8D62-2662536CC588}" type="parTrans" cxnId="{165A713A-63DD-403B-B64C-FBFA4431BB42}">
      <dgm:prSet/>
      <dgm:spPr/>
      <dgm:t>
        <a:bodyPr/>
        <a:lstStyle/>
        <a:p>
          <a:endParaRPr lang="en-US"/>
        </a:p>
      </dgm:t>
    </dgm:pt>
    <dgm:pt modelId="{143E7381-6FC7-49F2-8B7E-67EF5A0EFF74}" type="sibTrans" cxnId="{165A713A-63DD-403B-B64C-FBFA4431BB42}">
      <dgm:prSet/>
      <dgm:spPr/>
      <dgm:t>
        <a:bodyPr/>
        <a:lstStyle/>
        <a:p>
          <a:endParaRPr lang="en-US"/>
        </a:p>
      </dgm:t>
    </dgm:pt>
    <dgm:pt modelId="{FE132645-8084-4D44-ACC0-643FB0F7D71B}">
      <dgm:prSet/>
      <dgm:spPr/>
      <dgm:t>
        <a:bodyPr/>
        <a:lstStyle/>
        <a:p>
          <a:r>
            <a:rPr lang="en-US" dirty="0"/>
            <a:t>Liaison between scrum team and outside actors, helping those outside understand how to have effective and useful interactions with the scrum team</a:t>
          </a:r>
        </a:p>
      </dgm:t>
    </dgm:pt>
    <dgm:pt modelId="{7D104668-847E-45AB-9555-360FBFB1D019}" type="parTrans" cxnId="{0F6CD992-88A9-4110-ADA3-13A7BCE73766}">
      <dgm:prSet/>
      <dgm:spPr/>
      <dgm:t>
        <a:bodyPr/>
        <a:lstStyle/>
        <a:p>
          <a:endParaRPr lang="en-US"/>
        </a:p>
      </dgm:t>
    </dgm:pt>
    <dgm:pt modelId="{4B4DBAE3-47EB-44FF-A8F2-A41740F34A61}" type="sibTrans" cxnId="{0F6CD992-88A9-4110-ADA3-13A7BCE73766}">
      <dgm:prSet/>
      <dgm:spPr/>
      <dgm:t>
        <a:bodyPr/>
        <a:lstStyle/>
        <a:p>
          <a:endParaRPr lang="en-US"/>
        </a:p>
      </dgm:t>
    </dgm:pt>
    <dgm:pt modelId="{F6EFC7BA-60AF-43CE-BA19-7643BE3463AA}">
      <dgm:prSet/>
      <dgm:spPr/>
      <dgm:t>
        <a:bodyPr/>
        <a:lstStyle/>
        <a:p>
          <a:r>
            <a:rPr lang="en-US" dirty="0"/>
            <a:t>Facilitates an environment in which the members of the scrum team can collaborate effectively</a:t>
          </a:r>
        </a:p>
      </dgm:t>
    </dgm:pt>
    <dgm:pt modelId="{0E77FFD6-21A6-43BB-B84D-6D2896D0568A}" type="parTrans" cxnId="{90D5FB16-7D4A-4694-BAFA-066A7075D4EA}">
      <dgm:prSet/>
      <dgm:spPr/>
      <dgm:t>
        <a:bodyPr/>
        <a:lstStyle/>
        <a:p>
          <a:endParaRPr lang="en-US"/>
        </a:p>
      </dgm:t>
    </dgm:pt>
    <dgm:pt modelId="{32A607FE-8C22-4CAD-8CA5-527051BC3EDA}" type="sibTrans" cxnId="{90D5FB16-7D4A-4694-BAFA-066A7075D4EA}">
      <dgm:prSet/>
      <dgm:spPr/>
      <dgm:t>
        <a:bodyPr/>
        <a:lstStyle/>
        <a:p>
          <a:endParaRPr lang="en-US"/>
        </a:p>
      </dgm:t>
    </dgm:pt>
    <dgm:pt modelId="{43AFA920-B8D6-4568-9AC9-D2C909D61164}">
      <dgm:prSet/>
      <dgm:spPr/>
      <dgm:t>
        <a:bodyPr/>
        <a:lstStyle/>
        <a:p>
          <a:r>
            <a:rPr lang="en-US" dirty="0"/>
            <a:t>Heads daily scrum meetings</a:t>
          </a:r>
        </a:p>
      </dgm:t>
    </dgm:pt>
    <dgm:pt modelId="{5E50F81D-FCDE-4C02-95AF-017F0ACA8292}" type="parTrans" cxnId="{CF2350F8-B57A-4D74-8993-2ABDF7BEADE7}">
      <dgm:prSet/>
      <dgm:spPr/>
      <dgm:t>
        <a:bodyPr/>
        <a:lstStyle/>
        <a:p>
          <a:endParaRPr lang="en-US"/>
        </a:p>
      </dgm:t>
    </dgm:pt>
    <dgm:pt modelId="{7BF005CC-D0F2-487B-ADEC-8AE6F7F0686E}" type="sibTrans" cxnId="{CF2350F8-B57A-4D74-8993-2ABDF7BEADE7}">
      <dgm:prSet/>
      <dgm:spPr/>
      <dgm:t>
        <a:bodyPr/>
        <a:lstStyle/>
        <a:p>
          <a:endParaRPr lang="en-US"/>
        </a:p>
      </dgm:t>
    </dgm:pt>
    <dgm:pt modelId="{E7B53650-1370-4B6A-8E18-7AC8570C255A}">
      <dgm:prSet/>
      <dgm:spPr/>
      <dgm:t>
        <a:bodyPr/>
        <a:lstStyle/>
        <a:p>
          <a:r>
            <a:rPr lang="en-US" dirty="0"/>
            <a:t>Manages impediments on the team as well as any issues or conflicts that may arise on the team</a:t>
          </a:r>
        </a:p>
      </dgm:t>
    </dgm:pt>
    <dgm:pt modelId="{0704EBCC-A94B-4412-9F8A-1EE8EB9436EB}" type="parTrans" cxnId="{E98D518F-0208-4C34-8D4F-424168F46633}">
      <dgm:prSet/>
      <dgm:spPr/>
      <dgm:t>
        <a:bodyPr/>
        <a:lstStyle/>
        <a:p>
          <a:endParaRPr lang="en-US"/>
        </a:p>
      </dgm:t>
    </dgm:pt>
    <dgm:pt modelId="{4A457E00-9F93-41C0-87D1-F54539BDA5A9}" type="sibTrans" cxnId="{E98D518F-0208-4C34-8D4F-424168F46633}">
      <dgm:prSet/>
      <dgm:spPr/>
      <dgm:t>
        <a:bodyPr/>
        <a:lstStyle/>
        <a:p>
          <a:endParaRPr lang="en-US"/>
        </a:p>
      </dgm:t>
    </dgm:pt>
    <dgm:pt modelId="{084BBF35-A82C-4EE3-93E2-5A07BB276593}">
      <dgm:prSet/>
      <dgm:spPr/>
      <dgm:t>
        <a:bodyPr/>
        <a:lstStyle/>
        <a:p>
          <a:pPr>
            <a:defRPr b="1"/>
          </a:pPr>
          <a:r>
            <a:rPr lang="en-US" b="1"/>
            <a:t>Product Owner</a:t>
          </a:r>
          <a:endParaRPr lang="en-US"/>
        </a:p>
      </dgm:t>
    </dgm:pt>
    <dgm:pt modelId="{E9BF3A3F-7EFA-47D2-8255-B5CCC7E7AFDC}" type="parTrans" cxnId="{D2E0973C-A917-4B1A-8292-B9DD52128FD6}">
      <dgm:prSet/>
      <dgm:spPr/>
      <dgm:t>
        <a:bodyPr/>
        <a:lstStyle/>
        <a:p>
          <a:endParaRPr lang="en-US"/>
        </a:p>
      </dgm:t>
    </dgm:pt>
    <dgm:pt modelId="{4092CFCF-44A3-410C-B1AF-1294DB2EFF11}" type="sibTrans" cxnId="{D2E0973C-A917-4B1A-8292-B9DD52128FD6}">
      <dgm:prSet/>
      <dgm:spPr/>
      <dgm:t>
        <a:bodyPr/>
        <a:lstStyle/>
        <a:p>
          <a:endParaRPr lang="en-US"/>
        </a:p>
      </dgm:t>
    </dgm:pt>
    <dgm:pt modelId="{4D06EBC7-598D-4353-A766-6D199E768B34}">
      <dgm:prSet/>
      <dgm:spPr/>
      <dgm:t>
        <a:bodyPr/>
        <a:lstStyle/>
        <a:p>
          <a:r>
            <a:rPr lang="en-US" dirty="0"/>
            <a:t>Creates and maintains the vision of the product</a:t>
          </a:r>
        </a:p>
      </dgm:t>
    </dgm:pt>
    <dgm:pt modelId="{7021DE42-2889-4787-83D2-03EB32E130E6}" type="parTrans" cxnId="{74E31615-7547-4225-8468-E69F4974486C}">
      <dgm:prSet/>
      <dgm:spPr/>
      <dgm:t>
        <a:bodyPr/>
        <a:lstStyle/>
        <a:p>
          <a:endParaRPr lang="en-US"/>
        </a:p>
      </dgm:t>
    </dgm:pt>
    <dgm:pt modelId="{B5156AB8-C977-4B86-A94F-ABC0373D8957}" type="sibTrans" cxnId="{74E31615-7547-4225-8468-E69F4974486C}">
      <dgm:prSet/>
      <dgm:spPr/>
      <dgm:t>
        <a:bodyPr/>
        <a:lstStyle/>
        <a:p>
          <a:endParaRPr lang="en-US"/>
        </a:p>
      </dgm:t>
    </dgm:pt>
    <dgm:pt modelId="{A3171B36-F3AA-4295-9835-B362D9699CC3}">
      <dgm:prSet/>
      <dgm:spPr/>
      <dgm:t>
        <a:bodyPr/>
        <a:lstStyle/>
        <a:p>
          <a:r>
            <a:rPr lang="en-US" dirty="0"/>
            <a:t>Responsible for maximizing value of the work completed by the development team, as well as bringing value to the product</a:t>
          </a:r>
        </a:p>
      </dgm:t>
    </dgm:pt>
    <dgm:pt modelId="{77643546-5203-42B0-96BF-939FBB70EE4A}" type="parTrans" cxnId="{581E65B4-1AA7-4D64-9067-7595D80C17A6}">
      <dgm:prSet/>
      <dgm:spPr/>
      <dgm:t>
        <a:bodyPr/>
        <a:lstStyle/>
        <a:p>
          <a:endParaRPr lang="en-US"/>
        </a:p>
      </dgm:t>
    </dgm:pt>
    <dgm:pt modelId="{46415224-E051-482C-AF4C-6070B60544E0}" type="sibTrans" cxnId="{581E65B4-1AA7-4D64-9067-7595D80C17A6}">
      <dgm:prSet/>
      <dgm:spPr/>
      <dgm:t>
        <a:bodyPr/>
        <a:lstStyle/>
        <a:p>
          <a:endParaRPr lang="en-US"/>
        </a:p>
      </dgm:t>
    </dgm:pt>
    <dgm:pt modelId="{0C2E8242-5595-40EE-BA1B-7124D5C55B1D}">
      <dgm:prSet/>
      <dgm:spPr/>
      <dgm:t>
        <a:bodyPr/>
        <a:lstStyle/>
        <a:p>
          <a:r>
            <a:rPr lang="en-US" dirty="0"/>
            <a:t>Organizes the product backlog and involves both development team and product stakeholders in its organization</a:t>
          </a:r>
        </a:p>
      </dgm:t>
    </dgm:pt>
    <dgm:pt modelId="{A39C3167-3BF4-4019-BDDF-E8D1F2E14847}" type="parTrans" cxnId="{88EB82CB-7DAD-4C3F-BC2D-817806449AA5}">
      <dgm:prSet/>
      <dgm:spPr/>
      <dgm:t>
        <a:bodyPr/>
        <a:lstStyle/>
        <a:p>
          <a:endParaRPr lang="en-US"/>
        </a:p>
      </dgm:t>
    </dgm:pt>
    <dgm:pt modelId="{A7DDBAFE-16E3-45EB-8139-41CC1E96219A}" type="sibTrans" cxnId="{88EB82CB-7DAD-4C3F-BC2D-817806449AA5}">
      <dgm:prSet/>
      <dgm:spPr/>
      <dgm:t>
        <a:bodyPr/>
        <a:lstStyle/>
        <a:p>
          <a:endParaRPr lang="en-US"/>
        </a:p>
      </dgm:t>
    </dgm:pt>
    <dgm:pt modelId="{E1351D95-3789-46AC-8EB0-3836669274F9}">
      <dgm:prSet/>
      <dgm:spPr/>
      <dgm:t>
        <a:bodyPr/>
        <a:lstStyle/>
        <a:p>
          <a:r>
            <a:rPr lang="en-US" dirty="0"/>
            <a:t>Communicates with members of the development team and the scrum master through personal face-to-face communication and personal team connection</a:t>
          </a:r>
        </a:p>
      </dgm:t>
    </dgm:pt>
    <dgm:pt modelId="{C287E775-82DE-4E30-A9A3-964EA6036CAC}" type="parTrans" cxnId="{6B6CC9F7-AD67-4F7C-852B-0976A0706336}">
      <dgm:prSet/>
      <dgm:spPr/>
      <dgm:t>
        <a:bodyPr/>
        <a:lstStyle/>
        <a:p>
          <a:endParaRPr lang="en-US"/>
        </a:p>
      </dgm:t>
    </dgm:pt>
    <dgm:pt modelId="{B3A70C4B-4F2D-449C-9B23-2C2EFED2254C}" type="sibTrans" cxnId="{6B6CC9F7-AD67-4F7C-852B-0976A0706336}">
      <dgm:prSet/>
      <dgm:spPr/>
      <dgm:t>
        <a:bodyPr/>
        <a:lstStyle/>
        <a:p>
          <a:endParaRPr lang="en-US"/>
        </a:p>
      </dgm:t>
    </dgm:pt>
    <dgm:pt modelId="{F1E4C055-31C5-4649-959F-DD8F89F494D1}">
      <dgm:prSet/>
      <dgm:spPr/>
      <dgm:t>
        <a:bodyPr/>
        <a:lstStyle/>
        <a:p>
          <a:pPr>
            <a:defRPr b="1"/>
          </a:pPr>
          <a:r>
            <a:rPr lang="en-US" b="1"/>
            <a:t>Development Team</a:t>
          </a:r>
          <a:endParaRPr lang="en-US"/>
        </a:p>
      </dgm:t>
    </dgm:pt>
    <dgm:pt modelId="{B9B91C63-395F-4701-A4FE-9BE5621F68C3}" type="parTrans" cxnId="{0D411CEA-9AD7-4E37-98C4-DF6643AA8167}">
      <dgm:prSet/>
      <dgm:spPr/>
      <dgm:t>
        <a:bodyPr/>
        <a:lstStyle/>
        <a:p>
          <a:endParaRPr lang="en-US"/>
        </a:p>
      </dgm:t>
    </dgm:pt>
    <dgm:pt modelId="{C5EB1512-DB30-41CD-8412-FF990C2E4C29}" type="sibTrans" cxnId="{0D411CEA-9AD7-4E37-98C4-DF6643AA8167}">
      <dgm:prSet/>
      <dgm:spPr/>
      <dgm:t>
        <a:bodyPr/>
        <a:lstStyle/>
        <a:p>
          <a:endParaRPr lang="en-US"/>
        </a:p>
      </dgm:t>
    </dgm:pt>
    <dgm:pt modelId="{2A835FD1-ED62-46C2-80BE-667414B307E1}">
      <dgm:prSet/>
      <dgm:spPr/>
      <dgm:t>
        <a:bodyPr/>
        <a:lstStyle/>
        <a:p>
          <a:pPr>
            <a:buFont typeface="Arial" panose="020B0604020202020204" pitchFamily="34" charset="0"/>
            <a:buChar char="•"/>
          </a:pPr>
          <a:r>
            <a:rPr lang="en-US" dirty="0"/>
            <a:t>Consists of Developers, Testers, and other jobs that are critical to the actual building of the project functionality</a:t>
          </a:r>
        </a:p>
      </dgm:t>
    </dgm:pt>
    <dgm:pt modelId="{D42131A5-7BD5-47CF-8D29-B61FC05AF280}" type="parTrans" cxnId="{B14595AE-3A24-4EDA-80FF-5E2A24829DA6}">
      <dgm:prSet/>
      <dgm:spPr/>
      <dgm:t>
        <a:bodyPr/>
        <a:lstStyle/>
        <a:p>
          <a:endParaRPr lang="en-US"/>
        </a:p>
      </dgm:t>
    </dgm:pt>
    <dgm:pt modelId="{F701397D-809F-40BB-9DC2-79FC106416A2}" type="sibTrans" cxnId="{B14595AE-3A24-4EDA-80FF-5E2A24829DA6}">
      <dgm:prSet/>
      <dgm:spPr/>
      <dgm:t>
        <a:bodyPr/>
        <a:lstStyle/>
        <a:p>
          <a:endParaRPr lang="en-US"/>
        </a:p>
      </dgm:t>
    </dgm:pt>
    <dgm:pt modelId="{FCC537EC-181B-44A8-B075-DF3EAC772FFF}">
      <dgm:prSet/>
      <dgm:spPr/>
      <dgm:t>
        <a:bodyPr/>
        <a:lstStyle/>
        <a:p>
          <a:pPr>
            <a:buFont typeface="Arial" panose="020B0604020202020204" pitchFamily="34" charset="0"/>
            <a:buChar char="•"/>
          </a:pPr>
          <a:r>
            <a:rPr lang="en-US" dirty="0"/>
            <a:t>Responsible for turning items on the product backlog into working solutions for the project</a:t>
          </a:r>
        </a:p>
      </dgm:t>
    </dgm:pt>
    <dgm:pt modelId="{9EC22446-F02D-4B00-BDAF-8A024D660E2B}" type="parTrans" cxnId="{4187E788-122F-4283-8610-D12B14E2C036}">
      <dgm:prSet/>
      <dgm:spPr/>
      <dgm:t>
        <a:bodyPr/>
        <a:lstStyle/>
        <a:p>
          <a:endParaRPr lang="en-US"/>
        </a:p>
      </dgm:t>
    </dgm:pt>
    <dgm:pt modelId="{91A5276B-007F-4053-B513-6E90CC4028CF}" type="sibTrans" cxnId="{4187E788-122F-4283-8610-D12B14E2C036}">
      <dgm:prSet/>
      <dgm:spPr/>
      <dgm:t>
        <a:bodyPr/>
        <a:lstStyle/>
        <a:p>
          <a:endParaRPr lang="en-US"/>
        </a:p>
      </dgm:t>
    </dgm:pt>
    <dgm:pt modelId="{0B8FEFD3-69A5-4837-BCA0-E3087582F349}">
      <dgm:prSet/>
      <dgm:spPr/>
      <dgm:t>
        <a:bodyPr/>
        <a:lstStyle/>
        <a:p>
          <a:pPr>
            <a:buFont typeface="Arial" panose="020B0604020202020204" pitchFamily="34" charset="0"/>
            <a:buChar char="•"/>
          </a:pPr>
          <a:r>
            <a:rPr lang="en-US" dirty="0"/>
            <a:t>Works with the Product owner to refine the product backlog</a:t>
          </a:r>
        </a:p>
      </dgm:t>
    </dgm:pt>
    <dgm:pt modelId="{727A2F83-CA50-4593-956F-B3A10C51DB80}" type="parTrans" cxnId="{BB407AD1-D762-4973-9FCD-B3DE8533FD37}">
      <dgm:prSet/>
      <dgm:spPr/>
      <dgm:t>
        <a:bodyPr/>
        <a:lstStyle/>
        <a:p>
          <a:endParaRPr lang="en-US"/>
        </a:p>
      </dgm:t>
    </dgm:pt>
    <dgm:pt modelId="{89822C7E-D06B-43F1-87D4-CDC9BD2C8583}" type="sibTrans" cxnId="{BB407AD1-D762-4973-9FCD-B3DE8533FD37}">
      <dgm:prSet/>
      <dgm:spPr/>
      <dgm:t>
        <a:bodyPr/>
        <a:lstStyle/>
        <a:p>
          <a:endParaRPr lang="en-US"/>
        </a:p>
      </dgm:t>
    </dgm:pt>
    <dgm:pt modelId="{A9E0C7B8-D9A2-4BA1-9A63-CD4D28E3F519}">
      <dgm:prSet/>
      <dgm:spPr/>
      <dgm:t>
        <a:bodyPr/>
        <a:lstStyle/>
        <a:p>
          <a:pPr>
            <a:buFont typeface="Arial" panose="020B0604020202020204" pitchFamily="34" charset="0"/>
            <a:buChar char="•"/>
          </a:pPr>
          <a:r>
            <a:rPr lang="en-US" dirty="0"/>
            <a:t>Understands the needs of the customer and communicates with the Product Owner to understand and build a minimally viable “done” product by the end of every sprint.</a:t>
          </a:r>
        </a:p>
      </dgm:t>
    </dgm:pt>
    <dgm:pt modelId="{8BDAB891-3BC6-44D3-B75F-F20E1E321551}" type="parTrans" cxnId="{ECF19F66-080D-47BF-AF7C-F1748154A3F0}">
      <dgm:prSet/>
      <dgm:spPr/>
      <dgm:t>
        <a:bodyPr/>
        <a:lstStyle/>
        <a:p>
          <a:endParaRPr lang="en-US"/>
        </a:p>
      </dgm:t>
    </dgm:pt>
    <dgm:pt modelId="{152A0806-BCBB-4CB2-9632-1888F26A4012}" type="sibTrans" cxnId="{ECF19F66-080D-47BF-AF7C-F1748154A3F0}">
      <dgm:prSet/>
      <dgm:spPr/>
      <dgm:t>
        <a:bodyPr/>
        <a:lstStyle/>
        <a:p>
          <a:endParaRPr lang="en-US"/>
        </a:p>
      </dgm:t>
    </dgm:pt>
    <dgm:pt modelId="{32F14A38-14D1-48CC-B45B-40BD42EA0D68}">
      <dgm:prSet/>
      <dgm:spPr/>
      <dgm:t>
        <a:bodyPr/>
        <a:lstStyle/>
        <a:p>
          <a:endParaRPr lang="en-US" dirty="0"/>
        </a:p>
      </dgm:t>
    </dgm:pt>
    <dgm:pt modelId="{ECCE739F-22C6-48AC-8DDC-876CDD353A64}" type="parTrans" cxnId="{983C2C47-F511-4B0C-A296-D9C94B3F99D4}">
      <dgm:prSet/>
      <dgm:spPr/>
      <dgm:t>
        <a:bodyPr/>
        <a:lstStyle/>
        <a:p>
          <a:endParaRPr lang="en-US"/>
        </a:p>
      </dgm:t>
    </dgm:pt>
    <dgm:pt modelId="{3E157FFA-0823-4332-B285-98F43BCB976B}" type="sibTrans" cxnId="{983C2C47-F511-4B0C-A296-D9C94B3F99D4}">
      <dgm:prSet/>
      <dgm:spPr/>
      <dgm:t>
        <a:bodyPr/>
        <a:lstStyle/>
        <a:p>
          <a:endParaRPr lang="en-US"/>
        </a:p>
      </dgm:t>
    </dgm:pt>
    <dgm:pt modelId="{DAC553B2-0DF7-407E-91AD-FA918AE3334B}">
      <dgm:prSet/>
      <dgm:spPr/>
      <dgm:t>
        <a:bodyPr/>
        <a:lstStyle/>
        <a:p>
          <a:endParaRPr lang="en-US" dirty="0"/>
        </a:p>
      </dgm:t>
    </dgm:pt>
    <dgm:pt modelId="{1196D4DF-C5AF-472A-8A81-590A07E34E63}" type="parTrans" cxnId="{7A3892AB-4234-4583-AAA0-45011C16CBD2}">
      <dgm:prSet/>
      <dgm:spPr/>
      <dgm:t>
        <a:bodyPr/>
        <a:lstStyle/>
        <a:p>
          <a:endParaRPr lang="en-US"/>
        </a:p>
      </dgm:t>
    </dgm:pt>
    <dgm:pt modelId="{8FCEDCB3-7FC5-4E5E-8062-FDB8C05AB5F6}" type="sibTrans" cxnId="{7A3892AB-4234-4583-AAA0-45011C16CBD2}">
      <dgm:prSet/>
      <dgm:spPr/>
      <dgm:t>
        <a:bodyPr/>
        <a:lstStyle/>
        <a:p>
          <a:endParaRPr lang="en-US"/>
        </a:p>
      </dgm:t>
    </dgm:pt>
    <dgm:pt modelId="{2B6C270D-4F52-4D08-8490-5848ECA042FA}">
      <dgm:prSet/>
      <dgm:spPr/>
      <dgm:t>
        <a:bodyPr/>
        <a:lstStyle/>
        <a:p>
          <a:endParaRPr lang="en-US" dirty="0"/>
        </a:p>
      </dgm:t>
    </dgm:pt>
    <dgm:pt modelId="{5D3C60F6-48D5-4F6F-877C-2734AE139C4F}" type="parTrans" cxnId="{C248EAB8-D951-44E9-A517-6409D8100233}">
      <dgm:prSet/>
      <dgm:spPr/>
      <dgm:t>
        <a:bodyPr/>
        <a:lstStyle/>
        <a:p>
          <a:endParaRPr lang="en-US"/>
        </a:p>
      </dgm:t>
    </dgm:pt>
    <dgm:pt modelId="{231BE8ED-9F1D-4B77-9D7E-A96AAFA26C77}" type="sibTrans" cxnId="{C248EAB8-D951-44E9-A517-6409D8100233}">
      <dgm:prSet/>
      <dgm:spPr/>
      <dgm:t>
        <a:bodyPr/>
        <a:lstStyle/>
        <a:p>
          <a:endParaRPr lang="en-US"/>
        </a:p>
      </dgm:t>
    </dgm:pt>
    <dgm:pt modelId="{2686433B-AA61-41C3-A961-295DDFE3193C}">
      <dgm:prSet/>
      <dgm:spPr/>
      <dgm:t>
        <a:bodyPr/>
        <a:lstStyle/>
        <a:p>
          <a:endParaRPr lang="en-US" dirty="0"/>
        </a:p>
      </dgm:t>
    </dgm:pt>
    <dgm:pt modelId="{D1235AFF-CE8B-4E17-B593-E3A87AF0930C}" type="parTrans" cxnId="{17D833CB-7BE9-4E1D-86F2-B1C71247347F}">
      <dgm:prSet/>
      <dgm:spPr/>
      <dgm:t>
        <a:bodyPr/>
        <a:lstStyle/>
        <a:p>
          <a:endParaRPr lang="en-US"/>
        </a:p>
      </dgm:t>
    </dgm:pt>
    <dgm:pt modelId="{BC4188CC-C030-4649-A67A-E10ACA97D8F0}" type="sibTrans" cxnId="{17D833CB-7BE9-4E1D-86F2-B1C71247347F}">
      <dgm:prSet/>
      <dgm:spPr/>
      <dgm:t>
        <a:bodyPr/>
        <a:lstStyle/>
        <a:p>
          <a:endParaRPr lang="en-US"/>
        </a:p>
      </dgm:t>
    </dgm:pt>
    <dgm:pt modelId="{71E20951-DF60-4226-99B0-7E95D585A1D1}">
      <dgm:prSet/>
      <dgm:spPr/>
      <dgm:t>
        <a:bodyPr/>
        <a:lstStyle/>
        <a:p>
          <a:endParaRPr lang="en-US" dirty="0"/>
        </a:p>
      </dgm:t>
    </dgm:pt>
    <dgm:pt modelId="{86A44D74-6889-4368-9CA1-5DF7D00C4E5B}" type="parTrans" cxnId="{DA767975-1668-4FF8-BE16-2EA086F7EFD9}">
      <dgm:prSet/>
      <dgm:spPr/>
      <dgm:t>
        <a:bodyPr/>
        <a:lstStyle/>
        <a:p>
          <a:endParaRPr lang="en-US"/>
        </a:p>
      </dgm:t>
    </dgm:pt>
    <dgm:pt modelId="{18C2BEF8-DDB1-42F8-AFCC-7235AAD68B8A}" type="sibTrans" cxnId="{DA767975-1668-4FF8-BE16-2EA086F7EFD9}">
      <dgm:prSet/>
      <dgm:spPr/>
      <dgm:t>
        <a:bodyPr/>
        <a:lstStyle/>
        <a:p>
          <a:endParaRPr lang="en-US"/>
        </a:p>
      </dgm:t>
    </dgm:pt>
    <dgm:pt modelId="{08D83C6F-D988-4D5E-8FF8-CA6DCDD32BFB}">
      <dgm:prSet/>
      <dgm:spPr/>
      <dgm:t>
        <a:bodyPr/>
        <a:lstStyle/>
        <a:p>
          <a:endParaRPr lang="en-US" dirty="0"/>
        </a:p>
      </dgm:t>
    </dgm:pt>
    <dgm:pt modelId="{1555D81E-EE9C-4A73-A708-5B6B7FC07E3D}" type="parTrans" cxnId="{3EA7A823-862D-4A97-9614-B063E40E524B}">
      <dgm:prSet/>
      <dgm:spPr/>
      <dgm:t>
        <a:bodyPr/>
        <a:lstStyle/>
        <a:p>
          <a:endParaRPr lang="en-US"/>
        </a:p>
      </dgm:t>
    </dgm:pt>
    <dgm:pt modelId="{B7144D9F-9127-4DDA-A522-70A3C0AF3642}" type="sibTrans" cxnId="{3EA7A823-862D-4A97-9614-B063E40E524B}">
      <dgm:prSet/>
      <dgm:spPr/>
      <dgm:t>
        <a:bodyPr/>
        <a:lstStyle/>
        <a:p>
          <a:endParaRPr lang="en-US"/>
        </a:p>
      </dgm:t>
    </dgm:pt>
    <dgm:pt modelId="{B584BFEB-BFB6-4084-94D4-A269D1839D3F}">
      <dgm:prSet/>
      <dgm:spPr/>
      <dgm:t>
        <a:bodyPr/>
        <a:lstStyle/>
        <a:p>
          <a:endParaRPr lang="en-US" dirty="0"/>
        </a:p>
      </dgm:t>
    </dgm:pt>
    <dgm:pt modelId="{099D177D-6CF5-4655-AF39-9D68868FEB15}" type="parTrans" cxnId="{A82DE453-A4E5-4730-B851-1B7ED0D3F800}">
      <dgm:prSet/>
      <dgm:spPr/>
      <dgm:t>
        <a:bodyPr/>
        <a:lstStyle/>
        <a:p>
          <a:endParaRPr lang="en-US"/>
        </a:p>
      </dgm:t>
    </dgm:pt>
    <dgm:pt modelId="{20F6FB75-F7F8-4861-BB2C-220EBE4D1FBE}" type="sibTrans" cxnId="{A82DE453-A4E5-4730-B851-1B7ED0D3F800}">
      <dgm:prSet/>
      <dgm:spPr/>
      <dgm:t>
        <a:bodyPr/>
        <a:lstStyle/>
        <a:p>
          <a:endParaRPr lang="en-US"/>
        </a:p>
      </dgm:t>
    </dgm:pt>
    <dgm:pt modelId="{E4872F6C-9A4E-4AC9-9B52-0C40CD6C3614}">
      <dgm:prSet/>
      <dgm:spPr/>
      <dgm:t>
        <a:bodyPr/>
        <a:lstStyle/>
        <a:p>
          <a:pPr>
            <a:buFont typeface="Arial" panose="020B0604020202020204" pitchFamily="34" charset="0"/>
            <a:buChar char="•"/>
          </a:pPr>
          <a:endParaRPr lang="en-US" dirty="0"/>
        </a:p>
      </dgm:t>
    </dgm:pt>
    <dgm:pt modelId="{DEB9C569-B17D-4F91-9B90-AEEF03240986}" type="parTrans" cxnId="{0B7DE0F0-DA4D-4926-876D-DE88A83D020C}">
      <dgm:prSet/>
      <dgm:spPr/>
      <dgm:t>
        <a:bodyPr/>
        <a:lstStyle/>
        <a:p>
          <a:endParaRPr lang="en-US"/>
        </a:p>
      </dgm:t>
    </dgm:pt>
    <dgm:pt modelId="{445139EC-5DCF-4EAB-A03E-BF574EFC64D0}" type="sibTrans" cxnId="{0B7DE0F0-DA4D-4926-876D-DE88A83D020C}">
      <dgm:prSet/>
      <dgm:spPr/>
      <dgm:t>
        <a:bodyPr/>
        <a:lstStyle/>
        <a:p>
          <a:endParaRPr lang="en-US"/>
        </a:p>
      </dgm:t>
    </dgm:pt>
    <dgm:pt modelId="{8EAD142C-3B2C-4F80-8110-D3BEAD3E71E7}">
      <dgm:prSet/>
      <dgm:spPr/>
      <dgm:t>
        <a:bodyPr/>
        <a:lstStyle/>
        <a:p>
          <a:pPr>
            <a:buFont typeface="Arial" panose="020B0604020202020204" pitchFamily="34" charset="0"/>
            <a:buChar char="•"/>
          </a:pPr>
          <a:endParaRPr lang="en-US" dirty="0"/>
        </a:p>
      </dgm:t>
    </dgm:pt>
    <dgm:pt modelId="{383A686A-B444-4189-A63E-B39BB786C82C}" type="parTrans" cxnId="{A6D2E27D-52B2-4FF4-BCD1-CB4BEE12FF89}">
      <dgm:prSet/>
      <dgm:spPr/>
      <dgm:t>
        <a:bodyPr/>
        <a:lstStyle/>
        <a:p>
          <a:endParaRPr lang="en-US"/>
        </a:p>
      </dgm:t>
    </dgm:pt>
    <dgm:pt modelId="{76426C9B-08C8-4BE0-AF26-29675A44DF56}" type="sibTrans" cxnId="{A6D2E27D-52B2-4FF4-BCD1-CB4BEE12FF89}">
      <dgm:prSet/>
      <dgm:spPr/>
      <dgm:t>
        <a:bodyPr/>
        <a:lstStyle/>
        <a:p>
          <a:endParaRPr lang="en-US"/>
        </a:p>
      </dgm:t>
    </dgm:pt>
    <dgm:pt modelId="{6858A239-4BF6-45B3-8A21-9BA1E6CE8CC6}">
      <dgm:prSet/>
      <dgm:spPr/>
      <dgm:t>
        <a:bodyPr/>
        <a:lstStyle/>
        <a:p>
          <a:pPr>
            <a:buFont typeface="Arial" panose="020B0604020202020204" pitchFamily="34" charset="0"/>
            <a:buChar char="•"/>
          </a:pPr>
          <a:endParaRPr lang="en-US" dirty="0"/>
        </a:p>
      </dgm:t>
    </dgm:pt>
    <dgm:pt modelId="{F953FECC-F41A-4D31-BEAB-3BF92FEED070}" type="parTrans" cxnId="{AEEA0798-EC71-4FB9-962B-68E4C3C6E1DE}">
      <dgm:prSet/>
      <dgm:spPr/>
      <dgm:t>
        <a:bodyPr/>
        <a:lstStyle/>
        <a:p>
          <a:endParaRPr lang="en-US"/>
        </a:p>
      </dgm:t>
    </dgm:pt>
    <dgm:pt modelId="{77755510-B40A-4139-9AFF-88BCFF680422}" type="sibTrans" cxnId="{AEEA0798-EC71-4FB9-962B-68E4C3C6E1DE}">
      <dgm:prSet/>
      <dgm:spPr/>
      <dgm:t>
        <a:bodyPr/>
        <a:lstStyle/>
        <a:p>
          <a:endParaRPr lang="en-US"/>
        </a:p>
      </dgm:t>
    </dgm:pt>
    <dgm:pt modelId="{CA6075E4-1600-4000-A2F4-60630D11EB62}" type="pres">
      <dgm:prSet presAssocID="{B3EF17BD-0F9E-4487-96D6-69EA2B5A71E5}" presName="Name0" presStyleCnt="0">
        <dgm:presLayoutVars>
          <dgm:dir/>
          <dgm:animLvl val="lvl"/>
          <dgm:resizeHandles val="exact"/>
        </dgm:presLayoutVars>
      </dgm:prSet>
      <dgm:spPr/>
    </dgm:pt>
    <dgm:pt modelId="{CF675CD1-6DAE-4C43-ADCA-22DA36F30CDF}" type="pres">
      <dgm:prSet presAssocID="{E89A09CF-F5D3-476B-84ED-9577D4D40B66}" presName="composite" presStyleCnt="0"/>
      <dgm:spPr/>
    </dgm:pt>
    <dgm:pt modelId="{058EA827-CFBA-426E-8DAC-4ACE2500026B}" type="pres">
      <dgm:prSet presAssocID="{E89A09CF-F5D3-476B-84ED-9577D4D40B66}" presName="parTx" presStyleLbl="alignNode1" presStyleIdx="0" presStyleCnt="3">
        <dgm:presLayoutVars>
          <dgm:chMax val="0"/>
          <dgm:chPref val="0"/>
          <dgm:bulletEnabled val="1"/>
        </dgm:presLayoutVars>
      </dgm:prSet>
      <dgm:spPr/>
    </dgm:pt>
    <dgm:pt modelId="{743821BC-17AB-4FAE-94D6-22EE72B4B691}" type="pres">
      <dgm:prSet presAssocID="{E89A09CF-F5D3-476B-84ED-9577D4D40B66}" presName="desTx" presStyleLbl="alignAccFollowNode1" presStyleIdx="0" presStyleCnt="3">
        <dgm:presLayoutVars>
          <dgm:bulletEnabled val="1"/>
        </dgm:presLayoutVars>
      </dgm:prSet>
      <dgm:spPr/>
    </dgm:pt>
    <dgm:pt modelId="{97735DEC-D6F5-46B4-9CE9-2D3CEB8F2F7C}" type="pres">
      <dgm:prSet presAssocID="{51709CF4-6363-48A1-B039-6E56368FB515}" presName="space" presStyleCnt="0"/>
      <dgm:spPr/>
    </dgm:pt>
    <dgm:pt modelId="{64D7D05E-0293-49BC-A2F1-3D616EEB7BF0}" type="pres">
      <dgm:prSet presAssocID="{084BBF35-A82C-4EE3-93E2-5A07BB276593}" presName="composite" presStyleCnt="0"/>
      <dgm:spPr/>
    </dgm:pt>
    <dgm:pt modelId="{EF54B16C-D3BD-4B21-9027-7F719EC28DAF}" type="pres">
      <dgm:prSet presAssocID="{084BBF35-A82C-4EE3-93E2-5A07BB276593}" presName="parTx" presStyleLbl="alignNode1" presStyleIdx="1" presStyleCnt="3">
        <dgm:presLayoutVars>
          <dgm:chMax val="0"/>
          <dgm:chPref val="0"/>
          <dgm:bulletEnabled val="1"/>
        </dgm:presLayoutVars>
      </dgm:prSet>
      <dgm:spPr/>
    </dgm:pt>
    <dgm:pt modelId="{9042BF82-8A5A-484F-A82B-93CE91D4CAA6}" type="pres">
      <dgm:prSet presAssocID="{084BBF35-A82C-4EE3-93E2-5A07BB276593}" presName="desTx" presStyleLbl="alignAccFollowNode1" presStyleIdx="1" presStyleCnt="3">
        <dgm:presLayoutVars>
          <dgm:bulletEnabled val="1"/>
        </dgm:presLayoutVars>
      </dgm:prSet>
      <dgm:spPr/>
    </dgm:pt>
    <dgm:pt modelId="{1CA5C6EF-3A1F-47F6-8963-6AD5799F328C}" type="pres">
      <dgm:prSet presAssocID="{4092CFCF-44A3-410C-B1AF-1294DB2EFF11}" presName="space" presStyleCnt="0"/>
      <dgm:spPr/>
    </dgm:pt>
    <dgm:pt modelId="{7706D455-4C81-484A-8E6F-E71E8BBC1A9E}" type="pres">
      <dgm:prSet presAssocID="{F1E4C055-31C5-4649-959F-DD8F89F494D1}" presName="composite" presStyleCnt="0"/>
      <dgm:spPr/>
    </dgm:pt>
    <dgm:pt modelId="{1C2F4764-DAAD-4D2B-91C2-EC1C22A74D4B}" type="pres">
      <dgm:prSet presAssocID="{F1E4C055-31C5-4649-959F-DD8F89F494D1}" presName="parTx" presStyleLbl="alignNode1" presStyleIdx="2" presStyleCnt="3">
        <dgm:presLayoutVars>
          <dgm:chMax val="0"/>
          <dgm:chPref val="0"/>
          <dgm:bulletEnabled val="1"/>
        </dgm:presLayoutVars>
      </dgm:prSet>
      <dgm:spPr/>
    </dgm:pt>
    <dgm:pt modelId="{8AA7B91A-E850-47D7-A12D-16CF5F8FE307}" type="pres">
      <dgm:prSet presAssocID="{F1E4C055-31C5-4649-959F-DD8F89F494D1}" presName="desTx" presStyleLbl="alignAccFollowNode1" presStyleIdx="2" presStyleCnt="3">
        <dgm:presLayoutVars>
          <dgm:bulletEnabled val="1"/>
        </dgm:presLayoutVars>
      </dgm:prSet>
      <dgm:spPr/>
    </dgm:pt>
  </dgm:ptLst>
  <dgm:cxnLst>
    <dgm:cxn modelId="{4B2DC503-AC8D-400D-9826-541640B5005D}" type="presOf" srcId="{2A835FD1-ED62-46C2-80BE-667414B307E1}" destId="{8AA7B91A-E850-47D7-A12D-16CF5F8FE307}" srcOrd="0" destOrd="0" presId="urn:microsoft.com/office/officeart/2005/8/layout/hList1"/>
    <dgm:cxn modelId="{F5F5FE04-7677-427F-AF75-DABDAE05C4B7}" type="presOf" srcId="{E4872F6C-9A4E-4AC9-9B52-0C40CD6C3614}" destId="{8AA7B91A-E850-47D7-A12D-16CF5F8FE307}" srcOrd="0" destOrd="1" presId="urn:microsoft.com/office/officeart/2005/8/layout/hList1"/>
    <dgm:cxn modelId="{E2C2A409-D421-4A85-AE5A-69682D9C3DAE}" type="presOf" srcId="{F6EFC7BA-60AF-43CE-BA19-7643BE3463AA}" destId="{743821BC-17AB-4FAE-94D6-22EE72B4B691}" srcOrd="0" destOrd="4" presId="urn:microsoft.com/office/officeart/2005/8/layout/hList1"/>
    <dgm:cxn modelId="{74E31615-7547-4225-8468-E69F4974486C}" srcId="{084BBF35-A82C-4EE3-93E2-5A07BB276593}" destId="{4D06EBC7-598D-4353-A766-6D199E768B34}" srcOrd="0" destOrd="0" parTransId="{7021DE42-2889-4787-83D2-03EB32E130E6}" sibTransId="{B5156AB8-C977-4B86-A94F-ABC0373D8957}"/>
    <dgm:cxn modelId="{90D5FB16-7D4A-4694-BAFA-066A7075D4EA}" srcId="{E89A09CF-F5D3-476B-84ED-9577D4D40B66}" destId="{F6EFC7BA-60AF-43CE-BA19-7643BE3463AA}" srcOrd="4" destOrd="0" parTransId="{0E77FFD6-21A6-43BB-B84D-6D2896D0568A}" sibTransId="{32A607FE-8C22-4CAD-8CA5-527051BC3EDA}"/>
    <dgm:cxn modelId="{256CF41E-C7AD-4A20-A6A1-B4A47E2B9CBA}" type="presOf" srcId="{B3EF17BD-0F9E-4487-96D6-69EA2B5A71E5}" destId="{CA6075E4-1600-4000-A2F4-60630D11EB62}" srcOrd="0" destOrd="0" presId="urn:microsoft.com/office/officeart/2005/8/layout/hList1"/>
    <dgm:cxn modelId="{3EA7A823-862D-4A97-9614-B063E40E524B}" srcId="{084BBF35-A82C-4EE3-93E2-5A07BB276593}" destId="{08D83C6F-D988-4D5E-8FF8-CA6DCDD32BFB}" srcOrd="3" destOrd="0" parTransId="{1555D81E-EE9C-4A73-A708-5B6B7FC07E3D}" sibTransId="{B7144D9F-9127-4DDA-A522-70A3C0AF3642}"/>
    <dgm:cxn modelId="{8FBCCE2F-074D-4870-9769-EF95C14CE3C2}" type="presOf" srcId="{8EAD142C-3B2C-4F80-8110-D3BEAD3E71E7}" destId="{8AA7B91A-E850-47D7-A12D-16CF5F8FE307}" srcOrd="0" destOrd="3" presId="urn:microsoft.com/office/officeart/2005/8/layout/hList1"/>
    <dgm:cxn modelId="{C4A0FC31-F5B2-4349-A183-31488EE954AA}" type="presOf" srcId="{DAC553B2-0DF7-407E-91AD-FA918AE3334B}" destId="{743821BC-17AB-4FAE-94D6-22EE72B4B691}" srcOrd="0" destOrd="3" presId="urn:microsoft.com/office/officeart/2005/8/layout/hList1"/>
    <dgm:cxn modelId="{165A713A-63DD-403B-B64C-FBFA4431BB42}" srcId="{E89A09CF-F5D3-476B-84ED-9577D4D40B66}" destId="{9B62117A-00D1-47EE-940A-6EDE32B6168B}" srcOrd="0" destOrd="0" parTransId="{545B7B44-DD61-4360-8D62-2662536CC588}" sibTransId="{143E7381-6FC7-49F2-8B7E-67EF5A0EFF74}"/>
    <dgm:cxn modelId="{D2E0973C-A917-4B1A-8292-B9DD52128FD6}" srcId="{B3EF17BD-0F9E-4487-96D6-69EA2B5A71E5}" destId="{084BBF35-A82C-4EE3-93E2-5A07BB276593}" srcOrd="1" destOrd="0" parTransId="{E9BF3A3F-7EFA-47D2-8255-B5CCC7E7AFDC}" sibTransId="{4092CFCF-44A3-410C-B1AF-1294DB2EFF11}"/>
    <dgm:cxn modelId="{2EA47745-CC6B-4400-8655-8FF9B6395ABD}" type="presOf" srcId="{08D83C6F-D988-4D5E-8FF8-CA6DCDD32BFB}" destId="{9042BF82-8A5A-484F-A82B-93CE91D4CAA6}" srcOrd="0" destOrd="3" presId="urn:microsoft.com/office/officeart/2005/8/layout/hList1"/>
    <dgm:cxn modelId="{ECF19F66-080D-47BF-AF7C-F1748154A3F0}" srcId="{F1E4C055-31C5-4649-959F-DD8F89F494D1}" destId="{A9E0C7B8-D9A2-4BA1-9A63-CD4D28E3F519}" srcOrd="6" destOrd="0" parTransId="{8BDAB891-3BC6-44D3-B75F-F20E1E321551}" sibTransId="{152A0806-BCBB-4CB2-9632-1888F26A4012}"/>
    <dgm:cxn modelId="{983C2C47-F511-4B0C-A296-D9C94B3F99D4}" srcId="{E89A09CF-F5D3-476B-84ED-9577D4D40B66}" destId="{32F14A38-14D1-48CC-B45B-40BD42EA0D68}" srcOrd="1" destOrd="0" parTransId="{ECCE739F-22C6-48AC-8DDC-876CDD353A64}" sibTransId="{3E157FFA-0823-4332-B285-98F43BCB976B}"/>
    <dgm:cxn modelId="{B86CD66B-AD02-4533-A7D5-CD2F318C1815}" type="presOf" srcId="{43AFA920-B8D6-4568-9AC9-D2C909D61164}" destId="{743821BC-17AB-4FAE-94D6-22EE72B4B691}" srcOrd="0" destOrd="6" presId="urn:microsoft.com/office/officeart/2005/8/layout/hList1"/>
    <dgm:cxn modelId="{FD05C74F-A443-4696-B305-668612515E6D}" type="presOf" srcId="{E7B53650-1370-4B6A-8E18-7AC8570C255A}" destId="{743821BC-17AB-4FAE-94D6-22EE72B4B691}" srcOrd="0" destOrd="8" presId="urn:microsoft.com/office/officeart/2005/8/layout/hList1"/>
    <dgm:cxn modelId="{192A1251-9F8C-4813-A355-45B6F75D569E}" type="presOf" srcId="{E89A09CF-F5D3-476B-84ED-9577D4D40B66}" destId="{058EA827-CFBA-426E-8DAC-4ACE2500026B}" srcOrd="0" destOrd="0" presId="urn:microsoft.com/office/officeart/2005/8/layout/hList1"/>
    <dgm:cxn modelId="{C1827A72-3256-47B6-8F67-E9EA8B78E1D9}" type="presOf" srcId="{A9E0C7B8-D9A2-4BA1-9A63-CD4D28E3F519}" destId="{8AA7B91A-E850-47D7-A12D-16CF5F8FE307}" srcOrd="0" destOrd="6" presId="urn:microsoft.com/office/officeart/2005/8/layout/hList1"/>
    <dgm:cxn modelId="{A82DE453-A4E5-4730-B851-1B7ED0D3F800}" srcId="{084BBF35-A82C-4EE3-93E2-5A07BB276593}" destId="{B584BFEB-BFB6-4084-94D4-A269D1839D3F}" srcOrd="5" destOrd="0" parTransId="{099D177D-6CF5-4655-AF39-9D68868FEB15}" sibTransId="{20F6FB75-F7F8-4861-BB2C-220EBE4D1FBE}"/>
    <dgm:cxn modelId="{C76A1674-8A2A-4E6E-838A-88F6B2532D8B}" type="presOf" srcId="{B584BFEB-BFB6-4084-94D4-A269D1839D3F}" destId="{9042BF82-8A5A-484F-A82B-93CE91D4CAA6}" srcOrd="0" destOrd="5" presId="urn:microsoft.com/office/officeart/2005/8/layout/hList1"/>
    <dgm:cxn modelId="{89861275-F649-46CF-93F5-B1EC5E0A366E}" type="presOf" srcId="{2B6C270D-4F52-4D08-8490-5848ECA042FA}" destId="{743821BC-17AB-4FAE-94D6-22EE72B4B691}" srcOrd="0" destOrd="5" presId="urn:microsoft.com/office/officeart/2005/8/layout/hList1"/>
    <dgm:cxn modelId="{DA767975-1668-4FF8-BE16-2EA086F7EFD9}" srcId="{084BBF35-A82C-4EE3-93E2-5A07BB276593}" destId="{71E20951-DF60-4226-99B0-7E95D585A1D1}" srcOrd="1" destOrd="0" parTransId="{86A44D74-6889-4368-9CA1-5DF7D00C4E5B}" sibTransId="{18C2BEF8-DDB1-42F8-AFCC-7235AAD68B8A}"/>
    <dgm:cxn modelId="{0E2C8656-FDA5-4E78-B375-E43E786FCBB2}" type="presOf" srcId="{E1351D95-3789-46AC-8EB0-3836669274F9}" destId="{9042BF82-8A5A-484F-A82B-93CE91D4CAA6}" srcOrd="0" destOrd="6" presId="urn:microsoft.com/office/officeart/2005/8/layout/hList1"/>
    <dgm:cxn modelId="{A6D2E27D-52B2-4FF4-BCD1-CB4BEE12FF89}" srcId="{F1E4C055-31C5-4649-959F-DD8F89F494D1}" destId="{8EAD142C-3B2C-4F80-8110-D3BEAD3E71E7}" srcOrd="3" destOrd="0" parTransId="{383A686A-B444-4189-A63E-B39BB786C82C}" sibTransId="{76426C9B-08C8-4BE0-AF26-29675A44DF56}"/>
    <dgm:cxn modelId="{F8A0AE7E-E4D3-4D9E-9C70-C37187267356}" type="presOf" srcId="{9B62117A-00D1-47EE-940A-6EDE32B6168B}" destId="{743821BC-17AB-4FAE-94D6-22EE72B4B691}" srcOrd="0" destOrd="0" presId="urn:microsoft.com/office/officeart/2005/8/layout/hList1"/>
    <dgm:cxn modelId="{4187E788-122F-4283-8610-D12B14E2C036}" srcId="{F1E4C055-31C5-4649-959F-DD8F89F494D1}" destId="{FCC537EC-181B-44A8-B075-DF3EAC772FFF}" srcOrd="2" destOrd="0" parTransId="{9EC22446-F02D-4B00-BDAF-8A024D660E2B}" sibTransId="{91A5276B-007F-4053-B513-6E90CC4028CF}"/>
    <dgm:cxn modelId="{902EA78D-6785-4B92-99DF-CB60EECDD783}" type="presOf" srcId="{F1E4C055-31C5-4649-959F-DD8F89F494D1}" destId="{1C2F4764-DAAD-4D2B-91C2-EC1C22A74D4B}" srcOrd="0" destOrd="0" presId="urn:microsoft.com/office/officeart/2005/8/layout/hList1"/>
    <dgm:cxn modelId="{0B21418E-1394-4835-BF15-92A68B8BBD82}" type="presOf" srcId="{FCC537EC-181B-44A8-B075-DF3EAC772FFF}" destId="{8AA7B91A-E850-47D7-A12D-16CF5F8FE307}" srcOrd="0" destOrd="2" presId="urn:microsoft.com/office/officeart/2005/8/layout/hList1"/>
    <dgm:cxn modelId="{E98D518F-0208-4C34-8D4F-424168F46633}" srcId="{E89A09CF-F5D3-476B-84ED-9577D4D40B66}" destId="{E7B53650-1370-4B6A-8E18-7AC8570C255A}" srcOrd="8" destOrd="0" parTransId="{0704EBCC-A94B-4412-9F8A-1EE8EB9436EB}" sibTransId="{4A457E00-9F93-41C0-87D1-F54539BDA5A9}"/>
    <dgm:cxn modelId="{0F6CD992-88A9-4110-ADA3-13A7BCE73766}" srcId="{E89A09CF-F5D3-476B-84ED-9577D4D40B66}" destId="{FE132645-8084-4D44-ACC0-643FB0F7D71B}" srcOrd="2" destOrd="0" parTransId="{7D104668-847E-45AB-9555-360FBFB1D019}" sibTransId="{4B4DBAE3-47EB-44FF-A8F2-A41740F34A61}"/>
    <dgm:cxn modelId="{DEEF8797-BD43-43DE-ADCE-21C53F9AC3F4}" type="presOf" srcId="{4D06EBC7-598D-4353-A766-6D199E768B34}" destId="{9042BF82-8A5A-484F-A82B-93CE91D4CAA6}" srcOrd="0" destOrd="0" presId="urn:microsoft.com/office/officeart/2005/8/layout/hList1"/>
    <dgm:cxn modelId="{AEEA0798-EC71-4FB9-962B-68E4C3C6E1DE}" srcId="{F1E4C055-31C5-4649-959F-DD8F89F494D1}" destId="{6858A239-4BF6-45B3-8A21-9BA1E6CE8CC6}" srcOrd="5" destOrd="0" parTransId="{F953FECC-F41A-4D31-BEAB-3BF92FEED070}" sibTransId="{77755510-B40A-4139-9AFF-88BCFF680422}"/>
    <dgm:cxn modelId="{38A0E59C-C9E4-440D-A5D2-51DBA3B425BE}" type="presOf" srcId="{084BBF35-A82C-4EE3-93E2-5A07BB276593}" destId="{EF54B16C-D3BD-4B21-9027-7F719EC28DAF}" srcOrd="0" destOrd="0" presId="urn:microsoft.com/office/officeart/2005/8/layout/hList1"/>
    <dgm:cxn modelId="{7A3892AB-4234-4583-AAA0-45011C16CBD2}" srcId="{E89A09CF-F5D3-476B-84ED-9577D4D40B66}" destId="{DAC553B2-0DF7-407E-91AD-FA918AE3334B}" srcOrd="3" destOrd="0" parTransId="{1196D4DF-C5AF-472A-8A81-590A07E34E63}" sibTransId="{8FCEDCB3-7FC5-4E5E-8062-FDB8C05AB5F6}"/>
    <dgm:cxn modelId="{B14595AE-3A24-4EDA-80FF-5E2A24829DA6}" srcId="{F1E4C055-31C5-4649-959F-DD8F89F494D1}" destId="{2A835FD1-ED62-46C2-80BE-667414B307E1}" srcOrd="0" destOrd="0" parTransId="{D42131A5-7BD5-47CF-8D29-B61FC05AF280}" sibTransId="{F701397D-809F-40BB-9DC2-79FC106416A2}"/>
    <dgm:cxn modelId="{C7D8DFAF-8EFD-40E4-8396-66ED22A111CB}" type="presOf" srcId="{6858A239-4BF6-45B3-8A21-9BA1E6CE8CC6}" destId="{8AA7B91A-E850-47D7-A12D-16CF5F8FE307}" srcOrd="0" destOrd="5" presId="urn:microsoft.com/office/officeart/2005/8/layout/hList1"/>
    <dgm:cxn modelId="{581E65B4-1AA7-4D64-9067-7595D80C17A6}" srcId="{084BBF35-A82C-4EE3-93E2-5A07BB276593}" destId="{A3171B36-F3AA-4295-9835-B362D9699CC3}" srcOrd="2" destOrd="0" parTransId="{77643546-5203-42B0-96BF-939FBB70EE4A}" sibTransId="{46415224-E051-482C-AF4C-6070B60544E0}"/>
    <dgm:cxn modelId="{C248EAB8-D951-44E9-A517-6409D8100233}" srcId="{E89A09CF-F5D3-476B-84ED-9577D4D40B66}" destId="{2B6C270D-4F52-4D08-8490-5848ECA042FA}" srcOrd="5" destOrd="0" parTransId="{5D3C60F6-48D5-4F6F-877C-2734AE139C4F}" sibTransId="{231BE8ED-9F1D-4B77-9D7E-A96AAFA26C77}"/>
    <dgm:cxn modelId="{14F0D2BC-1E0C-4880-9368-30434E97871E}" srcId="{B3EF17BD-0F9E-4487-96D6-69EA2B5A71E5}" destId="{E89A09CF-F5D3-476B-84ED-9577D4D40B66}" srcOrd="0" destOrd="0" parTransId="{EE7C5B75-5AF4-4C7D-B685-489EF424DFBE}" sibTransId="{51709CF4-6363-48A1-B039-6E56368FB515}"/>
    <dgm:cxn modelId="{D578D4C4-8037-48C8-984E-E7841653973C}" type="presOf" srcId="{A3171B36-F3AA-4295-9835-B362D9699CC3}" destId="{9042BF82-8A5A-484F-A82B-93CE91D4CAA6}" srcOrd="0" destOrd="2" presId="urn:microsoft.com/office/officeart/2005/8/layout/hList1"/>
    <dgm:cxn modelId="{17D833CB-7BE9-4E1D-86F2-B1C71247347F}" srcId="{E89A09CF-F5D3-476B-84ED-9577D4D40B66}" destId="{2686433B-AA61-41C3-A961-295DDFE3193C}" srcOrd="7" destOrd="0" parTransId="{D1235AFF-CE8B-4E17-B593-E3A87AF0930C}" sibTransId="{BC4188CC-C030-4649-A67A-E10ACA97D8F0}"/>
    <dgm:cxn modelId="{88EB82CB-7DAD-4C3F-BC2D-817806449AA5}" srcId="{084BBF35-A82C-4EE3-93E2-5A07BB276593}" destId="{0C2E8242-5595-40EE-BA1B-7124D5C55B1D}" srcOrd="4" destOrd="0" parTransId="{A39C3167-3BF4-4019-BDDF-E8D1F2E14847}" sibTransId="{A7DDBAFE-16E3-45EB-8139-41CC1E96219A}"/>
    <dgm:cxn modelId="{0C26FFCB-5309-4C6D-ADFF-8B6DB32F0586}" type="presOf" srcId="{2686433B-AA61-41C3-A961-295DDFE3193C}" destId="{743821BC-17AB-4FAE-94D6-22EE72B4B691}" srcOrd="0" destOrd="7" presId="urn:microsoft.com/office/officeart/2005/8/layout/hList1"/>
    <dgm:cxn modelId="{4357E3CE-4849-44DC-8830-924B52EFBC98}" type="presOf" srcId="{FE132645-8084-4D44-ACC0-643FB0F7D71B}" destId="{743821BC-17AB-4FAE-94D6-22EE72B4B691}" srcOrd="0" destOrd="2" presId="urn:microsoft.com/office/officeart/2005/8/layout/hList1"/>
    <dgm:cxn modelId="{BB407AD1-D762-4973-9FCD-B3DE8533FD37}" srcId="{F1E4C055-31C5-4649-959F-DD8F89F494D1}" destId="{0B8FEFD3-69A5-4837-BCA0-E3087582F349}" srcOrd="4" destOrd="0" parTransId="{727A2F83-CA50-4593-956F-B3A10C51DB80}" sibTransId="{89822C7E-D06B-43F1-87D4-CDC9BD2C8583}"/>
    <dgm:cxn modelId="{A38A09D4-B159-4BED-A14D-9A749BBB1A7F}" type="presOf" srcId="{32F14A38-14D1-48CC-B45B-40BD42EA0D68}" destId="{743821BC-17AB-4FAE-94D6-22EE72B4B691}" srcOrd="0" destOrd="1" presId="urn:microsoft.com/office/officeart/2005/8/layout/hList1"/>
    <dgm:cxn modelId="{059D45E1-CA4D-4F81-8D06-4299D970F6B6}" type="presOf" srcId="{71E20951-DF60-4226-99B0-7E95D585A1D1}" destId="{9042BF82-8A5A-484F-A82B-93CE91D4CAA6}" srcOrd="0" destOrd="1" presId="urn:microsoft.com/office/officeart/2005/8/layout/hList1"/>
    <dgm:cxn modelId="{0D411CEA-9AD7-4E37-98C4-DF6643AA8167}" srcId="{B3EF17BD-0F9E-4487-96D6-69EA2B5A71E5}" destId="{F1E4C055-31C5-4649-959F-DD8F89F494D1}" srcOrd="2" destOrd="0" parTransId="{B9B91C63-395F-4701-A4FE-9BE5621F68C3}" sibTransId="{C5EB1512-DB30-41CD-8412-FF990C2E4C29}"/>
    <dgm:cxn modelId="{526E51ED-AB21-4319-B952-F7B5AB78A0FA}" type="presOf" srcId="{0C2E8242-5595-40EE-BA1B-7124D5C55B1D}" destId="{9042BF82-8A5A-484F-A82B-93CE91D4CAA6}" srcOrd="0" destOrd="4" presId="urn:microsoft.com/office/officeart/2005/8/layout/hList1"/>
    <dgm:cxn modelId="{0B7DE0F0-DA4D-4926-876D-DE88A83D020C}" srcId="{F1E4C055-31C5-4649-959F-DD8F89F494D1}" destId="{E4872F6C-9A4E-4AC9-9B52-0C40CD6C3614}" srcOrd="1" destOrd="0" parTransId="{DEB9C569-B17D-4F91-9B90-AEEF03240986}" sibTransId="{445139EC-5DCF-4EAB-A03E-BF574EFC64D0}"/>
    <dgm:cxn modelId="{6B6CC9F7-AD67-4F7C-852B-0976A0706336}" srcId="{084BBF35-A82C-4EE3-93E2-5A07BB276593}" destId="{E1351D95-3789-46AC-8EB0-3836669274F9}" srcOrd="6" destOrd="0" parTransId="{C287E775-82DE-4E30-A9A3-964EA6036CAC}" sibTransId="{B3A70C4B-4F2D-449C-9B23-2C2EFED2254C}"/>
    <dgm:cxn modelId="{CF2350F8-B57A-4D74-8993-2ABDF7BEADE7}" srcId="{E89A09CF-F5D3-476B-84ED-9577D4D40B66}" destId="{43AFA920-B8D6-4568-9AC9-D2C909D61164}" srcOrd="6" destOrd="0" parTransId="{5E50F81D-FCDE-4C02-95AF-017F0ACA8292}" sibTransId="{7BF005CC-D0F2-487B-ADEC-8AE6F7F0686E}"/>
    <dgm:cxn modelId="{9939FBF8-3ADD-4CC5-A9E0-42503F2EF783}" type="presOf" srcId="{0B8FEFD3-69A5-4837-BCA0-E3087582F349}" destId="{8AA7B91A-E850-47D7-A12D-16CF5F8FE307}" srcOrd="0" destOrd="4" presId="urn:microsoft.com/office/officeart/2005/8/layout/hList1"/>
    <dgm:cxn modelId="{47092646-4440-409D-8B16-CF1E98E32F60}" type="presParOf" srcId="{CA6075E4-1600-4000-A2F4-60630D11EB62}" destId="{CF675CD1-6DAE-4C43-ADCA-22DA36F30CDF}" srcOrd="0" destOrd="0" presId="urn:microsoft.com/office/officeart/2005/8/layout/hList1"/>
    <dgm:cxn modelId="{0B5F5B27-8C39-4009-9EE6-6B6191766B77}" type="presParOf" srcId="{CF675CD1-6DAE-4C43-ADCA-22DA36F30CDF}" destId="{058EA827-CFBA-426E-8DAC-4ACE2500026B}" srcOrd="0" destOrd="0" presId="urn:microsoft.com/office/officeart/2005/8/layout/hList1"/>
    <dgm:cxn modelId="{4CB18274-3D11-454F-B104-9202A08A6BED}" type="presParOf" srcId="{CF675CD1-6DAE-4C43-ADCA-22DA36F30CDF}" destId="{743821BC-17AB-4FAE-94D6-22EE72B4B691}" srcOrd="1" destOrd="0" presId="urn:microsoft.com/office/officeart/2005/8/layout/hList1"/>
    <dgm:cxn modelId="{070003F6-0236-43E2-97FF-8A3420A01ABB}" type="presParOf" srcId="{CA6075E4-1600-4000-A2F4-60630D11EB62}" destId="{97735DEC-D6F5-46B4-9CE9-2D3CEB8F2F7C}" srcOrd="1" destOrd="0" presId="urn:microsoft.com/office/officeart/2005/8/layout/hList1"/>
    <dgm:cxn modelId="{5565BD60-D4B7-492C-B03D-F5D4A2F69992}" type="presParOf" srcId="{CA6075E4-1600-4000-A2F4-60630D11EB62}" destId="{64D7D05E-0293-49BC-A2F1-3D616EEB7BF0}" srcOrd="2" destOrd="0" presId="urn:microsoft.com/office/officeart/2005/8/layout/hList1"/>
    <dgm:cxn modelId="{26322CD9-1C2E-4D92-9265-D9718538B0C0}" type="presParOf" srcId="{64D7D05E-0293-49BC-A2F1-3D616EEB7BF0}" destId="{EF54B16C-D3BD-4B21-9027-7F719EC28DAF}" srcOrd="0" destOrd="0" presId="urn:microsoft.com/office/officeart/2005/8/layout/hList1"/>
    <dgm:cxn modelId="{E8BEAE15-0599-47F9-97EC-3A1E3B170B39}" type="presParOf" srcId="{64D7D05E-0293-49BC-A2F1-3D616EEB7BF0}" destId="{9042BF82-8A5A-484F-A82B-93CE91D4CAA6}" srcOrd="1" destOrd="0" presId="urn:microsoft.com/office/officeart/2005/8/layout/hList1"/>
    <dgm:cxn modelId="{FD21A219-7B5A-4AE0-8CEE-6D8236D00626}" type="presParOf" srcId="{CA6075E4-1600-4000-A2F4-60630D11EB62}" destId="{1CA5C6EF-3A1F-47F6-8963-6AD5799F328C}" srcOrd="3" destOrd="0" presId="urn:microsoft.com/office/officeart/2005/8/layout/hList1"/>
    <dgm:cxn modelId="{F9121A5D-4AE7-478F-B4F6-050B4519C19A}" type="presParOf" srcId="{CA6075E4-1600-4000-A2F4-60630D11EB62}" destId="{7706D455-4C81-484A-8E6F-E71E8BBC1A9E}" srcOrd="4" destOrd="0" presId="urn:microsoft.com/office/officeart/2005/8/layout/hList1"/>
    <dgm:cxn modelId="{F2D67BB9-AF63-4F5D-A9B5-BFD8A5FABCF5}" type="presParOf" srcId="{7706D455-4C81-484A-8E6F-E71E8BBC1A9E}" destId="{1C2F4764-DAAD-4D2B-91C2-EC1C22A74D4B}" srcOrd="0" destOrd="0" presId="urn:microsoft.com/office/officeart/2005/8/layout/hList1"/>
    <dgm:cxn modelId="{FBA7D321-5F48-4DF7-BF50-292ED2CF7ECC}" type="presParOf" srcId="{7706D455-4C81-484A-8E6F-E71E8BBC1A9E}" destId="{8AA7B91A-E850-47D7-A12D-16CF5F8FE30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8EA827-CFBA-426E-8DAC-4ACE2500026B}">
      <dsp:nvSpPr>
        <dsp:cNvPr id="0" name=""/>
        <dsp:cNvSpPr/>
      </dsp:nvSpPr>
      <dsp:spPr>
        <a:xfrm>
          <a:off x="2686" y="5432"/>
          <a:ext cx="2619188" cy="345600"/>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defRPr b="1"/>
          </a:pPr>
          <a:r>
            <a:rPr lang="en-US" sz="1200" b="1" kern="1200" dirty="0"/>
            <a:t>Scrum Master</a:t>
          </a:r>
          <a:endParaRPr lang="en-US" sz="1200" kern="1200" dirty="0"/>
        </a:p>
      </dsp:txBody>
      <dsp:txXfrm>
        <a:off x="2686" y="5432"/>
        <a:ext cx="2619188" cy="345600"/>
      </dsp:txXfrm>
    </dsp:sp>
    <dsp:sp modelId="{743821BC-17AB-4FAE-94D6-22EE72B4B691}">
      <dsp:nvSpPr>
        <dsp:cNvPr id="0" name=""/>
        <dsp:cNvSpPr/>
      </dsp:nvSpPr>
      <dsp:spPr>
        <a:xfrm>
          <a:off x="2686" y="351032"/>
          <a:ext cx="2619188" cy="3755160"/>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Responsible for ensuring that the scrum team keeps on track with the practices and rules of scrum and agile framework</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Liaison between scrum team and outside actors, helping those outside understand how to have effective and useful interactions with the scrum team</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Facilitates an environment in which the members of the scrum team can collaborate effectively</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Heads daily scrum meetings</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Manages impediments on the team as well as any issues or conflicts that may arise on the team</a:t>
          </a:r>
        </a:p>
      </dsp:txBody>
      <dsp:txXfrm>
        <a:off x="2686" y="351032"/>
        <a:ext cx="2619188" cy="3755160"/>
      </dsp:txXfrm>
    </dsp:sp>
    <dsp:sp modelId="{EF54B16C-D3BD-4B21-9027-7F719EC28DAF}">
      <dsp:nvSpPr>
        <dsp:cNvPr id="0" name=""/>
        <dsp:cNvSpPr/>
      </dsp:nvSpPr>
      <dsp:spPr>
        <a:xfrm>
          <a:off x="2988561" y="5432"/>
          <a:ext cx="2619188" cy="345600"/>
        </a:xfrm>
        <a:prstGeom prst="rect">
          <a:avLst/>
        </a:prstGeom>
        <a:solidFill>
          <a:schemeClr val="accent2">
            <a:hueOff val="-661686"/>
            <a:satOff val="746"/>
            <a:lumOff val="1765"/>
            <a:alphaOff val="0"/>
          </a:schemeClr>
        </a:solidFill>
        <a:ln w="19050" cap="rnd" cmpd="sng" algn="ctr">
          <a:solidFill>
            <a:schemeClr val="accent2">
              <a:hueOff val="-661686"/>
              <a:satOff val="746"/>
              <a:lumOff val="17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defRPr b="1"/>
          </a:pPr>
          <a:r>
            <a:rPr lang="en-US" sz="1200" b="1" kern="1200"/>
            <a:t>Product Owner</a:t>
          </a:r>
          <a:endParaRPr lang="en-US" sz="1200" kern="1200"/>
        </a:p>
      </dsp:txBody>
      <dsp:txXfrm>
        <a:off x="2988561" y="5432"/>
        <a:ext cx="2619188" cy="345600"/>
      </dsp:txXfrm>
    </dsp:sp>
    <dsp:sp modelId="{9042BF82-8A5A-484F-A82B-93CE91D4CAA6}">
      <dsp:nvSpPr>
        <dsp:cNvPr id="0" name=""/>
        <dsp:cNvSpPr/>
      </dsp:nvSpPr>
      <dsp:spPr>
        <a:xfrm>
          <a:off x="2988561" y="351032"/>
          <a:ext cx="2619188" cy="3755160"/>
        </a:xfrm>
        <a:prstGeom prst="rect">
          <a:avLst/>
        </a:prstGeom>
        <a:solidFill>
          <a:schemeClr val="accent2">
            <a:tint val="40000"/>
            <a:alpha val="90000"/>
            <a:hueOff val="-920933"/>
            <a:satOff val="6135"/>
            <a:lumOff val="561"/>
            <a:alphaOff val="0"/>
          </a:schemeClr>
        </a:solidFill>
        <a:ln w="19050" cap="rnd" cmpd="sng" algn="ctr">
          <a:solidFill>
            <a:schemeClr val="accent2">
              <a:tint val="40000"/>
              <a:alpha val="90000"/>
              <a:hueOff val="-920933"/>
              <a:satOff val="6135"/>
              <a:lumOff val="5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Creates and maintains the vision of the product</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Responsible for maximizing value of the work completed by the development team, as well as bringing value to the product</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Organizes the product backlog and involves both development team and product stakeholders in its organization</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Communicates with members of the development team and the scrum master through personal face-to-face communication and personal team connection</a:t>
          </a:r>
        </a:p>
      </dsp:txBody>
      <dsp:txXfrm>
        <a:off x="2988561" y="351032"/>
        <a:ext cx="2619188" cy="3755160"/>
      </dsp:txXfrm>
    </dsp:sp>
    <dsp:sp modelId="{1C2F4764-DAAD-4D2B-91C2-EC1C22A74D4B}">
      <dsp:nvSpPr>
        <dsp:cNvPr id="0" name=""/>
        <dsp:cNvSpPr/>
      </dsp:nvSpPr>
      <dsp:spPr>
        <a:xfrm>
          <a:off x="5974436" y="5432"/>
          <a:ext cx="2619188" cy="345600"/>
        </a:xfrm>
        <a:prstGeom prst="rect">
          <a:avLst/>
        </a:prstGeom>
        <a:solidFill>
          <a:schemeClr val="accent2">
            <a:hueOff val="-1323373"/>
            <a:satOff val="1492"/>
            <a:lumOff val="3530"/>
            <a:alphaOff val="0"/>
          </a:schemeClr>
        </a:solidFill>
        <a:ln w="19050" cap="rnd"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defRPr b="1"/>
          </a:pPr>
          <a:r>
            <a:rPr lang="en-US" sz="1200" b="1" kern="1200"/>
            <a:t>Development Team</a:t>
          </a:r>
          <a:endParaRPr lang="en-US" sz="1200" kern="1200"/>
        </a:p>
      </dsp:txBody>
      <dsp:txXfrm>
        <a:off x="5974436" y="5432"/>
        <a:ext cx="2619188" cy="345600"/>
      </dsp:txXfrm>
    </dsp:sp>
    <dsp:sp modelId="{8AA7B91A-E850-47D7-A12D-16CF5F8FE307}">
      <dsp:nvSpPr>
        <dsp:cNvPr id="0" name=""/>
        <dsp:cNvSpPr/>
      </dsp:nvSpPr>
      <dsp:spPr>
        <a:xfrm>
          <a:off x="5974436" y="351032"/>
          <a:ext cx="2619188" cy="3755160"/>
        </a:xfrm>
        <a:prstGeom prst="rect">
          <a:avLst/>
        </a:prstGeom>
        <a:solidFill>
          <a:schemeClr val="accent2">
            <a:tint val="40000"/>
            <a:alpha val="90000"/>
            <a:hueOff val="-1841865"/>
            <a:satOff val="12270"/>
            <a:lumOff val="1122"/>
            <a:alphaOff val="0"/>
          </a:schemeClr>
        </a:solidFill>
        <a:ln w="19050" cap="rnd" cmpd="sng" algn="ctr">
          <a:solidFill>
            <a:schemeClr val="accent2">
              <a:tint val="40000"/>
              <a:alpha val="90000"/>
              <a:hueOff val="-1841865"/>
              <a:satOff val="12270"/>
              <a:lumOff val="11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Consists of Developers, Testers, and other jobs that are critical to the actual building of the project functionality</a:t>
          </a:r>
        </a:p>
        <a:p>
          <a:pPr marL="114300" lvl="1" indent="-114300" algn="l" defTabSz="533400">
            <a:lnSpc>
              <a:spcPct val="90000"/>
            </a:lnSpc>
            <a:spcBef>
              <a:spcPct val="0"/>
            </a:spcBef>
            <a:spcAft>
              <a:spcPct val="15000"/>
            </a:spcAft>
            <a:buFont typeface="Arial" panose="020B0604020202020204" pitchFamily="34" charset="0"/>
            <a:buChar char="•"/>
          </a:pPr>
          <a:endParaRPr lang="en-US"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Responsible for turning items on the product backlog into working solutions for the project</a:t>
          </a:r>
        </a:p>
        <a:p>
          <a:pPr marL="114300" lvl="1" indent="-114300" algn="l" defTabSz="533400">
            <a:lnSpc>
              <a:spcPct val="90000"/>
            </a:lnSpc>
            <a:spcBef>
              <a:spcPct val="0"/>
            </a:spcBef>
            <a:spcAft>
              <a:spcPct val="15000"/>
            </a:spcAft>
            <a:buFont typeface="Arial" panose="020B0604020202020204" pitchFamily="34" charset="0"/>
            <a:buChar char="•"/>
          </a:pPr>
          <a:endParaRPr lang="en-US"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Works with the Product owner to refine the product backlog</a:t>
          </a:r>
        </a:p>
        <a:p>
          <a:pPr marL="114300" lvl="1" indent="-114300" algn="l" defTabSz="533400">
            <a:lnSpc>
              <a:spcPct val="90000"/>
            </a:lnSpc>
            <a:spcBef>
              <a:spcPct val="0"/>
            </a:spcBef>
            <a:spcAft>
              <a:spcPct val="15000"/>
            </a:spcAft>
            <a:buFont typeface="Arial" panose="020B0604020202020204" pitchFamily="34" charset="0"/>
            <a:buChar char="•"/>
          </a:pPr>
          <a:endParaRPr lang="en-US"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Understands the needs of the customer and communicates with the Product Owner to understand and build a minimally viable “done” product by the end of every sprint.</a:t>
          </a:r>
        </a:p>
      </dsp:txBody>
      <dsp:txXfrm>
        <a:off x="5974436" y="351032"/>
        <a:ext cx="2619188" cy="375516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18B7D4-9984-4EEF-8EE5-BFB8C3FD1845}"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2196446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8B7D4-9984-4EEF-8EE5-BFB8C3FD1845}"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3240014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8B7D4-9984-4EEF-8EE5-BFB8C3FD1845}"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35505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8B7D4-9984-4EEF-8EE5-BFB8C3FD1845}"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4279580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8B7D4-9984-4EEF-8EE5-BFB8C3FD1845}"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9310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8B7D4-9984-4EEF-8EE5-BFB8C3FD1845}"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3003137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18B7D4-9984-4EEF-8EE5-BFB8C3FD1845}"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1295276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18B7D4-9984-4EEF-8EE5-BFB8C3FD1845}"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794449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18B7D4-9984-4EEF-8EE5-BFB8C3FD1845}"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3362992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8B7D4-9984-4EEF-8EE5-BFB8C3FD1845}"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182371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18B7D4-9984-4EEF-8EE5-BFB8C3FD1845}"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1619388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18B7D4-9984-4EEF-8EE5-BFB8C3FD1845}" type="datetimeFigureOut">
              <a:rPr lang="en-US" smtClean="0"/>
              <a:t>4/21/2024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1027745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18B7D4-9984-4EEF-8EE5-BFB8C3FD1845}" type="datetimeFigureOut">
              <a:rPr lang="en-US" smtClean="0"/>
              <a:t>4/21/2024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2852726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18B7D4-9984-4EEF-8EE5-BFB8C3FD1845}" type="datetimeFigureOut">
              <a:rPr lang="en-US" smtClean="0"/>
              <a:t>4/21/2024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2586024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18B7D4-9984-4EEF-8EE5-BFB8C3FD1845}"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4241453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18B7D4-9984-4EEF-8EE5-BFB8C3FD1845}"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2408188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18B7D4-9984-4EEF-8EE5-BFB8C3FD1845}" type="datetimeFigureOut">
              <a:rPr lang="en-US" smtClean="0"/>
              <a:t>4/21/2024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BCA76B3-8B9C-47F0-9E1E-B01B46BDE4FA}" type="slidenum">
              <a:rPr lang="en-US" smtClean="0"/>
              <a:t>‹#›</a:t>
            </a:fld>
            <a:endParaRPr lang="en-US"/>
          </a:p>
        </p:txBody>
      </p:sp>
    </p:spTree>
    <p:extLst>
      <p:ext uri="{BB962C8B-B14F-4D97-AF65-F5344CB8AC3E}">
        <p14:creationId xmlns:p14="http://schemas.microsoft.com/office/powerpoint/2010/main" val="32915755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crumorg-website-prod.s3.amazonaws.com/drupal/2016-08/Characteristics%20of%20a%20Great%20Scrum%20Team.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0DE7-D322-564B-329C-8B182A756463}"/>
              </a:ext>
            </a:extLst>
          </p:cNvPr>
          <p:cNvSpPr>
            <a:spLocks noGrp="1"/>
          </p:cNvSpPr>
          <p:nvPr>
            <p:ph type="ctrTitle"/>
          </p:nvPr>
        </p:nvSpPr>
        <p:spPr/>
        <p:txBody>
          <a:bodyPr/>
          <a:lstStyle/>
          <a:p>
            <a:r>
              <a:rPr lang="en-US" dirty="0"/>
              <a:t>SCRUM Stuff</a:t>
            </a:r>
          </a:p>
        </p:txBody>
      </p:sp>
      <p:sp>
        <p:nvSpPr>
          <p:cNvPr id="3" name="Subtitle 2">
            <a:extLst>
              <a:ext uri="{FF2B5EF4-FFF2-40B4-BE49-F238E27FC236}">
                <a16:creationId xmlns:a16="http://schemas.microsoft.com/office/drawing/2014/main" id="{F255958A-C1EA-C15B-4970-7DC8E3FCC8A9}"/>
              </a:ext>
            </a:extLst>
          </p:cNvPr>
          <p:cNvSpPr>
            <a:spLocks noGrp="1"/>
          </p:cNvSpPr>
          <p:nvPr>
            <p:ph type="subTitle" idx="1"/>
          </p:nvPr>
        </p:nvSpPr>
        <p:spPr/>
        <p:txBody>
          <a:bodyPr/>
          <a:lstStyle/>
          <a:p>
            <a:r>
              <a:rPr lang="en-US" dirty="0"/>
              <a:t>Making an informed decision to transfer to an agile mindset</a:t>
            </a:r>
          </a:p>
          <a:p>
            <a:r>
              <a:rPr lang="en-US" dirty="0"/>
              <a:t>Alex Surprenant</a:t>
            </a:r>
          </a:p>
        </p:txBody>
      </p:sp>
    </p:spTree>
    <p:extLst>
      <p:ext uri="{BB962C8B-B14F-4D97-AF65-F5344CB8AC3E}">
        <p14:creationId xmlns:p14="http://schemas.microsoft.com/office/powerpoint/2010/main" val="3940010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5079-2334-640D-E8A4-18C30A5C7644}"/>
              </a:ext>
            </a:extLst>
          </p:cNvPr>
          <p:cNvSpPr>
            <a:spLocks noGrp="1"/>
          </p:cNvSpPr>
          <p:nvPr>
            <p:ph type="title"/>
          </p:nvPr>
        </p:nvSpPr>
        <p:spPr>
          <a:xfrm>
            <a:off x="677334" y="374904"/>
            <a:ext cx="8596668" cy="1555496"/>
          </a:xfrm>
        </p:spPr>
        <p:txBody>
          <a:bodyPr anchor="ctr">
            <a:normAutofit/>
          </a:bodyPr>
          <a:lstStyle/>
          <a:p>
            <a:r>
              <a:rPr lang="en-US" dirty="0"/>
              <a:t>Roles of a Scrum Team</a:t>
            </a:r>
          </a:p>
        </p:txBody>
      </p:sp>
      <p:graphicFrame>
        <p:nvGraphicFramePr>
          <p:cNvPr id="5" name="Content Placeholder 2">
            <a:extLst>
              <a:ext uri="{FF2B5EF4-FFF2-40B4-BE49-F238E27FC236}">
                <a16:creationId xmlns:a16="http://schemas.microsoft.com/office/drawing/2014/main" id="{248D11D3-F5AF-AF16-8426-04BDD525FAF3}"/>
              </a:ext>
            </a:extLst>
          </p:cNvPr>
          <p:cNvGraphicFramePr>
            <a:graphicFrameLocks noGrp="1"/>
          </p:cNvGraphicFramePr>
          <p:nvPr>
            <p:ph idx="1"/>
            <p:extLst>
              <p:ext uri="{D42A27DB-BD31-4B8C-83A1-F6EECF244321}">
                <p14:modId xmlns:p14="http://schemas.microsoft.com/office/powerpoint/2010/main" val="2732773751"/>
              </p:ext>
            </p:extLst>
          </p:nvPr>
        </p:nvGraphicFramePr>
        <p:xfrm>
          <a:off x="677863" y="1930400"/>
          <a:ext cx="8596312" cy="4111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8861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093E-892B-4A7F-B3A2-027200024118}"/>
              </a:ext>
            </a:extLst>
          </p:cNvPr>
          <p:cNvSpPr>
            <a:spLocks noGrp="1"/>
          </p:cNvSpPr>
          <p:nvPr>
            <p:ph type="title"/>
          </p:nvPr>
        </p:nvSpPr>
        <p:spPr/>
        <p:txBody>
          <a:bodyPr/>
          <a:lstStyle/>
          <a:p>
            <a:r>
              <a:rPr lang="en-US" dirty="0"/>
              <a:t>Phases of Agile</a:t>
            </a:r>
          </a:p>
        </p:txBody>
      </p:sp>
      <p:sp>
        <p:nvSpPr>
          <p:cNvPr id="3" name="Content Placeholder 2">
            <a:extLst>
              <a:ext uri="{FF2B5EF4-FFF2-40B4-BE49-F238E27FC236}">
                <a16:creationId xmlns:a16="http://schemas.microsoft.com/office/drawing/2014/main" id="{CAF7A47D-B653-845B-4B52-F60AC397F8F3}"/>
              </a:ext>
            </a:extLst>
          </p:cNvPr>
          <p:cNvSpPr>
            <a:spLocks noGrp="1"/>
          </p:cNvSpPr>
          <p:nvPr>
            <p:ph idx="1"/>
          </p:nvPr>
        </p:nvSpPr>
        <p:spPr>
          <a:xfrm>
            <a:off x="677334" y="1822663"/>
            <a:ext cx="8596668" cy="4218699"/>
          </a:xfrm>
        </p:spPr>
        <p:txBody>
          <a:bodyPr>
            <a:normAutofit fontScale="62500" lnSpcReduction="20000"/>
          </a:bodyPr>
          <a:lstStyle/>
          <a:p>
            <a:r>
              <a:rPr lang="en-US" b="1" dirty="0"/>
              <a:t>Phase 1: Planning</a:t>
            </a:r>
          </a:p>
          <a:p>
            <a:pPr lvl="1"/>
            <a:r>
              <a:rPr lang="en-US" dirty="0"/>
              <a:t>Initialization of product backlog, cost estimations and requirements are defined.</a:t>
            </a:r>
          </a:p>
          <a:p>
            <a:r>
              <a:rPr lang="en-US" b="1" dirty="0"/>
              <a:t>Phase 2: Analysis</a:t>
            </a:r>
          </a:p>
          <a:p>
            <a:pPr lvl="1"/>
            <a:r>
              <a:rPr lang="en-US" dirty="0"/>
              <a:t>Information is gathered from the client and the team analysis it in order to understand all the details of the project, and create realistic expectations for how it can be implemented into the project.</a:t>
            </a:r>
          </a:p>
          <a:p>
            <a:r>
              <a:rPr lang="en-US" b="1" dirty="0"/>
              <a:t>Phase 3: Design</a:t>
            </a:r>
          </a:p>
          <a:p>
            <a:pPr lvl="1"/>
            <a:r>
              <a:rPr lang="en-US" dirty="0"/>
              <a:t>The project is designed by the developer team, deciding things like language to use and other high level requirements. The team makes lower level changes as the project is iterated over.</a:t>
            </a:r>
          </a:p>
          <a:p>
            <a:r>
              <a:rPr lang="en-US" b="1" dirty="0"/>
              <a:t>Phase 4: Implementation</a:t>
            </a:r>
          </a:p>
          <a:p>
            <a:pPr lvl="1"/>
            <a:r>
              <a:rPr lang="en-US" dirty="0"/>
              <a:t>The project is broken down into user stories and the development team starts building.</a:t>
            </a:r>
          </a:p>
          <a:p>
            <a:r>
              <a:rPr lang="en-US" b="1" dirty="0"/>
              <a:t>Phase 5: Testing</a:t>
            </a:r>
          </a:p>
          <a:p>
            <a:pPr lvl="1"/>
            <a:r>
              <a:rPr lang="en-US" dirty="0"/>
              <a:t>Functionality if the system is tested and checked for errors, reworking the code to solve any bugs. Testing is also completed throughout the implementation process</a:t>
            </a:r>
          </a:p>
          <a:p>
            <a:r>
              <a:rPr lang="en-US" b="1" dirty="0"/>
              <a:t>Phase 6: Deployment</a:t>
            </a:r>
          </a:p>
          <a:p>
            <a:pPr lvl="1"/>
            <a:r>
              <a:rPr lang="en-US" dirty="0"/>
              <a:t>Feature are deployed when they meet the minimum viable definition of done. Users are given information and documentation so they understand the program and how to use it. </a:t>
            </a:r>
          </a:p>
          <a:p>
            <a:r>
              <a:rPr lang="en-US" b="1" dirty="0"/>
              <a:t>Phase 7: Maintenance</a:t>
            </a:r>
          </a:p>
          <a:p>
            <a:pPr lvl="1"/>
            <a:r>
              <a:rPr lang="en-US" dirty="0"/>
              <a:t>Feedback is taken from users and the development team can begin a new agile cycle, iterating over the project again and refining the software.</a:t>
            </a:r>
          </a:p>
        </p:txBody>
      </p:sp>
    </p:spTree>
    <p:extLst>
      <p:ext uri="{BB962C8B-B14F-4D97-AF65-F5344CB8AC3E}">
        <p14:creationId xmlns:p14="http://schemas.microsoft.com/office/powerpoint/2010/main" val="72982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A7B92-123A-8DD7-439A-80E4CD70298F}"/>
              </a:ext>
            </a:extLst>
          </p:cNvPr>
          <p:cNvSpPr>
            <a:spLocks noGrp="1"/>
          </p:cNvSpPr>
          <p:nvPr>
            <p:ph type="title"/>
          </p:nvPr>
        </p:nvSpPr>
        <p:spPr/>
        <p:txBody>
          <a:bodyPr/>
          <a:lstStyle/>
          <a:p>
            <a:r>
              <a:rPr lang="en-US" dirty="0"/>
              <a:t>Scrum vs Waterfall</a:t>
            </a:r>
          </a:p>
        </p:txBody>
      </p:sp>
      <p:sp>
        <p:nvSpPr>
          <p:cNvPr id="3" name="Text Placeholder 2">
            <a:extLst>
              <a:ext uri="{FF2B5EF4-FFF2-40B4-BE49-F238E27FC236}">
                <a16:creationId xmlns:a16="http://schemas.microsoft.com/office/drawing/2014/main" id="{8697EAE3-1B4B-6D81-6BD5-3DA24212ED2C}"/>
              </a:ext>
            </a:extLst>
          </p:cNvPr>
          <p:cNvSpPr>
            <a:spLocks noGrp="1"/>
          </p:cNvSpPr>
          <p:nvPr>
            <p:ph type="body" idx="1"/>
          </p:nvPr>
        </p:nvSpPr>
        <p:spPr/>
        <p:txBody>
          <a:bodyPr/>
          <a:lstStyle/>
          <a:p>
            <a:r>
              <a:rPr lang="en-US" dirty="0"/>
              <a:t>Waterfall</a:t>
            </a:r>
          </a:p>
        </p:txBody>
      </p:sp>
      <p:sp>
        <p:nvSpPr>
          <p:cNvPr id="4" name="Content Placeholder 3">
            <a:extLst>
              <a:ext uri="{FF2B5EF4-FFF2-40B4-BE49-F238E27FC236}">
                <a16:creationId xmlns:a16="http://schemas.microsoft.com/office/drawing/2014/main" id="{FEB731D9-66EB-FB8A-1A51-D7353CC5E48C}"/>
              </a:ext>
            </a:extLst>
          </p:cNvPr>
          <p:cNvSpPr>
            <a:spLocks noGrp="1"/>
          </p:cNvSpPr>
          <p:nvPr>
            <p:ph sz="half" idx="2"/>
          </p:nvPr>
        </p:nvSpPr>
        <p:spPr/>
        <p:txBody>
          <a:bodyPr/>
          <a:lstStyle/>
          <a:p>
            <a:r>
              <a:rPr lang="en-US" dirty="0"/>
              <a:t>Originally designed for use in construction and manufacturing</a:t>
            </a:r>
          </a:p>
          <a:p>
            <a:r>
              <a:rPr lang="en-US" dirty="0"/>
              <a:t>Isolated discrete phases that don’t overlap</a:t>
            </a:r>
          </a:p>
          <a:p>
            <a:r>
              <a:rPr lang="en-US" dirty="0"/>
              <a:t>All planning done before project begins</a:t>
            </a:r>
          </a:p>
          <a:p>
            <a:r>
              <a:rPr lang="en-US" dirty="0"/>
              <a:t>Linear approach, completing one phase before moving on to the next</a:t>
            </a:r>
          </a:p>
        </p:txBody>
      </p:sp>
      <p:sp>
        <p:nvSpPr>
          <p:cNvPr id="5" name="Text Placeholder 4">
            <a:extLst>
              <a:ext uri="{FF2B5EF4-FFF2-40B4-BE49-F238E27FC236}">
                <a16:creationId xmlns:a16="http://schemas.microsoft.com/office/drawing/2014/main" id="{8C7251D8-D41E-CE74-FA7E-A3C60DB48A48}"/>
              </a:ext>
            </a:extLst>
          </p:cNvPr>
          <p:cNvSpPr>
            <a:spLocks noGrp="1"/>
          </p:cNvSpPr>
          <p:nvPr>
            <p:ph type="body" sz="quarter" idx="3"/>
          </p:nvPr>
        </p:nvSpPr>
        <p:spPr/>
        <p:txBody>
          <a:bodyPr/>
          <a:lstStyle/>
          <a:p>
            <a:r>
              <a:rPr lang="en-US" dirty="0"/>
              <a:t>Scrum</a:t>
            </a:r>
          </a:p>
        </p:txBody>
      </p:sp>
      <p:sp>
        <p:nvSpPr>
          <p:cNvPr id="6" name="Content Placeholder 5">
            <a:extLst>
              <a:ext uri="{FF2B5EF4-FFF2-40B4-BE49-F238E27FC236}">
                <a16:creationId xmlns:a16="http://schemas.microsoft.com/office/drawing/2014/main" id="{0E39F27B-3A58-14D3-D384-F56FA94B885F}"/>
              </a:ext>
            </a:extLst>
          </p:cNvPr>
          <p:cNvSpPr>
            <a:spLocks noGrp="1"/>
          </p:cNvSpPr>
          <p:nvPr>
            <p:ph sz="quarter" idx="4"/>
          </p:nvPr>
        </p:nvSpPr>
        <p:spPr/>
        <p:txBody>
          <a:bodyPr/>
          <a:lstStyle/>
          <a:p>
            <a:r>
              <a:rPr lang="en-US" dirty="0"/>
              <a:t>Ideology emerged specifically in the software world</a:t>
            </a:r>
          </a:p>
          <a:p>
            <a:r>
              <a:rPr lang="en-US" dirty="0"/>
              <a:t>Iterative process where phases are repeated in a cyclical process</a:t>
            </a:r>
          </a:p>
          <a:p>
            <a:r>
              <a:rPr lang="en-US" dirty="0"/>
              <a:t>Project planning happens incrementally and iteratively during development</a:t>
            </a:r>
          </a:p>
          <a:p>
            <a:r>
              <a:rPr lang="en-US" dirty="0"/>
              <a:t>Projects completed in cycles</a:t>
            </a:r>
          </a:p>
        </p:txBody>
      </p:sp>
    </p:spTree>
    <p:extLst>
      <p:ext uri="{BB962C8B-B14F-4D97-AF65-F5344CB8AC3E}">
        <p14:creationId xmlns:p14="http://schemas.microsoft.com/office/powerpoint/2010/main" val="2117248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A1588-32DF-3413-3728-63B089158F3D}"/>
              </a:ext>
            </a:extLst>
          </p:cNvPr>
          <p:cNvSpPr>
            <a:spLocks noGrp="1"/>
          </p:cNvSpPr>
          <p:nvPr>
            <p:ph type="title"/>
          </p:nvPr>
        </p:nvSpPr>
        <p:spPr/>
        <p:txBody>
          <a:bodyPr/>
          <a:lstStyle/>
          <a:p>
            <a:r>
              <a:rPr lang="en-US" dirty="0"/>
              <a:t>Factors to Consider </a:t>
            </a:r>
            <a:br>
              <a:rPr lang="en-US" dirty="0"/>
            </a:br>
            <a:r>
              <a:rPr lang="en-US" sz="2000" dirty="0"/>
              <a:t>when choosing your project framework</a:t>
            </a:r>
          </a:p>
        </p:txBody>
      </p:sp>
      <p:sp>
        <p:nvSpPr>
          <p:cNvPr id="3" name="Content Placeholder 2">
            <a:extLst>
              <a:ext uri="{FF2B5EF4-FFF2-40B4-BE49-F238E27FC236}">
                <a16:creationId xmlns:a16="http://schemas.microsoft.com/office/drawing/2014/main" id="{AB7D746F-4231-9EDD-4823-42043D005E29}"/>
              </a:ext>
            </a:extLst>
          </p:cNvPr>
          <p:cNvSpPr>
            <a:spLocks noGrp="1"/>
          </p:cNvSpPr>
          <p:nvPr>
            <p:ph idx="1"/>
          </p:nvPr>
        </p:nvSpPr>
        <p:spPr/>
        <p:txBody>
          <a:bodyPr/>
          <a:lstStyle/>
          <a:p>
            <a:r>
              <a:rPr lang="en-US" dirty="0"/>
              <a:t>Project requirements</a:t>
            </a:r>
          </a:p>
          <a:p>
            <a:pPr lvl="1"/>
            <a:r>
              <a:rPr lang="en-US" dirty="0"/>
              <a:t>Waterfall would be good if you know the exact scope of the project, while agile is going to give you a more flexible approach</a:t>
            </a:r>
          </a:p>
          <a:p>
            <a:r>
              <a:rPr lang="en-US" dirty="0"/>
              <a:t>Client needs and involvement</a:t>
            </a:r>
          </a:p>
          <a:p>
            <a:pPr lvl="1"/>
            <a:r>
              <a:rPr lang="en-US" dirty="0"/>
              <a:t>With waterfall, the client is involved in the very beginning of the project, while in agile, they continue to communicate with the team throughout the project</a:t>
            </a:r>
          </a:p>
          <a:p>
            <a:r>
              <a:rPr lang="en-US" dirty="0"/>
              <a:t>Project Budget</a:t>
            </a:r>
          </a:p>
          <a:p>
            <a:pPr lvl="1"/>
            <a:r>
              <a:rPr lang="en-US" dirty="0"/>
              <a:t>Waterfall is excellent if you know exactly how much a project is going to cost from the get-go, but with many software projects, the cost can change throughout </a:t>
            </a:r>
            <a:r>
              <a:rPr lang="en-US"/>
              <a:t>the project, </a:t>
            </a:r>
            <a:r>
              <a:rPr lang="en-US" dirty="0"/>
              <a:t>and an agile approach might be better</a:t>
            </a:r>
          </a:p>
        </p:txBody>
      </p:sp>
    </p:spTree>
    <p:extLst>
      <p:ext uri="{BB962C8B-B14F-4D97-AF65-F5344CB8AC3E}">
        <p14:creationId xmlns:p14="http://schemas.microsoft.com/office/powerpoint/2010/main" val="334977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C86FA-85EA-C775-9FB0-30D819FF6661}"/>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C3F41E36-D3A2-8388-42BD-51F214107A34}"/>
              </a:ext>
            </a:extLst>
          </p:cNvPr>
          <p:cNvSpPr>
            <a:spLocks noGrp="1"/>
          </p:cNvSpPr>
          <p:nvPr>
            <p:ph idx="1"/>
          </p:nvPr>
        </p:nvSpPr>
        <p:spPr/>
        <p:txBody>
          <a:bodyPr>
            <a:normAutofit/>
          </a:bodyPr>
          <a:lstStyle/>
          <a:p>
            <a:r>
              <a:rPr lang="en-US" sz="1200" dirty="0"/>
              <a:t>Overeem, B. (2016). Characteristics of a Great Scrum Team. Scrum.org. </a:t>
            </a:r>
            <a:r>
              <a:rPr lang="en-US" sz="1200" dirty="0">
                <a:hlinkClick r:id="rId2"/>
              </a:rPr>
              <a:t>https://scrumorg-website-prod.s3.amazonaws.com/drupal/2016-08/Characteristics%20of%20a%20Great%20Scrum%20Team.pdf</a:t>
            </a:r>
            <a:endParaRPr lang="en-US" sz="1200" dirty="0"/>
          </a:p>
          <a:p>
            <a:r>
              <a:rPr lang="en-US" sz="1200" dirty="0" err="1">
                <a:effectLst/>
              </a:rPr>
              <a:t>Thampy</a:t>
            </a:r>
            <a:r>
              <a:rPr lang="en-US" sz="1200" dirty="0">
                <a:effectLst/>
              </a:rPr>
              <a:t>, R. (2022, September 5). </a:t>
            </a:r>
            <a:r>
              <a:rPr lang="en-US" sz="1200" i="1" dirty="0">
                <a:effectLst/>
              </a:rPr>
              <a:t>7 stages of SDLC: 7 phases of SDLC Software Development Life cycle</a:t>
            </a:r>
            <a:r>
              <a:rPr lang="en-US" sz="1200" dirty="0">
                <a:effectLst/>
              </a:rPr>
              <a:t>. BETSOL. https://www.betsol.com/blog/7-stages-of-sdlc-how-to-keep-development-teams-running/ </a:t>
            </a:r>
            <a:endParaRPr lang="en-US" sz="1200" dirty="0"/>
          </a:p>
          <a:p>
            <a:r>
              <a:rPr lang="en-US" sz="1200" dirty="0" err="1">
                <a:effectLst/>
              </a:rPr>
              <a:t>DeClute</a:t>
            </a:r>
            <a:r>
              <a:rPr lang="en-US" sz="1200" dirty="0">
                <a:effectLst/>
              </a:rPr>
              <a:t>, D. (2023, May 8). </a:t>
            </a:r>
            <a:r>
              <a:rPr lang="en-US" sz="1200" i="1" dirty="0">
                <a:effectLst/>
              </a:rPr>
              <a:t>Scrum vs. waterfall: What’s the difference?: </a:t>
            </a:r>
            <a:r>
              <a:rPr lang="en-US" sz="1200" i="1" dirty="0" err="1">
                <a:effectLst/>
              </a:rPr>
              <a:t>Theserverside</a:t>
            </a:r>
            <a:r>
              <a:rPr lang="en-US" sz="1200" dirty="0">
                <a:effectLst/>
              </a:rPr>
              <a:t>. TheServerSide.com. https://www.theserverside.com/tip/Scrum-vs-Waterfall-Whats-the-difference </a:t>
            </a:r>
          </a:p>
          <a:p>
            <a:endParaRPr lang="en-US" sz="1200" dirty="0">
              <a:effectLst/>
            </a:endParaRPr>
          </a:p>
          <a:p>
            <a:endParaRPr lang="en-US" sz="1200" dirty="0"/>
          </a:p>
          <a:p>
            <a:endParaRPr lang="en-US" sz="1200" dirty="0"/>
          </a:p>
        </p:txBody>
      </p:sp>
    </p:spTree>
    <p:extLst>
      <p:ext uri="{BB962C8B-B14F-4D97-AF65-F5344CB8AC3E}">
        <p14:creationId xmlns:p14="http://schemas.microsoft.com/office/powerpoint/2010/main" val="3074949064"/>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580</TotalTime>
  <Words>749</Words>
  <Application>Microsoft Office PowerPoint</Application>
  <PresentationFormat>Widescreen</PresentationFormat>
  <Paragraphs>58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SCRUM Stuff</vt:lpstr>
      <vt:lpstr>Roles of a Scrum Team</vt:lpstr>
      <vt:lpstr>Phases of Agile</vt:lpstr>
      <vt:lpstr>Scrum vs Waterfall</vt:lpstr>
      <vt:lpstr>Factors to Consider  when choosing your project framework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S</dc:creator>
  <cp:lastModifiedBy>Alex S</cp:lastModifiedBy>
  <cp:revision>10</cp:revision>
  <dcterms:created xsi:type="dcterms:W3CDTF">2024-04-16T03:26:54Z</dcterms:created>
  <dcterms:modified xsi:type="dcterms:W3CDTF">2024-04-22T03:48:31Z</dcterms:modified>
</cp:coreProperties>
</file>