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401250-3954-43DB-8629-046FB0C7F6F0}"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3D387-BC26-43A6-85B5-6F40E88ABCFB}" type="slidenum">
              <a:rPr lang="en-IN" smtClean="0"/>
              <a:t>‹#›</a:t>
            </a:fld>
            <a:endParaRPr lang="en-IN"/>
          </a:p>
        </p:txBody>
      </p:sp>
    </p:spTree>
    <p:extLst>
      <p:ext uri="{BB962C8B-B14F-4D97-AF65-F5344CB8AC3E}">
        <p14:creationId xmlns:p14="http://schemas.microsoft.com/office/powerpoint/2010/main" val="379285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401250-3954-43DB-8629-046FB0C7F6F0}" type="datetimeFigureOut">
              <a:rPr lang="en-IN" smtClean="0"/>
              <a:t>17-02-2025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73D387-BC26-43A6-85B5-6F40E88ABCFB}" type="slidenum">
              <a:rPr lang="en-IN" smtClean="0"/>
              <a:t>‹#›</a:t>
            </a:fld>
            <a:endParaRPr lang="en-IN"/>
          </a:p>
        </p:txBody>
      </p:sp>
    </p:spTree>
    <p:extLst>
      <p:ext uri="{BB962C8B-B14F-4D97-AF65-F5344CB8AC3E}">
        <p14:creationId xmlns:p14="http://schemas.microsoft.com/office/powerpoint/2010/main" val="1358273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E401250-3954-43DB-8629-046FB0C7F6F0}"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3D387-BC26-43A6-85B5-6F40E88ABCFB}" type="slidenum">
              <a:rPr lang="en-IN" smtClean="0"/>
              <a:t>‹#›</a:t>
            </a:fld>
            <a:endParaRPr lang="en-IN"/>
          </a:p>
        </p:txBody>
      </p:sp>
    </p:spTree>
    <p:extLst>
      <p:ext uri="{BB962C8B-B14F-4D97-AF65-F5344CB8AC3E}">
        <p14:creationId xmlns:p14="http://schemas.microsoft.com/office/powerpoint/2010/main" val="3480027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E401250-3954-43DB-8629-046FB0C7F6F0}"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3D387-BC26-43A6-85B5-6F40E88ABCFB}"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34926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401250-3954-43DB-8629-046FB0C7F6F0}"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3D387-BC26-43A6-85B5-6F40E88ABCFB}" type="slidenum">
              <a:rPr lang="en-IN" smtClean="0"/>
              <a:t>‹#›</a:t>
            </a:fld>
            <a:endParaRPr lang="en-IN"/>
          </a:p>
        </p:txBody>
      </p:sp>
    </p:spTree>
    <p:extLst>
      <p:ext uri="{BB962C8B-B14F-4D97-AF65-F5344CB8AC3E}">
        <p14:creationId xmlns:p14="http://schemas.microsoft.com/office/powerpoint/2010/main" val="1727979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401250-3954-43DB-8629-046FB0C7F6F0}" type="datetimeFigureOut">
              <a:rPr lang="en-IN" smtClean="0"/>
              <a:t>17-02-2025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3D387-BC26-43A6-85B5-6F40E88ABCFB}" type="slidenum">
              <a:rPr lang="en-IN" smtClean="0"/>
              <a:t>‹#›</a:t>
            </a:fld>
            <a:endParaRPr lang="en-IN"/>
          </a:p>
        </p:txBody>
      </p:sp>
    </p:spTree>
    <p:extLst>
      <p:ext uri="{BB962C8B-B14F-4D97-AF65-F5344CB8AC3E}">
        <p14:creationId xmlns:p14="http://schemas.microsoft.com/office/powerpoint/2010/main" val="3386981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401250-3954-43DB-8629-046FB0C7F6F0}" type="datetimeFigureOut">
              <a:rPr lang="en-IN" smtClean="0"/>
              <a:t>17-02-2025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3D387-BC26-43A6-85B5-6F40E88ABCFB}" type="slidenum">
              <a:rPr lang="en-IN" smtClean="0"/>
              <a:t>‹#›</a:t>
            </a:fld>
            <a:endParaRPr lang="en-IN"/>
          </a:p>
        </p:txBody>
      </p:sp>
    </p:spTree>
    <p:extLst>
      <p:ext uri="{BB962C8B-B14F-4D97-AF65-F5344CB8AC3E}">
        <p14:creationId xmlns:p14="http://schemas.microsoft.com/office/powerpoint/2010/main" val="2441469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401250-3954-43DB-8629-046FB0C7F6F0}"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3D387-BC26-43A6-85B5-6F40E88ABCFB}" type="slidenum">
              <a:rPr lang="en-IN" smtClean="0"/>
              <a:t>‹#›</a:t>
            </a:fld>
            <a:endParaRPr lang="en-IN"/>
          </a:p>
        </p:txBody>
      </p:sp>
    </p:spTree>
    <p:extLst>
      <p:ext uri="{BB962C8B-B14F-4D97-AF65-F5344CB8AC3E}">
        <p14:creationId xmlns:p14="http://schemas.microsoft.com/office/powerpoint/2010/main" val="3555197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401250-3954-43DB-8629-046FB0C7F6F0}"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3D387-BC26-43A6-85B5-6F40E88ABCFB}" type="slidenum">
              <a:rPr lang="en-IN" smtClean="0"/>
              <a:t>‹#›</a:t>
            </a:fld>
            <a:endParaRPr lang="en-IN"/>
          </a:p>
        </p:txBody>
      </p:sp>
    </p:spTree>
    <p:extLst>
      <p:ext uri="{BB962C8B-B14F-4D97-AF65-F5344CB8AC3E}">
        <p14:creationId xmlns:p14="http://schemas.microsoft.com/office/powerpoint/2010/main" val="60585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401250-3954-43DB-8629-046FB0C7F6F0}"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3D387-BC26-43A6-85B5-6F40E88ABCFB}" type="slidenum">
              <a:rPr lang="en-IN" smtClean="0"/>
              <a:t>‹#›</a:t>
            </a:fld>
            <a:endParaRPr lang="en-IN"/>
          </a:p>
        </p:txBody>
      </p:sp>
    </p:spTree>
    <p:extLst>
      <p:ext uri="{BB962C8B-B14F-4D97-AF65-F5344CB8AC3E}">
        <p14:creationId xmlns:p14="http://schemas.microsoft.com/office/powerpoint/2010/main" val="92197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401250-3954-43DB-8629-046FB0C7F6F0}"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73D387-BC26-43A6-85B5-6F40E88ABCFB}" type="slidenum">
              <a:rPr lang="en-IN" smtClean="0"/>
              <a:t>‹#›</a:t>
            </a:fld>
            <a:endParaRPr lang="en-IN"/>
          </a:p>
        </p:txBody>
      </p:sp>
    </p:spTree>
    <p:extLst>
      <p:ext uri="{BB962C8B-B14F-4D97-AF65-F5344CB8AC3E}">
        <p14:creationId xmlns:p14="http://schemas.microsoft.com/office/powerpoint/2010/main" val="173324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401250-3954-43DB-8629-046FB0C7F6F0}" type="datetimeFigureOut">
              <a:rPr lang="en-IN" smtClean="0"/>
              <a:t>17-02-2025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73D387-BC26-43A6-85B5-6F40E88ABCFB}" type="slidenum">
              <a:rPr lang="en-IN" smtClean="0"/>
              <a:t>‹#›</a:t>
            </a:fld>
            <a:endParaRPr lang="en-IN"/>
          </a:p>
        </p:txBody>
      </p:sp>
    </p:spTree>
    <p:extLst>
      <p:ext uri="{BB962C8B-B14F-4D97-AF65-F5344CB8AC3E}">
        <p14:creationId xmlns:p14="http://schemas.microsoft.com/office/powerpoint/2010/main" val="414262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401250-3954-43DB-8629-046FB0C7F6F0}" type="datetimeFigureOut">
              <a:rPr lang="en-IN" smtClean="0"/>
              <a:t>17-02-2025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73D387-BC26-43A6-85B5-6F40E88ABCFB}" type="slidenum">
              <a:rPr lang="en-IN" smtClean="0"/>
              <a:t>‹#›</a:t>
            </a:fld>
            <a:endParaRPr lang="en-IN"/>
          </a:p>
        </p:txBody>
      </p:sp>
    </p:spTree>
    <p:extLst>
      <p:ext uri="{BB962C8B-B14F-4D97-AF65-F5344CB8AC3E}">
        <p14:creationId xmlns:p14="http://schemas.microsoft.com/office/powerpoint/2010/main" val="108386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E401250-3954-43DB-8629-046FB0C7F6F0}" type="datetimeFigureOut">
              <a:rPr lang="en-IN" smtClean="0"/>
              <a:t>17-02-2025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573D387-BC26-43A6-85B5-6F40E88ABCFB}" type="slidenum">
              <a:rPr lang="en-IN" smtClean="0"/>
              <a:t>‹#›</a:t>
            </a:fld>
            <a:endParaRPr lang="en-IN"/>
          </a:p>
        </p:txBody>
      </p:sp>
    </p:spTree>
    <p:extLst>
      <p:ext uri="{BB962C8B-B14F-4D97-AF65-F5344CB8AC3E}">
        <p14:creationId xmlns:p14="http://schemas.microsoft.com/office/powerpoint/2010/main" val="308996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E401250-3954-43DB-8629-046FB0C7F6F0}" type="datetimeFigureOut">
              <a:rPr lang="en-IN" smtClean="0"/>
              <a:t>17-02-2025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573D387-BC26-43A6-85B5-6F40E88ABCFB}" type="slidenum">
              <a:rPr lang="en-IN" smtClean="0"/>
              <a:t>‹#›</a:t>
            </a:fld>
            <a:endParaRPr lang="en-IN"/>
          </a:p>
        </p:txBody>
      </p:sp>
    </p:spTree>
    <p:extLst>
      <p:ext uri="{BB962C8B-B14F-4D97-AF65-F5344CB8AC3E}">
        <p14:creationId xmlns:p14="http://schemas.microsoft.com/office/powerpoint/2010/main" val="148807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E401250-3954-43DB-8629-046FB0C7F6F0}" type="datetimeFigureOut">
              <a:rPr lang="en-IN" smtClean="0"/>
              <a:t>17-02-2025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573D387-BC26-43A6-85B5-6F40E88ABCFB}" type="slidenum">
              <a:rPr lang="en-IN" smtClean="0"/>
              <a:t>‹#›</a:t>
            </a:fld>
            <a:endParaRPr lang="en-IN"/>
          </a:p>
        </p:txBody>
      </p:sp>
    </p:spTree>
    <p:extLst>
      <p:ext uri="{BB962C8B-B14F-4D97-AF65-F5344CB8AC3E}">
        <p14:creationId xmlns:p14="http://schemas.microsoft.com/office/powerpoint/2010/main" val="450337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401250-3954-43DB-8629-046FB0C7F6F0}" type="datetimeFigureOut">
              <a:rPr lang="en-IN" smtClean="0"/>
              <a:t>17-02-2025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73D387-BC26-43A6-85B5-6F40E88ABCFB}" type="slidenum">
              <a:rPr lang="en-IN" smtClean="0"/>
              <a:t>‹#›</a:t>
            </a:fld>
            <a:endParaRPr lang="en-IN"/>
          </a:p>
        </p:txBody>
      </p:sp>
    </p:spTree>
    <p:extLst>
      <p:ext uri="{BB962C8B-B14F-4D97-AF65-F5344CB8AC3E}">
        <p14:creationId xmlns:p14="http://schemas.microsoft.com/office/powerpoint/2010/main" val="3722860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E401250-3954-43DB-8629-046FB0C7F6F0}" type="datetimeFigureOut">
              <a:rPr lang="en-IN" smtClean="0"/>
              <a:t>17-02-2025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573D387-BC26-43A6-85B5-6F40E88ABCFB}" type="slidenum">
              <a:rPr lang="en-IN" smtClean="0"/>
              <a:t>‹#›</a:t>
            </a:fld>
            <a:endParaRPr lang="en-IN"/>
          </a:p>
        </p:txBody>
      </p:sp>
    </p:spTree>
    <p:extLst>
      <p:ext uri="{BB962C8B-B14F-4D97-AF65-F5344CB8AC3E}">
        <p14:creationId xmlns:p14="http://schemas.microsoft.com/office/powerpoint/2010/main" val="369190814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D051E-B6FC-976F-9E2A-56CA9D4D5544}"/>
              </a:ext>
            </a:extLst>
          </p:cNvPr>
          <p:cNvSpPr>
            <a:spLocks noGrp="1"/>
          </p:cNvSpPr>
          <p:nvPr>
            <p:ph type="ctrTitle"/>
          </p:nvPr>
        </p:nvSpPr>
        <p:spPr/>
        <p:txBody>
          <a:bodyPr/>
          <a:lstStyle/>
          <a:p>
            <a:r>
              <a:rPr lang="en-IN" dirty="0"/>
              <a:t>CHURN PREDICTION MODEL</a:t>
            </a:r>
          </a:p>
        </p:txBody>
      </p:sp>
      <p:sp>
        <p:nvSpPr>
          <p:cNvPr id="3" name="Subtitle 2">
            <a:extLst>
              <a:ext uri="{FF2B5EF4-FFF2-40B4-BE49-F238E27FC236}">
                <a16:creationId xmlns:a16="http://schemas.microsoft.com/office/drawing/2014/main" id="{F56F1975-AEAF-F510-B819-0F97C986E89B}"/>
              </a:ext>
            </a:extLst>
          </p:cNvPr>
          <p:cNvSpPr>
            <a:spLocks noGrp="1"/>
          </p:cNvSpPr>
          <p:nvPr>
            <p:ph type="subTitle" idx="1"/>
          </p:nvPr>
        </p:nvSpPr>
        <p:spPr/>
        <p:txBody>
          <a:bodyPr/>
          <a:lstStyle/>
          <a:p>
            <a:r>
              <a:rPr lang="en-IN"/>
              <a:t>SOUPARNA CHATTERJEE</a:t>
            </a:r>
            <a:endParaRPr lang="en-IN" dirty="0"/>
          </a:p>
        </p:txBody>
      </p:sp>
    </p:spTree>
    <p:extLst>
      <p:ext uri="{BB962C8B-B14F-4D97-AF65-F5344CB8AC3E}">
        <p14:creationId xmlns:p14="http://schemas.microsoft.com/office/powerpoint/2010/main" val="2535851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3187-A9F4-1A54-D588-D8C23D7C42B8}"/>
              </a:ext>
            </a:extLst>
          </p:cNvPr>
          <p:cNvSpPr>
            <a:spLocks noGrp="1"/>
          </p:cNvSpPr>
          <p:nvPr>
            <p:ph type="title"/>
          </p:nvPr>
        </p:nvSpPr>
        <p:spPr>
          <a:xfrm>
            <a:off x="646111" y="452718"/>
            <a:ext cx="10685565" cy="1400530"/>
          </a:xfrm>
        </p:spPr>
        <p:txBody>
          <a:bodyPr/>
          <a:lstStyle/>
          <a:p>
            <a:r>
              <a:rPr lang="en-US" dirty="0"/>
              <a:t>Preparing Data for Machine Learning Model</a:t>
            </a:r>
            <a:endParaRPr lang="en-IN" dirty="0"/>
          </a:p>
        </p:txBody>
      </p:sp>
      <p:sp>
        <p:nvSpPr>
          <p:cNvPr id="4" name="Rectangle 1">
            <a:extLst>
              <a:ext uri="{FF2B5EF4-FFF2-40B4-BE49-F238E27FC236}">
                <a16:creationId xmlns:a16="http://schemas.microsoft.com/office/drawing/2014/main" id="{44959FD8-CF78-5A20-98EA-9AE39DAE6165}"/>
              </a:ext>
            </a:extLst>
          </p:cNvPr>
          <p:cNvSpPr>
            <a:spLocks noGrp="1" noChangeArrowheads="1"/>
          </p:cNvSpPr>
          <p:nvPr>
            <p:ph idx="1"/>
          </p:nvPr>
        </p:nvSpPr>
        <p:spPr bwMode="auto">
          <a:xfrm>
            <a:off x="1103312" y="2119334"/>
            <a:ext cx="10685565"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rPr>
              <a:t>This code preprocesses telecom customer data for churn prediction: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mn-lt"/>
              </a:rPr>
              <a:t>Copying Data:</a:t>
            </a:r>
            <a:r>
              <a:rPr kumimoji="0" lang="en-US" altLang="en-US" b="0" i="0" u="none" strike="noStrike" cap="none" normalizeH="0" baseline="0" dirty="0">
                <a:ln>
                  <a:noFill/>
                </a:ln>
                <a:solidFill>
                  <a:schemeClr val="tx1"/>
                </a:solidFill>
                <a:effectLst/>
                <a:latin typeface="+mn-lt"/>
              </a:rPr>
              <a:t> A duplicate dataset (</a:t>
            </a:r>
            <a:r>
              <a:rPr kumimoji="0" lang="en-US" altLang="en-US" b="0" i="0" u="none" strike="noStrike" cap="none" normalizeH="0" baseline="0" dirty="0" err="1">
                <a:ln>
                  <a:noFill/>
                </a:ln>
                <a:solidFill>
                  <a:schemeClr val="tx1"/>
                </a:solidFill>
                <a:effectLst/>
                <a:latin typeface="+mn-lt"/>
              </a:rPr>
              <a:t>df_model</a:t>
            </a:r>
            <a:r>
              <a:rPr kumimoji="0" lang="en-US" altLang="en-US" b="0" i="0" u="none" strike="noStrike" cap="none" normalizeH="0" baseline="0" dirty="0">
                <a:ln>
                  <a:noFill/>
                </a:ln>
                <a:solidFill>
                  <a:schemeClr val="tx1"/>
                </a:solidFill>
                <a:effectLst/>
                <a:latin typeface="+mn-lt"/>
              </a:rPr>
              <a:t>) is created to ensure raw data remains unchanged.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mn-lt"/>
              </a:rPr>
              <a:t>Handling Missing Values:</a:t>
            </a:r>
            <a:r>
              <a:rPr kumimoji="0" lang="en-US" altLang="en-US" b="0" i="0" u="none" strike="noStrike" cap="none" normalizeH="0" baseline="0" dirty="0">
                <a:ln>
                  <a:noFill/>
                </a:ln>
                <a:solidFill>
                  <a:schemeClr val="tx1"/>
                </a:solidFill>
                <a:effectLst/>
                <a:latin typeface="+mn-lt"/>
              </a:rPr>
              <a:t> Numeric columns are filled with their mean values.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mn-lt"/>
              </a:rPr>
              <a:t>Encoding Categorical Variables:</a:t>
            </a:r>
            <a:r>
              <a:rPr kumimoji="0" lang="en-US" altLang="en-US" b="0" i="0" u="none" strike="noStrike" cap="none" normalizeH="0" baseline="0" dirty="0">
                <a:ln>
                  <a:noFill/>
                </a:ln>
                <a:solidFill>
                  <a:schemeClr val="tx1"/>
                </a:solidFill>
                <a:effectLst/>
                <a:latin typeface="+mn-lt"/>
              </a:rPr>
              <a:t> Label encoding converts categorical features into numeric values.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latin typeface="+mn-lt"/>
              </a:rPr>
              <a:t>Feature-Target Split:</a:t>
            </a:r>
            <a:r>
              <a:rPr kumimoji="0" lang="en-US" altLang="en-US" b="0" i="0" u="none" strike="noStrike" cap="none" normalizeH="0" baseline="0" dirty="0">
                <a:ln>
                  <a:noFill/>
                </a:ln>
                <a:solidFill>
                  <a:schemeClr val="tx1"/>
                </a:solidFill>
                <a:effectLst/>
                <a:latin typeface="+mn-lt"/>
              </a:rPr>
              <a:t> Separates input features (X) and target (y - churn status).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solidFill>
                  <a:schemeClr val="tx1"/>
                </a:solidFill>
                <a:effectLst/>
                <a:latin typeface="+mn-lt"/>
              </a:rPr>
              <a:t>Train-Test Split:</a:t>
            </a:r>
            <a:r>
              <a:rPr kumimoji="0" lang="en-US" altLang="en-US" b="0" i="0" u="none" strike="noStrike" cap="none" normalizeH="0" baseline="0" dirty="0">
                <a:ln>
                  <a:noFill/>
                </a:ln>
                <a:solidFill>
                  <a:schemeClr val="tx1"/>
                </a:solidFill>
                <a:effectLst/>
                <a:latin typeface="+mn-lt"/>
              </a:rPr>
              <a:t> Data is divided into 80% training and 20% testing for model evaluation.</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b="1" i="0" u="none" strike="noStrike" cap="none" normalizeH="0" baseline="0" dirty="0">
                <a:ln>
                  <a:noFill/>
                </a:ln>
                <a:solidFill>
                  <a:schemeClr val="tx1"/>
                </a:solidFill>
                <a:effectLst/>
                <a:latin typeface="+mn-lt"/>
              </a:rPr>
              <a:t>Feature Scaling:</a:t>
            </a:r>
            <a:r>
              <a:rPr kumimoji="0" lang="en-US" altLang="en-US" b="0" i="0" u="none" strike="noStrike" cap="none" normalizeH="0" baseline="0" dirty="0">
                <a:ln>
                  <a:noFill/>
                </a:ln>
                <a:solidFill>
                  <a:schemeClr val="tx1"/>
                </a:solidFill>
                <a:effectLst/>
                <a:latin typeface="+mn-lt"/>
              </a:rPr>
              <a:t> Standardization ensures uniform scaling across all numerical features.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rPr>
              <a:t>The processed dataset is ready for machine learning model training. [In 15]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499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73F8-B658-4BF7-68AD-2797AC0B9919}"/>
              </a:ext>
            </a:extLst>
          </p:cNvPr>
          <p:cNvSpPr>
            <a:spLocks noGrp="1"/>
          </p:cNvSpPr>
          <p:nvPr>
            <p:ph type="title"/>
          </p:nvPr>
        </p:nvSpPr>
        <p:spPr>
          <a:xfrm>
            <a:off x="646111" y="884902"/>
            <a:ext cx="9404723" cy="968345"/>
          </a:xfrm>
        </p:spPr>
        <p:txBody>
          <a:bodyPr/>
          <a:lstStyle/>
          <a:p>
            <a:r>
              <a:rPr lang="en-IN" dirty="0"/>
              <a:t>Churn Prediction Summary</a:t>
            </a:r>
          </a:p>
        </p:txBody>
      </p:sp>
      <p:sp>
        <p:nvSpPr>
          <p:cNvPr id="4" name="Rectangle 1">
            <a:extLst>
              <a:ext uri="{FF2B5EF4-FFF2-40B4-BE49-F238E27FC236}">
                <a16:creationId xmlns:a16="http://schemas.microsoft.com/office/drawing/2014/main" id="{AA97D11A-97D5-E201-5D55-EAF71914DACB}"/>
              </a:ext>
            </a:extLst>
          </p:cNvPr>
          <p:cNvSpPr>
            <a:spLocks noGrp="1" noChangeArrowheads="1"/>
          </p:cNvSpPr>
          <p:nvPr>
            <p:ph idx="1"/>
          </p:nvPr>
        </p:nvSpPr>
        <p:spPr bwMode="auto">
          <a:xfrm>
            <a:off x="1103313" y="3134996"/>
            <a:ext cx="1034143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n-lt"/>
              </a:rPr>
              <a:t>Logistic Regression</a:t>
            </a:r>
            <a:r>
              <a:rPr kumimoji="0" lang="en-US" altLang="en-US" sz="1800" b="0" i="0" u="none" strike="noStrike" cap="none" normalizeH="0" baseline="0" dirty="0">
                <a:ln>
                  <a:noFill/>
                </a:ln>
                <a:solidFill>
                  <a:schemeClr val="tx1"/>
                </a:solidFill>
                <a:effectLst/>
                <a:latin typeface="+mn-lt"/>
              </a:rPr>
              <a:t> performs best with </a:t>
            </a:r>
            <a:r>
              <a:rPr kumimoji="0" lang="en-US" altLang="en-US" sz="1800" b="1" i="0" u="none" strike="noStrike" cap="none" normalizeH="0" baseline="0" dirty="0">
                <a:ln>
                  <a:noFill/>
                </a:ln>
                <a:solidFill>
                  <a:schemeClr val="tx1"/>
                </a:solidFill>
                <a:effectLst/>
                <a:latin typeface="+mn-lt"/>
              </a:rPr>
              <a:t>81.48% accuracy</a:t>
            </a:r>
            <a:r>
              <a:rPr kumimoji="0" lang="en-US" altLang="en-US" sz="1800" b="0" i="0" u="none" strike="noStrike" cap="none" normalizeH="0" baseline="0" dirty="0">
                <a:ln>
                  <a:noFill/>
                </a:ln>
                <a:solidFill>
                  <a:schemeClr val="tx1"/>
                </a:solidFill>
                <a:effectLst/>
                <a:latin typeface="+mn-lt"/>
              </a:rPr>
              <a:t> and </a:t>
            </a:r>
            <a:r>
              <a:rPr kumimoji="0" lang="en-US" altLang="en-US" sz="1800" b="1" i="0" u="none" strike="noStrike" cap="none" normalizeH="0" baseline="0" dirty="0">
                <a:ln>
                  <a:noFill/>
                </a:ln>
                <a:solidFill>
                  <a:schemeClr val="tx1"/>
                </a:solidFill>
                <a:effectLst/>
                <a:latin typeface="+mn-lt"/>
              </a:rPr>
              <a:t>86.06% ROC AUC</a:t>
            </a:r>
            <a:r>
              <a:rPr kumimoji="0" lang="en-US" altLang="en-US" sz="1800" b="0" i="0" u="none" strike="noStrike" cap="none" normalizeH="0" baseline="0" dirty="0">
                <a:ln>
                  <a:noFill/>
                </a:ln>
                <a:solidFill>
                  <a:schemeClr val="tx1"/>
                </a:solidFill>
                <a:effectLst/>
                <a:latin typeface="+mn-lt"/>
              </a:rPr>
              <a:t>, but recall for churners (1) is only </a:t>
            </a:r>
            <a:r>
              <a:rPr kumimoji="0" lang="en-US" altLang="en-US" sz="1800" b="1" i="0" u="none" strike="noStrike" cap="none" normalizeH="0" baseline="0" dirty="0">
                <a:ln>
                  <a:noFill/>
                </a:ln>
                <a:solidFill>
                  <a:schemeClr val="tx1"/>
                </a:solidFill>
                <a:effectLst/>
                <a:latin typeface="+mn-lt"/>
              </a:rPr>
              <a:t>56%</a:t>
            </a:r>
            <a:r>
              <a:rPr kumimoji="0" lang="en-US" altLang="en-US" sz="18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n-lt"/>
              </a:rPr>
              <a:t>Random Forest</a:t>
            </a:r>
            <a:r>
              <a:rPr kumimoji="0" lang="en-US" altLang="en-US" sz="1800" b="0" i="0" u="none" strike="noStrike" cap="none" normalizeH="0" baseline="0" dirty="0">
                <a:ln>
                  <a:noFill/>
                </a:ln>
                <a:solidFill>
                  <a:schemeClr val="tx1"/>
                </a:solidFill>
                <a:effectLst/>
                <a:latin typeface="+mn-lt"/>
              </a:rPr>
              <a:t> has </a:t>
            </a:r>
            <a:r>
              <a:rPr kumimoji="0" lang="en-US" altLang="en-US" sz="1800" b="1" i="0" u="none" strike="noStrike" cap="none" normalizeH="0" baseline="0" dirty="0">
                <a:ln>
                  <a:noFill/>
                </a:ln>
                <a:solidFill>
                  <a:schemeClr val="tx1"/>
                </a:solidFill>
                <a:effectLst/>
                <a:latin typeface="+mn-lt"/>
              </a:rPr>
              <a:t>79.70% accuracy</a:t>
            </a:r>
            <a:r>
              <a:rPr kumimoji="0" lang="en-US" altLang="en-US" sz="1800" b="0" i="0" u="none" strike="noStrike" cap="none" normalizeH="0" baseline="0" dirty="0">
                <a:ln>
                  <a:noFill/>
                </a:ln>
                <a:solidFill>
                  <a:schemeClr val="tx1"/>
                </a:solidFill>
                <a:effectLst/>
                <a:latin typeface="+mn-lt"/>
              </a:rPr>
              <a:t> and </a:t>
            </a:r>
            <a:r>
              <a:rPr kumimoji="0" lang="en-US" altLang="en-US" sz="1800" b="1" i="0" u="none" strike="noStrike" cap="none" normalizeH="0" baseline="0" dirty="0">
                <a:ln>
                  <a:noFill/>
                </a:ln>
                <a:solidFill>
                  <a:schemeClr val="tx1"/>
                </a:solidFill>
                <a:effectLst/>
                <a:latin typeface="+mn-lt"/>
              </a:rPr>
              <a:t>83.89% ROC AUC</a:t>
            </a:r>
            <a:r>
              <a:rPr kumimoji="0" lang="en-US" altLang="en-US" sz="1800" b="0" i="0" u="none" strike="noStrike" cap="none" normalizeH="0" baseline="0" dirty="0">
                <a:ln>
                  <a:noFill/>
                </a:ln>
                <a:solidFill>
                  <a:schemeClr val="tx1"/>
                </a:solidFill>
                <a:effectLst/>
                <a:latin typeface="+mn-lt"/>
              </a:rPr>
              <a:t>, but struggles more with churn recall (</a:t>
            </a:r>
            <a:r>
              <a:rPr kumimoji="0" lang="en-US" altLang="en-US" sz="1800" b="1" i="0" u="none" strike="noStrike" cap="none" normalizeH="0" baseline="0" dirty="0">
                <a:ln>
                  <a:noFill/>
                </a:ln>
                <a:solidFill>
                  <a:schemeClr val="tx1"/>
                </a:solidFill>
                <a:effectLst/>
                <a:latin typeface="+mn-lt"/>
              </a:rPr>
              <a:t>48%</a:t>
            </a:r>
            <a:r>
              <a:rPr kumimoji="0" lang="en-US" altLang="en-US" sz="18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n-lt"/>
              </a:rPr>
              <a:t>Key churn predictors</a:t>
            </a:r>
            <a:r>
              <a:rPr kumimoji="0" lang="en-US" altLang="en-US" sz="1800" b="0" i="0" u="none" strike="noStrike" cap="none" normalizeH="0" baseline="0" dirty="0">
                <a:ln>
                  <a:noFill/>
                </a:ln>
                <a:solidFill>
                  <a:schemeClr val="tx1"/>
                </a:solidFill>
                <a:effectLst/>
                <a:latin typeface="+mn-lt"/>
              </a:rPr>
              <a:t>: </a:t>
            </a:r>
            <a:r>
              <a:rPr kumimoji="0" lang="en-US" altLang="en-US" sz="1800" b="1" i="0" u="none" strike="noStrike" cap="none" normalizeH="0" baseline="0" dirty="0">
                <a:ln>
                  <a:noFill/>
                </a:ln>
                <a:solidFill>
                  <a:schemeClr val="tx1"/>
                </a:solidFill>
                <a:effectLst/>
                <a:latin typeface="+mn-lt"/>
              </a:rPr>
              <a:t>tenure, monthly charges, and contract type</a:t>
            </a:r>
            <a:r>
              <a:rPr kumimoji="0" lang="en-US" altLang="en-US" sz="18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n-lt"/>
              </a:rPr>
              <a:t>Improvements needed</a:t>
            </a:r>
            <a:r>
              <a:rPr kumimoji="0" lang="en-US" altLang="en-US" sz="1800" b="0" i="0" u="none" strike="noStrike" cap="none" normalizeH="0" baseline="0" dirty="0">
                <a:ln>
                  <a:noFill/>
                </a:ln>
                <a:solidFill>
                  <a:schemeClr val="tx1"/>
                </a:solidFill>
                <a:effectLst/>
                <a:latin typeface="+mn-lt"/>
              </a:rPr>
              <a:t>: Balance dataset (</a:t>
            </a:r>
            <a:r>
              <a:rPr kumimoji="0" lang="en-US" altLang="en-US" sz="1800" b="1" i="0" u="none" strike="noStrike" cap="none" normalizeH="0" baseline="0" dirty="0">
                <a:ln>
                  <a:noFill/>
                </a:ln>
                <a:solidFill>
                  <a:schemeClr val="tx1"/>
                </a:solidFill>
                <a:effectLst/>
                <a:latin typeface="+mn-lt"/>
              </a:rPr>
              <a:t>SMOTE</a:t>
            </a:r>
            <a:r>
              <a:rPr kumimoji="0" lang="en-US" altLang="en-US" sz="1800" b="0" i="0" u="none" strike="noStrike" cap="none" normalizeH="0" baseline="0" dirty="0">
                <a:ln>
                  <a:noFill/>
                </a:ln>
                <a:solidFill>
                  <a:schemeClr val="tx1"/>
                </a:solidFill>
                <a:effectLst/>
                <a:latin typeface="+mn-lt"/>
              </a:rPr>
              <a:t>), optimize models (</a:t>
            </a:r>
            <a:r>
              <a:rPr kumimoji="0" lang="en-US" altLang="en-US" sz="1800" b="1" i="0" u="none" strike="noStrike" cap="none" normalizeH="0" baseline="0" dirty="0" err="1">
                <a:ln>
                  <a:noFill/>
                </a:ln>
                <a:solidFill>
                  <a:schemeClr val="tx1"/>
                </a:solidFill>
                <a:effectLst/>
                <a:latin typeface="+mn-lt"/>
              </a:rPr>
              <a:t>XGBoost</a:t>
            </a:r>
            <a:r>
              <a:rPr kumimoji="0" lang="en-US" altLang="en-US" sz="1800" b="1" i="0" u="none" strike="noStrike" cap="none" normalizeH="0" baseline="0" dirty="0">
                <a:ln>
                  <a:noFill/>
                </a:ln>
                <a:solidFill>
                  <a:schemeClr val="tx1"/>
                </a:solidFill>
                <a:effectLst/>
                <a:latin typeface="+mn-lt"/>
              </a:rPr>
              <a:t>, </a:t>
            </a:r>
            <a:r>
              <a:rPr kumimoji="0" lang="en-US" altLang="en-US" sz="1800" b="1" i="0" u="none" strike="noStrike" cap="none" normalizeH="0" baseline="0" dirty="0" err="1">
                <a:ln>
                  <a:noFill/>
                </a:ln>
                <a:solidFill>
                  <a:schemeClr val="tx1"/>
                </a:solidFill>
                <a:effectLst/>
                <a:latin typeface="+mn-lt"/>
              </a:rPr>
              <a:t>LightGBM</a:t>
            </a:r>
            <a:r>
              <a:rPr kumimoji="0" lang="en-US" altLang="en-US" sz="1800" b="0" i="0" u="none" strike="noStrike" cap="none" normalizeH="0" baseline="0" dirty="0">
                <a:ln>
                  <a:noFill/>
                </a:ln>
                <a:solidFill>
                  <a:schemeClr val="tx1"/>
                </a:solidFill>
                <a:effectLst/>
                <a:latin typeface="+mn-lt"/>
              </a:rPr>
              <a:t>), and fine-tune hyperparameters. [In 16]</a:t>
            </a:r>
          </a:p>
        </p:txBody>
      </p:sp>
    </p:spTree>
    <p:extLst>
      <p:ext uri="{BB962C8B-B14F-4D97-AF65-F5344CB8AC3E}">
        <p14:creationId xmlns:p14="http://schemas.microsoft.com/office/powerpoint/2010/main" val="1963709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E251-DEFF-1380-D460-38203BAC1A5B}"/>
              </a:ext>
            </a:extLst>
          </p:cNvPr>
          <p:cNvSpPr>
            <a:spLocks noGrp="1"/>
          </p:cNvSpPr>
          <p:nvPr>
            <p:ph type="title"/>
          </p:nvPr>
        </p:nvSpPr>
        <p:spPr/>
        <p:txBody>
          <a:bodyPr/>
          <a:lstStyle/>
          <a:p>
            <a:r>
              <a:rPr lang="en-IN" dirty="0"/>
              <a:t>Churn Prediction Model Evaluation</a:t>
            </a:r>
          </a:p>
        </p:txBody>
      </p:sp>
      <p:sp>
        <p:nvSpPr>
          <p:cNvPr id="4" name="Rectangle 1">
            <a:extLst>
              <a:ext uri="{FF2B5EF4-FFF2-40B4-BE49-F238E27FC236}">
                <a16:creationId xmlns:a16="http://schemas.microsoft.com/office/drawing/2014/main" id="{A0AE13D9-9095-9A7E-AEBB-F9699B114892}"/>
              </a:ext>
            </a:extLst>
          </p:cNvPr>
          <p:cNvSpPr>
            <a:spLocks noGrp="1" noChangeArrowheads="1"/>
          </p:cNvSpPr>
          <p:nvPr>
            <p:ph idx="1"/>
          </p:nvPr>
        </p:nvSpPr>
        <p:spPr bwMode="auto">
          <a:xfrm>
            <a:off x="309710" y="2973428"/>
            <a:ext cx="1131202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Logistic Regression</a:t>
            </a:r>
            <a:r>
              <a:rPr kumimoji="0" lang="en-US" altLang="en-US" sz="1800" b="0" i="0" u="none" strike="noStrike" cap="none" normalizeH="0" baseline="0" dirty="0">
                <a:ln>
                  <a:noFill/>
                </a:ln>
                <a:solidFill>
                  <a:schemeClr val="tx1"/>
                </a:solidFill>
                <a:effectLst/>
                <a:latin typeface="Arial" panose="020B0604020202020204" pitchFamily="34" charset="0"/>
              </a:rPr>
              <a:t> achieved the highest </a:t>
            </a:r>
            <a:r>
              <a:rPr kumimoji="0" lang="en-US" altLang="en-US" sz="1800" b="1" i="0" u="none" strike="noStrike" cap="none" normalizeH="0" baseline="0" dirty="0">
                <a:ln>
                  <a:noFill/>
                </a:ln>
                <a:solidFill>
                  <a:schemeClr val="tx1"/>
                </a:solidFill>
                <a:effectLst/>
                <a:latin typeface="Arial" panose="020B0604020202020204" pitchFamily="34" charset="0"/>
              </a:rPr>
              <a:t>Test ROC AUC</a:t>
            </a:r>
            <a:r>
              <a:rPr kumimoji="0" lang="en-US" altLang="en-US" sz="1800" b="0" i="0" u="none" strike="noStrike" cap="none" normalizeH="0" baseline="0" dirty="0">
                <a:ln>
                  <a:noFill/>
                </a:ln>
                <a:solidFill>
                  <a:schemeClr val="tx1"/>
                </a:solidFill>
                <a:effectLst/>
                <a:latin typeface="Arial" panose="020B0604020202020204" pitchFamily="34" charset="0"/>
              </a:rPr>
              <a:t>, making it the best-performing model for predicting churn.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Random Forest &amp; Gradient Boosting</a:t>
            </a:r>
            <a:r>
              <a:rPr kumimoji="0" lang="en-US" altLang="en-US" sz="1800" b="0" i="0" u="none" strike="noStrike" cap="none" normalizeH="0" baseline="0" dirty="0">
                <a:ln>
                  <a:noFill/>
                </a:ln>
                <a:solidFill>
                  <a:schemeClr val="tx1"/>
                </a:solidFill>
                <a:effectLst/>
                <a:latin typeface="Arial" panose="020B0604020202020204" pitchFamily="34" charset="0"/>
              </a:rPr>
              <a:t> showed strong accuracy but struggled with recall, indicating room for improvement in detecting churners.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r>
              <a:rPr kumimoji="0" lang="en-US" altLang="en-US" sz="1800" b="0" i="0" u="none" strike="noStrike" cap="none" normalizeH="0" baseline="0" dirty="0">
                <a:ln>
                  <a:noFill/>
                </a:ln>
                <a:solidFill>
                  <a:schemeClr val="tx1"/>
                </a:solidFill>
                <a:effectLst/>
                <a:latin typeface="Arial" panose="020B0604020202020204" pitchFamily="34" charset="0"/>
              </a:rPr>
              <a:t>: Tenure, monthly charges, and contract type were the top predictors of customer churn.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Insights</a:t>
            </a:r>
            <a:r>
              <a:rPr kumimoji="0" lang="en-US" altLang="en-US" sz="1800" b="0" i="0" u="none" strike="noStrike" cap="none" normalizeH="0" baseline="0" dirty="0">
                <a:ln>
                  <a:noFill/>
                </a:ln>
                <a:solidFill>
                  <a:schemeClr val="tx1"/>
                </a:solidFill>
                <a:effectLst/>
                <a:latin typeface="Arial" panose="020B0604020202020204" pitchFamily="34" charset="0"/>
              </a:rPr>
              <a:t>: Models performed well overall, but </a:t>
            </a:r>
            <a:r>
              <a:rPr kumimoji="0" lang="en-US" altLang="en-US" sz="1800" b="0" i="0" u="none" strike="noStrike" cap="none" normalizeH="0" baseline="0" dirty="0" err="1">
                <a:ln>
                  <a:noFill/>
                </a:ln>
                <a:solidFill>
                  <a:schemeClr val="tx1"/>
                </a:solidFill>
                <a:effectLst/>
                <a:latin typeface="Arial" panose="020B0604020202020204" pitchFamily="34" charset="0"/>
              </a:rPr>
              <a:t>clss</a:t>
            </a:r>
            <a:r>
              <a:rPr kumimoji="0" lang="en-US" altLang="en-US" sz="1800" b="0" i="0" u="none" strike="noStrike" cap="none" normalizeH="0" baseline="0" dirty="0">
                <a:ln>
                  <a:noFill/>
                </a:ln>
                <a:solidFill>
                  <a:schemeClr val="tx1"/>
                </a:solidFill>
                <a:effectLst/>
                <a:latin typeface="Arial" panose="020B0604020202020204" pitchFamily="34" charset="0"/>
              </a:rPr>
              <a:t> imbalance may have impacted recall for churn cases. [In 17]</a:t>
            </a:r>
          </a:p>
        </p:txBody>
      </p:sp>
    </p:spTree>
    <p:extLst>
      <p:ext uri="{BB962C8B-B14F-4D97-AF65-F5344CB8AC3E}">
        <p14:creationId xmlns:p14="http://schemas.microsoft.com/office/powerpoint/2010/main" val="27995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5F2A-B469-267C-A901-045D91377633}"/>
              </a:ext>
            </a:extLst>
          </p:cNvPr>
          <p:cNvSpPr>
            <a:spLocks noGrp="1"/>
          </p:cNvSpPr>
          <p:nvPr>
            <p:ph type="title"/>
          </p:nvPr>
        </p:nvSpPr>
        <p:spPr/>
        <p:txBody>
          <a:bodyPr/>
          <a:lstStyle/>
          <a:p>
            <a:r>
              <a:rPr lang="en-US" dirty="0"/>
              <a:t>Optimized Random Forest for Churn Prediction</a:t>
            </a:r>
            <a:endParaRPr lang="en-IN" dirty="0"/>
          </a:p>
        </p:txBody>
      </p:sp>
      <p:sp>
        <p:nvSpPr>
          <p:cNvPr id="4" name="Rectangle 1">
            <a:extLst>
              <a:ext uri="{FF2B5EF4-FFF2-40B4-BE49-F238E27FC236}">
                <a16:creationId xmlns:a16="http://schemas.microsoft.com/office/drawing/2014/main" id="{08EA58AB-F1B8-F4AE-7844-E68628320F43}"/>
              </a:ext>
            </a:extLst>
          </p:cNvPr>
          <p:cNvSpPr>
            <a:spLocks noGrp="1" noChangeArrowheads="1"/>
          </p:cNvSpPr>
          <p:nvPr>
            <p:ph idx="1"/>
          </p:nvPr>
        </p:nvSpPr>
        <p:spPr bwMode="auto">
          <a:xfrm>
            <a:off x="646111" y="2911873"/>
            <a:ext cx="1070350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Grid Search Optimization</a:t>
            </a:r>
            <a:r>
              <a:rPr kumimoji="0" lang="en-US" altLang="en-US" b="0" i="0" u="none" strike="noStrike" cap="none" normalizeH="0" baseline="0" dirty="0">
                <a:ln>
                  <a:noFill/>
                </a:ln>
                <a:solidFill>
                  <a:schemeClr val="tx1"/>
                </a:solidFill>
                <a:effectLst/>
                <a:latin typeface="+mn-lt"/>
              </a:rPr>
              <a:t>: Tuned key hyperparameters (</a:t>
            </a:r>
            <a:r>
              <a:rPr kumimoji="0" lang="en-US" altLang="en-US" b="0" i="0" u="none" strike="noStrike" cap="none" normalizeH="0" baseline="0" dirty="0" err="1">
                <a:ln>
                  <a:noFill/>
                </a:ln>
                <a:solidFill>
                  <a:schemeClr val="tx1"/>
                </a:solidFill>
                <a:effectLst/>
                <a:latin typeface="+mn-lt"/>
              </a:rPr>
              <a:t>max_depth</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n_estimators</a:t>
            </a:r>
            <a:r>
              <a:rPr kumimoji="0" lang="en-US" altLang="en-US" b="0" i="0" u="none" strike="noStrike" cap="none" normalizeH="0" baseline="0" dirty="0">
                <a:ln>
                  <a:noFill/>
                </a:ln>
                <a:solidFill>
                  <a:schemeClr val="tx1"/>
                </a:solidFill>
                <a:effectLst/>
                <a:latin typeface="+mn-lt"/>
              </a:rPr>
              <a:t>) for a balanced </a:t>
            </a:r>
            <a:r>
              <a:rPr kumimoji="0" lang="en-US" altLang="en-US" b="1" i="0" u="none" strike="noStrike" cap="none" normalizeH="0" baseline="0" dirty="0">
                <a:ln>
                  <a:noFill/>
                </a:ln>
                <a:solidFill>
                  <a:schemeClr val="tx1"/>
                </a:solidFill>
                <a:effectLst/>
                <a:latin typeface="+mn-lt"/>
              </a:rPr>
              <a:t>ROC AUC score</a:t>
            </a:r>
            <a:r>
              <a:rPr kumimoji="0" lang="en-US" altLang="en-US"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Best Model Performance</a:t>
            </a:r>
            <a:r>
              <a:rPr kumimoji="0" lang="en-US" altLang="en-US" b="0" i="0" u="none" strike="noStrike" cap="none" normalizeH="0" baseline="0" dirty="0">
                <a:ln>
                  <a:noFill/>
                </a:ln>
                <a:solidFill>
                  <a:schemeClr val="tx1"/>
                </a:solidFill>
                <a:effectLst/>
                <a:latin typeface="+mn-lt"/>
              </a:rPr>
              <a:t>: </a:t>
            </a:r>
            <a:r>
              <a:rPr kumimoji="0" lang="en-US" altLang="en-US" b="1" i="0" u="none" strike="noStrike" cap="none" normalizeH="0" baseline="0" dirty="0">
                <a:ln>
                  <a:noFill/>
                </a:ln>
                <a:solidFill>
                  <a:schemeClr val="tx1"/>
                </a:solidFill>
                <a:effectLst/>
                <a:latin typeface="+mn-lt"/>
              </a:rPr>
              <a:t>Test Accuracy</a:t>
            </a:r>
            <a:r>
              <a:rPr kumimoji="0" lang="en-US" altLang="en-US" b="0" i="0" u="none" strike="noStrike" cap="none" normalizeH="0" baseline="0" dirty="0">
                <a:ln>
                  <a:noFill/>
                </a:ln>
                <a:solidFill>
                  <a:schemeClr val="tx1"/>
                </a:solidFill>
                <a:effectLst/>
                <a:latin typeface="+mn-lt"/>
              </a:rPr>
              <a:t> of {</a:t>
            </a:r>
            <a:r>
              <a:rPr kumimoji="0" lang="en-US" altLang="en-US" b="0" i="0" u="none" strike="noStrike" cap="none" normalizeH="0" baseline="0" dirty="0" err="1">
                <a:ln>
                  <a:noFill/>
                </a:ln>
                <a:solidFill>
                  <a:schemeClr val="tx1"/>
                </a:solidFill>
                <a:effectLst/>
                <a:latin typeface="+mn-lt"/>
              </a:rPr>
              <a:t>accuracy_score</a:t>
            </a:r>
            <a:r>
              <a:rPr kumimoji="0" lang="en-US" altLang="en-US" b="0" i="0" u="none" strike="noStrike" cap="none" normalizeH="0" baseline="0" dirty="0">
                <a:ln>
                  <a:noFill/>
                </a:ln>
                <a:solidFill>
                  <a:schemeClr val="tx1"/>
                </a:solidFill>
                <a:effectLst/>
                <a:latin typeface="+mn-lt"/>
              </a:rPr>
              <a:t>(</a:t>
            </a:r>
            <a:r>
              <a:rPr kumimoji="0" lang="en-US" altLang="en-US" b="0" i="0" u="none" strike="noStrike" cap="none" normalizeH="0" baseline="0" dirty="0" err="1">
                <a:ln>
                  <a:noFill/>
                </a:ln>
                <a:solidFill>
                  <a:schemeClr val="tx1"/>
                </a:solidFill>
                <a:effectLst/>
                <a:latin typeface="+mn-lt"/>
              </a:rPr>
              <a:t>y_test</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best_model.predict</a:t>
            </a:r>
            <a:r>
              <a:rPr kumimoji="0" lang="en-US" altLang="en-US" b="0" i="0" u="none" strike="noStrike" cap="none" normalizeH="0" baseline="0" dirty="0">
                <a:ln>
                  <a:noFill/>
                </a:ln>
                <a:solidFill>
                  <a:schemeClr val="tx1"/>
                </a:solidFill>
                <a:effectLst/>
                <a:latin typeface="+mn-lt"/>
              </a:rPr>
              <a:t>(</a:t>
            </a:r>
            <a:r>
              <a:rPr kumimoji="0" lang="en-US" altLang="en-US" b="0" i="0" u="none" strike="noStrike" cap="none" normalizeH="0" baseline="0" dirty="0" err="1">
                <a:ln>
                  <a:noFill/>
                </a:ln>
                <a:solidFill>
                  <a:schemeClr val="tx1"/>
                </a:solidFill>
                <a:effectLst/>
                <a:latin typeface="+mn-lt"/>
              </a:rPr>
              <a:t>X_test_scaled</a:t>
            </a:r>
            <a:r>
              <a:rPr kumimoji="0" lang="en-US" altLang="en-US" b="0" i="0" u="none" strike="noStrike" cap="none" normalizeH="0" baseline="0" dirty="0">
                <a:ln>
                  <a:noFill/>
                </a:ln>
                <a:solidFill>
                  <a:schemeClr val="tx1"/>
                </a:solidFill>
                <a:effectLst/>
                <a:latin typeface="+mn-lt"/>
              </a:rPr>
              <a:t>)):.4f} and </a:t>
            </a:r>
            <a:r>
              <a:rPr kumimoji="0" lang="en-US" altLang="en-US" b="1" i="0" u="none" strike="noStrike" cap="none" normalizeH="0" baseline="0" dirty="0">
                <a:ln>
                  <a:noFill/>
                </a:ln>
                <a:solidFill>
                  <a:schemeClr val="tx1"/>
                </a:solidFill>
                <a:effectLst/>
                <a:latin typeface="+mn-lt"/>
              </a:rPr>
              <a:t>ROC AUC</a:t>
            </a:r>
            <a:r>
              <a:rPr kumimoji="0" lang="en-US" altLang="en-US" b="0" i="0" u="none" strike="noStrike" cap="none" normalizeH="0" baseline="0" dirty="0">
                <a:ln>
                  <a:noFill/>
                </a:ln>
                <a:solidFill>
                  <a:schemeClr val="tx1"/>
                </a:solidFill>
                <a:effectLst/>
                <a:latin typeface="+mn-lt"/>
              </a:rPr>
              <a:t> of {</a:t>
            </a:r>
            <a:r>
              <a:rPr kumimoji="0" lang="en-US" altLang="en-US" b="0" i="0" u="none" strike="noStrike" cap="none" normalizeH="0" baseline="0" dirty="0" err="1">
                <a:ln>
                  <a:noFill/>
                </a:ln>
                <a:solidFill>
                  <a:schemeClr val="tx1"/>
                </a:solidFill>
                <a:effectLst/>
                <a:latin typeface="+mn-lt"/>
              </a:rPr>
              <a:t>roc_auc_score</a:t>
            </a:r>
            <a:r>
              <a:rPr kumimoji="0" lang="en-US" altLang="en-US" b="0" i="0" u="none" strike="noStrike" cap="none" normalizeH="0" baseline="0" dirty="0">
                <a:ln>
                  <a:noFill/>
                </a:ln>
                <a:solidFill>
                  <a:schemeClr val="tx1"/>
                </a:solidFill>
                <a:effectLst/>
                <a:latin typeface="+mn-lt"/>
              </a:rPr>
              <a:t>(</a:t>
            </a:r>
            <a:r>
              <a:rPr kumimoji="0" lang="en-US" altLang="en-US" b="0" i="0" u="none" strike="noStrike" cap="none" normalizeH="0" baseline="0" dirty="0" err="1">
                <a:ln>
                  <a:noFill/>
                </a:ln>
                <a:solidFill>
                  <a:schemeClr val="tx1"/>
                </a:solidFill>
                <a:effectLst/>
                <a:latin typeface="+mn-lt"/>
              </a:rPr>
              <a:t>y_test</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best_model.predict_proba</a:t>
            </a:r>
            <a:r>
              <a:rPr kumimoji="0" lang="en-US" altLang="en-US" b="0" i="0" u="none" strike="noStrike" cap="none" normalizeH="0" baseline="0" dirty="0">
                <a:ln>
                  <a:noFill/>
                </a:ln>
                <a:solidFill>
                  <a:schemeClr val="tx1"/>
                </a:solidFill>
                <a:effectLst/>
                <a:latin typeface="+mn-lt"/>
              </a:rPr>
              <a:t>(</a:t>
            </a:r>
            <a:r>
              <a:rPr kumimoji="0" lang="en-US" altLang="en-US" b="0" i="0" u="none" strike="noStrike" cap="none" normalizeH="0" baseline="0" dirty="0" err="1">
                <a:ln>
                  <a:noFill/>
                </a:ln>
                <a:solidFill>
                  <a:schemeClr val="tx1"/>
                </a:solidFill>
                <a:effectLst/>
                <a:latin typeface="+mn-lt"/>
              </a:rPr>
              <a:t>X_test_scaled</a:t>
            </a:r>
            <a:r>
              <a:rPr kumimoji="0" lang="en-US" altLang="en-US" b="0" i="0" u="none" strike="noStrike" cap="none" normalizeH="0" baseline="0" dirty="0">
                <a:ln>
                  <a:noFill/>
                </a:ln>
                <a:solidFill>
                  <a:schemeClr val="tx1"/>
                </a:solidFill>
                <a:effectLst/>
                <a:latin typeface="+mn-lt"/>
              </a:rPr>
              <a:t>)[:, 1]):.4f}.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Top Predictors</a:t>
            </a:r>
            <a:r>
              <a:rPr kumimoji="0" lang="en-US" altLang="en-US" b="0" i="0" u="none" strike="noStrike" cap="none" normalizeH="0" baseline="0" dirty="0">
                <a:ln>
                  <a:noFill/>
                </a:ln>
                <a:solidFill>
                  <a:schemeClr val="tx1"/>
                </a:solidFill>
                <a:effectLst/>
                <a:latin typeface="+mn-lt"/>
              </a:rPr>
              <a:t>: Key influencing factors identified via </a:t>
            </a:r>
            <a:r>
              <a:rPr kumimoji="0" lang="en-US" altLang="en-US" b="1" i="0" u="none" strike="noStrike" cap="none" normalizeH="0" baseline="0" dirty="0">
                <a:ln>
                  <a:noFill/>
                </a:ln>
                <a:solidFill>
                  <a:schemeClr val="tx1"/>
                </a:solidFill>
                <a:effectLst/>
                <a:latin typeface="+mn-lt"/>
              </a:rPr>
              <a:t>feature importance analysis</a:t>
            </a:r>
            <a:r>
              <a:rPr kumimoji="0" lang="en-US" altLang="en-US" b="0" i="0" u="none" strike="noStrike" cap="none" normalizeH="0" baseline="0" dirty="0">
                <a:ln>
                  <a:noFill/>
                </a:ln>
                <a:solidFill>
                  <a:schemeClr val="tx1"/>
                </a:solidFill>
                <a:effectLst/>
                <a:latin typeface="+mn-lt"/>
              </a:rPr>
              <a:t>. [In 19]</a:t>
            </a:r>
          </a:p>
        </p:txBody>
      </p:sp>
    </p:spTree>
    <p:extLst>
      <p:ext uri="{BB962C8B-B14F-4D97-AF65-F5344CB8AC3E}">
        <p14:creationId xmlns:p14="http://schemas.microsoft.com/office/powerpoint/2010/main" val="3882980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3449-58FC-CDAA-6D7E-5C1A3B875E3E}"/>
              </a:ext>
            </a:extLst>
          </p:cNvPr>
          <p:cNvSpPr>
            <a:spLocks noGrp="1"/>
          </p:cNvSpPr>
          <p:nvPr>
            <p:ph type="title"/>
          </p:nvPr>
        </p:nvSpPr>
        <p:spPr>
          <a:xfrm>
            <a:off x="646111" y="934496"/>
            <a:ext cx="9404723" cy="1507253"/>
          </a:xfrm>
        </p:spPr>
        <p:txBody>
          <a:bodyPr/>
          <a:lstStyle/>
          <a:p>
            <a:r>
              <a:rPr lang="en-US" dirty="0"/>
              <a:t>Churn Prediction Using Random Forest</a:t>
            </a:r>
            <a:endParaRPr lang="en-IN" dirty="0"/>
          </a:p>
        </p:txBody>
      </p:sp>
      <p:sp>
        <p:nvSpPr>
          <p:cNvPr id="4" name="Rectangle 1">
            <a:extLst>
              <a:ext uri="{FF2B5EF4-FFF2-40B4-BE49-F238E27FC236}">
                <a16:creationId xmlns:a16="http://schemas.microsoft.com/office/drawing/2014/main" id="{FD73216A-CAC8-2C63-4338-33B685A2961D}"/>
              </a:ext>
            </a:extLst>
          </p:cNvPr>
          <p:cNvSpPr>
            <a:spLocks noGrp="1" noChangeArrowheads="1"/>
          </p:cNvSpPr>
          <p:nvPr>
            <p:ph idx="1"/>
          </p:nvPr>
        </p:nvSpPr>
        <p:spPr bwMode="auto">
          <a:xfrm>
            <a:off x="801861" y="3073794"/>
            <a:ext cx="1024127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Hyperparameter Tuning:</a:t>
            </a:r>
            <a:r>
              <a:rPr kumimoji="0" lang="en-US" altLang="en-US" b="0" i="0" u="none" strike="noStrike" cap="none" normalizeH="0" baseline="0" dirty="0">
                <a:ln>
                  <a:noFill/>
                </a:ln>
                <a:solidFill>
                  <a:schemeClr val="tx1"/>
                </a:solidFill>
                <a:effectLst/>
                <a:latin typeface="+mn-lt"/>
              </a:rPr>
              <a:t> Optimizes </a:t>
            </a:r>
            <a:r>
              <a:rPr kumimoji="0" lang="en-US" altLang="en-US" b="0" i="0" u="none" strike="noStrike" cap="none" normalizeH="0" baseline="0" dirty="0" err="1">
                <a:ln>
                  <a:noFill/>
                </a:ln>
                <a:solidFill>
                  <a:schemeClr val="tx1"/>
                </a:solidFill>
                <a:effectLst/>
                <a:latin typeface="+mn-lt"/>
              </a:rPr>
              <a:t>n_estimators</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max_depth</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min_samples_split</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min_samples_leaf</a:t>
            </a:r>
            <a:r>
              <a:rPr kumimoji="0" lang="en-US" altLang="en-US" b="0" i="0" u="none" strike="noStrike" cap="none" normalizeH="0" baseline="0" dirty="0">
                <a:ln>
                  <a:noFill/>
                </a:ln>
                <a:solidFill>
                  <a:schemeClr val="tx1"/>
                </a:solidFill>
                <a:effectLst/>
                <a:latin typeface="+mn-lt"/>
              </a:rPr>
              <a:t>, and </a:t>
            </a:r>
            <a:r>
              <a:rPr kumimoji="0" lang="en-US" altLang="en-US" b="0" i="0" u="none" strike="noStrike" cap="none" normalizeH="0" baseline="0" dirty="0" err="1">
                <a:ln>
                  <a:noFill/>
                </a:ln>
                <a:solidFill>
                  <a:schemeClr val="tx1"/>
                </a:solidFill>
                <a:effectLst/>
                <a:latin typeface="+mn-lt"/>
              </a:rPr>
              <a:t>max_features</a:t>
            </a:r>
            <a:r>
              <a:rPr kumimoji="0" lang="en-US" altLang="en-US"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Class Imbalance Handling:</a:t>
            </a:r>
            <a:r>
              <a:rPr kumimoji="0" lang="en-US" altLang="en-US" b="0" i="0" u="none" strike="noStrike" cap="none" normalizeH="0" baseline="0" dirty="0">
                <a:ln>
                  <a:noFill/>
                </a:ln>
                <a:solidFill>
                  <a:schemeClr val="tx1"/>
                </a:solidFill>
                <a:effectLst/>
                <a:latin typeface="+mn-lt"/>
              </a:rPr>
              <a:t> Uses </a:t>
            </a:r>
            <a:r>
              <a:rPr kumimoji="0" lang="en-US" altLang="en-US" b="0" i="0" u="none" strike="noStrike" cap="none" normalizeH="0" baseline="0" dirty="0" err="1">
                <a:ln>
                  <a:noFill/>
                </a:ln>
                <a:solidFill>
                  <a:schemeClr val="tx1"/>
                </a:solidFill>
                <a:effectLst/>
                <a:latin typeface="+mn-lt"/>
              </a:rPr>
              <a:t>class_weight</a:t>
            </a:r>
            <a:r>
              <a:rPr kumimoji="0" lang="en-US" altLang="en-US" b="0" i="0" u="none" strike="noStrike" cap="none" normalizeH="0" baseline="0" dirty="0">
                <a:ln>
                  <a:noFill/>
                </a:ln>
                <a:solidFill>
                  <a:schemeClr val="tx1"/>
                </a:solidFill>
                <a:effectLst/>
                <a:latin typeface="+mn-lt"/>
              </a:rPr>
              <a:t>='balanced'.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Efficiency:</a:t>
            </a:r>
            <a:r>
              <a:rPr kumimoji="0" lang="en-US" altLang="en-US" b="0" i="0" u="none" strike="noStrike" cap="none" normalizeH="0" baseline="0" dirty="0">
                <a:ln>
                  <a:noFill/>
                </a:ln>
                <a:solidFill>
                  <a:schemeClr val="tx1"/>
                </a:solidFill>
                <a:effectLst/>
                <a:latin typeface="+mn-lt"/>
              </a:rPr>
              <a:t> </a:t>
            </a:r>
            <a:r>
              <a:rPr kumimoji="0" lang="en-US" altLang="en-US" b="0" i="0" u="none" strike="noStrike" cap="none" normalizeH="0" baseline="0" dirty="0" err="1">
                <a:ln>
                  <a:noFill/>
                </a:ln>
                <a:solidFill>
                  <a:schemeClr val="tx1"/>
                </a:solidFill>
                <a:effectLst/>
                <a:latin typeface="+mn-lt"/>
              </a:rPr>
              <a:t>n_jobs</a:t>
            </a:r>
            <a:r>
              <a:rPr kumimoji="0" lang="en-US" altLang="en-US" b="0" i="0" u="none" strike="noStrike" cap="none" normalizeH="0" baseline="0" dirty="0">
                <a:ln>
                  <a:noFill/>
                </a:ln>
                <a:solidFill>
                  <a:schemeClr val="tx1"/>
                </a:solidFill>
                <a:effectLst/>
                <a:latin typeface="+mn-lt"/>
              </a:rPr>
              <a:t>=-1 speeds up training.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mn-lt"/>
              </a:rPr>
              <a:t>[</a:t>
            </a:r>
            <a:r>
              <a:rPr lang="en-US" altLang="en-US" dirty="0">
                <a:latin typeface="+mn-lt"/>
              </a:rPr>
              <a:t>In 20]</a:t>
            </a:r>
            <a:endParaRPr kumimoji="0" lang="en-US" altLang="en-US"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4054365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30D6C-98D2-B97D-366E-F3F633341558}"/>
              </a:ext>
            </a:extLst>
          </p:cNvPr>
          <p:cNvSpPr>
            <a:spLocks noGrp="1"/>
          </p:cNvSpPr>
          <p:nvPr>
            <p:ph type="title"/>
          </p:nvPr>
        </p:nvSpPr>
        <p:spPr/>
        <p:txBody>
          <a:bodyPr/>
          <a:lstStyle/>
          <a:p>
            <a:r>
              <a:rPr lang="en-IN" dirty="0"/>
              <a:t>Churn Model Performance Summary</a:t>
            </a:r>
          </a:p>
        </p:txBody>
      </p:sp>
      <p:sp>
        <p:nvSpPr>
          <p:cNvPr id="4" name="Rectangle 1">
            <a:extLst>
              <a:ext uri="{FF2B5EF4-FFF2-40B4-BE49-F238E27FC236}">
                <a16:creationId xmlns:a16="http://schemas.microsoft.com/office/drawing/2014/main" id="{22716130-C1AA-4ACB-6746-CCCD5650DA58}"/>
              </a:ext>
            </a:extLst>
          </p:cNvPr>
          <p:cNvSpPr>
            <a:spLocks noGrp="1" noChangeArrowheads="1"/>
          </p:cNvSpPr>
          <p:nvPr>
            <p:ph idx="1"/>
          </p:nvPr>
        </p:nvSpPr>
        <p:spPr bwMode="auto">
          <a:xfrm>
            <a:off x="638741" y="2788762"/>
            <a:ext cx="10914517"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Training:</a:t>
            </a:r>
            <a:r>
              <a:rPr kumimoji="0" lang="en-US" altLang="en-US" b="0" i="0" u="none" strike="noStrike" cap="none" normalizeH="0" baseline="0" dirty="0">
                <a:ln>
                  <a:noFill/>
                </a:ln>
                <a:solidFill>
                  <a:schemeClr val="tx1"/>
                </a:solidFill>
                <a:effectLst/>
                <a:latin typeface="+mn-lt"/>
              </a:rPr>
              <a:t> Accuracy = {:.4f}, ROC AUC = {:.4f}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Testing:</a:t>
            </a:r>
            <a:r>
              <a:rPr kumimoji="0" lang="en-US" altLang="en-US" b="0" i="0" u="none" strike="noStrike" cap="none" normalizeH="0" baseline="0" dirty="0">
                <a:ln>
                  <a:noFill/>
                </a:ln>
                <a:solidFill>
                  <a:schemeClr val="tx1"/>
                </a:solidFill>
                <a:effectLst/>
                <a:latin typeface="+mn-lt"/>
              </a:rPr>
              <a:t> Accuracy = {:.4f}, ROC AUC = {:.4f}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Insights:</a:t>
            </a:r>
            <a:r>
              <a:rPr kumimoji="0" lang="en-US" altLang="en-US" b="0" i="0" u="none" strike="noStrike" cap="none" normalizeH="0" baseline="0" dirty="0">
                <a:ln>
                  <a:noFill/>
                </a:ln>
                <a:solidFill>
                  <a:schemeClr val="tx1"/>
                </a:solidFill>
                <a:effectLst/>
                <a:latin typeface="+mn-lt"/>
              </a:rPr>
              <a:t> Churn rate (Train: {:.2%}, Test: {:.2%}, Predicted: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rPr>
              <a:t>This helps us gauge how well the model generalizes from the training set to unseen test data. Higher ROC AUC indicates better model performance in distinguishing between churn and non-churn. [In 21]</a:t>
            </a:r>
          </a:p>
        </p:txBody>
      </p:sp>
    </p:spTree>
    <p:extLst>
      <p:ext uri="{BB962C8B-B14F-4D97-AF65-F5344CB8AC3E}">
        <p14:creationId xmlns:p14="http://schemas.microsoft.com/office/powerpoint/2010/main" val="1895865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6EEEC-070C-A7EB-0C17-B1CC521933D3}"/>
              </a:ext>
            </a:extLst>
          </p:cNvPr>
          <p:cNvSpPr>
            <a:spLocks noGrp="1"/>
          </p:cNvSpPr>
          <p:nvPr>
            <p:ph type="title"/>
          </p:nvPr>
        </p:nvSpPr>
        <p:spPr/>
        <p:txBody>
          <a:bodyPr/>
          <a:lstStyle/>
          <a:p>
            <a:r>
              <a:rPr lang="en-US" dirty="0"/>
              <a:t>Cross-Validation Results for Churn Prediction</a:t>
            </a:r>
            <a:endParaRPr lang="en-IN" dirty="0"/>
          </a:p>
        </p:txBody>
      </p:sp>
      <p:sp>
        <p:nvSpPr>
          <p:cNvPr id="4" name="Rectangle 1">
            <a:extLst>
              <a:ext uri="{FF2B5EF4-FFF2-40B4-BE49-F238E27FC236}">
                <a16:creationId xmlns:a16="http://schemas.microsoft.com/office/drawing/2014/main" id="{86AC3991-7966-364E-FCBD-85C8623BA2A4}"/>
              </a:ext>
            </a:extLst>
          </p:cNvPr>
          <p:cNvSpPr>
            <a:spLocks noGrp="1" noChangeArrowheads="1"/>
          </p:cNvSpPr>
          <p:nvPr>
            <p:ph idx="1"/>
          </p:nvPr>
        </p:nvSpPr>
        <p:spPr bwMode="auto">
          <a:xfrm>
            <a:off x="1103312" y="2427109"/>
            <a:ext cx="10783888"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ROC AUC Cross-Validation:</a:t>
            </a:r>
            <a:endParaRPr kumimoji="0" lang="en-US" altLang="en-US" b="0" i="0" u="none" strike="noStrike" cap="none" normalizeH="0" baseline="0" dirty="0">
              <a:ln>
                <a:noFill/>
              </a:ln>
              <a:solidFill>
                <a:schemeClr val="tx1"/>
              </a:solidFill>
              <a:effectLst/>
              <a:latin typeface="+mn-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n-lt"/>
              </a:rPr>
              <a:t>Individual Scores: {</a:t>
            </a:r>
            <a:r>
              <a:rPr kumimoji="0" lang="en-US" altLang="en-US" sz="2000" b="0" i="0" u="none" strike="noStrike" cap="none" normalizeH="0" baseline="0" dirty="0" err="1">
                <a:ln>
                  <a:noFill/>
                </a:ln>
                <a:solidFill>
                  <a:schemeClr val="tx1"/>
                </a:solidFill>
                <a:effectLst/>
                <a:latin typeface="+mn-lt"/>
              </a:rPr>
              <a:t>roc_scores.round</a:t>
            </a:r>
            <a:r>
              <a:rPr kumimoji="0" lang="en-US" altLang="en-US" sz="2000" b="0" i="0" u="none" strike="noStrike" cap="none" normalizeH="0" baseline="0" dirty="0">
                <a:ln>
                  <a:noFill/>
                </a:ln>
                <a:solidFill>
                  <a:schemeClr val="tx1"/>
                </a:solidFill>
                <a:effectLst/>
                <a:latin typeface="+mn-lt"/>
              </a:rPr>
              <a:t>(4)}</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n-lt"/>
              </a:rPr>
              <a:t>Mean ROC AUC: {</a:t>
            </a:r>
            <a:r>
              <a:rPr kumimoji="0" lang="en-US" altLang="en-US" sz="2000" b="0" i="0" u="none" strike="noStrike" cap="none" normalizeH="0" baseline="0" dirty="0" err="1">
                <a:ln>
                  <a:noFill/>
                </a:ln>
                <a:solidFill>
                  <a:schemeClr val="tx1"/>
                </a:solidFill>
                <a:effectLst/>
                <a:latin typeface="+mn-lt"/>
              </a:rPr>
              <a:t>roc_scores.mean</a:t>
            </a:r>
            <a:r>
              <a:rPr kumimoji="0" lang="en-US" altLang="en-US" sz="2000" b="0" i="0" u="none" strike="noStrike" cap="none" normalizeH="0" baseline="0" dirty="0">
                <a:ln>
                  <a:noFill/>
                </a:ln>
                <a:solidFill>
                  <a:schemeClr val="tx1"/>
                </a:solidFill>
                <a:effectLst/>
                <a:latin typeface="+mn-lt"/>
              </a:rPr>
              <a:t>():.4f} (±{</a:t>
            </a:r>
            <a:r>
              <a:rPr kumimoji="0" lang="en-US" altLang="en-US" sz="2000" b="0" i="0" u="none" strike="noStrike" cap="none" normalizeH="0" baseline="0" dirty="0" err="1">
                <a:ln>
                  <a:noFill/>
                </a:ln>
                <a:solidFill>
                  <a:schemeClr val="tx1"/>
                </a:solidFill>
                <a:effectLst/>
                <a:latin typeface="+mn-lt"/>
              </a:rPr>
              <a:t>roc_scores.std</a:t>
            </a:r>
            <a:r>
              <a:rPr kumimoji="0" lang="en-US" altLang="en-US" sz="2000" b="0" i="0" u="none" strike="noStrike" cap="none" normalizeH="0" baseline="0" dirty="0">
                <a:ln>
                  <a:noFill/>
                </a:ln>
                <a:solidFill>
                  <a:schemeClr val="tx1"/>
                </a:solidFill>
                <a:effectLst/>
                <a:latin typeface="+mn-lt"/>
              </a:rPr>
              <a:t>()*2:.4f})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Accuracy Cross-Validation:</a:t>
            </a:r>
            <a:endParaRPr kumimoji="0" lang="en-US" altLang="en-US" b="0" i="0" u="none" strike="noStrike" cap="none" normalizeH="0" baseline="0" dirty="0">
              <a:ln>
                <a:noFill/>
              </a:ln>
              <a:solidFill>
                <a:schemeClr val="tx1"/>
              </a:solidFill>
              <a:effectLst/>
              <a:latin typeface="+mn-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n-lt"/>
              </a:rPr>
              <a:t>Individual Scores: {</a:t>
            </a:r>
            <a:r>
              <a:rPr kumimoji="0" lang="en-US" altLang="en-US" sz="2000" b="0" i="0" u="none" strike="noStrike" cap="none" normalizeH="0" baseline="0" dirty="0" err="1">
                <a:ln>
                  <a:noFill/>
                </a:ln>
                <a:solidFill>
                  <a:schemeClr val="tx1"/>
                </a:solidFill>
                <a:effectLst/>
                <a:latin typeface="+mn-lt"/>
              </a:rPr>
              <a:t>acc_scores.round</a:t>
            </a:r>
            <a:r>
              <a:rPr kumimoji="0" lang="en-US" altLang="en-US" sz="2000" b="0" i="0" u="none" strike="noStrike" cap="none" normalizeH="0" baseline="0" dirty="0">
                <a:ln>
                  <a:noFill/>
                </a:ln>
                <a:solidFill>
                  <a:schemeClr val="tx1"/>
                </a:solidFill>
                <a:effectLst/>
                <a:latin typeface="+mn-lt"/>
              </a:rPr>
              <a:t>(4)}</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n-lt"/>
              </a:rPr>
              <a:t>Mean Accuracy: {</a:t>
            </a:r>
            <a:r>
              <a:rPr kumimoji="0" lang="en-US" altLang="en-US" sz="2000" b="0" i="0" u="none" strike="noStrike" cap="none" normalizeH="0" baseline="0" dirty="0" err="1">
                <a:ln>
                  <a:noFill/>
                </a:ln>
                <a:solidFill>
                  <a:schemeClr val="tx1"/>
                </a:solidFill>
                <a:effectLst/>
                <a:latin typeface="+mn-lt"/>
              </a:rPr>
              <a:t>acc_scores.mean</a:t>
            </a:r>
            <a:r>
              <a:rPr kumimoji="0" lang="en-US" altLang="en-US" sz="2000" b="0" i="0" u="none" strike="noStrike" cap="none" normalizeH="0" baseline="0" dirty="0">
                <a:ln>
                  <a:noFill/>
                </a:ln>
                <a:solidFill>
                  <a:schemeClr val="tx1"/>
                </a:solidFill>
                <a:effectLst/>
                <a:latin typeface="+mn-lt"/>
              </a:rPr>
              <a:t>():.4f} (±{</a:t>
            </a:r>
            <a:r>
              <a:rPr kumimoji="0" lang="en-US" altLang="en-US" sz="2000" b="0" i="0" u="none" strike="noStrike" cap="none" normalizeH="0" baseline="0" dirty="0" err="1">
                <a:ln>
                  <a:noFill/>
                </a:ln>
                <a:solidFill>
                  <a:schemeClr val="tx1"/>
                </a:solidFill>
                <a:effectLst/>
                <a:latin typeface="+mn-lt"/>
              </a:rPr>
              <a:t>acc_scores.std</a:t>
            </a:r>
            <a:r>
              <a:rPr kumimoji="0" lang="en-US" altLang="en-US" sz="2000" b="0" i="0" u="none" strike="noStrike" cap="none" normalizeH="0" baseline="0" dirty="0">
                <a:ln>
                  <a:noFill/>
                </a:ln>
                <a:solidFill>
                  <a:schemeClr val="tx1"/>
                </a:solidFill>
                <a:effectLst/>
                <a:latin typeface="+mn-lt"/>
              </a:rPr>
              <a:t>()*2:.4f})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rPr>
              <a:t>These results provide insight into how well the model performs on different subsets of the training data. The mean and standard deviation (±) show the consistency and variability of model performance across folds. A stable score across all folds suggests good generalization. [In 22]</a:t>
            </a:r>
          </a:p>
        </p:txBody>
      </p:sp>
    </p:spTree>
    <p:extLst>
      <p:ext uri="{BB962C8B-B14F-4D97-AF65-F5344CB8AC3E}">
        <p14:creationId xmlns:p14="http://schemas.microsoft.com/office/powerpoint/2010/main" val="1023570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C5C2-B56D-DE02-94F8-60C7367DA1C2}"/>
              </a:ext>
            </a:extLst>
          </p:cNvPr>
          <p:cNvSpPr>
            <a:spLocks noGrp="1"/>
          </p:cNvSpPr>
          <p:nvPr>
            <p:ph type="title"/>
          </p:nvPr>
        </p:nvSpPr>
        <p:spPr/>
        <p:txBody>
          <a:bodyPr/>
          <a:lstStyle/>
          <a:p>
            <a:r>
              <a:rPr lang="en-IN" dirty="0"/>
              <a:t>KEY FEATURES [In 23]</a:t>
            </a:r>
          </a:p>
        </p:txBody>
      </p:sp>
      <p:sp>
        <p:nvSpPr>
          <p:cNvPr id="4" name="Rectangle 1">
            <a:extLst>
              <a:ext uri="{FF2B5EF4-FFF2-40B4-BE49-F238E27FC236}">
                <a16:creationId xmlns:a16="http://schemas.microsoft.com/office/drawing/2014/main" id="{5D5A9A4F-AF1D-3642-C51F-1B288748DF8F}"/>
              </a:ext>
            </a:extLst>
          </p:cNvPr>
          <p:cNvSpPr>
            <a:spLocks noGrp="1" noChangeArrowheads="1"/>
          </p:cNvSpPr>
          <p:nvPr>
            <p:ph idx="1"/>
          </p:nvPr>
        </p:nvSpPr>
        <p:spPr bwMode="auto">
          <a:xfrm>
            <a:off x="604133" y="1959041"/>
            <a:ext cx="10683404"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Confusion Matrix</a:t>
            </a:r>
            <a:r>
              <a:rPr kumimoji="0" lang="en-US" altLang="en-US"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n-lt"/>
              </a:rPr>
              <a:t>The matrix shows counts for True Negatives (TN), False Positives (FP), False Negatives (FN), and True Positives (TP), allowing you to calculate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Metrics Calculated</a:t>
            </a:r>
            <a:r>
              <a:rPr kumimoji="0" lang="en-US" altLang="en-US"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Retention Accuracy</a:t>
            </a:r>
            <a:r>
              <a:rPr kumimoji="0" lang="en-US" altLang="en-US" b="0" i="0" u="none" strike="noStrike" cap="none" normalizeH="0" baseline="0" dirty="0">
                <a:ln>
                  <a:noFill/>
                </a:ln>
                <a:solidFill>
                  <a:schemeClr val="tx1"/>
                </a:solidFill>
                <a:effectLst/>
                <a:latin typeface="+mn-lt"/>
              </a:rPr>
              <a:t>: The accuracy for correctly predicting customers who stayed (TN / (TN + FP)).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Churn Accuracy</a:t>
            </a:r>
            <a:r>
              <a:rPr kumimoji="0" lang="en-US" altLang="en-US" b="0" i="0" u="none" strike="noStrike" cap="none" normalizeH="0" baseline="0" dirty="0">
                <a:ln>
                  <a:noFill/>
                </a:ln>
                <a:solidFill>
                  <a:schemeClr val="tx1"/>
                </a:solidFill>
                <a:effectLst/>
                <a:latin typeface="+mn-lt"/>
              </a:rPr>
              <a:t>: The accuracy for correctly predicting customers who churned (TP / (TP + FN)).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Overall Accuracy</a:t>
            </a:r>
            <a:r>
              <a:rPr kumimoji="0" lang="en-US" altLang="en-US" b="0" i="0" u="none" strike="noStrike" cap="none" normalizeH="0" baseline="0" dirty="0">
                <a:ln>
                  <a:noFill/>
                </a:ln>
                <a:solidFill>
                  <a:schemeClr val="tx1"/>
                </a:solidFill>
                <a:effectLst/>
                <a:latin typeface="+mn-lt"/>
              </a:rPr>
              <a:t>: The total accuracy across all predictions ((TN + TP) / total).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Visualization</a:t>
            </a:r>
            <a:r>
              <a:rPr kumimoji="0" lang="en-US" altLang="en-US"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Heatmap</a:t>
            </a:r>
            <a:r>
              <a:rPr kumimoji="0" lang="en-US" altLang="en-US" b="0" i="0" u="none" strike="noStrike" cap="none" normalizeH="0" baseline="0" dirty="0">
                <a:ln>
                  <a:noFill/>
                </a:ln>
                <a:solidFill>
                  <a:schemeClr val="tx1"/>
                </a:solidFill>
                <a:effectLst/>
                <a:latin typeface="+mn-lt"/>
              </a:rPr>
              <a:t>: The confusion matrix is visualized using a color-coded heatmap for better clarity.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Annotations</a:t>
            </a:r>
            <a:r>
              <a:rPr kumimoji="0" lang="en-US" altLang="en-US" b="0" i="0" u="none" strike="noStrike" cap="none" normalizeH="0" baseline="0" dirty="0">
                <a:ln>
                  <a:noFill/>
                </a:ln>
                <a:solidFill>
                  <a:schemeClr val="tx1"/>
                </a:solidFill>
                <a:effectLst/>
                <a:latin typeface="+mn-lt"/>
              </a:rPr>
              <a:t>: Additional key metrics like retention accuracy, churn accuracy, and overall accuracy are displayed on the plot for quick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6234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B512-73F2-EABE-D1D0-6E9EE9AAD9E0}"/>
              </a:ext>
            </a:extLst>
          </p:cNvPr>
          <p:cNvSpPr>
            <a:spLocks noGrp="1"/>
          </p:cNvSpPr>
          <p:nvPr>
            <p:ph type="title"/>
          </p:nvPr>
        </p:nvSpPr>
        <p:spPr/>
        <p:txBody>
          <a:bodyPr/>
          <a:lstStyle/>
          <a:p>
            <a:r>
              <a:rPr lang="en-IN" dirty="0"/>
              <a:t>Churn Prediction Model Overview</a:t>
            </a:r>
          </a:p>
        </p:txBody>
      </p:sp>
      <p:sp>
        <p:nvSpPr>
          <p:cNvPr id="4" name="Rectangle 1">
            <a:extLst>
              <a:ext uri="{FF2B5EF4-FFF2-40B4-BE49-F238E27FC236}">
                <a16:creationId xmlns:a16="http://schemas.microsoft.com/office/drawing/2014/main" id="{1EF57238-AB7E-AF96-F0FE-4DB84187A366}"/>
              </a:ext>
            </a:extLst>
          </p:cNvPr>
          <p:cNvSpPr>
            <a:spLocks noGrp="1" noChangeArrowheads="1"/>
          </p:cNvSpPr>
          <p:nvPr>
            <p:ph idx="1"/>
          </p:nvPr>
        </p:nvSpPr>
        <p:spPr bwMode="auto">
          <a:xfrm>
            <a:off x="294967" y="2256137"/>
            <a:ext cx="11670891"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Feature Importance:</a:t>
            </a:r>
            <a:r>
              <a:rPr kumimoji="0" lang="en-US" altLang="en-US" b="0" i="0" u="none" strike="noStrike" cap="none" normalizeH="0" baseline="0" dirty="0">
                <a:ln>
                  <a:noFill/>
                </a:ln>
                <a:solidFill>
                  <a:schemeClr val="tx1"/>
                </a:solidFill>
                <a:effectLst/>
                <a:latin typeface="+mn-lt"/>
              </a:rPr>
              <a:t> Displays top 10 most important features influencing churn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Tenure-Based Analysis:</a:t>
            </a:r>
            <a:r>
              <a:rPr kumimoji="0" lang="en-US" altLang="en-US" b="0" i="0" u="none" strike="noStrike" cap="none" normalizeH="0" baseline="0" dirty="0">
                <a:ln>
                  <a:noFill/>
                </a:ln>
                <a:solidFill>
                  <a:schemeClr val="tx1"/>
                </a:solidFill>
                <a:effectLst/>
                <a:latin typeface="+mn-lt"/>
              </a:rPr>
              <a:t> Evaluates model performance based on customer tenure groups.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Performance Metrics:</a:t>
            </a:r>
            <a:r>
              <a:rPr kumimoji="0" lang="en-US" altLang="en-US" b="0" i="0" u="none" strike="noStrike" cap="none" normalizeH="0" baseline="0" dirty="0">
                <a:ln>
                  <a:noFill/>
                </a:ln>
                <a:solidFill>
                  <a:schemeClr val="tx1"/>
                </a:solidFill>
                <a:effectLst/>
                <a:latin typeface="+mn-lt"/>
              </a:rPr>
              <a:t> Accuracy and ROC AUC scores are computed for each tenure group.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Visualization:</a:t>
            </a:r>
            <a:r>
              <a:rPr kumimoji="0" lang="en-US" altLang="en-US" b="0" i="0" u="none" strike="noStrike" cap="none" normalizeH="0" baseline="0" dirty="0">
                <a:ln>
                  <a:noFill/>
                </a:ln>
                <a:solidFill>
                  <a:schemeClr val="tx1"/>
                </a:solidFill>
                <a:effectLst/>
                <a:latin typeface="+mn-lt"/>
              </a:rPr>
              <a:t> Performance is visualized with bar charts comparing accuracy and ROC AUC by tenure.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Heatmap:</a:t>
            </a:r>
            <a:r>
              <a:rPr kumimoji="0" lang="en-US" altLang="en-US" b="0" i="0" u="none" strike="noStrike" cap="none" normalizeH="0" baseline="0" dirty="0">
                <a:ln>
                  <a:noFill/>
                </a:ln>
                <a:solidFill>
                  <a:schemeClr val="tx1"/>
                </a:solidFill>
                <a:effectLst/>
                <a:latin typeface="+mn-lt"/>
              </a:rPr>
              <a:t> Displays a heatmap of churn model performance across different tenure segments.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Overall Performance:</a:t>
            </a:r>
            <a:r>
              <a:rPr kumimoji="0" lang="en-US" altLang="en-US" b="0" i="0" u="none" strike="noStrike" cap="none" normalizeH="0" baseline="0" dirty="0">
                <a:ln>
                  <a:noFill/>
                </a:ln>
                <a:solidFill>
                  <a:schemeClr val="tx1"/>
                </a:solidFill>
                <a:effectLst/>
                <a:latin typeface="+mn-lt"/>
              </a:rPr>
              <a:t> Calculates average accuracy and ROC AUC for the entire test 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Customer Insights:</a:t>
            </a:r>
            <a:r>
              <a:rPr kumimoji="0" lang="en-US" altLang="en-US" b="0" i="0" u="none" strike="noStrike" cap="none" normalizeH="0" baseline="0" dirty="0">
                <a:ln>
                  <a:noFill/>
                </a:ln>
                <a:solidFill>
                  <a:schemeClr val="tx1"/>
                </a:solidFill>
                <a:effectLst/>
                <a:latin typeface="+mn-lt"/>
              </a:rPr>
              <a:t> Identifies how customer tenure impacts churn prediction success.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n-lt"/>
              </a:rPr>
              <a:t>Model Optimization:</a:t>
            </a:r>
            <a:r>
              <a:rPr kumimoji="0" lang="en-US" altLang="en-US" b="0" i="0" u="none" strike="noStrike" cap="none" normalizeH="0" baseline="0" dirty="0">
                <a:ln>
                  <a:noFill/>
                </a:ln>
                <a:solidFill>
                  <a:schemeClr val="tx1"/>
                </a:solidFill>
                <a:effectLst/>
                <a:latin typeface="+mn-lt"/>
              </a:rPr>
              <a:t> Suggests potential areas for improving the model based on tenure performance. [In 24]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3643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E476E-6C44-DE42-2DC9-4A953C3E7D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A98B31-67EC-73DD-296B-18D2C548F09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80372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7C1C-DB02-D861-6134-F521EF22EAA8}"/>
              </a:ext>
            </a:extLst>
          </p:cNvPr>
          <p:cNvSpPr>
            <a:spLocks noGrp="1"/>
          </p:cNvSpPr>
          <p:nvPr>
            <p:ph type="title"/>
          </p:nvPr>
        </p:nvSpPr>
        <p:spPr>
          <a:xfrm>
            <a:off x="4729316" y="452718"/>
            <a:ext cx="5321518" cy="1400530"/>
          </a:xfrm>
        </p:spPr>
        <p:txBody>
          <a:bodyPr/>
          <a:lstStyle/>
          <a:p>
            <a:r>
              <a:rPr lang="en-US" b="0" i="0" dirty="0">
                <a:effectLst/>
                <a:latin typeface="Inter"/>
              </a:rPr>
              <a:t> Library Imports</a:t>
            </a:r>
            <a:endParaRPr lang="en-IN" dirty="0"/>
          </a:p>
        </p:txBody>
      </p:sp>
      <p:sp>
        <p:nvSpPr>
          <p:cNvPr id="7" name="TextBox 6">
            <a:extLst>
              <a:ext uri="{FF2B5EF4-FFF2-40B4-BE49-F238E27FC236}">
                <a16:creationId xmlns:a16="http://schemas.microsoft.com/office/drawing/2014/main" id="{13EEB99A-4B93-7E09-6B6F-7E53222F71E1}"/>
              </a:ext>
            </a:extLst>
          </p:cNvPr>
          <p:cNvSpPr txBox="1"/>
          <p:nvPr/>
        </p:nvSpPr>
        <p:spPr>
          <a:xfrm>
            <a:off x="727587" y="1681316"/>
            <a:ext cx="3598607" cy="1754326"/>
          </a:xfrm>
          <a:prstGeom prst="rect">
            <a:avLst/>
          </a:prstGeom>
          <a:noFill/>
          <a:effectLst>
            <a:softEdge rad="12700"/>
          </a:effectLst>
        </p:spPr>
        <p:txBody>
          <a:bodyPr wrap="square" rtlCol="0">
            <a:spAutoFit/>
          </a:bodyPr>
          <a:lstStyle/>
          <a:p>
            <a:pPr algn="l">
              <a:buFont typeface="+mj-lt"/>
              <a:buAutoNum type="arabicPeriod"/>
            </a:pPr>
            <a:r>
              <a:rPr lang="en-US" b="0" i="0" dirty="0">
                <a:effectLst/>
                <a:latin typeface="Inter"/>
              </a:rPr>
              <a:t>  Data Manipulation</a:t>
            </a:r>
          </a:p>
          <a:p>
            <a:pPr algn="l">
              <a:buFont typeface="Arial" panose="020B0604020202020204" pitchFamily="34" charset="0"/>
              <a:buChar char="•"/>
            </a:pPr>
            <a:r>
              <a:rPr lang="en-US" b="0" i="0" dirty="0">
                <a:effectLst/>
                <a:latin typeface="Inter"/>
              </a:rPr>
              <a:t>pandas (pd): Data handling and </a:t>
            </a:r>
            <a:r>
              <a:rPr lang="en-US" dirty="0" err="1">
                <a:latin typeface="Inter"/>
              </a:rPr>
              <a:t>d</a:t>
            </a:r>
            <a:r>
              <a:rPr lang="en-US" b="0" i="0" dirty="0" err="1">
                <a:effectLst/>
                <a:latin typeface="Inter"/>
              </a:rPr>
              <a:t>ataFrame</a:t>
            </a:r>
            <a:r>
              <a:rPr lang="en-US" b="0" i="0" dirty="0">
                <a:effectLst/>
                <a:latin typeface="Inter"/>
              </a:rPr>
              <a:t> operations</a:t>
            </a:r>
          </a:p>
          <a:p>
            <a:pPr algn="l">
              <a:buFont typeface="Arial" panose="020B0604020202020204" pitchFamily="34" charset="0"/>
              <a:buChar char="•"/>
            </a:pPr>
            <a:r>
              <a:rPr lang="en-US" b="0" i="0" dirty="0" err="1">
                <a:effectLst/>
                <a:latin typeface="Inter"/>
              </a:rPr>
              <a:t>numpy</a:t>
            </a:r>
            <a:r>
              <a:rPr lang="en-US" b="0" i="0" dirty="0">
                <a:effectLst/>
                <a:latin typeface="Inter"/>
              </a:rPr>
              <a:t> (np): Numerical computing and array operations</a:t>
            </a:r>
          </a:p>
          <a:p>
            <a:endParaRPr lang="en-IN" dirty="0"/>
          </a:p>
        </p:txBody>
      </p:sp>
      <p:sp>
        <p:nvSpPr>
          <p:cNvPr id="9" name="TextBox 8">
            <a:extLst>
              <a:ext uri="{FF2B5EF4-FFF2-40B4-BE49-F238E27FC236}">
                <a16:creationId xmlns:a16="http://schemas.microsoft.com/office/drawing/2014/main" id="{05781771-88E0-1A9A-7391-F9293932C8DB}"/>
              </a:ext>
            </a:extLst>
          </p:cNvPr>
          <p:cNvSpPr txBox="1"/>
          <p:nvPr/>
        </p:nvSpPr>
        <p:spPr>
          <a:xfrm>
            <a:off x="4906297" y="1695932"/>
            <a:ext cx="3411793" cy="2031325"/>
          </a:xfrm>
          <a:prstGeom prst="rect">
            <a:avLst/>
          </a:prstGeom>
          <a:noFill/>
        </p:spPr>
        <p:txBody>
          <a:bodyPr wrap="square" rtlCol="0">
            <a:spAutoFit/>
          </a:bodyPr>
          <a:lstStyle/>
          <a:p>
            <a:pPr algn="l">
              <a:buFont typeface="+mj-lt"/>
              <a:buAutoNum type="arabicPeriod" startAt="2"/>
            </a:pPr>
            <a:r>
              <a:rPr lang="en-IN" dirty="0"/>
              <a:t>2. </a:t>
            </a:r>
            <a:r>
              <a:rPr lang="en-IN" b="0" i="0" dirty="0">
                <a:effectLst/>
                <a:latin typeface="Inter"/>
              </a:rPr>
              <a:t>Data Visualization</a:t>
            </a:r>
          </a:p>
          <a:p>
            <a:pPr algn="l">
              <a:buFont typeface="Arial" panose="020B0604020202020204" pitchFamily="34" charset="0"/>
              <a:buChar char="•"/>
            </a:pPr>
            <a:r>
              <a:rPr lang="en-IN" b="0" i="0" dirty="0" err="1">
                <a:effectLst/>
                <a:latin typeface="Inter"/>
              </a:rPr>
              <a:t>matplotlib.pyplot</a:t>
            </a:r>
            <a:r>
              <a:rPr lang="en-IN" b="0" i="0" dirty="0">
                <a:effectLst/>
                <a:latin typeface="Inter"/>
              </a:rPr>
              <a:t> (</a:t>
            </a:r>
            <a:r>
              <a:rPr lang="en-IN" b="0" i="0" dirty="0" err="1">
                <a:effectLst/>
                <a:latin typeface="Inter"/>
              </a:rPr>
              <a:t>plt</a:t>
            </a:r>
            <a:r>
              <a:rPr lang="en-IN" b="0" i="0" dirty="0">
                <a:effectLst/>
                <a:latin typeface="Inter"/>
              </a:rPr>
              <a:t>): Creating static, animated, and interactive visualizations</a:t>
            </a:r>
          </a:p>
          <a:p>
            <a:pPr algn="l">
              <a:buFont typeface="Arial" panose="020B0604020202020204" pitchFamily="34" charset="0"/>
              <a:buChar char="•"/>
            </a:pPr>
            <a:r>
              <a:rPr lang="en-IN" b="0" i="0" dirty="0">
                <a:effectLst/>
                <a:latin typeface="Inter"/>
              </a:rPr>
              <a:t>seaborn (</a:t>
            </a:r>
            <a:r>
              <a:rPr lang="en-IN" b="0" i="0" dirty="0" err="1">
                <a:effectLst/>
                <a:latin typeface="Inter"/>
              </a:rPr>
              <a:t>sns</a:t>
            </a:r>
            <a:r>
              <a:rPr lang="en-IN" b="0" i="0" dirty="0">
                <a:effectLst/>
                <a:latin typeface="Inter"/>
              </a:rPr>
              <a:t>): Statistical data visualization based on matplotlib</a:t>
            </a:r>
          </a:p>
          <a:p>
            <a:endParaRPr lang="en-IN" dirty="0"/>
          </a:p>
        </p:txBody>
      </p:sp>
      <p:sp>
        <p:nvSpPr>
          <p:cNvPr id="10" name="TextBox 9">
            <a:extLst>
              <a:ext uri="{FF2B5EF4-FFF2-40B4-BE49-F238E27FC236}">
                <a16:creationId xmlns:a16="http://schemas.microsoft.com/office/drawing/2014/main" id="{59D757D4-C04D-A0EE-1E07-B8E1F64B1E83}"/>
              </a:ext>
            </a:extLst>
          </p:cNvPr>
          <p:cNvSpPr txBox="1"/>
          <p:nvPr/>
        </p:nvSpPr>
        <p:spPr>
          <a:xfrm>
            <a:off x="8521918" y="1546752"/>
            <a:ext cx="3411793" cy="2585323"/>
          </a:xfrm>
          <a:prstGeom prst="rect">
            <a:avLst/>
          </a:prstGeom>
          <a:noFill/>
        </p:spPr>
        <p:txBody>
          <a:bodyPr wrap="square" rtlCol="0">
            <a:spAutoFit/>
          </a:bodyPr>
          <a:lstStyle/>
          <a:p>
            <a:pPr algn="l"/>
            <a:r>
              <a:rPr lang="en-IN" dirty="0"/>
              <a:t>3. </a:t>
            </a:r>
            <a:r>
              <a:rPr lang="en-US" b="0" i="0" dirty="0">
                <a:effectLst/>
                <a:latin typeface="Inter"/>
              </a:rPr>
              <a:t>Machine Learning Preprocessing</a:t>
            </a:r>
          </a:p>
          <a:p>
            <a:pPr algn="l">
              <a:buFont typeface="Arial" panose="020B0604020202020204" pitchFamily="34" charset="0"/>
              <a:buChar char="•"/>
            </a:pPr>
            <a:r>
              <a:rPr lang="en-US" b="0" i="0" dirty="0" err="1">
                <a:effectLst/>
                <a:latin typeface="Inter"/>
              </a:rPr>
              <a:t>StandardScaler</a:t>
            </a:r>
            <a:r>
              <a:rPr lang="en-US" b="0" i="0" dirty="0">
                <a:effectLst/>
                <a:latin typeface="Inter"/>
              </a:rPr>
              <a:t>: Standardize features by removing mean and scaling to unit variance</a:t>
            </a:r>
          </a:p>
          <a:p>
            <a:pPr algn="l">
              <a:buFont typeface="Arial" panose="020B0604020202020204" pitchFamily="34" charset="0"/>
              <a:buChar char="•"/>
            </a:pPr>
            <a:r>
              <a:rPr lang="en-US" b="0" i="0" dirty="0" err="1">
                <a:effectLst/>
                <a:latin typeface="Inter"/>
              </a:rPr>
              <a:t>variance_inflation_factor</a:t>
            </a:r>
            <a:r>
              <a:rPr lang="en-US" b="0" i="0" dirty="0">
                <a:effectLst/>
                <a:latin typeface="Inter"/>
              </a:rPr>
              <a:t>: Detect multicollinearity in statistical models</a:t>
            </a:r>
          </a:p>
          <a:p>
            <a:endParaRPr lang="en-IN" dirty="0"/>
          </a:p>
        </p:txBody>
      </p:sp>
      <p:sp>
        <p:nvSpPr>
          <p:cNvPr id="11" name="TextBox 10">
            <a:extLst>
              <a:ext uri="{FF2B5EF4-FFF2-40B4-BE49-F238E27FC236}">
                <a16:creationId xmlns:a16="http://schemas.microsoft.com/office/drawing/2014/main" id="{3870D595-D1DC-564A-F9A8-5F45101E805F}"/>
              </a:ext>
            </a:extLst>
          </p:cNvPr>
          <p:cNvSpPr txBox="1"/>
          <p:nvPr/>
        </p:nvSpPr>
        <p:spPr>
          <a:xfrm>
            <a:off x="727586" y="3995678"/>
            <a:ext cx="3598607" cy="2862322"/>
          </a:xfrm>
          <a:prstGeom prst="rect">
            <a:avLst/>
          </a:prstGeom>
          <a:noFill/>
        </p:spPr>
        <p:txBody>
          <a:bodyPr wrap="square" rtlCol="0">
            <a:spAutoFit/>
          </a:bodyPr>
          <a:lstStyle/>
          <a:p>
            <a:pPr algn="l">
              <a:buFont typeface="+mj-lt"/>
              <a:buAutoNum type="arabicPeriod" startAt="4"/>
            </a:pPr>
            <a:r>
              <a:rPr lang="en-IN" dirty="0"/>
              <a:t>4.</a:t>
            </a:r>
            <a:r>
              <a:rPr lang="en-IN" b="0" i="0" dirty="0">
                <a:effectLst/>
                <a:latin typeface="Inter"/>
              </a:rPr>
              <a:t> Machine Learning Algorithms</a:t>
            </a:r>
          </a:p>
          <a:p>
            <a:pPr algn="l">
              <a:buFont typeface="Arial" panose="020B0604020202020204" pitchFamily="34" charset="0"/>
              <a:buChar char="•"/>
            </a:pPr>
            <a:r>
              <a:rPr lang="en-IN" b="0" i="0" dirty="0" err="1">
                <a:effectLst/>
                <a:latin typeface="Inter"/>
              </a:rPr>
              <a:t>LogisticRegression</a:t>
            </a:r>
            <a:r>
              <a:rPr lang="en-IN" b="0" i="0" dirty="0">
                <a:effectLst/>
                <a:latin typeface="Inter"/>
              </a:rPr>
              <a:t>: Binary/multiclass classification</a:t>
            </a:r>
          </a:p>
          <a:p>
            <a:pPr algn="l">
              <a:buFont typeface="Arial" panose="020B0604020202020204" pitchFamily="34" charset="0"/>
              <a:buChar char="•"/>
            </a:pPr>
            <a:r>
              <a:rPr lang="en-IN" b="0" i="0" dirty="0" err="1">
                <a:effectLst/>
                <a:latin typeface="Inter"/>
              </a:rPr>
              <a:t>LinearRegression</a:t>
            </a:r>
            <a:r>
              <a:rPr lang="en-IN" b="0" i="0" dirty="0">
                <a:effectLst/>
                <a:latin typeface="Inter"/>
              </a:rPr>
              <a:t>: Linear regression </a:t>
            </a:r>
            <a:r>
              <a:rPr lang="en-IN" b="0" i="0" dirty="0" err="1">
                <a:effectLst/>
                <a:latin typeface="Inter"/>
              </a:rPr>
              <a:t>modeling</a:t>
            </a:r>
            <a:endParaRPr lang="en-IN" b="0" i="0" dirty="0">
              <a:effectLst/>
              <a:latin typeface="Inter"/>
            </a:endParaRPr>
          </a:p>
          <a:p>
            <a:pPr algn="l">
              <a:buFont typeface="Arial" panose="020B0604020202020204" pitchFamily="34" charset="0"/>
              <a:buChar char="•"/>
            </a:pPr>
            <a:r>
              <a:rPr lang="en-IN" b="0" i="0" dirty="0">
                <a:effectLst/>
                <a:latin typeface="Inter"/>
              </a:rPr>
              <a:t>Ridge/Lasso: Regularized linear regression techniques</a:t>
            </a:r>
          </a:p>
          <a:p>
            <a:pPr algn="l">
              <a:buFont typeface="Arial" panose="020B0604020202020204" pitchFamily="34" charset="0"/>
              <a:buChar char="•"/>
            </a:pPr>
            <a:r>
              <a:rPr lang="en-IN" b="0" i="0" dirty="0" err="1">
                <a:effectLst/>
                <a:latin typeface="Inter"/>
              </a:rPr>
              <a:t>RandomForestRegressor</a:t>
            </a:r>
            <a:r>
              <a:rPr lang="en-IN" b="0" i="0" dirty="0">
                <a:effectLst/>
                <a:latin typeface="Inter"/>
              </a:rPr>
              <a:t>: Ensemble learning method for regression</a:t>
            </a:r>
          </a:p>
          <a:p>
            <a:endParaRPr lang="en-IN" dirty="0"/>
          </a:p>
        </p:txBody>
      </p:sp>
      <p:sp>
        <p:nvSpPr>
          <p:cNvPr id="12" name="TextBox 11">
            <a:extLst>
              <a:ext uri="{FF2B5EF4-FFF2-40B4-BE49-F238E27FC236}">
                <a16:creationId xmlns:a16="http://schemas.microsoft.com/office/drawing/2014/main" id="{74FCB4D1-13CB-39E4-7C4B-E2CC764A2E75}"/>
              </a:ext>
            </a:extLst>
          </p:cNvPr>
          <p:cNvSpPr txBox="1"/>
          <p:nvPr/>
        </p:nvSpPr>
        <p:spPr>
          <a:xfrm>
            <a:off x="4906297" y="3995678"/>
            <a:ext cx="3411793" cy="1754326"/>
          </a:xfrm>
          <a:prstGeom prst="rect">
            <a:avLst/>
          </a:prstGeom>
          <a:noFill/>
        </p:spPr>
        <p:txBody>
          <a:bodyPr wrap="square" rtlCol="0">
            <a:spAutoFit/>
          </a:bodyPr>
          <a:lstStyle/>
          <a:p>
            <a:pPr algn="l">
              <a:buFont typeface="+mj-lt"/>
              <a:buAutoNum type="arabicPeriod" startAt="5"/>
            </a:pPr>
            <a:r>
              <a:rPr lang="en-US" b="0" i="0" dirty="0">
                <a:effectLst/>
                <a:latin typeface="Inter"/>
              </a:rPr>
              <a:t>Model Evaluation Tools</a:t>
            </a:r>
          </a:p>
          <a:p>
            <a:pPr algn="l">
              <a:buFont typeface="Arial" panose="020B0604020202020204" pitchFamily="34" charset="0"/>
              <a:buChar char="•"/>
            </a:pPr>
            <a:r>
              <a:rPr lang="en-US" b="0" i="0" dirty="0" err="1">
                <a:effectLst/>
                <a:latin typeface="Inter"/>
              </a:rPr>
              <a:t>train_test_split</a:t>
            </a:r>
            <a:r>
              <a:rPr lang="en-US" b="0" i="0" dirty="0">
                <a:effectLst/>
                <a:latin typeface="Inter"/>
              </a:rPr>
              <a:t>: Splitting data into training and testing sets</a:t>
            </a:r>
          </a:p>
          <a:p>
            <a:pPr algn="l">
              <a:buFont typeface="Arial" panose="020B0604020202020204" pitchFamily="34" charset="0"/>
              <a:buChar char="•"/>
            </a:pPr>
            <a:r>
              <a:rPr lang="en-US" b="0" i="0" dirty="0" err="1">
                <a:effectLst/>
                <a:latin typeface="Inter"/>
              </a:rPr>
              <a:t>GridSearchCV</a:t>
            </a:r>
            <a:r>
              <a:rPr lang="en-US" b="0" i="0" dirty="0">
                <a:effectLst/>
                <a:latin typeface="Inter"/>
              </a:rPr>
              <a:t>: Hyperparameter tuning</a:t>
            </a:r>
          </a:p>
          <a:p>
            <a:endParaRPr lang="en-IN" dirty="0"/>
          </a:p>
        </p:txBody>
      </p:sp>
      <p:sp>
        <p:nvSpPr>
          <p:cNvPr id="13" name="TextBox 12">
            <a:extLst>
              <a:ext uri="{FF2B5EF4-FFF2-40B4-BE49-F238E27FC236}">
                <a16:creationId xmlns:a16="http://schemas.microsoft.com/office/drawing/2014/main" id="{D05A3798-1774-A38B-3670-1F15B30F6DAA}"/>
              </a:ext>
            </a:extLst>
          </p:cNvPr>
          <p:cNvSpPr txBox="1"/>
          <p:nvPr/>
        </p:nvSpPr>
        <p:spPr>
          <a:xfrm>
            <a:off x="8642555" y="4132075"/>
            <a:ext cx="3165987" cy="1200329"/>
          </a:xfrm>
          <a:prstGeom prst="rect">
            <a:avLst/>
          </a:prstGeom>
          <a:noFill/>
        </p:spPr>
        <p:txBody>
          <a:bodyPr wrap="square" rtlCol="0">
            <a:spAutoFit/>
          </a:bodyPr>
          <a:lstStyle/>
          <a:p>
            <a:pPr algn="l">
              <a:buFont typeface="+mj-lt"/>
              <a:buAutoNum type="arabicPeriod" startAt="6"/>
            </a:pPr>
            <a:r>
              <a:rPr lang="en-IN" dirty="0"/>
              <a:t>6. </a:t>
            </a:r>
            <a:r>
              <a:rPr lang="en-US" b="0" i="0" dirty="0">
                <a:effectLst/>
                <a:latin typeface="Inter"/>
              </a:rPr>
              <a:t>Additional Configuration</a:t>
            </a:r>
          </a:p>
          <a:p>
            <a:pPr algn="l">
              <a:buFont typeface="Arial" panose="020B0604020202020204" pitchFamily="34" charset="0"/>
              <a:buChar char="•"/>
            </a:pPr>
            <a:r>
              <a:rPr lang="en-US" b="0" i="0" dirty="0" err="1">
                <a:effectLst/>
                <a:latin typeface="Inter"/>
              </a:rPr>
              <a:t>warnings.filterwarnings</a:t>
            </a:r>
            <a:r>
              <a:rPr lang="en-US" b="0" i="0" dirty="0">
                <a:effectLst/>
                <a:latin typeface="Inter"/>
              </a:rPr>
              <a:t>("ignore"): Suppress warning messages</a:t>
            </a:r>
          </a:p>
          <a:p>
            <a:endParaRPr lang="en-IN" dirty="0"/>
          </a:p>
        </p:txBody>
      </p:sp>
    </p:spTree>
    <p:extLst>
      <p:ext uri="{BB962C8B-B14F-4D97-AF65-F5344CB8AC3E}">
        <p14:creationId xmlns:p14="http://schemas.microsoft.com/office/powerpoint/2010/main" val="2783852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EC274-E5B9-275C-DA56-E87E1F55D0A2}"/>
              </a:ext>
            </a:extLst>
          </p:cNvPr>
          <p:cNvSpPr>
            <a:spLocks noGrp="1"/>
          </p:cNvSpPr>
          <p:nvPr>
            <p:ph type="title"/>
          </p:nvPr>
        </p:nvSpPr>
        <p:spPr/>
        <p:txBody>
          <a:bodyPr/>
          <a:lstStyle/>
          <a:p>
            <a:r>
              <a:rPr lang="en-IN" dirty="0"/>
              <a:t>Telecom Customer Churn Analysis</a:t>
            </a:r>
          </a:p>
        </p:txBody>
      </p:sp>
      <p:sp>
        <p:nvSpPr>
          <p:cNvPr id="3" name="Content Placeholder 2">
            <a:extLst>
              <a:ext uri="{FF2B5EF4-FFF2-40B4-BE49-F238E27FC236}">
                <a16:creationId xmlns:a16="http://schemas.microsoft.com/office/drawing/2014/main" id="{8218DA96-1910-2BB4-C1E4-5A2037F047DA}"/>
              </a:ext>
            </a:extLst>
          </p:cNvPr>
          <p:cNvSpPr>
            <a:spLocks noGrp="1"/>
          </p:cNvSpPr>
          <p:nvPr>
            <p:ph idx="1"/>
          </p:nvPr>
        </p:nvSpPr>
        <p:spPr/>
        <p:txBody>
          <a:bodyPr/>
          <a:lstStyle/>
          <a:p>
            <a:pPr marL="0" indent="0">
              <a:buNone/>
            </a:pPr>
            <a:r>
              <a:rPr lang="en-US" dirty="0"/>
              <a:t>This code visualizes key factors affecting customer churn in a telecom dataset. It first plots distributions of important features like tenure, monthly charges, and contract type to analyze trends. Then, it converts the churn column into a numeric format (0 for No, 1 for Yes) for better analysis. Finally, it generates a correlation heatmap to understand relationships between churn and numerical features like tenure and monthly charges. The goal is to identify patterns that influence customer retention and churn. (In 7)</a:t>
            </a:r>
            <a:endParaRPr lang="en-IN" dirty="0"/>
          </a:p>
        </p:txBody>
      </p:sp>
    </p:spTree>
    <p:extLst>
      <p:ext uri="{BB962C8B-B14F-4D97-AF65-F5344CB8AC3E}">
        <p14:creationId xmlns:p14="http://schemas.microsoft.com/office/powerpoint/2010/main" val="2117130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3C8B-A3B8-F1D0-1A14-974238CFE3E7}"/>
              </a:ext>
            </a:extLst>
          </p:cNvPr>
          <p:cNvSpPr>
            <a:spLocks noGrp="1"/>
          </p:cNvSpPr>
          <p:nvPr>
            <p:ph type="title"/>
          </p:nvPr>
        </p:nvSpPr>
        <p:spPr/>
        <p:txBody>
          <a:bodyPr/>
          <a:lstStyle/>
          <a:p>
            <a:r>
              <a:rPr lang="en-US" dirty="0"/>
              <a:t>Loading and Cleaning Telecom               Churn Data</a:t>
            </a:r>
            <a:endParaRPr lang="en-IN" dirty="0"/>
          </a:p>
        </p:txBody>
      </p:sp>
      <p:sp>
        <p:nvSpPr>
          <p:cNvPr id="3" name="Content Placeholder 2">
            <a:extLst>
              <a:ext uri="{FF2B5EF4-FFF2-40B4-BE49-F238E27FC236}">
                <a16:creationId xmlns:a16="http://schemas.microsoft.com/office/drawing/2014/main" id="{1E05E74F-480A-F74D-185D-B422128370AD}"/>
              </a:ext>
            </a:extLst>
          </p:cNvPr>
          <p:cNvSpPr>
            <a:spLocks noGrp="1"/>
          </p:cNvSpPr>
          <p:nvPr>
            <p:ph idx="1"/>
          </p:nvPr>
        </p:nvSpPr>
        <p:spPr>
          <a:xfrm>
            <a:off x="1103312" y="2713703"/>
            <a:ext cx="9564688" cy="3534696"/>
          </a:xfrm>
        </p:spPr>
        <p:txBody>
          <a:bodyPr/>
          <a:lstStyle/>
          <a:p>
            <a:r>
              <a:rPr lang="en-US" dirty="0">
                <a:latin typeface="+mn-lt"/>
              </a:rPr>
              <a:t>This code loads a telecom customer churn dataset and performs efficient data cleaning. It handles missing values by filling numeric columns with their mean and categorical columns with the most frequent value. The churn column is converted into a numeric format (1 for Yes, 0 for No) for easier analysis. It then prints basic statistics, including the dataset shape, missing value count, and overall churn rate. Finally, the cleaned dataset is saved as a new CSV file for further analysis. [ln 8</a:t>
            </a:r>
            <a:r>
              <a:rPr lang="en-US" dirty="0"/>
              <a:t>]</a:t>
            </a:r>
            <a:endParaRPr lang="en-IN" dirty="0"/>
          </a:p>
        </p:txBody>
      </p:sp>
    </p:spTree>
    <p:extLst>
      <p:ext uri="{BB962C8B-B14F-4D97-AF65-F5344CB8AC3E}">
        <p14:creationId xmlns:p14="http://schemas.microsoft.com/office/powerpoint/2010/main" val="4008712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1119-AB02-EB24-4542-9465035E4FAA}"/>
              </a:ext>
            </a:extLst>
          </p:cNvPr>
          <p:cNvSpPr>
            <a:spLocks noGrp="1"/>
          </p:cNvSpPr>
          <p:nvPr>
            <p:ph type="title"/>
          </p:nvPr>
        </p:nvSpPr>
        <p:spPr/>
        <p:txBody>
          <a:bodyPr/>
          <a:lstStyle/>
          <a:p>
            <a:r>
              <a:rPr lang="en-US" dirty="0"/>
              <a:t>Customer Behavior Analysis: Tenure vs Monthly Charges</a:t>
            </a:r>
            <a:endParaRPr lang="en-IN" dirty="0"/>
          </a:p>
        </p:txBody>
      </p:sp>
      <p:sp>
        <p:nvSpPr>
          <p:cNvPr id="8" name="Rectangle 3">
            <a:extLst>
              <a:ext uri="{FF2B5EF4-FFF2-40B4-BE49-F238E27FC236}">
                <a16:creationId xmlns:a16="http://schemas.microsoft.com/office/drawing/2014/main" id="{5A03EA17-A77E-FA7B-96FA-3CC8F09002AC}"/>
              </a:ext>
            </a:extLst>
          </p:cNvPr>
          <p:cNvSpPr>
            <a:spLocks noGrp="1" noChangeArrowheads="1"/>
          </p:cNvSpPr>
          <p:nvPr>
            <p:ph idx="1"/>
          </p:nvPr>
        </p:nvSpPr>
        <p:spPr bwMode="auto">
          <a:xfrm>
            <a:off x="1103312" y="3116688"/>
            <a:ext cx="950774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rPr>
              <a:t>This code visualizes customer behavior by plotting a scatter plot of tenure (months) against monthly charges. It uses different colors to distinguish between customers who stayed (green) and those who churned (red). The transparency (alpha=0.6) ensures better visibility of overlapping points. This visualization helps identify patterns, such as whether customers with shorter tenure and higher charges are more likely to churn.  [in 9]</a:t>
            </a:r>
          </a:p>
        </p:txBody>
      </p:sp>
    </p:spTree>
    <p:extLst>
      <p:ext uri="{BB962C8B-B14F-4D97-AF65-F5344CB8AC3E}">
        <p14:creationId xmlns:p14="http://schemas.microsoft.com/office/powerpoint/2010/main" val="2332356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ECE27-BF43-55E3-B545-1FAC8B1FEBAC}"/>
              </a:ext>
            </a:extLst>
          </p:cNvPr>
          <p:cNvSpPr>
            <a:spLocks noGrp="1"/>
          </p:cNvSpPr>
          <p:nvPr>
            <p:ph type="title"/>
          </p:nvPr>
        </p:nvSpPr>
        <p:spPr/>
        <p:txBody>
          <a:bodyPr/>
          <a:lstStyle/>
          <a:p>
            <a:r>
              <a:rPr lang="en-US" dirty="0"/>
              <a:t>Monthly Charges by Contract Type     and Churn Status</a:t>
            </a:r>
            <a:endParaRPr lang="en-IN" dirty="0"/>
          </a:p>
        </p:txBody>
      </p:sp>
      <p:sp>
        <p:nvSpPr>
          <p:cNvPr id="3" name="Content Placeholder 2">
            <a:extLst>
              <a:ext uri="{FF2B5EF4-FFF2-40B4-BE49-F238E27FC236}">
                <a16:creationId xmlns:a16="http://schemas.microsoft.com/office/drawing/2014/main" id="{DB172B99-E5B5-D1F5-22A3-DC654005155E}"/>
              </a:ext>
            </a:extLst>
          </p:cNvPr>
          <p:cNvSpPr>
            <a:spLocks noGrp="1"/>
          </p:cNvSpPr>
          <p:nvPr>
            <p:ph idx="1"/>
          </p:nvPr>
        </p:nvSpPr>
        <p:spPr>
          <a:xfrm>
            <a:off x="1103312" y="2998839"/>
            <a:ext cx="9663011" cy="3249560"/>
          </a:xfrm>
        </p:spPr>
        <p:txBody>
          <a:bodyPr/>
          <a:lstStyle/>
          <a:p>
            <a:r>
              <a:rPr lang="en-US" dirty="0"/>
              <a:t>This code creates a box plot to compare the distribution of monthly charges across different contract types while distinguishing churned (red) and retained (green) customers. The plot helps identify trends, such as whether customers on month-to-month contracts face higher charges and are more likely to churn. Rotated x-axis labels improve readability, and the legend clarifies the churn status. [In 10]</a:t>
            </a:r>
            <a:endParaRPr lang="en-IN" dirty="0"/>
          </a:p>
        </p:txBody>
      </p:sp>
    </p:spTree>
    <p:extLst>
      <p:ext uri="{BB962C8B-B14F-4D97-AF65-F5344CB8AC3E}">
        <p14:creationId xmlns:p14="http://schemas.microsoft.com/office/powerpoint/2010/main" val="1245123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EF00A-A1EA-D952-C9C4-153EE899BF3A}"/>
              </a:ext>
            </a:extLst>
          </p:cNvPr>
          <p:cNvSpPr>
            <a:spLocks noGrp="1"/>
          </p:cNvSpPr>
          <p:nvPr>
            <p:ph type="title"/>
          </p:nvPr>
        </p:nvSpPr>
        <p:spPr/>
        <p:txBody>
          <a:bodyPr/>
          <a:lstStyle/>
          <a:p>
            <a:r>
              <a:rPr lang="en-US" dirty="0"/>
              <a:t>Distribution of Key Metrics by Churn         Status</a:t>
            </a:r>
            <a:endParaRPr lang="en-IN" dirty="0"/>
          </a:p>
        </p:txBody>
      </p:sp>
      <p:sp>
        <p:nvSpPr>
          <p:cNvPr id="3" name="Content Placeholder 2">
            <a:extLst>
              <a:ext uri="{FF2B5EF4-FFF2-40B4-BE49-F238E27FC236}">
                <a16:creationId xmlns:a16="http://schemas.microsoft.com/office/drawing/2014/main" id="{9A44ABD3-08D8-E75B-8D19-5824B2CC09AB}"/>
              </a:ext>
            </a:extLst>
          </p:cNvPr>
          <p:cNvSpPr>
            <a:spLocks noGrp="1"/>
          </p:cNvSpPr>
          <p:nvPr>
            <p:ph idx="1"/>
          </p:nvPr>
        </p:nvSpPr>
        <p:spPr>
          <a:xfrm>
            <a:off x="1103313" y="2566219"/>
            <a:ext cx="10036636" cy="3682180"/>
          </a:xfrm>
        </p:spPr>
        <p:txBody>
          <a:bodyPr/>
          <a:lstStyle/>
          <a:p>
            <a:r>
              <a:rPr lang="en-US" dirty="0"/>
              <a:t>This code visualizes the distribution of key financial metrics (tenure, monthly charges, and total charges) for churned (red) and retained (green) customers using box plots. Each subplot highlights differences in customer behavior:</a:t>
            </a:r>
          </a:p>
          <a:p>
            <a:pPr>
              <a:buFont typeface="Arial" panose="020B0604020202020204" pitchFamily="34" charset="0"/>
              <a:buChar char="•"/>
            </a:pPr>
            <a:r>
              <a:rPr lang="en-US" b="1" dirty="0"/>
              <a:t>Tenure:</a:t>
            </a:r>
            <a:r>
              <a:rPr lang="en-US" dirty="0"/>
              <a:t> Churned customers might have shorter tenure.</a:t>
            </a:r>
          </a:p>
          <a:p>
            <a:pPr>
              <a:buFont typeface="Arial" panose="020B0604020202020204" pitchFamily="34" charset="0"/>
              <a:buChar char="•"/>
            </a:pPr>
            <a:r>
              <a:rPr lang="en-US" b="1" dirty="0"/>
              <a:t>Monthly Charges:</a:t>
            </a:r>
            <a:r>
              <a:rPr lang="en-US" dirty="0"/>
              <a:t> Higher charges could be linked to churn.</a:t>
            </a:r>
          </a:p>
          <a:p>
            <a:pPr>
              <a:buFont typeface="Arial" panose="020B0604020202020204" pitchFamily="34" charset="0"/>
              <a:buChar char="•"/>
            </a:pPr>
            <a:r>
              <a:rPr lang="en-US" b="1" dirty="0"/>
              <a:t>Total Charges:</a:t>
            </a:r>
            <a:r>
              <a:rPr lang="en-US" dirty="0"/>
              <a:t> Long-term customers may accumulate higher total charges.</a:t>
            </a:r>
            <a:br>
              <a:rPr lang="en-US" dirty="0"/>
            </a:br>
            <a:r>
              <a:rPr lang="en-US" dirty="0"/>
              <a:t>The layout ensures clear comparisons between retained and churned customers. [In 11]</a:t>
            </a:r>
          </a:p>
          <a:p>
            <a:endParaRPr lang="en-IN" dirty="0"/>
          </a:p>
        </p:txBody>
      </p:sp>
    </p:spTree>
    <p:extLst>
      <p:ext uri="{BB962C8B-B14F-4D97-AF65-F5344CB8AC3E}">
        <p14:creationId xmlns:p14="http://schemas.microsoft.com/office/powerpoint/2010/main" val="22896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AE11B-5BF0-D9B6-3682-C0B3B948684D}"/>
              </a:ext>
            </a:extLst>
          </p:cNvPr>
          <p:cNvSpPr>
            <a:spLocks noGrp="1"/>
          </p:cNvSpPr>
          <p:nvPr>
            <p:ph type="title"/>
          </p:nvPr>
        </p:nvSpPr>
        <p:spPr/>
        <p:txBody>
          <a:bodyPr/>
          <a:lstStyle/>
          <a:p>
            <a:r>
              <a:rPr lang="en-US" dirty="0"/>
              <a:t>Customer Behavior Insights Using Scatter Plots</a:t>
            </a:r>
            <a:endParaRPr lang="en-IN" dirty="0"/>
          </a:p>
        </p:txBody>
      </p:sp>
      <p:sp>
        <p:nvSpPr>
          <p:cNvPr id="3" name="Content Placeholder 2">
            <a:extLst>
              <a:ext uri="{FF2B5EF4-FFF2-40B4-BE49-F238E27FC236}">
                <a16:creationId xmlns:a16="http://schemas.microsoft.com/office/drawing/2014/main" id="{7828EF90-B8F6-6A42-26BB-A902E533C26A}"/>
              </a:ext>
            </a:extLst>
          </p:cNvPr>
          <p:cNvSpPr>
            <a:spLocks noGrp="1"/>
          </p:cNvSpPr>
          <p:nvPr>
            <p:ph idx="1"/>
          </p:nvPr>
        </p:nvSpPr>
        <p:spPr>
          <a:xfrm>
            <a:off x="1103312" y="2389239"/>
            <a:ext cx="10282443" cy="3859160"/>
          </a:xfrm>
        </p:spPr>
        <p:txBody>
          <a:bodyPr>
            <a:normAutofit/>
          </a:bodyPr>
          <a:lstStyle/>
          <a:p>
            <a:r>
              <a:rPr lang="en-US" dirty="0"/>
              <a:t>This code visualizes customer behavior through three scatter plots, comparing key metrics based on churn status (green for retained, red for churned):</a:t>
            </a:r>
          </a:p>
          <a:p>
            <a:pPr>
              <a:buFont typeface="+mj-lt"/>
              <a:buAutoNum type="arabicPeriod"/>
            </a:pPr>
            <a:r>
              <a:rPr lang="en-US" b="1" dirty="0"/>
              <a:t>Tenure vs Monthly Charges:</a:t>
            </a:r>
            <a:r>
              <a:rPr lang="en-US" dirty="0"/>
              <a:t> Identifies patterns where shorter tenure and higher charges may indicate churn risk.</a:t>
            </a:r>
          </a:p>
          <a:p>
            <a:pPr>
              <a:buFont typeface="+mj-lt"/>
              <a:buAutoNum type="arabicPeriod"/>
            </a:pPr>
            <a:r>
              <a:rPr lang="en-US" b="1" dirty="0"/>
              <a:t>Monthly vs Total Charges:</a:t>
            </a:r>
            <a:r>
              <a:rPr lang="en-US" dirty="0"/>
              <a:t> Highlights whether customers with high monthly charges accumulate significant total charges.</a:t>
            </a:r>
          </a:p>
          <a:p>
            <a:pPr>
              <a:buFont typeface="+mj-lt"/>
              <a:buAutoNum type="arabicPeriod"/>
            </a:pPr>
            <a:r>
              <a:rPr lang="en-US" b="1" dirty="0"/>
              <a:t>Internet vs Phone Services:</a:t>
            </a:r>
            <a:r>
              <a:rPr lang="en-US" dirty="0"/>
              <a:t> Explores the relationship between internet and phone service preferences among churned and retained customers.</a:t>
            </a:r>
          </a:p>
          <a:p>
            <a:r>
              <a:rPr lang="en-US" dirty="0"/>
              <a:t>The layout ensures clear comparisons, revealing trends in customer retention.</a:t>
            </a:r>
          </a:p>
          <a:p>
            <a:pPr marL="0" indent="0">
              <a:buNone/>
            </a:pPr>
            <a:r>
              <a:rPr lang="en-US" dirty="0"/>
              <a:t>[In 12]</a:t>
            </a:r>
          </a:p>
          <a:p>
            <a:endParaRPr lang="en-IN" dirty="0"/>
          </a:p>
        </p:txBody>
      </p:sp>
    </p:spTree>
    <p:extLst>
      <p:ext uri="{BB962C8B-B14F-4D97-AF65-F5344CB8AC3E}">
        <p14:creationId xmlns:p14="http://schemas.microsoft.com/office/powerpoint/2010/main" val="116507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CAEE-4DE6-9C6C-AA81-52922F8340B0}"/>
              </a:ext>
            </a:extLst>
          </p:cNvPr>
          <p:cNvSpPr>
            <a:spLocks noGrp="1"/>
          </p:cNvSpPr>
          <p:nvPr>
            <p:ph type="title"/>
          </p:nvPr>
        </p:nvSpPr>
        <p:spPr/>
        <p:txBody>
          <a:bodyPr/>
          <a:lstStyle/>
          <a:p>
            <a:r>
              <a:rPr lang="en-US" dirty="0"/>
              <a:t>Key Metrics Variations Across Customer Segments</a:t>
            </a:r>
            <a:endParaRPr lang="en-IN" dirty="0"/>
          </a:p>
        </p:txBody>
      </p:sp>
      <p:sp>
        <p:nvSpPr>
          <p:cNvPr id="8" name="Rectangle 3">
            <a:extLst>
              <a:ext uri="{FF2B5EF4-FFF2-40B4-BE49-F238E27FC236}">
                <a16:creationId xmlns:a16="http://schemas.microsoft.com/office/drawing/2014/main" id="{A4902E27-20F4-9A61-69F3-5CCA6F0B36B9}"/>
              </a:ext>
            </a:extLst>
          </p:cNvPr>
          <p:cNvSpPr>
            <a:spLocks noGrp="1" noChangeArrowheads="1"/>
          </p:cNvSpPr>
          <p:nvPr>
            <p:ph idx="1"/>
          </p:nvPr>
        </p:nvSpPr>
        <p:spPr bwMode="auto">
          <a:xfrm>
            <a:off x="180168" y="2900507"/>
            <a:ext cx="11831663"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rPr>
              <a:t>This code analyzes variations in key customer metrics using box plots: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mn-lt"/>
              </a:rPr>
              <a:t>Overall Distribution of Key Metrics:</a:t>
            </a:r>
            <a:r>
              <a:rPr kumimoji="0" lang="en-US" altLang="en-US" b="0" i="0" u="none" strike="noStrike" cap="none" normalizeH="0" baseline="0" dirty="0">
                <a:ln>
                  <a:noFill/>
                </a:ln>
                <a:solidFill>
                  <a:schemeClr val="tx1"/>
                </a:solidFill>
                <a:effectLst/>
                <a:latin typeface="+mn-lt"/>
              </a:rPr>
              <a:t> A box plot visualizing </a:t>
            </a:r>
            <a:r>
              <a:rPr kumimoji="0" lang="en-US" altLang="en-US" b="0" i="0" u="none" strike="noStrike" cap="none" normalizeH="0" baseline="0" dirty="0" err="1">
                <a:ln>
                  <a:noFill/>
                </a:ln>
                <a:solidFill>
                  <a:schemeClr val="tx1"/>
                </a:solidFill>
                <a:effectLst/>
                <a:latin typeface="+mn-lt"/>
              </a:rPr>
              <a:t>MonthlyCharges</a:t>
            </a:r>
            <a:r>
              <a:rPr kumimoji="0" lang="en-US" altLang="en-US" b="0" i="0" u="none" strike="noStrike" cap="none" normalizeH="0" baseline="0" dirty="0">
                <a:ln>
                  <a:noFill/>
                </a:ln>
                <a:solidFill>
                  <a:schemeClr val="tx1"/>
                </a:solidFill>
                <a:effectLst/>
                <a:latin typeface="+mn-lt"/>
              </a:rPr>
              <a:t>, tenure, and </a:t>
            </a:r>
            <a:r>
              <a:rPr kumimoji="0" lang="en-US" altLang="en-US" b="0" i="0" u="none" strike="noStrike" cap="none" normalizeH="0" baseline="0" dirty="0" err="1">
                <a:ln>
                  <a:noFill/>
                </a:ln>
                <a:solidFill>
                  <a:schemeClr val="tx1"/>
                </a:solidFill>
                <a:effectLst/>
                <a:latin typeface="+mn-lt"/>
              </a:rPr>
              <a:t>TotalCharges</a:t>
            </a:r>
            <a:r>
              <a:rPr kumimoji="0" lang="en-US" altLang="en-US" b="0" i="0" u="none" strike="noStrike" cap="none" normalizeH="0" baseline="0" dirty="0">
                <a:ln>
                  <a:noFill/>
                </a:ln>
                <a:solidFill>
                  <a:schemeClr val="tx1"/>
                </a:solidFill>
                <a:effectLst/>
                <a:latin typeface="+mn-lt"/>
              </a:rPr>
              <a:t> to understand their spread and outliers.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mn-lt"/>
              </a:rPr>
              <a:t>Monthly Charges by Contract Type:</a:t>
            </a:r>
            <a:r>
              <a:rPr kumimoji="0" lang="en-US" altLang="en-US" b="0" i="0" u="none" strike="noStrike" cap="none" normalizeH="0" baseline="0" dirty="0">
                <a:ln>
                  <a:noFill/>
                </a:ln>
                <a:solidFill>
                  <a:schemeClr val="tx1"/>
                </a:solidFill>
                <a:effectLst/>
                <a:latin typeface="+mn-lt"/>
              </a:rPr>
              <a:t> Highlights how different contract types affect monthly charges, revealing potential pricing trends.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mn-lt"/>
              </a:rPr>
              <a:t>Monthly Charges by Service Type and Contract:</a:t>
            </a:r>
            <a:r>
              <a:rPr kumimoji="0" lang="en-US" altLang="en-US" b="0" i="0" u="none" strike="noStrike" cap="none" normalizeH="0" baseline="0" dirty="0">
                <a:ln>
                  <a:noFill/>
                </a:ln>
                <a:solidFill>
                  <a:schemeClr val="tx1"/>
                </a:solidFill>
                <a:effectLst/>
                <a:latin typeface="+mn-lt"/>
              </a:rPr>
              <a:t> Compares internet service types and contract durations to explore their impact on monthly charges.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rPr>
              <a:t>These insights help identify pricing patterns and customer segments more prone to churn.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14]</a:t>
            </a:r>
          </a:p>
        </p:txBody>
      </p:sp>
    </p:spTree>
    <p:extLst>
      <p:ext uri="{BB962C8B-B14F-4D97-AF65-F5344CB8AC3E}">
        <p14:creationId xmlns:p14="http://schemas.microsoft.com/office/powerpoint/2010/main" val="2732111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275</TotalTime>
  <Words>1758</Words>
  <Application>Microsoft Office PowerPoint</Application>
  <PresentationFormat>Widescreen</PresentationFormat>
  <Paragraphs>112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Inter</vt:lpstr>
      <vt:lpstr>Wingdings 3</vt:lpstr>
      <vt:lpstr>Ion</vt:lpstr>
      <vt:lpstr>CHURN PREDICTION MODEL</vt:lpstr>
      <vt:lpstr> Library Imports</vt:lpstr>
      <vt:lpstr>Telecom Customer Churn Analysis</vt:lpstr>
      <vt:lpstr>Loading and Cleaning Telecom               Churn Data</vt:lpstr>
      <vt:lpstr>Customer Behavior Analysis: Tenure vs Monthly Charges</vt:lpstr>
      <vt:lpstr>Monthly Charges by Contract Type     and Churn Status</vt:lpstr>
      <vt:lpstr>Distribution of Key Metrics by Churn         Status</vt:lpstr>
      <vt:lpstr>Customer Behavior Insights Using Scatter Plots</vt:lpstr>
      <vt:lpstr>Key Metrics Variations Across Customer Segments</vt:lpstr>
      <vt:lpstr>Preparing Data for Machine Learning Model</vt:lpstr>
      <vt:lpstr>Churn Prediction Summary</vt:lpstr>
      <vt:lpstr>Churn Prediction Model Evaluation</vt:lpstr>
      <vt:lpstr>Optimized Random Forest for Churn Prediction</vt:lpstr>
      <vt:lpstr>Churn Prediction Using Random Forest</vt:lpstr>
      <vt:lpstr>Churn Model Performance Summary</vt:lpstr>
      <vt:lpstr>Cross-Validation Results for Churn Prediction</vt:lpstr>
      <vt:lpstr>KEY FEATURES [In 23]</vt:lpstr>
      <vt:lpstr>Churn Prediction Model Overview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Souparna Chatterjee</dc:creator>
  <cp:lastModifiedBy>Souparna Chatterjee</cp:lastModifiedBy>
  <cp:revision>1</cp:revision>
  <dcterms:created xsi:type="dcterms:W3CDTF">2025-02-17T08:55:53Z</dcterms:created>
  <dcterms:modified xsi:type="dcterms:W3CDTF">2025-02-17T13:31:12Z</dcterms:modified>
</cp:coreProperties>
</file>