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media/image1.png" ContentType="image/png"/>
  <Override PartName="/ppt/media/image8.jpeg" ContentType="image/jpeg"/>
  <Override PartName="/ppt/media/image2.jpeg" ContentType="image/jpeg"/>
  <Override PartName="/ppt/media/image3.jpeg" ContentType="image/jpeg"/>
  <Override PartName="/ppt/media/image6.png" ContentType="image/png"/>
  <Override PartName="/ppt/media/image4.jpeg" ContentType="image/jpeg"/>
  <Override PartName="/ppt/media/image5.jpeg" ContentType="image/jpeg"/>
  <Override PartName="/ppt/media/image7.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6977245-8F9F-47D8-AD2F-7758AB44E8FE}"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A459DCD-1254-4D10-B572-5A3CB8F920C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8D2AD1A-B076-4281-ADD5-2C14E6750017}"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A21CE58-BA29-4747-BEBF-502149F0D6DA}"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DDAA285-8845-4032-B72D-9BA69F1988F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B89D1DA-6D1F-4E83-84EF-949E3098237C}"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7655507-DB6D-4B1B-9BE6-C9502C1D2D8B}"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CBDDB16-EA5F-461F-86E7-81FC9E510AD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CD9B27C-B8C1-4C59-A715-E59E2CA09176}"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40759DD-3656-4008-92D4-CD43269E45EE}"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5A2A83F-1D7B-4CD9-8C53-0D65D46CA99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1F4C9DC-4107-4EC2-8E13-DA7508927ADD}"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4CC4B03-E97D-4BFE-ACC9-5AD5317335A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C467ADE-9E19-4566-908F-5D582150CE91}"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DF6E865-8AF6-4650-9696-D9741751FF8C}"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E7A9411-AA6D-450E-92A8-5189A55E5516}"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922FEE3-B782-4EE5-8E3C-60A0113C7F59}"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D5542B6-4FE4-4358-AABD-44B3EFE10A88}"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1C96D49-ECEB-4E94-ACA7-6995BE37665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F49541E-CD98-493F-A2E4-F8968012006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D4BF6CE-18A3-422F-89B2-CCBBEF6113D9}"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4D3F38E-8809-4008-B760-02AF369C79A4}"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DCDDDAD-36DE-4987-9460-D7831F2A93C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DF1A234-674C-4902-8A01-AAC412B6827D}"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0000" rIns="90000" tIns="45000" bIns="4500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95EA2E8E-3097-4CFB-BBA9-D8061D625A19}"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0" name="PlaceHolder 1"/>
          <p:cNvSpPr>
            <a:spLocks noGrp="1"/>
          </p:cNvSpPr>
          <p:nvPr>
            <p:ph type="dt" idx="4"/>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3"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920" cy="364320"/>
          </a:xfrm>
          <a:prstGeom prst="rect">
            <a:avLst/>
          </a:prstGeom>
          <a:noFill/>
          <a:ln w="0">
            <a:noFill/>
          </a:ln>
        </p:spPr>
        <p:txBody>
          <a:bodyPr lIns="90000" rIns="90000" tIns="45000" bIns="4500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0E307940-4939-4864-B5F3-1FC0D6FBACE0}"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github.com/SouparnikaH/-AI-Agent-for-Digital-Financial-Literacy-.git"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280" cy="977040"/>
          </a:xfrm>
          <a:prstGeom prst="rect">
            <a:avLst/>
          </a:prstGeom>
          <a:noFill/>
          <a:ln w="0">
            <a:noFill/>
          </a:ln>
        </p:spPr>
        <p:txBody>
          <a:bodyPr lIns="0" rIns="0" tIns="0" bIns="0" anchor="b">
            <a:noAutofit/>
          </a:bodyPr>
          <a:p>
            <a:pPr indent="0" algn="ctr" defTabSz="457200">
              <a:lnSpc>
                <a:spcPct val="100000"/>
              </a:lnSpc>
              <a:buNone/>
              <a:tabLst>
                <a:tab algn="l" pos="0"/>
              </a:tabLst>
            </a:pPr>
            <a:r>
              <a:rPr b="1" lang="en-US" sz="3600" spc="-1" strike="noStrike" cap="all">
                <a:solidFill>
                  <a:schemeClr val="accent1"/>
                </a:solidFill>
                <a:latin typeface="Arial"/>
              </a:rPr>
              <a:t> </a:t>
            </a:r>
            <a:r>
              <a:rPr b="1" lang="en-US" sz="3600" spc="-1" strike="noStrike" cap="all">
                <a:solidFill>
                  <a:schemeClr val="accent1"/>
                </a:solidFill>
                <a:latin typeface="Arial"/>
              </a:rPr>
              <a:t>AI Agent for Digital Financial Literacy  </a:t>
            </a:r>
            <a:endParaRPr b="0" lang="en-IN" sz="3600" spc="-1" strike="noStrike">
              <a:solidFill>
                <a:srgbClr val="000000"/>
              </a:solidFill>
              <a:latin typeface="Arial"/>
            </a:endParaRPr>
          </a:p>
        </p:txBody>
      </p:sp>
      <p:sp>
        <p:nvSpPr>
          <p:cNvPr id="135" name="TextBox 2"/>
          <p:cNvSpPr/>
          <p:nvPr/>
        </p:nvSpPr>
        <p:spPr>
          <a:xfrm>
            <a:off x="-329760" y="1034280"/>
            <a:ext cx="1272600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pc="-1" strike="noStrike">
                <a:solidFill>
                  <a:schemeClr val="accent1">
                    <a:lumMod val="75000"/>
                  </a:schemeClr>
                </a:solidFill>
                <a:latin typeface="Arial"/>
              </a:rPr>
              <a:t>IBM SKILLSBUILD PROJECT</a:t>
            </a:r>
            <a:endParaRPr b="0" lang="en-IN" sz="3200" spc="-1" strike="noStrike">
              <a:solidFill>
                <a:srgbClr val="000000"/>
              </a:solidFill>
              <a:latin typeface="Arial"/>
            </a:endParaRPr>
          </a:p>
        </p:txBody>
      </p:sp>
      <p:sp>
        <p:nvSpPr>
          <p:cNvPr id="136" name="TextBox 3"/>
          <p:cNvSpPr/>
          <p:nvPr/>
        </p:nvSpPr>
        <p:spPr>
          <a:xfrm>
            <a:off x="3117600" y="4586400"/>
            <a:ext cx="7979400" cy="1309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accent1">
                    <a:lumMod val="75000"/>
                  </a:schemeClr>
                </a:solidFill>
                <a:latin typeface="Arial"/>
              </a:rPr>
              <a:t>Presented By: Souparnika H</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Student name : Souparnika H</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College Name &amp; Department : Bharathiar University &amp; Department of Computer Application</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DEPLOYED AGENT</a:t>
            </a:r>
            <a:endParaRPr b="0" lang="en-IN" sz="2800" spc="-1" strike="noStrike">
              <a:solidFill>
                <a:srgbClr val="000000"/>
              </a:solidFill>
              <a:latin typeface="Arial"/>
            </a:endParaRPr>
          </a:p>
        </p:txBody>
      </p:sp>
      <p:pic>
        <p:nvPicPr>
          <p:cNvPr id="154" name="" descr=""/>
          <p:cNvPicPr/>
          <p:nvPr/>
        </p:nvPicPr>
        <p:blipFill>
          <a:blip r:embed="rId1"/>
          <a:stretch/>
        </p:blipFill>
        <p:spPr>
          <a:xfrm>
            <a:off x="889200" y="1295280"/>
            <a:ext cx="10401120" cy="52574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PREVIEW OF AGENT</a:t>
            </a:r>
            <a:endParaRPr b="0" lang="en-IN" sz="2800" spc="-1" strike="noStrike">
              <a:solidFill>
                <a:srgbClr val="000000"/>
              </a:solidFill>
              <a:latin typeface="Arial"/>
            </a:endParaRPr>
          </a:p>
        </p:txBody>
      </p:sp>
      <p:pic>
        <p:nvPicPr>
          <p:cNvPr id="156" name="" descr=""/>
          <p:cNvPicPr/>
          <p:nvPr/>
        </p:nvPicPr>
        <p:blipFill>
          <a:blip r:embed="rId1"/>
          <a:stretch/>
        </p:blipFill>
        <p:spPr>
          <a:xfrm>
            <a:off x="1193760" y="1343160"/>
            <a:ext cx="10312200" cy="52383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Conclusion</a:t>
            </a:r>
            <a:endParaRPr b="0" lang="en-IN" sz="2800" spc="-1" strike="noStrike">
              <a:solidFill>
                <a:srgbClr val="000000"/>
              </a:solidFill>
              <a:latin typeface="Arial"/>
            </a:endParaRPr>
          </a:p>
        </p:txBody>
      </p:sp>
      <p:sp>
        <p:nvSpPr>
          <p:cNvPr id="158"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rgbClr val="404040"/>
                </a:solidFill>
                <a:latin typeface="Calibri"/>
                <a:ea typeface="Calibri"/>
              </a:rPr>
              <a:t>The Digital Financial Literacy AI Agent serves as a powerful and inclusive tool to bridge the financial knowledge gap across diverse user groups. </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rgbClr val="404040"/>
                </a:solidFill>
                <a:latin typeface="Calibri"/>
                <a:ea typeface="Calibri"/>
              </a:rPr>
              <a:t>By offering multilingual support and simplified guidance on banking, budgeting, and safe digital transactions, it empowers individuals to make informed financial decisions. </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rgbClr val="404040"/>
                </a:solidFill>
                <a:latin typeface="Calibri"/>
                <a:ea typeface="Calibri"/>
              </a:rPr>
              <a:t>With its ability to identify scams, suggest schemes, and encourage responsible money management, this agent fosters financial confidence and digital trust, contributing to a more financially literate society.</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GitHub Link</a:t>
            </a:r>
            <a:endParaRPr b="0" lang="en-IN" sz="2800" spc="-1" strike="noStrike">
              <a:solidFill>
                <a:srgbClr val="000000"/>
              </a:solidFill>
              <a:latin typeface="Arial"/>
            </a:endParaRPr>
          </a:p>
        </p:txBody>
      </p:sp>
      <p:sp>
        <p:nvSpPr>
          <p:cNvPr id="160" name="PlaceHolder 2"/>
          <p:cNvSpPr>
            <a:spLocks noGrp="1"/>
          </p:cNvSpPr>
          <p:nvPr>
            <p:ph/>
          </p:nvPr>
        </p:nvSpPr>
        <p:spPr>
          <a:xfrm>
            <a:off x="620640" y="1607400"/>
            <a:ext cx="11028960" cy="1408680"/>
          </a:xfrm>
          <a:prstGeom prst="rect">
            <a:avLst/>
          </a:prstGeom>
          <a:noFill/>
          <a:ln w="0">
            <a:noFill/>
          </a:ln>
        </p:spPr>
        <p:txBody>
          <a:bodyPr lIns="90000" rIns="90000" tIns="45000" bIns="4500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IN" sz="1700" spc="-1" strike="noStrike">
                <a:solidFill>
                  <a:schemeClr val="dk1">
                    <a:lumMod val="75000"/>
                    <a:lumOff val="25000"/>
                  </a:schemeClr>
                </a:solidFill>
                <a:latin typeface="Franklin Gothic Book"/>
              </a:rPr>
              <a:t> </a:t>
            </a:r>
            <a:r>
              <a:rPr b="0" lang="en-IN" sz="2400" spc="-1" strike="noStrike">
                <a:solidFill>
                  <a:schemeClr val="dk1">
                    <a:lumMod val="75000"/>
                    <a:lumOff val="25000"/>
                  </a:schemeClr>
                </a:solidFill>
                <a:latin typeface="Franklin Gothic Book"/>
                <a:hlinkClick r:id="rId1"/>
              </a:rPr>
              <a:t>https://github.com/SouparnikaH/-AI-Agent-for-Digital-Financial-Literacy-.git</a:t>
            </a:r>
            <a:endParaRPr b="0" lang="en-IN" sz="2400" spc="-1" strike="noStrike">
              <a:solidFill>
                <a:srgbClr val="000000"/>
              </a:solidFill>
              <a:latin typeface="Arial"/>
            </a:endParaRPr>
          </a:p>
          <a:p>
            <a:pPr marL="306000" indent="0" defTabSz="457200">
              <a:lnSpc>
                <a:spcPct val="110000"/>
              </a:lnSpc>
              <a:spcBef>
                <a:spcPts val="340"/>
              </a:spcBef>
              <a:spcAft>
                <a:spcPts val="601"/>
              </a:spcAft>
              <a:buNone/>
            </a:pPr>
            <a:endParaRPr b="0" lang="en-IN" sz="1700" spc="-1" strike="noStrike">
              <a:solidFill>
                <a:srgbClr val="000000"/>
              </a:solidFill>
              <a:latin typeface="Arial"/>
            </a:endParaRPr>
          </a:p>
        </p:txBody>
      </p:sp>
      <p:pic>
        <p:nvPicPr>
          <p:cNvPr id="161" name="" descr=""/>
          <p:cNvPicPr/>
          <p:nvPr/>
        </p:nvPicPr>
        <p:blipFill>
          <a:blip r:embed="rId2"/>
          <a:stretch/>
        </p:blipFill>
        <p:spPr>
          <a:xfrm>
            <a:off x="1701720" y="2664000"/>
            <a:ext cx="8205480" cy="3686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p:nvPr>
        </p:nvSpPr>
        <p:spPr>
          <a:xfrm>
            <a:off x="690120" y="1599480"/>
            <a:ext cx="11028960" cy="4672440"/>
          </a:xfrm>
          <a:prstGeom prst="rect">
            <a:avLst/>
          </a:prstGeom>
          <a:noFill/>
          <a:ln w="0">
            <a:noFill/>
          </a:ln>
        </p:spPr>
        <p:txBody>
          <a:bodyPr lIns="90000" rIns="90000" tIns="45000" bIns="45000" anchor="ctr">
            <a:noAutofit/>
          </a:bodyPr>
          <a:p>
            <a:pPr marL="305280" indent="-305280" defTabSz="457200">
              <a:lnSpc>
                <a:spcPct val="110000"/>
              </a:lnSpc>
              <a:spcBef>
                <a:spcPts val="561"/>
              </a:spcBef>
              <a:spcAft>
                <a:spcPts val="601"/>
              </a:spcAft>
              <a:buClr>
                <a:srgbClr val="1cade4"/>
              </a:buClr>
              <a:buSzPct val="92000"/>
              <a:buFont typeface="Wingdings 2" charset="2"/>
              <a:buChar char=""/>
            </a:pPr>
            <a:r>
              <a:rPr b="0" lang="en-US" sz="2800" spc="-1" strike="noStrike">
                <a:solidFill>
                  <a:schemeClr val="dk1">
                    <a:lumMod val="75000"/>
                    <a:lumOff val="25000"/>
                  </a:schemeClr>
                </a:solidFill>
                <a:latin typeface="Calibri"/>
                <a:ea typeface="Franklin Gothic Book"/>
              </a:rPr>
              <a:t>Scam &amp; Phishing Verification Support : </a:t>
            </a:r>
            <a:r>
              <a:rPr b="0" lang="en-US" sz="2200" spc="-1" strike="noStrike">
                <a:solidFill>
                  <a:schemeClr val="dk1">
                    <a:lumMod val="75000"/>
                    <a:lumOff val="25000"/>
                  </a:schemeClr>
                </a:solidFill>
                <a:latin typeface="Calibri"/>
                <a:ea typeface="Franklin Gothic Book"/>
              </a:rPr>
              <a:t>Users can forward suspicious messages, emails, or links to the agent, which will analyze them using up-to-date fraud databases and AI models to assess whether the source is trustworthy or a potential scam.</a:t>
            </a:r>
            <a:endParaRPr b="0" lang="en-IN" sz="22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US" sz="2800" spc="-1" strike="noStrike">
                <a:solidFill>
                  <a:schemeClr val="dk1">
                    <a:lumMod val="75000"/>
                    <a:lumOff val="25000"/>
                  </a:schemeClr>
                </a:solidFill>
                <a:latin typeface="Calibri"/>
                <a:ea typeface="Franklin Gothic Book"/>
              </a:rPr>
              <a:t>Scam &amp; Phishing Verification Support : </a:t>
            </a:r>
            <a:r>
              <a:rPr b="0" lang="en-US" sz="2200" spc="-1" strike="noStrike">
                <a:solidFill>
                  <a:schemeClr val="dk1">
                    <a:lumMod val="75000"/>
                    <a:lumOff val="25000"/>
                  </a:schemeClr>
                </a:solidFill>
                <a:latin typeface="Calibri"/>
                <a:ea typeface="Franklin Gothic Book"/>
              </a:rPr>
              <a:t>Users can forward suspicious messages, emails, or links to the agent, which will analyze them using up-to-date fraud databases and AI models to assess whether the source is trustworthy or a potential scam.</a:t>
            </a:r>
            <a:endParaRPr b="0" lang="en-IN" sz="22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US" sz="2800" spc="-1" strike="noStrike">
                <a:solidFill>
                  <a:schemeClr val="dk1">
                    <a:lumMod val="75000"/>
                    <a:lumOff val="25000"/>
                  </a:schemeClr>
                </a:solidFill>
                <a:latin typeface="Calibri"/>
                <a:ea typeface="Franklin Gothic Book"/>
              </a:rPr>
              <a:t>Integration with UPI Apps &amp; Banking API’s : </a:t>
            </a:r>
            <a:r>
              <a:rPr b="0" lang="en-US" sz="2400" spc="-1" strike="noStrike">
                <a:solidFill>
                  <a:schemeClr val="dk1">
                    <a:lumMod val="75000"/>
                    <a:lumOff val="25000"/>
                  </a:schemeClr>
                </a:solidFill>
                <a:latin typeface="Calibri"/>
                <a:ea typeface="Franklin Gothic Book"/>
              </a:rPr>
              <a:t>Allow users to practice or simulate safe digital transactions via guided walkthrough or connect securely with UPI apps for real usage.</a:t>
            </a:r>
            <a:endParaRPr b="0" lang="en-IN" sz="2400" spc="-1" strike="noStrike">
              <a:solidFill>
                <a:srgbClr val="000000"/>
              </a:solidFill>
              <a:latin typeface="Arial"/>
            </a:endParaRPr>
          </a:p>
          <a:p>
            <a:pPr marL="305280" indent="0" defTabSz="457200">
              <a:lnSpc>
                <a:spcPct val="110000"/>
              </a:lnSpc>
              <a:spcBef>
                <a:spcPts val="561"/>
              </a:spcBef>
              <a:spcAft>
                <a:spcPts val="601"/>
              </a:spcAft>
              <a:buNone/>
            </a:pPr>
            <a:endParaRPr b="0" lang="en-IN" sz="2800" spc="-1" strike="noStrike">
              <a:solidFill>
                <a:srgbClr val="000000"/>
              </a:solidFill>
              <a:latin typeface="Arial"/>
            </a:endParaRPr>
          </a:p>
        </p:txBody>
      </p:sp>
      <p:sp>
        <p:nvSpPr>
          <p:cNvPr id="163"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defTabSz="457200">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IBM Certifications</a:t>
            </a:r>
            <a:endParaRPr b="0" lang="en-IN" sz="2800" spc="-1" strike="noStrike">
              <a:solidFill>
                <a:srgbClr val="000000"/>
              </a:solidFill>
              <a:latin typeface="Arial"/>
            </a:endParaRPr>
          </a:p>
        </p:txBody>
      </p:sp>
      <p:pic>
        <p:nvPicPr>
          <p:cNvPr id="165" name="" descr=""/>
          <p:cNvPicPr/>
          <p:nvPr/>
        </p:nvPicPr>
        <p:blipFill>
          <a:blip r:embed="rId1"/>
          <a:stretch/>
        </p:blipFill>
        <p:spPr>
          <a:xfrm>
            <a:off x="4680000" y="1080000"/>
            <a:ext cx="7092720" cy="5162040"/>
          </a:xfrm>
          <a:prstGeom prst="rect">
            <a:avLst/>
          </a:prstGeom>
          <a:ln w="0">
            <a:noFill/>
          </a:ln>
        </p:spPr>
      </p:pic>
      <p:sp>
        <p:nvSpPr>
          <p:cNvPr id="166" name=""/>
          <p:cNvSpPr txBox="1"/>
          <p:nvPr/>
        </p:nvSpPr>
        <p:spPr>
          <a:xfrm>
            <a:off x="720000" y="3420000"/>
            <a:ext cx="3600000" cy="2700000"/>
          </a:xfrm>
          <a:prstGeom prst="rect">
            <a:avLst/>
          </a:prstGeom>
          <a:noFill/>
          <a:ln w="0">
            <a:noFill/>
          </a:ln>
        </p:spPr>
        <p:txBody>
          <a:bodyPr lIns="90000" rIns="90000" tIns="45000" bIns="45000" anchor="t">
            <a:noAutofit/>
          </a:bodyPr>
          <a:p>
            <a:r>
              <a:rPr b="0" lang="en-IN" sz="1800" spc="-1" strike="noStrike">
                <a:solidFill>
                  <a:srgbClr val="000000"/>
                </a:solidFill>
                <a:latin typeface="Arial"/>
              </a:rPr>
              <a:t>Getting Started With Artificial Intelligence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Rectangle 3"/>
          <p:cNvSpPr/>
          <p:nvPr/>
        </p:nvSpPr>
        <p:spPr>
          <a:xfrm>
            <a:off x="433440" y="3031920"/>
            <a:ext cx="37242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IN" sz="1800" spc="-1" strike="noStrike">
              <a:solidFill>
                <a:srgbClr val="000000"/>
              </a:solidFill>
              <a:latin typeface="Arial"/>
            </a:endParaRPr>
          </a:p>
        </p:txBody>
      </p:sp>
      <p:pic>
        <p:nvPicPr>
          <p:cNvPr id="168" name="" descr=""/>
          <p:cNvPicPr/>
          <p:nvPr/>
        </p:nvPicPr>
        <p:blipFill>
          <a:blip r:embed="rId1"/>
          <a:stretch/>
        </p:blipFill>
        <p:spPr>
          <a:xfrm>
            <a:off x="3780000" y="1260000"/>
            <a:ext cx="7899120" cy="4870080"/>
          </a:xfrm>
          <a:prstGeom prst="rect">
            <a:avLst/>
          </a:prstGeom>
          <a:ln w="0">
            <a:noFill/>
          </a:ln>
        </p:spPr>
      </p:pic>
      <p:sp>
        <p:nvSpPr>
          <p:cNvPr id="169" name=""/>
          <p:cNvSpPr txBox="1"/>
          <p:nvPr/>
        </p:nvSpPr>
        <p:spPr>
          <a:xfrm>
            <a:off x="900000" y="2160000"/>
            <a:ext cx="2340000" cy="1620000"/>
          </a:xfrm>
          <a:prstGeom prst="rect">
            <a:avLst/>
          </a:prstGeom>
          <a:noFill/>
          <a:ln w="0">
            <a:noFill/>
          </a:ln>
        </p:spPr>
        <p:txBody>
          <a:bodyPr lIns="90000" rIns="90000" tIns="45000" bIns="45000" anchor="t">
            <a:noAutofit/>
          </a:bodyPr>
          <a:p>
            <a:r>
              <a:rPr b="0" lang="en-IN" sz="1800" spc="-1" strike="noStrike">
                <a:solidFill>
                  <a:srgbClr val="000000"/>
                </a:solidFill>
                <a:latin typeface="Arial"/>
              </a:rPr>
              <a:t>RAG : Retrival Augmented Generation with LangChain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463040" y="2766240"/>
            <a:ext cx="9298080" cy="1324800"/>
          </a:xfrm>
          <a:prstGeom prst="rect">
            <a:avLst/>
          </a:prstGeom>
          <a:noFill/>
          <a:ln w="0">
            <a:noFill/>
          </a:ln>
        </p:spPr>
        <p:txBody>
          <a:bodyPr lIns="0" rIns="0" tIns="0" bIns="0" anchor="b">
            <a:noAutofit/>
          </a:bodyPr>
          <a:p>
            <a:pPr indent="0" algn="ctr" defTabSz="457200">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880" cy="1324800"/>
          </a:xfrm>
          <a:prstGeom prst="rect">
            <a:avLst/>
          </a:prstGeom>
          <a:noFill/>
          <a:ln w="0">
            <a:noFill/>
          </a:ln>
        </p:spPr>
        <p:txBody>
          <a:bodyPr lIns="90000" rIns="90000" tIns="45000" bIns="45000" anchor="b">
            <a:noAutofit/>
          </a:bodyPr>
          <a:p>
            <a:pPr indent="0" defTabSz="45720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8160" cy="5238360"/>
          </a:xfrm>
          <a:prstGeom prst="rect">
            <a:avLst/>
          </a:prstGeom>
          <a:noFill/>
          <a:ln w="0">
            <a:noFill/>
          </a:ln>
        </p:spPr>
        <p:txBody>
          <a:bodyPr lIns="90000" rIns="90000" tIns="45000" bIns="4500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Technology used</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Wow factor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End users</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Git-hub Link</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IBM Certifications</a:t>
            </a:r>
            <a:endParaRPr b="0" lang="en-IN" sz="2000" spc="-1" strike="noStrike">
              <a:solidFill>
                <a:srgbClr val="000000"/>
              </a:solidFill>
              <a:latin typeface="Arial"/>
            </a:endParaRPr>
          </a:p>
          <a:p>
            <a:pPr indent="0" defTabSz="457200">
              <a:lnSpc>
                <a:spcPct val="110000"/>
              </a:lnSpc>
              <a:spcBef>
                <a:spcPts val="400"/>
              </a:spcBef>
              <a:spcAft>
                <a:spcPts val="601"/>
              </a:spcAft>
              <a:buNone/>
              <a:tabLst>
                <a:tab algn="l" pos="0"/>
              </a:tabLst>
            </a:pPr>
            <a:endParaRPr b="0" lang="en-IN"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8333"/>
          </a:bodyPr>
          <a:p>
            <a:pPr indent="0" defTabSz="45720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
          <p:cNvSpPr txBox="1"/>
          <p:nvPr/>
        </p:nvSpPr>
        <p:spPr>
          <a:xfrm>
            <a:off x="720000" y="1440000"/>
            <a:ext cx="11340000" cy="5220000"/>
          </a:xfrm>
          <a:prstGeom prst="rect">
            <a:avLst/>
          </a:prstGeom>
          <a:noFill/>
          <a:ln w="0">
            <a:noFill/>
          </a:ln>
        </p:spPr>
        <p:txBody>
          <a:bodyPr lIns="90000" rIns="90000" tIns="45000" bIns="45000" anchor="t">
            <a:noAutofit/>
          </a:bodyPr>
          <a:p>
            <a:pPr algn="just"/>
            <a:r>
              <a:rPr b="1" lang="en-US" sz="2800" spc="-1" strike="noStrike">
                <a:solidFill>
                  <a:schemeClr val="dk1">
                    <a:lumMod val="75000"/>
                    <a:lumOff val="25000"/>
                  </a:schemeClr>
                </a:solidFill>
                <a:latin typeface="Calibri"/>
                <a:ea typeface="Franklin Gothic Book"/>
              </a:rPr>
              <a:t>Problem Statement:</a:t>
            </a:r>
            <a:endParaRPr b="0" lang="en-IN" sz="2800" spc="-1" strike="noStrike">
              <a:solidFill>
                <a:srgbClr val="000000"/>
              </a:solidFill>
              <a:latin typeface="Arial"/>
            </a:endParaRPr>
          </a:p>
          <a:p>
            <a:pPr algn="just"/>
            <a:r>
              <a:rPr b="0" lang="en-US" sz="2800" spc="-1" strike="noStrike">
                <a:solidFill>
                  <a:schemeClr val="dk1">
                    <a:lumMod val="75000"/>
                    <a:lumOff val="25000"/>
                  </a:schemeClr>
                </a:solidFill>
                <a:latin typeface="Calibri"/>
                <a:ea typeface="Franklin Gothic Book"/>
              </a:rPr>
              <a:t>	</a:t>
            </a:r>
            <a:r>
              <a:rPr b="0" lang="en-US" sz="2800" spc="-1" strike="noStrike">
                <a:solidFill>
                  <a:schemeClr val="dk1">
                    <a:lumMod val="75000"/>
                    <a:lumOff val="25000"/>
                  </a:schemeClr>
                </a:solidFill>
                <a:latin typeface="Calibri"/>
                <a:ea typeface="Franklin Gothic Book"/>
              </a:rPr>
              <a:t>Users across diverse backgrounds often struggle to understand digital financial tools and fall victim to scams due to limited guidance and language barriers. There's a need for a system that simplifies UPI usage, prevents fraud, and answers financial queries in native languages.</a:t>
            </a:r>
            <a:endParaRPr b="0" lang="en-IN" sz="2800" spc="-1" strike="noStrike">
              <a:solidFill>
                <a:srgbClr val="000000"/>
              </a:solidFill>
              <a:latin typeface="Arial"/>
            </a:endParaRPr>
          </a:p>
          <a:p>
            <a:pPr algn="just"/>
            <a:endParaRPr b="0" lang="en-IN" sz="2800" spc="-1" strike="noStrike">
              <a:solidFill>
                <a:srgbClr val="000000"/>
              </a:solidFill>
              <a:latin typeface="Arial"/>
            </a:endParaRPr>
          </a:p>
          <a:p>
            <a:pPr algn="just"/>
            <a:r>
              <a:rPr b="1" lang="en-US" sz="2800" spc="-1" strike="noStrike">
                <a:solidFill>
                  <a:schemeClr val="dk1">
                    <a:lumMod val="75000"/>
                    <a:lumOff val="25000"/>
                  </a:schemeClr>
                </a:solidFill>
                <a:latin typeface="Calibri"/>
                <a:ea typeface="Franklin Gothic Book"/>
              </a:rPr>
              <a:t>Solution:</a:t>
            </a:r>
            <a:endParaRPr b="0" lang="en-IN" sz="2800" spc="-1" strike="noStrike">
              <a:solidFill>
                <a:srgbClr val="000000"/>
              </a:solidFill>
              <a:latin typeface="Arial"/>
            </a:endParaRPr>
          </a:p>
          <a:p>
            <a:pPr algn="just"/>
            <a:r>
              <a:rPr b="0" lang="en-US" sz="2800" spc="-1" strike="noStrike">
                <a:solidFill>
                  <a:schemeClr val="dk1">
                    <a:lumMod val="75000"/>
                    <a:lumOff val="25000"/>
                  </a:schemeClr>
                </a:solidFill>
                <a:latin typeface="Calibri"/>
                <a:ea typeface="Franklin Gothic Book"/>
              </a:rPr>
              <a:t>	</a:t>
            </a:r>
            <a:r>
              <a:rPr b="0" lang="en-US" sz="2800" spc="-1" strike="noStrike">
                <a:solidFill>
                  <a:schemeClr val="dk1">
                    <a:lumMod val="75000"/>
                    <a:lumOff val="25000"/>
                  </a:schemeClr>
                </a:solidFill>
                <a:latin typeface="Calibri"/>
                <a:ea typeface="Franklin Gothic Book"/>
              </a:rPr>
              <a:t>An AI Agent powered by Natural Language Processing and Retrieval Augmented Generation retrieves reliable financial content and supports multilingual interaction. It educates users on UPI usage, fraud prevention, budgeting, and more making digital finance accessible and secure using IBM Cloud Lite and IBM Granite models.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8333"/>
          </a:bodyPr>
          <a:p>
            <a:pPr indent="0" defTabSz="457200">
              <a:lnSpc>
                <a:spcPct val="100000"/>
              </a:lnSpc>
              <a:buNone/>
              <a:tabLst>
                <a:tab algn="l" pos="0"/>
              </a:tabLst>
            </a:pPr>
            <a:r>
              <a:rPr b="1" lang="en-US" sz="4400" spc="-1" strike="noStrike" cap="all">
                <a:solidFill>
                  <a:schemeClr val="accent1"/>
                </a:solidFill>
                <a:latin typeface="Arial"/>
              </a:rPr>
              <a:t>Technology  used</a:t>
            </a:r>
            <a:endParaRPr b="0" lang="en-IN" sz="4400" spc="-1" strike="noStrike">
              <a:solidFill>
                <a:srgbClr val="000000"/>
              </a:solidFill>
              <a:latin typeface="Arial"/>
            </a:endParaRPr>
          </a:p>
        </p:txBody>
      </p:sp>
      <p:sp>
        <p:nvSpPr>
          <p:cNvPr id="142" name="PlaceHolder 3"/>
          <p:cNvSpPr txBox="1"/>
          <p:nvPr/>
        </p:nvSpPr>
        <p:spPr>
          <a:xfrm>
            <a:off x="2704320" y="1351440"/>
            <a:ext cx="7902000" cy="4672440"/>
          </a:xfrm>
          <a:prstGeom prst="rect">
            <a:avLst/>
          </a:prstGeom>
          <a:noFill/>
          <a:ln w="0">
            <a:noFill/>
          </a:ln>
        </p:spPr>
        <p:txBody>
          <a:bodyPr lIns="90000" rIns="90000" tIns="45000" bIns="45000" anchor="ctr">
            <a:noAutofit/>
          </a:bodyPr>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IBM cloud lite services</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Natural Language Processing (NLP)</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Retrieval Augmented Generation (RAG)</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IBM Granite model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IBM cloud services used</a:t>
            </a:r>
            <a:endParaRPr b="0" lang="en-IN" sz="2800" spc="-1" strike="noStrike">
              <a:solidFill>
                <a:srgbClr val="000000"/>
              </a:solidFill>
              <a:latin typeface="Arial"/>
            </a:endParaRPr>
          </a:p>
        </p:txBody>
      </p:sp>
      <p:sp>
        <p:nvSpPr>
          <p:cNvPr id="144" name="PlaceHolder 2"/>
          <p:cNvSpPr>
            <a:spLocks noGrp="1"/>
          </p:cNvSpPr>
          <p:nvPr>
            <p:ph/>
          </p:nvPr>
        </p:nvSpPr>
        <p:spPr>
          <a:xfrm>
            <a:off x="2734560" y="1371600"/>
            <a:ext cx="6363720" cy="4672440"/>
          </a:xfrm>
          <a:prstGeom prst="rect">
            <a:avLst/>
          </a:prstGeom>
          <a:noFill/>
          <a:ln w="0">
            <a:noFill/>
          </a:ln>
        </p:spPr>
        <p:txBody>
          <a:bodyPr lIns="90000" rIns="90000" tIns="45000" bIns="45000" anchor="ctr">
            <a:noAutofit/>
          </a:bodyPr>
          <a:p>
            <a:pPr marL="305280" indent="0" defTabSz="457200">
              <a:lnSpc>
                <a:spcPct val="110000"/>
              </a:lnSpc>
              <a:spcBef>
                <a:spcPts val="340"/>
              </a:spcBef>
              <a:spcAft>
                <a:spcPts val="601"/>
              </a:spcAft>
              <a:buNone/>
            </a:pP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IBM Cloud Watsonx AI Studio</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IBM Cloud Watsonx AI runtime</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IBM Cloud Agent Lab</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IBM Granite foundation model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7184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1" lang="en-US" sz="3200" spc="-1" strike="noStrike" cap="all">
                <a:solidFill>
                  <a:schemeClr val="accent1"/>
                </a:solidFill>
                <a:latin typeface="Arial"/>
                <a:ea typeface="Franklin Gothic Demi"/>
              </a:rPr>
              <a:t>Wow factors</a:t>
            </a:r>
            <a:endParaRPr b="0" lang="en-IN" sz="3200" spc="-1" strike="noStrike">
              <a:solidFill>
                <a:srgbClr val="000000"/>
              </a:solidFill>
              <a:latin typeface="Arial"/>
            </a:endParaRPr>
          </a:p>
        </p:txBody>
      </p:sp>
      <p:sp>
        <p:nvSpPr>
          <p:cNvPr id="146" name="PlaceHolder 4"/>
          <p:cNvSpPr txBox="1"/>
          <p:nvPr/>
        </p:nvSpPr>
        <p:spPr>
          <a:xfrm>
            <a:off x="188640" y="1726200"/>
            <a:ext cx="12025800" cy="4169160"/>
          </a:xfrm>
          <a:prstGeom prst="rect">
            <a:avLst/>
          </a:prstGeom>
          <a:noFill/>
          <a:ln w="0">
            <a:noFill/>
          </a:ln>
        </p:spPr>
        <p:txBody>
          <a:bodyPr lIns="90000" rIns="90000" tIns="45000" bIns="45000" anchor="ctr">
            <a:noAutofit/>
          </a:bodyPr>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1" lang="en-US" sz="2200" spc="-1" strike="noStrike">
                <a:solidFill>
                  <a:schemeClr val="dk1">
                    <a:lumMod val="75000"/>
                    <a:lumOff val="25000"/>
                  </a:schemeClr>
                </a:solidFill>
                <a:latin typeface="Calibri"/>
                <a:ea typeface="Franklin Gothic Book"/>
              </a:rPr>
              <a:t>This AI agent empowers users by making digital finance more accessible, secure, and user friendly. </a:t>
            </a:r>
            <a:r>
              <a:rPr b="0" lang="en-US" sz="2200" spc="-1" strike="noStrike">
                <a:solidFill>
                  <a:schemeClr val="dk1">
                    <a:lumMod val="75000"/>
                    <a:lumOff val="25000"/>
                  </a:schemeClr>
                </a:solidFill>
                <a:latin typeface="Calibri"/>
                <a:ea typeface="Franklin Gothic Book"/>
              </a:rPr>
              <a:t>It assists with financial and banking related queries, supports multilingual interaction, and enables users to ask questions in their native language. The agent promotes safe digital transactions, improves budgeting awareness, and guides users in choosing suitable financial schemes with confidence.</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Unique features:</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Natural language support in multiple regional languages</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Step-by-step guidance on using UPI and online banking tools</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Scam prevention tips and alerts for suspicious activity</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Budget tracking and expense-splitting suggestions</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Interest rate comparison across different banks and schemes</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Personalized financial education based on user queries </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End users</a:t>
            </a:r>
            <a:endParaRPr b="0" lang="en-IN" sz="2800" spc="-1" strike="noStrike">
              <a:solidFill>
                <a:srgbClr val="000000"/>
              </a:solidFill>
              <a:latin typeface="Arial"/>
            </a:endParaRPr>
          </a:p>
        </p:txBody>
      </p:sp>
      <p:sp>
        <p:nvSpPr>
          <p:cNvPr id="148"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chemeClr val="dk1">
                    <a:lumMod val="75000"/>
                    <a:lumOff val="25000"/>
                  </a:schemeClr>
                </a:solidFill>
                <a:latin typeface="Calibri"/>
                <a:ea typeface="Franklin Gothic Book"/>
              </a:rPr>
              <a:t>General Public of Urban &amp; Rural Areas</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chemeClr val="dk1">
                    <a:lumMod val="75000"/>
                    <a:lumOff val="25000"/>
                  </a:schemeClr>
                </a:solidFill>
                <a:latin typeface="Calibri"/>
                <a:ea typeface="Franklin Gothic Book"/>
              </a:rPr>
              <a:t>Senior Citizens &amp; First-Time Internet Users</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chemeClr val="dk1">
                    <a:lumMod val="75000"/>
                    <a:lumOff val="25000"/>
                  </a:schemeClr>
                </a:solidFill>
                <a:latin typeface="Calibri"/>
                <a:ea typeface="Franklin Gothic Book"/>
              </a:rPr>
              <a:t>Cybersecurity Awareness Programs</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chemeClr val="dk1">
                    <a:lumMod val="75000"/>
                    <a:lumOff val="25000"/>
                  </a:schemeClr>
                </a:solidFill>
                <a:latin typeface="Calibri"/>
                <a:ea typeface="Franklin Gothic Book"/>
              </a:rPr>
              <a:t>People willing to learn about New schemes</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chemeClr val="dk1">
                    <a:lumMod val="75000"/>
                    <a:lumOff val="25000"/>
                  </a:schemeClr>
                </a:solidFill>
                <a:latin typeface="Calibri"/>
                <a:ea typeface="Franklin Gothic Book"/>
              </a:rPr>
              <a:t>Individuals Who Want to Budget Effectively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Created an ai agent</a:t>
            </a:r>
            <a:endParaRPr b="0" lang="en-IN" sz="2800" spc="-1" strike="noStrike">
              <a:solidFill>
                <a:srgbClr val="000000"/>
              </a:solidFill>
              <a:latin typeface="Arial"/>
            </a:endParaRPr>
          </a:p>
        </p:txBody>
      </p:sp>
      <p:pic>
        <p:nvPicPr>
          <p:cNvPr id="150" name="" descr=""/>
          <p:cNvPicPr/>
          <p:nvPr/>
        </p:nvPicPr>
        <p:blipFill>
          <a:blip r:embed="rId1"/>
          <a:stretch/>
        </p:blipFill>
        <p:spPr>
          <a:xfrm>
            <a:off x="1181160" y="1343160"/>
            <a:ext cx="9829800" cy="4817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WORKED ON DEVELOPING AGENT</a:t>
            </a:r>
            <a:endParaRPr b="0" lang="en-IN" sz="2800" spc="-1" strike="noStrike">
              <a:solidFill>
                <a:srgbClr val="000000"/>
              </a:solidFill>
              <a:latin typeface="Arial"/>
            </a:endParaRPr>
          </a:p>
        </p:txBody>
      </p:sp>
      <p:pic>
        <p:nvPicPr>
          <p:cNvPr id="152" name="" descr=""/>
          <p:cNvPicPr/>
          <p:nvPr/>
        </p:nvPicPr>
        <p:blipFill>
          <a:blip r:embed="rId1"/>
          <a:stretch/>
        </p:blipFill>
        <p:spPr>
          <a:xfrm>
            <a:off x="781200" y="1400400"/>
            <a:ext cx="10090080" cy="4654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122</TotalTime>
  <Application>LibreOffice/7.6.0.3$Windows_X86_64 LibreOffice_project/69edd8b8ebc41d00b4de3915dc82f8f0fc3b6265</Application>
  <AppVersion>15.0000</AppVersion>
  <Words>392</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2025-08-02T19:22:47Z</dcterms:modified>
  <cp:revision>146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Widescreen</vt:lpwstr>
  </property>
  <property fmtid="{D5CDD505-2E9C-101B-9397-08002B2CF9AE}" pid="4" name="Slides">
    <vt:i4>17</vt:i4>
  </property>
</Properties>
</file>