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3.xml" ContentType="application/vnd.openxmlformats-officedocument.customXmlProperties+xml"/>
  <Override PartName="/customXml/itemProps1.xml" ContentType="application/vnd.openxmlformats-officedocument.customXmlProperties+xml"/>
  <Override PartName="/customXml/item2.xml" ContentType="application/xml"/>
  <Override PartName="/customXml/itemProps2.xml" ContentType="application/vnd.openxmlformats-officedocument.customXmlProperties+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3.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2.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33.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34.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35.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36.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media/image1.png" ContentType="image/png"/>
  <Override PartName="/ppt/media/image2.jpeg" ContentType="image/jpeg"/>
  <Override PartName="/ppt/media/image3.jpeg" ContentType="image/jpeg"/>
  <Override PartName="/ppt/media/image4.jpeg" ContentType="image/jpeg"/>
  <Override PartName="/ppt/media/image10.jpeg" ContentType="image/jpeg"/>
  <Override PartName="/ppt/media/image5.jpeg" ContentType="image/jpeg"/>
  <Override PartName="/ppt/media/image11.jpeg" ContentType="image/jpeg"/>
  <Override PartName="/ppt/media/image6.jpeg" ContentType="image/jpeg"/>
  <Override PartName="/ppt/media/image7.jpeg" ContentType="image/jpeg"/>
  <Override PartName="/ppt/media/image8.png" ContentType="image/png"/>
  <Override PartName="/ppt/media/image9.jpe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7BB305A9-F2C0-4EA0-9448-CE1ACA57C7A5}"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752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CDE4D1C-2A6A-41EE-835F-78E4FB4569E7}"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12800"/>
            <a:ext cx="1102752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730BF0C6-F2F2-4709-9BBD-EB5E36EF515D}"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12800"/>
            <a:ext cx="1102752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8AB9AA5B-9591-471F-BC43-44827CAB2DFF}"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12800"/>
            <a:ext cx="1102752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12800"/>
            <a:ext cx="1102752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12800"/>
            <a:ext cx="1102752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12800"/>
            <a:ext cx="1102752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12800"/>
            <a:ext cx="11027520" cy="289836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12800"/>
            <a:ext cx="1102752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12800"/>
            <a:ext cx="1102752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C442C8E5-F4A2-4960-82EF-CC6F9F35AB1D}"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12800"/>
            <a:ext cx="1102752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12800"/>
            <a:ext cx="1102752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12800"/>
            <a:ext cx="1102752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12800"/>
            <a:ext cx="1102752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12800"/>
            <a:ext cx="1102752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dt" idx="4"/>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A869140C-C296-46EA-B361-CEF2DE217B6E}"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12800"/>
            <a:ext cx="1102752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B2A56D90-3E7E-4D33-BF08-1A224B7C33CF}"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752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97997D9F-56A6-4660-9332-3E8B3DF1FFFD}"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12800"/>
            <a:ext cx="1102752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CC0C0F88-EFAF-49AC-9E3C-D10EDA386451}"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12800"/>
            <a:ext cx="1102752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34DD4D93-F519-4867-AE09-E5CA22EAAF5C}"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12800"/>
            <a:ext cx="1102752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BDD67E6-476C-401C-BF91-A23C1CBCF8FB}"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12800"/>
            <a:ext cx="11027520" cy="289836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E59A767C-DDD1-4914-BE46-96DAD9673862}"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12800"/>
            <a:ext cx="1102752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17013E04-86D8-41C7-9B40-E22EDD5FA087}"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12800"/>
            <a:ext cx="1102752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691220E9-A4E8-41EA-B683-0CCC54324435}"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12800"/>
            <a:ext cx="1102752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BA710B7-F347-4C7D-BBE1-A12CFCD407C7}"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12800"/>
            <a:ext cx="1102752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F235CE8A-AE62-4941-AC3B-EA5E383244F4}"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12800"/>
            <a:ext cx="1102752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BD1C3C6E-A705-4E70-8276-CE5C4329DF6A}" type="slidenum">
              <a:t>&lt;#&gt;</a:t>
            </a:fld>
          </a:p>
        </p:txBody>
      </p:sp>
      <p:sp>
        <p:nvSpPr>
          <p:cNvPr id="9" name="PlaceHolder 8"/>
          <p:cNvSpPr>
            <a:spLocks noGrp="1"/>
          </p:cNvSpPr>
          <p:nvPr>
            <p:ph type="dt" idx="7"/>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12800"/>
            <a:ext cx="1102752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AA4C6159-FCB6-4220-8A27-7FCDB3094329}" type="slidenum">
              <a:t>&lt;#&gt;</a:t>
            </a:fld>
          </a:p>
        </p:txBody>
      </p:sp>
      <p:sp>
        <p:nvSpPr>
          <p:cNvPr id="11" name="PlaceHolder 10"/>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752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92AD979C-5A93-42E6-A161-D0BF7D694873}"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12800"/>
            <a:ext cx="1102752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4A061E8-A824-4E73-8F52-4F2931DC7088}"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12800"/>
            <a:ext cx="11027520" cy="289836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F99F10C-6EC8-42D6-AFC4-FEFABB059139}"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12800"/>
            <a:ext cx="1102752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40D2A62-F36B-4348-8CC2-43EEC8CE8B65}"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12800"/>
            <a:ext cx="1102752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1A861F1-CB4C-441E-94AD-72524FA92063}"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12800"/>
            <a:ext cx="1102752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DCCB9C1-86E4-402A-A010-A9FDBBC67320}"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p:cNvSpPr/>
          <p:nvPr/>
        </p:nvSpPr>
        <p:spPr>
          <a:xfrm>
            <a:off x="446400" y="457200"/>
            <a:ext cx="3701160" cy="928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1" name="Rectangle 9"/>
          <p:cNvSpPr/>
          <p:nvPr/>
        </p:nvSpPr>
        <p:spPr>
          <a:xfrm>
            <a:off x="8042040" y="453600"/>
            <a:ext cx="3701160" cy="964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2" name="Rectangle 10"/>
          <p:cNvSpPr/>
          <p:nvPr/>
        </p:nvSpPr>
        <p:spPr>
          <a:xfrm>
            <a:off x="4241880" y="457200"/>
            <a:ext cx="3701160" cy="892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4640" bIns="44640" anchor="t">
            <a:noAutofit/>
          </a:bodyPr>
          <a:p>
            <a:pPr>
              <a:lnSpc>
                <a:spcPct val="100000"/>
              </a:lnSpc>
            </a:pPr>
            <a:endParaRPr b="0" lang="en-IN" sz="1800" spc="-1" strike="noStrike">
              <a:solidFill>
                <a:srgbClr val="000000"/>
              </a:solidFill>
              <a:latin typeface="Arial"/>
            </a:endParaRPr>
          </a:p>
        </p:txBody>
      </p:sp>
      <p:pic>
        <p:nvPicPr>
          <p:cNvPr id="3" name="Picture 7" descr="Logo&#10;&#10;Description automatically generated"/>
          <p:cNvPicPr/>
          <p:nvPr/>
        </p:nvPicPr>
        <p:blipFill>
          <a:blip r:embed="rId2"/>
          <a:stretch/>
        </p:blipFill>
        <p:spPr>
          <a:xfrm>
            <a:off x="10485000" y="6437880"/>
            <a:ext cx="1123560" cy="362880"/>
          </a:xfrm>
          <a:prstGeom prst="rect">
            <a:avLst/>
          </a:prstGeom>
          <a:ln w="0">
            <a:noFill/>
          </a:ln>
        </p:spPr>
      </p:pic>
      <p:sp>
        <p:nvSpPr>
          <p:cNvPr id="4" name="Rectangle 6"/>
          <p:cNvSpPr/>
          <p:nvPr/>
        </p:nvSpPr>
        <p:spPr>
          <a:xfrm>
            <a:off x="446400" y="3085920"/>
            <a:ext cx="11296800" cy="33361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5" name="PlaceHolder 1"/>
          <p:cNvSpPr>
            <a:spLocks noGrp="1"/>
          </p:cNvSpPr>
          <p:nvPr>
            <p:ph type="ftr" idx="1"/>
          </p:nvPr>
        </p:nvSpPr>
        <p:spPr>
          <a:xfrm>
            <a:off x="581040" y="6423840"/>
            <a:ext cx="6914880" cy="36288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6" name="PlaceHolder 2"/>
          <p:cNvSpPr>
            <a:spLocks noGrp="1"/>
          </p:cNvSpPr>
          <p:nvPr>
            <p:ph type="sldNum" idx="2"/>
          </p:nvPr>
        </p:nvSpPr>
        <p:spPr>
          <a:xfrm>
            <a:off x="10558440" y="6423840"/>
            <a:ext cx="1050480" cy="362880"/>
          </a:xfrm>
          <a:prstGeom prst="rect">
            <a:avLst/>
          </a:prstGeom>
          <a:noFill/>
          <a:ln w="0">
            <a:noFill/>
          </a:ln>
        </p:spPr>
        <p:txBody>
          <a:bodyPr lIns="90000" rIns="90000" tIns="45000" bIns="45000" anchor="ctr">
            <a:noAutofit/>
          </a:bodyPr>
          <a:lstStyle>
            <a:lvl1pPr indent="0" algn="r" defTabSz="914400">
              <a:lnSpc>
                <a:spcPct val="100000"/>
              </a:lnSpc>
              <a:buNone/>
              <a:tabLst>
                <a:tab algn="l" pos="0"/>
              </a:tabLst>
              <a:defRPr b="0" lang="en-US" sz="900" spc="-1" strike="noStrike">
                <a:solidFill>
                  <a:schemeClr val="dk1">
                    <a:lumMod val="75000"/>
                    <a:lumOff val="25000"/>
                  </a:schemeClr>
                </a:solidFill>
                <a:latin typeface="Franklin Gothic Book"/>
              </a:defRPr>
            </a:lvl1pPr>
          </a:lstStyle>
          <a:p>
            <a:pPr indent="0" algn="r" defTabSz="914400">
              <a:lnSpc>
                <a:spcPct val="100000"/>
              </a:lnSpc>
              <a:buNone/>
              <a:tabLst>
                <a:tab algn="l" pos="0"/>
              </a:tabLst>
            </a:pPr>
            <a:fld id="{9D51BAF8-F903-4F94-9DD6-86DEDC60C302}"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
        <p:nvSpPr>
          <p:cNvPr id="7" name="PlaceHolder 3"/>
          <p:cNvSpPr>
            <a:spLocks noGrp="1"/>
          </p:cNvSpPr>
          <p:nvPr>
            <p:ph type="dt" idx="3"/>
          </p:nvPr>
        </p:nvSpPr>
        <p:spPr>
          <a:xfrm>
            <a:off x="7606080" y="6423840"/>
            <a:ext cx="2842560" cy="36288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8"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Rectangle 8"/>
          <p:cNvSpPr/>
          <p:nvPr/>
        </p:nvSpPr>
        <p:spPr>
          <a:xfrm>
            <a:off x="446400" y="457200"/>
            <a:ext cx="3701160" cy="928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47" name="Rectangle 9"/>
          <p:cNvSpPr/>
          <p:nvPr/>
        </p:nvSpPr>
        <p:spPr>
          <a:xfrm>
            <a:off x="8042040" y="453600"/>
            <a:ext cx="3701160" cy="964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48" name="Rectangle 10"/>
          <p:cNvSpPr/>
          <p:nvPr/>
        </p:nvSpPr>
        <p:spPr>
          <a:xfrm>
            <a:off x="4241880" y="457200"/>
            <a:ext cx="3701160" cy="892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4640" bIns="44640" anchor="t">
            <a:noAutofit/>
          </a:bodyPr>
          <a:p>
            <a:pPr>
              <a:lnSpc>
                <a:spcPct val="100000"/>
              </a:lnSpc>
            </a:pPr>
            <a:endParaRPr b="0" lang="en-IN" sz="1800" spc="-1" strike="noStrike">
              <a:solidFill>
                <a:srgbClr val="000000"/>
              </a:solidFill>
              <a:latin typeface="Arial"/>
            </a:endParaRPr>
          </a:p>
        </p:txBody>
      </p:sp>
      <p:pic>
        <p:nvPicPr>
          <p:cNvPr id="49" name="Picture 7" descr="Logo&#10;&#10;Description automatically generated"/>
          <p:cNvPicPr/>
          <p:nvPr/>
        </p:nvPicPr>
        <p:blipFill>
          <a:blip r:embed="rId2"/>
          <a:stretch/>
        </p:blipFill>
        <p:spPr>
          <a:xfrm>
            <a:off x="10485000" y="6437880"/>
            <a:ext cx="1123560" cy="362880"/>
          </a:xfrm>
          <a:prstGeom prst="rect">
            <a:avLst/>
          </a:prstGeom>
          <a:ln w="0">
            <a:noFill/>
          </a:ln>
        </p:spPr>
      </p:pic>
      <p:sp>
        <p:nvSpPr>
          <p:cNvPr id="50" name="PlaceHolder 1"/>
          <p:cNvSpPr>
            <a:spLocks noGrp="1"/>
          </p:cNvSpPr>
          <p:nvPr>
            <p:ph type="dt" idx="4"/>
          </p:nvPr>
        </p:nvSpPr>
        <p:spPr>
          <a:xfrm>
            <a:off x="7606080" y="6423840"/>
            <a:ext cx="2842560" cy="36288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51" name="PlaceHolder 2"/>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52"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Rectangle 8"/>
          <p:cNvSpPr/>
          <p:nvPr/>
        </p:nvSpPr>
        <p:spPr>
          <a:xfrm>
            <a:off x="446400" y="457200"/>
            <a:ext cx="3701160" cy="928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90" name="Rectangle 9"/>
          <p:cNvSpPr/>
          <p:nvPr/>
        </p:nvSpPr>
        <p:spPr>
          <a:xfrm>
            <a:off x="8042040" y="453600"/>
            <a:ext cx="3701160" cy="964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91" name="Rectangle 10"/>
          <p:cNvSpPr/>
          <p:nvPr/>
        </p:nvSpPr>
        <p:spPr>
          <a:xfrm>
            <a:off x="4241880" y="457200"/>
            <a:ext cx="3701160" cy="892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4640" bIns="44640" anchor="t">
            <a:noAutofit/>
          </a:bodyPr>
          <a:p>
            <a:pPr>
              <a:lnSpc>
                <a:spcPct val="100000"/>
              </a:lnSpc>
            </a:pPr>
            <a:endParaRPr b="0" lang="en-IN" sz="1800" spc="-1" strike="noStrike">
              <a:solidFill>
                <a:srgbClr val="000000"/>
              </a:solidFill>
              <a:latin typeface="Arial"/>
            </a:endParaRPr>
          </a:p>
        </p:txBody>
      </p:sp>
      <p:pic>
        <p:nvPicPr>
          <p:cNvPr id="92" name="Picture 7" descr="Logo&#10;&#10;Description automatically generated"/>
          <p:cNvPicPr/>
          <p:nvPr/>
        </p:nvPicPr>
        <p:blipFill>
          <a:blip r:embed="rId2"/>
          <a:stretch/>
        </p:blipFill>
        <p:spPr>
          <a:xfrm>
            <a:off x="10485000" y="6437880"/>
            <a:ext cx="1123560" cy="362880"/>
          </a:xfrm>
          <a:prstGeom prst="rect">
            <a:avLst/>
          </a:prstGeom>
          <a:ln w="0">
            <a:noFill/>
          </a:ln>
        </p:spPr>
      </p:pic>
      <p:sp>
        <p:nvSpPr>
          <p:cNvPr id="93" name="PlaceHolder 1"/>
          <p:cNvSpPr>
            <a:spLocks noGrp="1"/>
          </p:cNvSpPr>
          <p:nvPr>
            <p:ph type="title"/>
          </p:nvPr>
        </p:nvSpPr>
        <p:spPr>
          <a:xfrm>
            <a:off x="576000" y="712800"/>
            <a:ext cx="11027520" cy="62496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94" name="PlaceHolder 2"/>
          <p:cNvSpPr>
            <a:spLocks noGrp="1"/>
          </p:cNvSpPr>
          <p:nvPr>
            <p:ph type="ftr" idx="5"/>
          </p:nvPr>
        </p:nvSpPr>
        <p:spPr>
          <a:xfrm>
            <a:off x="581040" y="6423840"/>
            <a:ext cx="6914880" cy="36288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95" name="PlaceHolder 3"/>
          <p:cNvSpPr>
            <a:spLocks noGrp="1"/>
          </p:cNvSpPr>
          <p:nvPr>
            <p:ph type="sldNum" idx="6"/>
          </p:nvPr>
        </p:nvSpPr>
        <p:spPr>
          <a:xfrm>
            <a:off x="10558440" y="6423840"/>
            <a:ext cx="1050480" cy="362880"/>
          </a:xfrm>
          <a:prstGeom prst="rect">
            <a:avLst/>
          </a:prstGeom>
          <a:noFill/>
          <a:ln w="0">
            <a:noFill/>
          </a:ln>
        </p:spPr>
        <p:txBody>
          <a:bodyPr lIns="90000" rIns="90000" tIns="45000" bIns="45000" anchor="ctr">
            <a:noAutofit/>
          </a:bodyPr>
          <a:lstStyle>
            <a:lvl1pPr indent="0" algn="r" defTabSz="914400">
              <a:lnSpc>
                <a:spcPct val="100000"/>
              </a:lnSpc>
              <a:buNone/>
              <a:tabLst>
                <a:tab algn="l" pos="0"/>
              </a:tabLst>
              <a:defRPr b="0" lang="en-US" sz="900" spc="-1" strike="noStrike">
                <a:solidFill>
                  <a:schemeClr val="dk1">
                    <a:lumMod val="75000"/>
                    <a:lumOff val="25000"/>
                  </a:schemeClr>
                </a:solidFill>
                <a:latin typeface="Franklin Gothic Book"/>
              </a:defRPr>
            </a:lvl1pPr>
          </a:lstStyle>
          <a:p>
            <a:pPr indent="0" algn="r" defTabSz="914400">
              <a:lnSpc>
                <a:spcPct val="100000"/>
              </a:lnSpc>
              <a:buNone/>
              <a:tabLst>
                <a:tab algn="l" pos="0"/>
              </a:tabLst>
            </a:pPr>
            <a:fld id="{A08903B4-E8F2-4088-BAB1-33184F3AD5C9}"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
        <p:nvSpPr>
          <p:cNvPr id="96" name="PlaceHolder 4"/>
          <p:cNvSpPr>
            <a:spLocks noGrp="1"/>
          </p:cNvSpPr>
          <p:nvPr>
            <p:ph type="dt" idx="7"/>
          </p:nvPr>
        </p:nvSpPr>
        <p:spPr>
          <a:xfrm>
            <a:off x="7606080" y="6423840"/>
            <a:ext cx="2842560" cy="36288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9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hyperlink" Target="https://github.com/SouparnikaH/-AI-Agent-for-Digital-Financial-Literacy-.git" TargetMode="External"/><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359000" y="1821600"/>
            <a:ext cx="9141840" cy="975600"/>
          </a:xfrm>
          <a:prstGeom prst="rect">
            <a:avLst/>
          </a:prstGeom>
          <a:noFill/>
          <a:ln w="0">
            <a:noFill/>
          </a:ln>
        </p:spPr>
        <p:txBody>
          <a:bodyPr lIns="0" rIns="0" tIns="0" bIns="0" anchor="b">
            <a:noAutofit/>
          </a:bodyPr>
          <a:p>
            <a:pPr indent="0" algn="ctr" defTabSz="457200">
              <a:lnSpc>
                <a:spcPct val="100000"/>
              </a:lnSpc>
              <a:buNone/>
              <a:tabLst>
                <a:tab algn="l" pos="0"/>
              </a:tabLst>
            </a:pPr>
            <a:r>
              <a:rPr b="1" lang="en-US" sz="3600" spc="-1" strike="noStrike" cap="all">
                <a:solidFill>
                  <a:schemeClr val="accent1"/>
                </a:solidFill>
                <a:latin typeface="Arial"/>
              </a:rPr>
              <a:t> </a:t>
            </a:r>
            <a:r>
              <a:rPr b="1" lang="en-US" sz="3600" spc="-1" strike="noStrike" cap="all">
                <a:solidFill>
                  <a:schemeClr val="accent1"/>
                </a:solidFill>
                <a:latin typeface="Arial"/>
              </a:rPr>
              <a:t>AI Agent for Digital Financial Literacy  </a:t>
            </a:r>
            <a:endParaRPr b="0" lang="en-IN" sz="3600" spc="-1" strike="noStrike">
              <a:solidFill>
                <a:srgbClr val="000000"/>
              </a:solidFill>
              <a:latin typeface="Arial"/>
            </a:endParaRPr>
          </a:p>
        </p:txBody>
      </p:sp>
      <p:sp>
        <p:nvSpPr>
          <p:cNvPr id="135" name="TextBox 2"/>
          <p:cNvSpPr/>
          <p:nvPr/>
        </p:nvSpPr>
        <p:spPr>
          <a:xfrm>
            <a:off x="-329760" y="1034280"/>
            <a:ext cx="12724560" cy="57744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3200" spc="-1" strike="noStrike">
                <a:solidFill>
                  <a:schemeClr val="accent1">
                    <a:lumMod val="75000"/>
                  </a:schemeClr>
                </a:solidFill>
                <a:latin typeface="Arial"/>
              </a:rPr>
              <a:t>IBM SKILLSBUILD PROJECT</a:t>
            </a:r>
            <a:endParaRPr b="0" lang="en-IN" sz="3200" spc="-1" strike="noStrike">
              <a:solidFill>
                <a:srgbClr val="000000"/>
              </a:solidFill>
              <a:latin typeface="Arial"/>
            </a:endParaRPr>
          </a:p>
        </p:txBody>
      </p:sp>
      <p:sp>
        <p:nvSpPr>
          <p:cNvPr id="136" name="TextBox 3"/>
          <p:cNvSpPr/>
          <p:nvPr/>
        </p:nvSpPr>
        <p:spPr>
          <a:xfrm>
            <a:off x="3117600" y="4586400"/>
            <a:ext cx="7977960" cy="13093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000" spc="-1" strike="noStrike">
                <a:solidFill>
                  <a:schemeClr val="accent1">
                    <a:lumMod val="75000"/>
                  </a:schemeClr>
                </a:solidFill>
                <a:latin typeface="Arial"/>
              </a:rPr>
              <a:t>Presented By: </a:t>
            </a:r>
            <a:endParaRPr b="0" lang="en-IN" sz="2000" spc="-1" strike="noStrike">
              <a:solidFill>
                <a:srgbClr val="000000"/>
              </a:solidFill>
              <a:latin typeface="Arial"/>
            </a:endParaRPr>
          </a:p>
          <a:p>
            <a:pPr defTabSz="914400">
              <a:lnSpc>
                <a:spcPct val="100000"/>
              </a:lnSpc>
            </a:pPr>
            <a:r>
              <a:rPr b="1" lang="en-US" sz="2000" spc="-1" strike="noStrike">
                <a:solidFill>
                  <a:schemeClr val="accent1">
                    <a:lumMod val="75000"/>
                  </a:schemeClr>
                </a:solidFill>
                <a:latin typeface="Arial"/>
              </a:rPr>
              <a:t>Student name : Souparnika H</a:t>
            </a:r>
            <a:endParaRPr b="0" lang="en-IN" sz="2000" spc="-1" strike="noStrike">
              <a:solidFill>
                <a:srgbClr val="000000"/>
              </a:solidFill>
              <a:latin typeface="Arial"/>
            </a:endParaRPr>
          </a:p>
          <a:p>
            <a:pPr defTabSz="914400">
              <a:lnSpc>
                <a:spcPct val="100000"/>
              </a:lnSpc>
            </a:pPr>
            <a:r>
              <a:rPr b="1" lang="en-US" sz="2000" spc="-1" strike="noStrike">
                <a:solidFill>
                  <a:schemeClr val="accent1">
                    <a:lumMod val="75000"/>
                  </a:schemeClr>
                </a:solidFill>
                <a:latin typeface="Arial"/>
              </a:rPr>
              <a:t>College Name &amp; Department : Bharathiar University &amp; Department of Computer Application</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581040" y="702000"/>
            <a:ext cx="11027520" cy="528120"/>
          </a:xfrm>
          <a:prstGeom prst="rect">
            <a:avLst/>
          </a:prstGeom>
          <a:noFill/>
          <a:ln w="0">
            <a:noFill/>
          </a:ln>
        </p:spPr>
        <p:txBody>
          <a:bodyPr lIns="90000" rIns="90000" tIns="45000" bIns="45000" anchor="b">
            <a:noAutofit/>
          </a:bodyPr>
          <a:p>
            <a:pPr indent="0" defTabSz="457200">
              <a:lnSpc>
                <a:spcPct val="100000"/>
              </a:lnSpc>
              <a:buNone/>
              <a:tabLst>
                <a:tab algn="l" pos="0"/>
              </a:tabLst>
            </a:pPr>
            <a:r>
              <a:rPr b="0" lang="en-IN" sz="2800" spc="-1" strike="noStrike" cap="all">
                <a:solidFill>
                  <a:schemeClr val="accent1"/>
                </a:solidFill>
                <a:latin typeface="Franklin Gothic Demi"/>
              </a:rPr>
              <a:t>Result</a:t>
            </a:r>
            <a:r>
              <a:rPr b="0" lang="en-IN" sz="2800" spc="-1" strike="noStrike" cap="all">
                <a:solidFill>
                  <a:schemeClr val="accent1"/>
                </a:solidFill>
                <a:latin typeface="Franklin Gothic Demi"/>
              </a:rPr>
              <a:t>	</a:t>
            </a:r>
            <a:r>
              <a:rPr b="0" lang="en-IN" sz="2800" spc="-1" strike="noStrike" cap="all">
                <a:solidFill>
                  <a:schemeClr val="accent1"/>
                </a:solidFill>
                <a:latin typeface="Franklin Gothic Demi"/>
              </a:rPr>
              <a:t>	</a:t>
            </a:r>
            <a:r>
              <a:rPr b="0" lang="en-IN" sz="2800" spc="-1" strike="noStrike" cap="all">
                <a:solidFill>
                  <a:schemeClr val="accent1"/>
                </a:solidFill>
                <a:latin typeface="Franklin Gothic Demi"/>
              </a:rPr>
              <a:t>	</a:t>
            </a:r>
            <a:r>
              <a:rPr b="0" lang="en-IN" sz="2800" spc="-1" strike="noStrike" cap="all">
                <a:solidFill>
                  <a:schemeClr val="accent1"/>
                </a:solidFill>
                <a:latin typeface="Franklin Gothic Demi"/>
              </a:rPr>
              <a:t>	</a:t>
            </a:r>
            <a:r>
              <a:rPr b="0" lang="en-IN" sz="2800" spc="-1" strike="noStrike" cap="all">
                <a:solidFill>
                  <a:schemeClr val="accent1"/>
                </a:solidFill>
                <a:latin typeface="Franklin Gothic Demi"/>
              </a:rPr>
              <a:t>	</a:t>
            </a:r>
            <a:r>
              <a:rPr b="0" lang="en-IN" sz="2800" spc="-1" strike="noStrike" cap="all">
                <a:solidFill>
                  <a:schemeClr val="accent1"/>
                </a:solidFill>
                <a:latin typeface="Franklin Gothic Demi"/>
              </a:rPr>
              <a:t>ASK AGENT HOW TO  USE AN UPI ?</a:t>
            </a:r>
            <a:endParaRPr b="0" lang="en-IN" sz="2800" spc="-1" strike="noStrike">
              <a:solidFill>
                <a:srgbClr val="000000"/>
              </a:solidFill>
              <a:latin typeface="Arial"/>
            </a:endParaRPr>
          </a:p>
        </p:txBody>
      </p:sp>
      <p:pic>
        <p:nvPicPr>
          <p:cNvPr id="154" name="" descr=""/>
          <p:cNvPicPr/>
          <p:nvPr/>
        </p:nvPicPr>
        <p:blipFill>
          <a:blip r:embed="rId1"/>
          <a:stretch/>
        </p:blipFill>
        <p:spPr>
          <a:xfrm>
            <a:off x="47880" y="1440000"/>
            <a:ext cx="12128040" cy="52200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581040" y="702000"/>
            <a:ext cx="11027520" cy="528120"/>
          </a:xfrm>
          <a:prstGeom prst="rect">
            <a:avLst/>
          </a:prstGeom>
          <a:noFill/>
          <a:ln w="0">
            <a:noFill/>
          </a:ln>
        </p:spPr>
        <p:txBody>
          <a:bodyPr lIns="90000" rIns="90000" tIns="45000" bIns="45000" anchor="b">
            <a:noAutofit/>
          </a:bodyPr>
          <a:p>
            <a:pPr indent="0" defTabSz="457200">
              <a:lnSpc>
                <a:spcPct val="100000"/>
              </a:lnSpc>
              <a:buNone/>
              <a:tabLst>
                <a:tab algn="l" pos="0"/>
              </a:tabLst>
            </a:pPr>
            <a:r>
              <a:rPr b="0" lang="en-IN" sz="2800" spc="-1" strike="noStrike" cap="all">
                <a:solidFill>
                  <a:schemeClr val="accent1"/>
                </a:solidFill>
                <a:latin typeface="Franklin Gothic Demi"/>
              </a:rPr>
              <a:t>Result</a:t>
            </a:r>
            <a:r>
              <a:rPr b="0" lang="en-IN" sz="2800" spc="-1" strike="noStrike" cap="all">
                <a:solidFill>
                  <a:schemeClr val="accent1"/>
                </a:solidFill>
                <a:latin typeface="Franklin Gothic Demi"/>
              </a:rPr>
              <a:t>	</a:t>
            </a:r>
            <a:r>
              <a:rPr b="0" lang="en-IN" sz="2800" spc="-1" strike="noStrike" cap="all">
                <a:solidFill>
                  <a:schemeClr val="accent1"/>
                </a:solidFill>
                <a:latin typeface="Franklin Gothic Demi"/>
              </a:rPr>
              <a:t>	</a:t>
            </a:r>
            <a:r>
              <a:rPr b="0" lang="en-IN" sz="2800" spc="-1" strike="noStrike" cap="all">
                <a:solidFill>
                  <a:schemeClr val="accent1"/>
                </a:solidFill>
                <a:latin typeface="Franklin Gothic Demi"/>
              </a:rPr>
              <a:t>	</a:t>
            </a:r>
            <a:r>
              <a:rPr b="0" lang="en-IN" sz="2800" spc="-1" strike="noStrike" cap="all">
                <a:solidFill>
                  <a:schemeClr val="accent1"/>
                </a:solidFill>
                <a:latin typeface="Franklin Gothic Demi"/>
              </a:rPr>
              <a:t>	</a:t>
            </a:r>
            <a:r>
              <a:rPr b="0" lang="en-IN" sz="2800" spc="-1" strike="noStrike" cap="all">
                <a:solidFill>
                  <a:schemeClr val="accent1"/>
                </a:solidFill>
                <a:latin typeface="Franklin Gothic Demi"/>
              </a:rPr>
              <a:t>	</a:t>
            </a:r>
            <a:r>
              <a:rPr b="0" lang="en-IN" sz="2800" spc="-1" strike="noStrike" cap="all">
                <a:solidFill>
                  <a:schemeClr val="accent1"/>
                </a:solidFill>
                <a:latin typeface="Franklin Gothic Demi"/>
              </a:rPr>
              <a:t>MULTI LANGUAGE PREFERENCE</a:t>
            </a:r>
            <a:endParaRPr b="0" lang="en-IN" sz="2800" spc="-1" strike="noStrike">
              <a:solidFill>
                <a:srgbClr val="000000"/>
              </a:solidFill>
              <a:latin typeface="Arial"/>
            </a:endParaRPr>
          </a:p>
        </p:txBody>
      </p:sp>
      <p:pic>
        <p:nvPicPr>
          <p:cNvPr id="156" name="" descr=""/>
          <p:cNvPicPr/>
          <p:nvPr/>
        </p:nvPicPr>
        <p:blipFill>
          <a:blip r:embed="rId1"/>
          <a:stretch/>
        </p:blipFill>
        <p:spPr>
          <a:xfrm>
            <a:off x="48240" y="1260000"/>
            <a:ext cx="12191760" cy="56574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581040" y="702000"/>
            <a:ext cx="11027520" cy="528120"/>
          </a:xfrm>
          <a:prstGeom prst="rect">
            <a:avLst/>
          </a:prstGeom>
          <a:noFill/>
          <a:ln w="0">
            <a:noFill/>
          </a:ln>
        </p:spPr>
        <p:txBody>
          <a:bodyPr lIns="90000" rIns="90000" tIns="45000" bIns="45000" anchor="b">
            <a:noAutofit/>
          </a:bodyPr>
          <a:p>
            <a:pPr indent="0" defTabSz="457200">
              <a:lnSpc>
                <a:spcPct val="100000"/>
              </a:lnSpc>
              <a:buNone/>
              <a:tabLst>
                <a:tab algn="l" pos="0"/>
              </a:tabLst>
            </a:pPr>
            <a:r>
              <a:rPr b="0" lang="en-IN" sz="2800" spc="-1" strike="noStrike" cap="all">
                <a:solidFill>
                  <a:schemeClr val="accent1"/>
                </a:solidFill>
                <a:latin typeface="Franklin Gothic Demi"/>
              </a:rPr>
              <a:t>Result</a:t>
            </a:r>
            <a:r>
              <a:rPr b="0" lang="en-IN" sz="2800" spc="-1" strike="noStrike" cap="all">
                <a:solidFill>
                  <a:schemeClr val="accent1"/>
                </a:solidFill>
                <a:latin typeface="Franklin Gothic Demi"/>
              </a:rPr>
              <a:t>	</a:t>
            </a:r>
            <a:r>
              <a:rPr b="0" lang="en-IN" sz="2800" spc="-1" strike="noStrike" cap="all">
                <a:solidFill>
                  <a:schemeClr val="accent1"/>
                </a:solidFill>
                <a:latin typeface="Franklin Gothic Demi"/>
              </a:rPr>
              <a:t>	</a:t>
            </a:r>
            <a:r>
              <a:rPr b="0" lang="en-IN" sz="2800" spc="-1" strike="noStrike" cap="all">
                <a:solidFill>
                  <a:schemeClr val="accent1"/>
                </a:solidFill>
                <a:latin typeface="Franklin Gothic Demi"/>
              </a:rPr>
              <a:t>	</a:t>
            </a:r>
            <a:r>
              <a:rPr b="0" lang="en-IN" sz="2800" spc="-1" strike="noStrike" cap="all">
                <a:solidFill>
                  <a:schemeClr val="accent1"/>
                </a:solidFill>
                <a:latin typeface="Franklin Gothic Demi"/>
              </a:rPr>
              <a:t>	</a:t>
            </a:r>
            <a:r>
              <a:rPr b="0" lang="en-IN" sz="2800" spc="-1" strike="noStrike" cap="all">
                <a:solidFill>
                  <a:schemeClr val="accent1"/>
                </a:solidFill>
                <a:latin typeface="Franklin Gothic Demi"/>
              </a:rPr>
              <a:t>	</a:t>
            </a:r>
            <a:r>
              <a:rPr b="0" lang="en-IN" sz="2800" spc="-1" strike="noStrike" cap="all">
                <a:solidFill>
                  <a:schemeClr val="accent1"/>
                </a:solidFill>
                <a:latin typeface="Franklin Gothic Demi"/>
              </a:rPr>
              <a:t>	</a:t>
            </a:r>
            <a:r>
              <a:rPr b="0" lang="en-IN" sz="2800" spc="-1" strike="noStrike" cap="all">
                <a:solidFill>
                  <a:schemeClr val="accent1"/>
                </a:solidFill>
                <a:latin typeface="Franklin Gothic Demi"/>
              </a:rPr>
              <a:t>DEPLOYED AGENT</a:t>
            </a:r>
            <a:endParaRPr b="0" lang="en-IN" sz="2800" spc="-1" strike="noStrike">
              <a:solidFill>
                <a:srgbClr val="000000"/>
              </a:solidFill>
              <a:latin typeface="Arial"/>
            </a:endParaRPr>
          </a:p>
        </p:txBody>
      </p:sp>
      <p:pic>
        <p:nvPicPr>
          <p:cNvPr id="158" name="" descr=""/>
          <p:cNvPicPr/>
          <p:nvPr/>
        </p:nvPicPr>
        <p:blipFill>
          <a:blip r:embed="rId1"/>
          <a:stretch/>
        </p:blipFill>
        <p:spPr>
          <a:xfrm>
            <a:off x="889200" y="1295280"/>
            <a:ext cx="10399680" cy="52560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581040" y="702000"/>
            <a:ext cx="11027520" cy="528120"/>
          </a:xfrm>
          <a:prstGeom prst="rect">
            <a:avLst/>
          </a:prstGeom>
          <a:noFill/>
          <a:ln w="0">
            <a:noFill/>
          </a:ln>
        </p:spPr>
        <p:txBody>
          <a:bodyPr lIns="90000" rIns="90000" tIns="45000" bIns="45000" anchor="b">
            <a:noAutofit/>
          </a:bodyPr>
          <a:p>
            <a:pPr indent="0" defTabSz="457200">
              <a:lnSpc>
                <a:spcPct val="100000"/>
              </a:lnSpc>
              <a:buNone/>
              <a:tabLst>
                <a:tab algn="l" pos="0"/>
              </a:tabLst>
            </a:pPr>
            <a:r>
              <a:rPr b="0" lang="en-IN" sz="2800" spc="-1" strike="noStrike" cap="all">
                <a:solidFill>
                  <a:schemeClr val="accent1"/>
                </a:solidFill>
                <a:latin typeface="Franklin Gothic Demi"/>
              </a:rPr>
              <a:t>Result</a:t>
            </a:r>
            <a:r>
              <a:rPr b="0" lang="en-IN" sz="2800" spc="-1" strike="noStrike" cap="all">
                <a:solidFill>
                  <a:schemeClr val="accent1"/>
                </a:solidFill>
                <a:latin typeface="Franklin Gothic Demi"/>
              </a:rPr>
              <a:t>	</a:t>
            </a:r>
            <a:r>
              <a:rPr b="0" lang="en-IN" sz="2800" spc="-1" strike="noStrike" cap="all">
                <a:solidFill>
                  <a:schemeClr val="accent1"/>
                </a:solidFill>
                <a:latin typeface="Franklin Gothic Demi"/>
              </a:rPr>
              <a:t>	</a:t>
            </a:r>
            <a:r>
              <a:rPr b="0" lang="en-IN" sz="2800" spc="-1" strike="noStrike" cap="all">
                <a:solidFill>
                  <a:schemeClr val="accent1"/>
                </a:solidFill>
                <a:latin typeface="Franklin Gothic Demi"/>
              </a:rPr>
              <a:t>	</a:t>
            </a:r>
            <a:r>
              <a:rPr b="0" lang="en-IN" sz="2800" spc="-1" strike="noStrike" cap="all">
                <a:solidFill>
                  <a:schemeClr val="accent1"/>
                </a:solidFill>
                <a:latin typeface="Franklin Gothic Demi"/>
              </a:rPr>
              <a:t>	</a:t>
            </a:r>
            <a:r>
              <a:rPr b="0" lang="en-IN" sz="2800" spc="-1" strike="noStrike" cap="all">
                <a:solidFill>
                  <a:schemeClr val="accent1"/>
                </a:solidFill>
                <a:latin typeface="Franklin Gothic Demi"/>
              </a:rPr>
              <a:t>	</a:t>
            </a:r>
            <a:r>
              <a:rPr b="0" lang="en-IN" sz="2800" spc="-1" strike="noStrike" cap="all">
                <a:solidFill>
                  <a:schemeClr val="accent1"/>
                </a:solidFill>
                <a:latin typeface="Franklin Gothic Demi"/>
              </a:rPr>
              <a:t>	</a:t>
            </a:r>
            <a:r>
              <a:rPr b="0" lang="en-IN" sz="2800" spc="-1" strike="noStrike" cap="all">
                <a:solidFill>
                  <a:schemeClr val="accent1"/>
                </a:solidFill>
                <a:latin typeface="Franklin Gothic Demi"/>
              </a:rPr>
              <a:t>PREVIEW OF AGENT</a:t>
            </a:r>
            <a:endParaRPr b="0" lang="en-IN" sz="2800" spc="-1" strike="noStrike">
              <a:solidFill>
                <a:srgbClr val="000000"/>
              </a:solidFill>
              <a:latin typeface="Arial"/>
            </a:endParaRPr>
          </a:p>
        </p:txBody>
      </p:sp>
      <p:pic>
        <p:nvPicPr>
          <p:cNvPr id="160" name="" descr=""/>
          <p:cNvPicPr/>
          <p:nvPr/>
        </p:nvPicPr>
        <p:blipFill>
          <a:blip r:embed="rId1"/>
          <a:stretch/>
        </p:blipFill>
        <p:spPr>
          <a:xfrm>
            <a:off x="1193760" y="1343160"/>
            <a:ext cx="10310760" cy="523692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581040" y="702000"/>
            <a:ext cx="11027520" cy="528120"/>
          </a:xfrm>
          <a:prstGeom prst="rect">
            <a:avLst/>
          </a:prstGeom>
          <a:noFill/>
          <a:ln w="0">
            <a:noFill/>
          </a:ln>
        </p:spPr>
        <p:txBody>
          <a:bodyPr lIns="90000" rIns="90000" tIns="45000" bIns="45000" anchor="b">
            <a:noAutofit/>
          </a:bodyPr>
          <a:p>
            <a:pPr indent="0" defTabSz="457200">
              <a:lnSpc>
                <a:spcPct val="100000"/>
              </a:lnSpc>
              <a:buNone/>
              <a:tabLst>
                <a:tab algn="l" pos="0"/>
              </a:tabLst>
            </a:pPr>
            <a:r>
              <a:rPr b="0" lang="en-IN" sz="2800" spc="-1" strike="noStrike" cap="all">
                <a:solidFill>
                  <a:schemeClr val="accent1"/>
                </a:solidFill>
                <a:latin typeface="Franklin Gothic Demi"/>
              </a:rPr>
              <a:t>Conclusion</a:t>
            </a:r>
            <a:endParaRPr b="0" lang="en-IN" sz="2800" spc="-1" strike="noStrike">
              <a:solidFill>
                <a:srgbClr val="000000"/>
              </a:solidFill>
              <a:latin typeface="Arial"/>
            </a:endParaRPr>
          </a:p>
        </p:txBody>
      </p:sp>
      <p:sp>
        <p:nvSpPr>
          <p:cNvPr id="162" name="PlaceHolder 2"/>
          <p:cNvSpPr>
            <a:spLocks noGrp="1"/>
          </p:cNvSpPr>
          <p:nvPr>
            <p:ph/>
          </p:nvPr>
        </p:nvSpPr>
        <p:spPr>
          <a:xfrm>
            <a:off x="581040" y="1302120"/>
            <a:ext cx="11027520" cy="4671000"/>
          </a:xfrm>
          <a:prstGeom prst="rect">
            <a:avLst/>
          </a:prstGeom>
          <a:noFill/>
          <a:ln w="0">
            <a:noFill/>
          </a:ln>
        </p:spPr>
        <p:txBody>
          <a:bodyPr lIns="90000" rIns="90000" tIns="45000" bIns="45000" anchor="ctr">
            <a:noAutofit/>
          </a:bodyPr>
          <a:p>
            <a:pPr marL="305280" indent="-305280" defTabSz="457200">
              <a:lnSpc>
                <a:spcPct val="110000"/>
              </a:lnSpc>
              <a:spcBef>
                <a:spcPts val="561"/>
              </a:spcBef>
              <a:spcAft>
                <a:spcPts val="601"/>
              </a:spcAft>
              <a:buClr>
                <a:srgbClr val="1cade4"/>
              </a:buClr>
              <a:buSzPct val="92000"/>
              <a:buFont typeface="Wingdings 2" charset="2"/>
              <a:buChar char=""/>
            </a:pPr>
            <a:r>
              <a:rPr b="0" lang="en-IN" sz="2800" spc="-1" strike="noStrike">
                <a:solidFill>
                  <a:srgbClr val="404040"/>
                </a:solidFill>
                <a:latin typeface="Calibri"/>
                <a:ea typeface="Calibri"/>
              </a:rPr>
              <a:t>The Digital Financial Literacy AI Agent serves as a powerful and inclusive tool to bridge the financial knowledge gap across diverse user groups. </a:t>
            </a:r>
            <a:endParaRPr b="0" lang="en-IN" sz="2800" spc="-1" strike="noStrike">
              <a:solidFill>
                <a:srgbClr val="000000"/>
              </a:solidFill>
              <a:latin typeface="Arial"/>
            </a:endParaRPr>
          </a:p>
          <a:p>
            <a:pPr marL="305280" indent="-305280" defTabSz="457200">
              <a:lnSpc>
                <a:spcPct val="110000"/>
              </a:lnSpc>
              <a:spcBef>
                <a:spcPts val="561"/>
              </a:spcBef>
              <a:spcAft>
                <a:spcPts val="601"/>
              </a:spcAft>
              <a:buClr>
                <a:srgbClr val="1cade4"/>
              </a:buClr>
              <a:buSzPct val="92000"/>
              <a:buFont typeface="Wingdings 2" charset="2"/>
              <a:buChar char=""/>
            </a:pPr>
            <a:r>
              <a:rPr b="0" lang="en-IN" sz="2800" spc="-1" strike="noStrike">
                <a:solidFill>
                  <a:srgbClr val="404040"/>
                </a:solidFill>
                <a:latin typeface="Calibri"/>
                <a:ea typeface="Calibri"/>
              </a:rPr>
              <a:t>By offering multilingual support and simplified guidance on banking, budgeting, and safe digital transactions, it empowers individuals to make informed financial decisions. </a:t>
            </a:r>
            <a:endParaRPr b="0" lang="en-IN" sz="2800" spc="-1" strike="noStrike">
              <a:solidFill>
                <a:srgbClr val="000000"/>
              </a:solidFill>
              <a:latin typeface="Arial"/>
            </a:endParaRPr>
          </a:p>
          <a:p>
            <a:pPr marL="305280" indent="-305280" defTabSz="457200">
              <a:lnSpc>
                <a:spcPct val="110000"/>
              </a:lnSpc>
              <a:spcBef>
                <a:spcPts val="561"/>
              </a:spcBef>
              <a:spcAft>
                <a:spcPts val="601"/>
              </a:spcAft>
              <a:buClr>
                <a:srgbClr val="1cade4"/>
              </a:buClr>
              <a:buSzPct val="92000"/>
              <a:buFont typeface="Wingdings 2" charset="2"/>
              <a:buChar char=""/>
            </a:pPr>
            <a:r>
              <a:rPr b="0" lang="en-IN" sz="2800" spc="-1" strike="noStrike">
                <a:solidFill>
                  <a:srgbClr val="404040"/>
                </a:solidFill>
                <a:latin typeface="Calibri"/>
                <a:ea typeface="Calibri"/>
              </a:rPr>
              <a:t>With its ability to identify scams, suggest schemes, and encourage responsible money management, this agent fosters financial confidence and digital trust, contributing to a more financially literate society.</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581040" y="702000"/>
            <a:ext cx="11027520" cy="528120"/>
          </a:xfrm>
          <a:prstGeom prst="rect">
            <a:avLst/>
          </a:prstGeom>
          <a:noFill/>
          <a:ln w="0">
            <a:noFill/>
          </a:ln>
        </p:spPr>
        <p:txBody>
          <a:bodyPr lIns="90000" rIns="90000" tIns="45000" bIns="45000" anchor="b">
            <a:noAutofit/>
          </a:bodyPr>
          <a:p>
            <a:pPr indent="0" defTabSz="457200">
              <a:lnSpc>
                <a:spcPct val="100000"/>
              </a:lnSpc>
              <a:buNone/>
              <a:tabLst>
                <a:tab algn="l" pos="0"/>
              </a:tabLst>
            </a:pPr>
            <a:r>
              <a:rPr b="0" lang="en-IN" sz="2800" spc="-1" strike="noStrike" cap="all">
                <a:solidFill>
                  <a:schemeClr val="accent1"/>
                </a:solidFill>
                <a:latin typeface="Franklin Gothic Demi"/>
              </a:rPr>
              <a:t>GitHub Link</a:t>
            </a:r>
            <a:endParaRPr b="0" lang="en-IN" sz="2800" spc="-1" strike="noStrike">
              <a:solidFill>
                <a:srgbClr val="000000"/>
              </a:solidFill>
              <a:latin typeface="Arial"/>
            </a:endParaRPr>
          </a:p>
        </p:txBody>
      </p:sp>
      <p:sp>
        <p:nvSpPr>
          <p:cNvPr id="164" name="PlaceHolder 2"/>
          <p:cNvSpPr>
            <a:spLocks noGrp="1"/>
          </p:cNvSpPr>
          <p:nvPr>
            <p:ph/>
          </p:nvPr>
        </p:nvSpPr>
        <p:spPr>
          <a:xfrm>
            <a:off x="620640" y="1607400"/>
            <a:ext cx="11027520" cy="1407240"/>
          </a:xfrm>
          <a:prstGeom prst="rect">
            <a:avLst/>
          </a:prstGeom>
          <a:noFill/>
          <a:ln w="0">
            <a:noFill/>
          </a:ln>
        </p:spPr>
        <p:txBody>
          <a:bodyPr lIns="90000" rIns="90000" tIns="45000" bIns="45000" anchor="ctr">
            <a:no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IN" sz="1700" spc="-1" strike="noStrike">
                <a:solidFill>
                  <a:schemeClr val="dk1">
                    <a:lumMod val="75000"/>
                    <a:lumOff val="25000"/>
                  </a:schemeClr>
                </a:solidFill>
                <a:latin typeface="Franklin Gothic Book"/>
              </a:rPr>
              <a:t> </a:t>
            </a:r>
            <a:r>
              <a:rPr b="0" lang="en-IN" sz="2400" spc="-1" strike="noStrike" u="sng">
                <a:solidFill>
                  <a:schemeClr val="dk1">
                    <a:lumMod val="75000"/>
                    <a:lumOff val="25000"/>
                  </a:schemeClr>
                </a:solidFill>
                <a:uFillTx/>
                <a:latin typeface="Franklin Gothic Book"/>
                <a:hlinkClick r:id="rId1"/>
              </a:rPr>
              <a:t>https://github.com/SouparnikaH/-AI-Agent-for-Digital-Financial-Literacy-.git</a:t>
            </a:r>
            <a:endParaRPr b="0" lang="en-IN" sz="2400" spc="-1" strike="noStrike">
              <a:solidFill>
                <a:srgbClr val="000000"/>
              </a:solidFill>
              <a:latin typeface="Arial"/>
            </a:endParaRPr>
          </a:p>
          <a:p>
            <a:pPr marL="306000" indent="0" defTabSz="457200">
              <a:lnSpc>
                <a:spcPct val="110000"/>
              </a:lnSpc>
              <a:spcBef>
                <a:spcPts val="340"/>
              </a:spcBef>
              <a:spcAft>
                <a:spcPts val="601"/>
              </a:spcAft>
              <a:buNone/>
              <a:tabLst>
                <a:tab algn="l" pos="0"/>
              </a:tabLst>
            </a:pPr>
            <a:endParaRPr b="0" lang="en-IN" sz="1700" spc="-1" strike="noStrike">
              <a:solidFill>
                <a:srgbClr val="000000"/>
              </a:solidFill>
              <a:latin typeface="Arial"/>
            </a:endParaRPr>
          </a:p>
        </p:txBody>
      </p:sp>
      <p:pic>
        <p:nvPicPr>
          <p:cNvPr id="165" name="" descr=""/>
          <p:cNvPicPr/>
          <p:nvPr/>
        </p:nvPicPr>
        <p:blipFill>
          <a:blip r:embed="rId2"/>
          <a:stretch/>
        </p:blipFill>
        <p:spPr>
          <a:xfrm>
            <a:off x="1701720" y="2664000"/>
            <a:ext cx="8204040" cy="368460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p:nvPr>
        </p:nvSpPr>
        <p:spPr>
          <a:xfrm>
            <a:off x="690120" y="1599480"/>
            <a:ext cx="11027520" cy="4671000"/>
          </a:xfrm>
          <a:prstGeom prst="rect">
            <a:avLst/>
          </a:prstGeom>
          <a:noFill/>
          <a:ln w="0">
            <a:noFill/>
          </a:ln>
        </p:spPr>
        <p:txBody>
          <a:bodyPr lIns="90000" rIns="90000" tIns="45000" bIns="45000" anchor="ctr">
            <a:noAutofit/>
          </a:bodyPr>
          <a:p>
            <a:pPr marL="305280" indent="-305280" defTabSz="457200">
              <a:lnSpc>
                <a:spcPct val="110000"/>
              </a:lnSpc>
              <a:spcBef>
                <a:spcPts val="561"/>
              </a:spcBef>
              <a:spcAft>
                <a:spcPts val="601"/>
              </a:spcAft>
              <a:buClr>
                <a:srgbClr val="1cade4"/>
              </a:buClr>
              <a:buSzPct val="92000"/>
              <a:buFont typeface="Wingdings 2" charset="2"/>
              <a:buChar char=""/>
            </a:pPr>
            <a:r>
              <a:rPr b="0" lang="en-US" sz="2800" spc="-1" strike="noStrike">
                <a:solidFill>
                  <a:schemeClr val="dk1">
                    <a:lumMod val="75000"/>
                    <a:lumOff val="25000"/>
                  </a:schemeClr>
                </a:solidFill>
                <a:latin typeface="Calibri"/>
                <a:ea typeface="Franklin Gothic Book"/>
              </a:rPr>
              <a:t>Scam &amp; Phishing Verification Support : </a:t>
            </a:r>
            <a:r>
              <a:rPr b="0" lang="en-US" sz="2200" spc="-1" strike="noStrike">
                <a:solidFill>
                  <a:schemeClr val="dk1">
                    <a:lumMod val="75000"/>
                    <a:lumOff val="25000"/>
                  </a:schemeClr>
                </a:solidFill>
                <a:latin typeface="Calibri"/>
                <a:ea typeface="Franklin Gothic Book"/>
              </a:rPr>
              <a:t>Users can forward suspicious messages, emails, or links to the agent, which will analyze them using up-to-date fraud databases and AI models to assess whether the source is trustworthy or a potential scam.</a:t>
            </a:r>
            <a:endParaRPr b="0" lang="en-IN" sz="2200" spc="-1" strike="noStrike">
              <a:solidFill>
                <a:srgbClr val="000000"/>
              </a:solidFill>
              <a:latin typeface="Arial"/>
            </a:endParaRPr>
          </a:p>
          <a:p>
            <a:pPr marL="305280" indent="-305280" defTabSz="457200">
              <a:lnSpc>
                <a:spcPct val="110000"/>
              </a:lnSpc>
              <a:spcBef>
                <a:spcPts val="561"/>
              </a:spcBef>
              <a:spcAft>
                <a:spcPts val="601"/>
              </a:spcAft>
              <a:buClr>
                <a:srgbClr val="1cade4"/>
              </a:buClr>
              <a:buSzPct val="92000"/>
              <a:buFont typeface="Wingdings 2" charset="2"/>
              <a:buChar char=""/>
            </a:pPr>
            <a:r>
              <a:rPr b="0" lang="en-US" sz="2800" spc="-1" strike="noStrike">
                <a:solidFill>
                  <a:schemeClr val="dk1">
                    <a:lumMod val="75000"/>
                    <a:lumOff val="25000"/>
                  </a:schemeClr>
                </a:solidFill>
                <a:latin typeface="Calibri"/>
                <a:ea typeface="Franklin Gothic Book"/>
              </a:rPr>
              <a:t>Scam &amp; Phishing Verification Support : </a:t>
            </a:r>
            <a:r>
              <a:rPr b="0" lang="en-US" sz="2200" spc="-1" strike="noStrike">
                <a:solidFill>
                  <a:schemeClr val="dk1">
                    <a:lumMod val="75000"/>
                    <a:lumOff val="25000"/>
                  </a:schemeClr>
                </a:solidFill>
                <a:latin typeface="Calibri"/>
                <a:ea typeface="Franklin Gothic Book"/>
              </a:rPr>
              <a:t>Users can forward suspicious messages, emails, or links to the agent, which will analyze them using up-to-date fraud databases and AI models to assess whether the source is trustworthy or a potential scam.</a:t>
            </a:r>
            <a:endParaRPr b="0" lang="en-IN" sz="2200" spc="-1" strike="noStrike">
              <a:solidFill>
                <a:srgbClr val="000000"/>
              </a:solidFill>
              <a:latin typeface="Arial"/>
            </a:endParaRPr>
          </a:p>
          <a:p>
            <a:pPr marL="305280" indent="-305280" defTabSz="457200">
              <a:lnSpc>
                <a:spcPct val="110000"/>
              </a:lnSpc>
              <a:spcBef>
                <a:spcPts val="561"/>
              </a:spcBef>
              <a:spcAft>
                <a:spcPts val="601"/>
              </a:spcAft>
              <a:buClr>
                <a:srgbClr val="1cade4"/>
              </a:buClr>
              <a:buSzPct val="92000"/>
              <a:buFont typeface="Wingdings 2" charset="2"/>
              <a:buChar char=""/>
            </a:pPr>
            <a:r>
              <a:rPr b="0" lang="en-US" sz="2800" spc="-1" strike="noStrike">
                <a:solidFill>
                  <a:schemeClr val="dk1">
                    <a:lumMod val="75000"/>
                    <a:lumOff val="25000"/>
                  </a:schemeClr>
                </a:solidFill>
                <a:latin typeface="Calibri"/>
                <a:ea typeface="Franklin Gothic Book"/>
              </a:rPr>
              <a:t>Integration with UPI Apps &amp; Banking API’s : </a:t>
            </a:r>
            <a:r>
              <a:rPr b="0" lang="en-US" sz="2400" spc="-1" strike="noStrike">
                <a:solidFill>
                  <a:schemeClr val="dk1">
                    <a:lumMod val="75000"/>
                    <a:lumOff val="25000"/>
                  </a:schemeClr>
                </a:solidFill>
                <a:latin typeface="Calibri"/>
                <a:ea typeface="Franklin Gothic Book"/>
              </a:rPr>
              <a:t>Allow users to practice or simulate safe digital transactions via guided walkthrough or connect securely with UPI apps for real usage.</a:t>
            </a:r>
            <a:endParaRPr b="0" lang="en-IN" sz="2400" spc="-1" strike="noStrike">
              <a:solidFill>
                <a:srgbClr val="000000"/>
              </a:solidFill>
              <a:latin typeface="Arial"/>
            </a:endParaRPr>
          </a:p>
          <a:p>
            <a:pPr marL="305280" indent="0" defTabSz="457200">
              <a:lnSpc>
                <a:spcPct val="110000"/>
              </a:lnSpc>
              <a:spcBef>
                <a:spcPts val="561"/>
              </a:spcBef>
              <a:spcAft>
                <a:spcPts val="601"/>
              </a:spcAft>
              <a:buNone/>
              <a:tabLst>
                <a:tab algn="l" pos="0"/>
              </a:tabLst>
            </a:pPr>
            <a:endParaRPr b="0" lang="en-IN" sz="2800" spc="-1" strike="noStrike">
              <a:solidFill>
                <a:srgbClr val="000000"/>
              </a:solidFill>
              <a:latin typeface="Arial"/>
            </a:endParaRPr>
          </a:p>
        </p:txBody>
      </p:sp>
      <p:sp>
        <p:nvSpPr>
          <p:cNvPr id="167" name="Title 4"/>
          <p:cNvSpPr/>
          <p:nvPr/>
        </p:nvSpPr>
        <p:spPr>
          <a:xfrm>
            <a:off x="535680" y="844560"/>
            <a:ext cx="11027520" cy="528120"/>
          </a:xfrm>
          <a:prstGeom prst="rect">
            <a:avLst/>
          </a:prstGeom>
          <a:noFill/>
          <a:ln w="0">
            <a:noFill/>
          </a:ln>
        </p:spPr>
        <p:style>
          <a:lnRef idx="0"/>
          <a:fillRef idx="0"/>
          <a:effectRef idx="0"/>
          <a:fontRef idx="minor"/>
        </p:style>
        <p:txBody>
          <a:bodyPr lIns="90000" rIns="90000" tIns="45000" bIns="45000" anchor="b">
            <a:normAutofit fontScale="75000" lnSpcReduction="10000"/>
          </a:bodyPr>
          <a:p>
            <a:pPr defTabSz="457200">
              <a:lnSpc>
                <a:spcPct val="100000"/>
              </a:lnSpc>
            </a:pPr>
            <a:r>
              <a:rPr b="1" lang="en-US" sz="4400" spc="-1" strike="noStrike" cap="all">
                <a:solidFill>
                  <a:schemeClr val="accent1"/>
                </a:solidFill>
                <a:latin typeface="Arial"/>
              </a:rPr>
              <a:t>Future scope</a:t>
            </a:r>
            <a:endParaRPr b="0" lang="en-IN"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581040" y="702000"/>
            <a:ext cx="11027520" cy="528120"/>
          </a:xfrm>
          <a:prstGeom prst="rect">
            <a:avLst/>
          </a:prstGeom>
          <a:noFill/>
          <a:ln w="0">
            <a:noFill/>
          </a:ln>
        </p:spPr>
        <p:txBody>
          <a:bodyPr lIns="90000" rIns="90000" tIns="45000" bIns="45000" anchor="b">
            <a:noAutofit/>
          </a:bodyPr>
          <a:p>
            <a:pPr indent="0" defTabSz="457200">
              <a:lnSpc>
                <a:spcPct val="100000"/>
              </a:lnSpc>
              <a:buNone/>
              <a:tabLst>
                <a:tab algn="l" pos="0"/>
              </a:tabLst>
            </a:pPr>
            <a:r>
              <a:rPr b="0" lang="en-IN" sz="2800" spc="-1" strike="noStrike" cap="all">
                <a:solidFill>
                  <a:schemeClr val="accent1"/>
                </a:solidFill>
                <a:latin typeface="Franklin Gothic Demi"/>
              </a:rPr>
              <a:t>IBM Certifications</a:t>
            </a:r>
            <a:endParaRPr b="0" lang="en-IN" sz="2800" spc="-1" strike="noStrike">
              <a:solidFill>
                <a:srgbClr val="000000"/>
              </a:solidFill>
              <a:latin typeface="Arial"/>
            </a:endParaRPr>
          </a:p>
        </p:txBody>
      </p:sp>
      <p:pic>
        <p:nvPicPr>
          <p:cNvPr id="169" name="" descr=""/>
          <p:cNvPicPr/>
          <p:nvPr/>
        </p:nvPicPr>
        <p:blipFill>
          <a:blip r:embed="rId1"/>
          <a:stretch/>
        </p:blipFill>
        <p:spPr>
          <a:xfrm>
            <a:off x="4680000" y="1080000"/>
            <a:ext cx="7091280" cy="5160600"/>
          </a:xfrm>
          <a:prstGeom prst="rect">
            <a:avLst/>
          </a:prstGeom>
          <a:ln w="0">
            <a:noFill/>
          </a:ln>
        </p:spPr>
      </p:pic>
      <p:sp>
        <p:nvSpPr>
          <p:cNvPr id="170" name=""/>
          <p:cNvSpPr/>
          <p:nvPr/>
        </p:nvSpPr>
        <p:spPr>
          <a:xfrm>
            <a:off x="720000" y="3420000"/>
            <a:ext cx="3598560" cy="2698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800" spc="-1" strike="noStrike">
                <a:solidFill>
                  <a:srgbClr val="000000"/>
                </a:solidFill>
                <a:latin typeface="Arial"/>
              </a:rPr>
              <a:t>Getting Started With Artificial Intelligence</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581040" y="702000"/>
            <a:ext cx="11027520" cy="528120"/>
          </a:xfrm>
          <a:prstGeom prst="rect">
            <a:avLst/>
          </a:prstGeom>
          <a:noFill/>
          <a:ln w="0">
            <a:noFill/>
          </a:ln>
        </p:spPr>
        <p:txBody>
          <a:bodyPr lIns="90000" rIns="90000" tIns="45000" bIns="45000" anchor="b">
            <a:noAutofit/>
          </a:bodyPr>
          <a:p>
            <a:pPr indent="0" defTabSz="457200">
              <a:lnSpc>
                <a:spcPct val="100000"/>
              </a:lnSpc>
              <a:buNone/>
              <a:tabLst>
                <a:tab algn="l" pos="0"/>
              </a:tabLst>
            </a:pPr>
            <a:r>
              <a:rPr b="0" lang="en-IN" sz="2800" spc="-1" strike="noStrike" cap="all">
                <a:solidFill>
                  <a:schemeClr val="accent1"/>
                </a:solidFill>
                <a:latin typeface="Franklin Gothic Demi"/>
              </a:rPr>
              <a:t>IBM Certifications</a:t>
            </a:r>
            <a:endParaRPr b="0" lang="en-IN" sz="2800" spc="-1" strike="noStrike">
              <a:solidFill>
                <a:srgbClr val="000000"/>
              </a:solidFill>
              <a:latin typeface="Arial"/>
            </a:endParaRPr>
          </a:p>
        </p:txBody>
      </p:sp>
      <p:sp>
        <p:nvSpPr>
          <p:cNvPr id="172" name=""/>
          <p:cNvSpPr/>
          <p:nvPr/>
        </p:nvSpPr>
        <p:spPr>
          <a:xfrm>
            <a:off x="720000" y="3420000"/>
            <a:ext cx="3598560" cy="2698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800" spc="-1" strike="noStrike">
                <a:solidFill>
                  <a:srgbClr val="000000"/>
                </a:solidFill>
                <a:latin typeface="Arial"/>
              </a:rPr>
              <a:t>Journey to Cloud: Envisioning Your Solution</a:t>
            </a:r>
            <a:endParaRPr b="0" lang="en-IN" sz="1800" spc="-1" strike="noStrike">
              <a:solidFill>
                <a:srgbClr val="000000"/>
              </a:solidFill>
              <a:latin typeface="Arial"/>
            </a:endParaRPr>
          </a:p>
        </p:txBody>
      </p:sp>
      <p:pic>
        <p:nvPicPr>
          <p:cNvPr id="173" name="" descr=""/>
          <p:cNvPicPr/>
          <p:nvPr/>
        </p:nvPicPr>
        <p:blipFill>
          <a:blip r:embed="rId1"/>
          <a:stretch/>
        </p:blipFill>
        <p:spPr>
          <a:xfrm>
            <a:off x="4680000" y="1230840"/>
            <a:ext cx="6920280" cy="514872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Rectangle 3"/>
          <p:cNvSpPr/>
          <p:nvPr/>
        </p:nvSpPr>
        <p:spPr>
          <a:xfrm>
            <a:off x="433440" y="3031920"/>
            <a:ext cx="3722760" cy="36252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endParaRPr b="0" lang="en-IN" sz="1800" spc="-1" strike="noStrike">
              <a:solidFill>
                <a:srgbClr val="000000"/>
              </a:solidFill>
              <a:latin typeface="Arial"/>
            </a:endParaRPr>
          </a:p>
        </p:txBody>
      </p:sp>
      <p:pic>
        <p:nvPicPr>
          <p:cNvPr id="175" name="" descr=""/>
          <p:cNvPicPr/>
          <p:nvPr/>
        </p:nvPicPr>
        <p:blipFill>
          <a:blip r:embed="rId1"/>
          <a:stretch/>
        </p:blipFill>
        <p:spPr>
          <a:xfrm>
            <a:off x="3780000" y="1260000"/>
            <a:ext cx="7897680" cy="4868640"/>
          </a:xfrm>
          <a:prstGeom prst="rect">
            <a:avLst/>
          </a:prstGeom>
          <a:ln w="0">
            <a:noFill/>
          </a:ln>
        </p:spPr>
      </p:pic>
      <p:sp>
        <p:nvSpPr>
          <p:cNvPr id="176" name=""/>
          <p:cNvSpPr/>
          <p:nvPr/>
        </p:nvSpPr>
        <p:spPr>
          <a:xfrm>
            <a:off x="900000" y="2160000"/>
            <a:ext cx="2338560" cy="1618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800" spc="-1" strike="noStrike">
                <a:solidFill>
                  <a:srgbClr val="000000"/>
                </a:solidFill>
                <a:latin typeface="Arial"/>
              </a:rPr>
              <a:t>RAG : Retrival Augmented Generation with LangChain</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49600" y="558360"/>
            <a:ext cx="10513440" cy="1323360"/>
          </a:xfrm>
          <a:prstGeom prst="rect">
            <a:avLst/>
          </a:prstGeom>
          <a:noFill/>
          <a:ln w="0">
            <a:noFill/>
          </a:ln>
        </p:spPr>
        <p:txBody>
          <a:bodyPr lIns="90000" rIns="90000" tIns="45000" bIns="45000" anchor="b">
            <a:noAutofit/>
          </a:bodyPr>
          <a:p>
            <a:pPr indent="0" defTabSz="457200">
              <a:lnSpc>
                <a:spcPct val="100000"/>
              </a:lnSpc>
              <a:buNone/>
              <a:tabLst>
                <a:tab algn="l" pos="0"/>
              </a:tabLst>
            </a:pPr>
            <a:r>
              <a:rPr b="1" lang="en-US" sz="2800" spc="-1" strike="noStrike" cap="all">
                <a:solidFill>
                  <a:srgbClr val="002060"/>
                </a:solidFill>
                <a:latin typeface="Arial"/>
              </a:rPr>
              <a:t>OUTLINE</a:t>
            </a:r>
            <a:endParaRPr b="0" lang="en-IN" sz="2800" spc="-1" strike="noStrike">
              <a:solidFill>
                <a:srgbClr val="000000"/>
              </a:solidFill>
              <a:latin typeface="Arial"/>
            </a:endParaRPr>
          </a:p>
        </p:txBody>
      </p:sp>
      <p:sp>
        <p:nvSpPr>
          <p:cNvPr id="138" name="PlaceHolder 2"/>
          <p:cNvSpPr>
            <a:spLocks noGrp="1"/>
          </p:cNvSpPr>
          <p:nvPr>
            <p:ph/>
          </p:nvPr>
        </p:nvSpPr>
        <p:spPr>
          <a:xfrm>
            <a:off x="838080" y="1618920"/>
            <a:ext cx="11016720" cy="5236920"/>
          </a:xfrm>
          <a:prstGeom prst="rect">
            <a:avLst/>
          </a:prstGeom>
          <a:noFill/>
          <a:ln w="0">
            <a:noFill/>
          </a:ln>
        </p:spPr>
        <p:txBody>
          <a:bodyPr lIns="90000" rIns="90000" tIns="45000" bIns="45000" anchor="t">
            <a:noAutofit/>
          </a:bodyPr>
          <a:p>
            <a:pPr indent="0" defTabSz="457200">
              <a:lnSpc>
                <a:spcPct val="110000"/>
              </a:lnSpc>
              <a:spcBef>
                <a:spcPts val="400"/>
              </a:spcBef>
              <a:spcAft>
                <a:spcPts val="601"/>
              </a:spcAft>
              <a:buNone/>
              <a:tabLst>
                <a:tab algn="l" pos="0"/>
              </a:tabLst>
            </a:pPr>
            <a:r>
              <a:rPr b="1" lang="en-US" sz="2000" spc="-1" strike="noStrike">
                <a:solidFill>
                  <a:schemeClr val="dk1">
                    <a:lumMod val="75000"/>
                    <a:lumOff val="25000"/>
                  </a:schemeClr>
                </a:solidFill>
                <a:latin typeface="Arial"/>
                <a:ea typeface="Franklin Gothic Book"/>
              </a:rPr>
              <a:t>  </a:t>
            </a:r>
            <a:endParaRPr b="0" lang="en-IN"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Problem Statement </a:t>
            </a:r>
            <a:endParaRPr b="0" lang="en-IN"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Technology used</a:t>
            </a:r>
            <a:endParaRPr b="0" lang="en-IN"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Wow factor </a:t>
            </a:r>
            <a:endParaRPr b="0" lang="en-IN"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End users</a:t>
            </a:r>
            <a:endParaRPr b="0" lang="en-IN"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Result</a:t>
            </a:r>
            <a:endParaRPr b="0" lang="en-IN"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Conclusion</a:t>
            </a:r>
            <a:endParaRPr b="0" lang="en-IN"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Git-hub Link</a:t>
            </a:r>
            <a:endParaRPr b="0" lang="en-IN"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Future scope</a:t>
            </a:r>
            <a:endParaRPr b="0" lang="en-IN"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IBM Certifications</a:t>
            </a:r>
            <a:endParaRPr b="0" lang="en-IN" sz="2000" spc="-1" strike="noStrike">
              <a:solidFill>
                <a:srgbClr val="000000"/>
              </a:solidFill>
              <a:latin typeface="Arial"/>
            </a:endParaRPr>
          </a:p>
          <a:p>
            <a:pPr indent="0" defTabSz="457200">
              <a:lnSpc>
                <a:spcPct val="110000"/>
              </a:lnSpc>
              <a:spcBef>
                <a:spcPts val="400"/>
              </a:spcBef>
              <a:spcAft>
                <a:spcPts val="601"/>
              </a:spcAft>
              <a:buNone/>
              <a:tabLst>
                <a:tab algn="l" pos="0"/>
              </a:tabLst>
            </a:pPr>
            <a:endParaRPr b="0" lang="en-IN" sz="2000" spc="-1" strike="noStrike">
              <a:solidFill>
                <a:srgbClr val="000000"/>
              </a:solidFill>
              <a:latin typeface="Arial"/>
            </a:endParaRPr>
          </a:p>
          <a:p>
            <a:pPr indent="0" defTabSz="457200">
              <a:lnSpc>
                <a:spcPct val="110000"/>
              </a:lnSpc>
              <a:spcBef>
                <a:spcPts val="340"/>
              </a:spcBef>
              <a:spcAft>
                <a:spcPts val="601"/>
              </a:spcAft>
              <a:buNone/>
              <a:tabLst>
                <a:tab algn="l" pos="0"/>
              </a:tabLst>
            </a:pPr>
            <a:endParaRPr b="0" lang="en-IN"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1463040" y="2766240"/>
            <a:ext cx="9296640" cy="1323360"/>
          </a:xfrm>
          <a:prstGeom prst="rect">
            <a:avLst/>
          </a:prstGeom>
          <a:noFill/>
          <a:ln w="0">
            <a:noFill/>
          </a:ln>
        </p:spPr>
        <p:txBody>
          <a:bodyPr lIns="0" rIns="0" tIns="0" bIns="0" anchor="b">
            <a:noAutofit/>
          </a:bodyPr>
          <a:p>
            <a:pPr indent="0" algn="ctr" defTabSz="457200">
              <a:lnSpc>
                <a:spcPct val="100000"/>
              </a:lnSpc>
              <a:buNone/>
              <a:tabLst>
                <a:tab algn="l" pos="0"/>
              </a:tabLst>
            </a:pPr>
            <a:r>
              <a:rPr b="1" lang="en-US" sz="2800" spc="-1" strike="noStrike" cap="all">
                <a:solidFill>
                  <a:srgbClr val="002060"/>
                </a:solidFill>
                <a:latin typeface="Arial"/>
              </a:rPr>
              <a:t>THANK YOU</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581040" y="702000"/>
            <a:ext cx="11027520" cy="528120"/>
          </a:xfrm>
          <a:prstGeom prst="rect">
            <a:avLst/>
          </a:prstGeom>
          <a:noFill/>
          <a:ln w="0">
            <a:noFill/>
          </a:ln>
        </p:spPr>
        <p:txBody>
          <a:bodyPr lIns="90000" rIns="90000" tIns="45000" bIns="45000" anchor="b">
            <a:normAutofit fontScale="75000" lnSpcReduction="10000"/>
          </a:bodyPr>
          <a:p>
            <a:pPr indent="0" defTabSz="457200">
              <a:lnSpc>
                <a:spcPct val="100000"/>
              </a:lnSpc>
              <a:buNone/>
              <a:tabLst>
                <a:tab algn="l" pos="0"/>
              </a:tabLst>
            </a:pPr>
            <a:r>
              <a:rPr b="1" lang="en-US" sz="4400" spc="-1" strike="noStrike" cap="all">
                <a:solidFill>
                  <a:schemeClr val="accent1"/>
                </a:solidFill>
                <a:latin typeface="Arial"/>
              </a:rPr>
              <a:t>Problem Statement</a:t>
            </a:r>
            <a:endParaRPr b="0" lang="en-IN" sz="4400" spc="-1" strike="noStrike">
              <a:solidFill>
                <a:srgbClr val="000000"/>
              </a:solidFill>
              <a:latin typeface="Arial"/>
            </a:endParaRPr>
          </a:p>
        </p:txBody>
      </p:sp>
      <p:sp>
        <p:nvSpPr>
          <p:cNvPr id="140" name=""/>
          <p:cNvSpPr/>
          <p:nvPr/>
        </p:nvSpPr>
        <p:spPr>
          <a:xfrm>
            <a:off x="720000" y="1440000"/>
            <a:ext cx="11338560" cy="521856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pPr>
            <a:r>
              <a:rPr b="1" lang="en-US" sz="2800" spc="-1" strike="noStrike">
                <a:solidFill>
                  <a:schemeClr val="dk1">
                    <a:lumMod val="75000"/>
                    <a:lumOff val="25000"/>
                  </a:schemeClr>
                </a:solidFill>
                <a:latin typeface="Calibri"/>
                <a:ea typeface="Franklin Gothic Book"/>
              </a:rPr>
              <a:t>Problem Statement:</a:t>
            </a:r>
            <a:endParaRPr b="0" lang="en-IN" sz="2800" spc="-1" strike="noStrike">
              <a:solidFill>
                <a:srgbClr val="000000"/>
              </a:solidFill>
              <a:latin typeface="Arial"/>
            </a:endParaRPr>
          </a:p>
          <a:p>
            <a:pPr algn="just">
              <a:lnSpc>
                <a:spcPct val="100000"/>
              </a:lnSpc>
            </a:pPr>
            <a:r>
              <a:rPr b="0" lang="en-US" sz="2800" spc="-1" strike="noStrike">
                <a:solidFill>
                  <a:schemeClr val="dk1">
                    <a:lumMod val="75000"/>
                    <a:lumOff val="25000"/>
                  </a:schemeClr>
                </a:solidFill>
                <a:latin typeface="Calibri"/>
                <a:ea typeface="Franklin Gothic Book"/>
              </a:rPr>
              <a:t>	</a:t>
            </a:r>
            <a:r>
              <a:rPr b="0" lang="en-US" sz="2800" spc="-1" strike="noStrike">
                <a:solidFill>
                  <a:schemeClr val="dk1">
                    <a:lumMod val="75000"/>
                    <a:lumOff val="25000"/>
                  </a:schemeClr>
                </a:solidFill>
                <a:latin typeface="Calibri"/>
                <a:ea typeface="Franklin Gothic Book"/>
              </a:rPr>
              <a:t>Users across diverse backgrounds often struggle to understand digital financial tools and fall victim to scams due to limited guidance and language barriers. There's a need for a system that simplifies UPI usage, prevents fraud, and answers financial queries in native languages.</a:t>
            </a:r>
            <a:endParaRPr b="0" lang="en-IN" sz="2800" spc="-1" strike="noStrike">
              <a:solidFill>
                <a:srgbClr val="000000"/>
              </a:solidFill>
              <a:latin typeface="Arial"/>
            </a:endParaRPr>
          </a:p>
          <a:p>
            <a:pPr algn="just">
              <a:lnSpc>
                <a:spcPct val="100000"/>
              </a:lnSpc>
            </a:pPr>
            <a:endParaRPr b="0" lang="en-IN" sz="2800" spc="-1" strike="noStrike">
              <a:solidFill>
                <a:srgbClr val="000000"/>
              </a:solidFill>
              <a:latin typeface="Arial"/>
            </a:endParaRPr>
          </a:p>
          <a:p>
            <a:pPr algn="just">
              <a:lnSpc>
                <a:spcPct val="100000"/>
              </a:lnSpc>
            </a:pPr>
            <a:r>
              <a:rPr b="1" lang="en-US" sz="2800" spc="-1" strike="noStrike">
                <a:solidFill>
                  <a:schemeClr val="dk1">
                    <a:lumMod val="75000"/>
                    <a:lumOff val="25000"/>
                  </a:schemeClr>
                </a:solidFill>
                <a:latin typeface="Calibri"/>
                <a:ea typeface="Franklin Gothic Book"/>
              </a:rPr>
              <a:t>Solution:</a:t>
            </a:r>
            <a:endParaRPr b="0" lang="en-IN" sz="2800" spc="-1" strike="noStrike">
              <a:solidFill>
                <a:srgbClr val="000000"/>
              </a:solidFill>
              <a:latin typeface="Arial"/>
            </a:endParaRPr>
          </a:p>
          <a:p>
            <a:pPr algn="just">
              <a:lnSpc>
                <a:spcPct val="100000"/>
              </a:lnSpc>
            </a:pPr>
            <a:r>
              <a:rPr b="0" lang="en-US" sz="2800" spc="-1" strike="noStrike">
                <a:solidFill>
                  <a:schemeClr val="dk1">
                    <a:lumMod val="75000"/>
                    <a:lumOff val="25000"/>
                  </a:schemeClr>
                </a:solidFill>
                <a:latin typeface="Calibri"/>
                <a:ea typeface="Franklin Gothic Book"/>
              </a:rPr>
              <a:t>	</a:t>
            </a:r>
            <a:r>
              <a:rPr b="0" lang="en-US" sz="2800" spc="-1" strike="noStrike">
                <a:solidFill>
                  <a:schemeClr val="dk1">
                    <a:lumMod val="75000"/>
                    <a:lumOff val="25000"/>
                  </a:schemeClr>
                </a:solidFill>
                <a:latin typeface="Calibri"/>
                <a:ea typeface="Franklin Gothic Book"/>
              </a:rPr>
              <a:t>An AI Agent powered by Natural Language Processing and Retrieval Augmented Generation retrieves reliable financial content and supports multilingual interaction. It educates users on UPI usage, fraud prevention, budgeting, and more making digital finance accessible and secure using IBM Cloud Lite and IBM Granite models.</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581040" y="702000"/>
            <a:ext cx="11027520" cy="528120"/>
          </a:xfrm>
          <a:prstGeom prst="rect">
            <a:avLst/>
          </a:prstGeom>
          <a:noFill/>
          <a:ln w="0">
            <a:noFill/>
          </a:ln>
        </p:spPr>
        <p:txBody>
          <a:bodyPr lIns="90000" rIns="90000" tIns="45000" bIns="45000" anchor="b">
            <a:normAutofit fontScale="75000" lnSpcReduction="10000"/>
          </a:bodyPr>
          <a:p>
            <a:pPr indent="0" defTabSz="457200">
              <a:lnSpc>
                <a:spcPct val="100000"/>
              </a:lnSpc>
              <a:buNone/>
              <a:tabLst>
                <a:tab algn="l" pos="0"/>
              </a:tabLst>
            </a:pPr>
            <a:r>
              <a:rPr b="1" lang="en-US" sz="4400" spc="-1" strike="noStrike" cap="all">
                <a:solidFill>
                  <a:schemeClr val="accent1"/>
                </a:solidFill>
                <a:latin typeface="Arial"/>
              </a:rPr>
              <a:t>Technology  used</a:t>
            </a:r>
            <a:endParaRPr b="0" lang="en-IN" sz="4400" spc="-1" strike="noStrike">
              <a:solidFill>
                <a:srgbClr val="000000"/>
              </a:solidFill>
              <a:latin typeface="Arial"/>
            </a:endParaRPr>
          </a:p>
        </p:txBody>
      </p:sp>
      <p:sp>
        <p:nvSpPr>
          <p:cNvPr id="142" name="PlaceHolder 3"/>
          <p:cNvSpPr/>
          <p:nvPr/>
        </p:nvSpPr>
        <p:spPr>
          <a:xfrm>
            <a:off x="2704320" y="1351440"/>
            <a:ext cx="7900560" cy="4671000"/>
          </a:xfrm>
          <a:prstGeom prst="rect">
            <a:avLst/>
          </a:prstGeom>
          <a:noFill/>
          <a:ln w="0">
            <a:noFill/>
          </a:ln>
        </p:spPr>
        <p:style>
          <a:lnRef idx="0"/>
          <a:fillRef idx="0"/>
          <a:effectRef idx="0"/>
          <a:fontRef idx="minor"/>
        </p:style>
        <p:txBody>
          <a:bodyPr lIns="90000" rIns="90000" tIns="45000" bIns="45000" anchor="ctr">
            <a:noAutofit/>
          </a:bodyPr>
          <a:p>
            <a:pPr marL="305280" indent="-305280" defTabSz="457200">
              <a:lnSpc>
                <a:spcPct val="110000"/>
              </a:lnSpc>
              <a:spcBef>
                <a:spcPts val="340"/>
              </a:spcBef>
              <a:spcAft>
                <a:spcPts val="601"/>
              </a:spcAft>
              <a:buClr>
                <a:srgbClr val="1cade4"/>
              </a:buClr>
              <a:buSzPct val="92000"/>
              <a:buFont typeface="Wingdings 2" charset="2"/>
              <a:buChar char=""/>
            </a:pPr>
            <a:r>
              <a:rPr b="1" lang="en-US" sz="2800" spc="-1" strike="noStrike">
                <a:solidFill>
                  <a:schemeClr val="dk1">
                    <a:lumMod val="75000"/>
                    <a:lumOff val="25000"/>
                  </a:schemeClr>
                </a:solidFill>
                <a:latin typeface="Calibri"/>
                <a:ea typeface="Franklin Gothic Book"/>
              </a:rPr>
              <a:t>IBM cloud lite services</a:t>
            </a:r>
            <a:endParaRPr b="0" lang="en-IN" sz="2800" spc="-1" strike="noStrike">
              <a:solidFill>
                <a:srgbClr val="000000"/>
              </a:solidFill>
              <a:latin typeface="Arial"/>
            </a:endParaRPr>
          </a:p>
          <a:p>
            <a:pPr marL="305280" indent="-305280" defTabSz="457200">
              <a:lnSpc>
                <a:spcPct val="110000"/>
              </a:lnSpc>
              <a:spcBef>
                <a:spcPts val="340"/>
              </a:spcBef>
              <a:spcAft>
                <a:spcPts val="601"/>
              </a:spcAft>
              <a:buClr>
                <a:srgbClr val="1cade4"/>
              </a:buClr>
              <a:buSzPct val="92000"/>
              <a:buFont typeface="Wingdings 2" charset="2"/>
              <a:buChar char=""/>
            </a:pPr>
            <a:r>
              <a:rPr b="1" lang="en-US" sz="2800" spc="-1" strike="noStrike">
                <a:solidFill>
                  <a:schemeClr val="dk1">
                    <a:lumMod val="75000"/>
                    <a:lumOff val="25000"/>
                  </a:schemeClr>
                </a:solidFill>
                <a:latin typeface="Calibri"/>
                <a:ea typeface="Franklin Gothic Book"/>
              </a:rPr>
              <a:t>Natural Language Processing (NLP)</a:t>
            </a:r>
            <a:endParaRPr b="0" lang="en-IN" sz="2800" spc="-1" strike="noStrike">
              <a:solidFill>
                <a:srgbClr val="000000"/>
              </a:solidFill>
              <a:latin typeface="Arial"/>
            </a:endParaRPr>
          </a:p>
          <a:p>
            <a:pPr marL="305280" indent="-305280" defTabSz="457200">
              <a:lnSpc>
                <a:spcPct val="110000"/>
              </a:lnSpc>
              <a:spcBef>
                <a:spcPts val="340"/>
              </a:spcBef>
              <a:spcAft>
                <a:spcPts val="601"/>
              </a:spcAft>
              <a:buClr>
                <a:srgbClr val="1cade4"/>
              </a:buClr>
              <a:buSzPct val="92000"/>
              <a:buFont typeface="Wingdings 2" charset="2"/>
              <a:buChar char=""/>
            </a:pPr>
            <a:r>
              <a:rPr b="1" lang="en-US" sz="2800" spc="-1" strike="noStrike">
                <a:solidFill>
                  <a:schemeClr val="dk1">
                    <a:lumMod val="75000"/>
                    <a:lumOff val="25000"/>
                  </a:schemeClr>
                </a:solidFill>
                <a:latin typeface="Calibri"/>
                <a:ea typeface="Franklin Gothic Book"/>
              </a:rPr>
              <a:t>Retrieval Augmented Generation (RAG)</a:t>
            </a:r>
            <a:endParaRPr b="0" lang="en-IN" sz="2800" spc="-1" strike="noStrike">
              <a:solidFill>
                <a:srgbClr val="000000"/>
              </a:solidFill>
              <a:latin typeface="Arial"/>
            </a:endParaRPr>
          </a:p>
          <a:p>
            <a:pPr marL="305280" indent="-305280" defTabSz="457200">
              <a:lnSpc>
                <a:spcPct val="110000"/>
              </a:lnSpc>
              <a:spcBef>
                <a:spcPts val="340"/>
              </a:spcBef>
              <a:spcAft>
                <a:spcPts val="601"/>
              </a:spcAft>
              <a:buClr>
                <a:srgbClr val="1cade4"/>
              </a:buClr>
              <a:buSzPct val="92000"/>
              <a:buFont typeface="Wingdings 2" charset="2"/>
              <a:buChar char=""/>
            </a:pPr>
            <a:r>
              <a:rPr b="1" lang="en-US" sz="2800" spc="-1" strike="noStrike">
                <a:solidFill>
                  <a:schemeClr val="dk1">
                    <a:lumMod val="75000"/>
                    <a:lumOff val="25000"/>
                  </a:schemeClr>
                </a:solidFill>
                <a:latin typeface="Calibri"/>
                <a:ea typeface="Franklin Gothic Book"/>
              </a:rPr>
              <a:t>IBM Granite model  </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81040" y="702000"/>
            <a:ext cx="11027520" cy="528120"/>
          </a:xfrm>
          <a:prstGeom prst="rect">
            <a:avLst/>
          </a:prstGeom>
          <a:noFill/>
          <a:ln w="0">
            <a:noFill/>
          </a:ln>
        </p:spPr>
        <p:txBody>
          <a:bodyPr lIns="90000" rIns="90000" tIns="45000" bIns="45000" anchor="b">
            <a:noAutofit/>
          </a:bodyPr>
          <a:p>
            <a:pPr indent="0" defTabSz="457200">
              <a:lnSpc>
                <a:spcPct val="100000"/>
              </a:lnSpc>
              <a:buNone/>
              <a:tabLst>
                <a:tab algn="l" pos="0"/>
              </a:tabLst>
            </a:pPr>
            <a:r>
              <a:rPr b="0" lang="en-IN" sz="2800" spc="-1" strike="noStrike" cap="all">
                <a:solidFill>
                  <a:schemeClr val="accent1"/>
                </a:solidFill>
                <a:latin typeface="Franklin Gothic Demi"/>
              </a:rPr>
              <a:t>IBM cloud services used</a:t>
            </a:r>
            <a:endParaRPr b="0" lang="en-IN" sz="2800" spc="-1" strike="noStrike">
              <a:solidFill>
                <a:srgbClr val="000000"/>
              </a:solidFill>
              <a:latin typeface="Arial"/>
            </a:endParaRPr>
          </a:p>
        </p:txBody>
      </p:sp>
      <p:sp>
        <p:nvSpPr>
          <p:cNvPr id="144" name="PlaceHolder 2"/>
          <p:cNvSpPr>
            <a:spLocks noGrp="1"/>
          </p:cNvSpPr>
          <p:nvPr>
            <p:ph/>
          </p:nvPr>
        </p:nvSpPr>
        <p:spPr>
          <a:xfrm>
            <a:off x="2734560" y="1371600"/>
            <a:ext cx="6362280" cy="4671000"/>
          </a:xfrm>
          <a:prstGeom prst="rect">
            <a:avLst/>
          </a:prstGeom>
          <a:noFill/>
          <a:ln w="0">
            <a:noFill/>
          </a:ln>
        </p:spPr>
        <p:txBody>
          <a:bodyPr lIns="90000" rIns="90000" tIns="45000" bIns="45000" anchor="ctr">
            <a:noAutofit/>
          </a:bodyPr>
          <a:p>
            <a:pPr marL="305280" indent="0" defTabSz="457200">
              <a:lnSpc>
                <a:spcPct val="110000"/>
              </a:lnSpc>
              <a:spcBef>
                <a:spcPts val="340"/>
              </a:spcBef>
              <a:spcAft>
                <a:spcPts val="601"/>
              </a:spcAft>
              <a:buNone/>
              <a:tabLst>
                <a:tab algn="l" pos="0"/>
              </a:tabLst>
            </a:pPr>
            <a:endParaRPr b="0" lang="en-IN" sz="2800" spc="-1" strike="noStrike">
              <a:solidFill>
                <a:srgbClr val="000000"/>
              </a:solidFill>
              <a:latin typeface="Arial"/>
            </a:endParaRPr>
          </a:p>
          <a:p>
            <a:pPr marL="305280" indent="-305280" defTabSz="457200">
              <a:lnSpc>
                <a:spcPct val="110000"/>
              </a:lnSpc>
              <a:spcBef>
                <a:spcPts val="340"/>
              </a:spcBef>
              <a:spcAft>
                <a:spcPts val="601"/>
              </a:spcAft>
              <a:buClr>
                <a:srgbClr val="1cade4"/>
              </a:buClr>
              <a:buSzPct val="92000"/>
              <a:buFont typeface="Wingdings 2" charset="2"/>
              <a:buChar char=""/>
              <a:tabLst>
                <a:tab algn="l" pos="0"/>
              </a:tabLst>
            </a:pPr>
            <a:r>
              <a:rPr b="1" lang="en-US" sz="2800" spc="-1" strike="noStrike">
                <a:solidFill>
                  <a:schemeClr val="dk1">
                    <a:lumMod val="75000"/>
                    <a:lumOff val="25000"/>
                  </a:schemeClr>
                </a:solidFill>
                <a:latin typeface="Calibri"/>
                <a:ea typeface="Franklin Gothic Book"/>
              </a:rPr>
              <a:t>IBM Cloud Watsonx AI Studio</a:t>
            </a:r>
            <a:endParaRPr b="0" lang="en-IN" sz="2800" spc="-1" strike="noStrike">
              <a:solidFill>
                <a:srgbClr val="000000"/>
              </a:solidFill>
              <a:latin typeface="Arial"/>
            </a:endParaRPr>
          </a:p>
          <a:p>
            <a:pPr marL="305280" indent="-305280" defTabSz="457200">
              <a:lnSpc>
                <a:spcPct val="110000"/>
              </a:lnSpc>
              <a:spcBef>
                <a:spcPts val="340"/>
              </a:spcBef>
              <a:spcAft>
                <a:spcPts val="601"/>
              </a:spcAft>
              <a:buClr>
                <a:srgbClr val="1cade4"/>
              </a:buClr>
              <a:buSzPct val="92000"/>
              <a:buFont typeface="Wingdings 2" charset="2"/>
              <a:buChar char=""/>
              <a:tabLst>
                <a:tab algn="l" pos="0"/>
              </a:tabLst>
            </a:pPr>
            <a:r>
              <a:rPr b="1" lang="en-US" sz="2800" spc="-1" strike="noStrike">
                <a:solidFill>
                  <a:schemeClr val="dk1">
                    <a:lumMod val="75000"/>
                    <a:lumOff val="25000"/>
                  </a:schemeClr>
                </a:solidFill>
                <a:latin typeface="Calibri"/>
                <a:ea typeface="Franklin Gothic Book"/>
              </a:rPr>
              <a:t>IBM Cloud Watsonx AI runtime</a:t>
            </a:r>
            <a:endParaRPr b="0" lang="en-IN" sz="2800" spc="-1" strike="noStrike">
              <a:solidFill>
                <a:srgbClr val="000000"/>
              </a:solidFill>
              <a:latin typeface="Arial"/>
            </a:endParaRPr>
          </a:p>
          <a:p>
            <a:pPr marL="305280" indent="-305280" defTabSz="457200">
              <a:lnSpc>
                <a:spcPct val="110000"/>
              </a:lnSpc>
              <a:spcBef>
                <a:spcPts val="340"/>
              </a:spcBef>
              <a:spcAft>
                <a:spcPts val="601"/>
              </a:spcAft>
              <a:buClr>
                <a:srgbClr val="1cade4"/>
              </a:buClr>
              <a:buSzPct val="92000"/>
              <a:buFont typeface="Wingdings 2" charset="2"/>
              <a:buChar char=""/>
              <a:tabLst>
                <a:tab algn="l" pos="0"/>
              </a:tabLst>
            </a:pPr>
            <a:r>
              <a:rPr b="1" lang="en-US" sz="2800" spc="-1" strike="noStrike">
                <a:solidFill>
                  <a:schemeClr val="dk1">
                    <a:lumMod val="75000"/>
                    <a:lumOff val="25000"/>
                  </a:schemeClr>
                </a:solidFill>
                <a:latin typeface="Calibri"/>
                <a:ea typeface="Franklin Gothic Book"/>
              </a:rPr>
              <a:t>IBM Cloud Agent Lab</a:t>
            </a:r>
            <a:endParaRPr b="0" lang="en-IN" sz="2800" spc="-1" strike="noStrike">
              <a:solidFill>
                <a:srgbClr val="000000"/>
              </a:solidFill>
              <a:latin typeface="Arial"/>
            </a:endParaRPr>
          </a:p>
          <a:p>
            <a:pPr marL="305280" indent="-305280" defTabSz="457200">
              <a:lnSpc>
                <a:spcPct val="110000"/>
              </a:lnSpc>
              <a:spcBef>
                <a:spcPts val="340"/>
              </a:spcBef>
              <a:spcAft>
                <a:spcPts val="601"/>
              </a:spcAft>
              <a:buClr>
                <a:srgbClr val="1cade4"/>
              </a:buClr>
              <a:buSzPct val="92000"/>
              <a:buFont typeface="Wingdings 2" charset="2"/>
              <a:buChar char=""/>
              <a:tabLst>
                <a:tab algn="l" pos="0"/>
              </a:tabLst>
            </a:pPr>
            <a:r>
              <a:rPr b="1" lang="en-US" sz="2800" spc="-1" strike="noStrike">
                <a:solidFill>
                  <a:schemeClr val="dk1">
                    <a:lumMod val="75000"/>
                    <a:lumOff val="25000"/>
                  </a:schemeClr>
                </a:solidFill>
                <a:latin typeface="Calibri"/>
                <a:ea typeface="Franklin Gothic Book"/>
              </a:rPr>
              <a:t>IBM Granite foundation model  </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81040" y="771840"/>
            <a:ext cx="11027520" cy="528120"/>
          </a:xfrm>
          <a:prstGeom prst="rect">
            <a:avLst/>
          </a:prstGeom>
          <a:noFill/>
          <a:ln w="0">
            <a:noFill/>
          </a:ln>
        </p:spPr>
        <p:txBody>
          <a:bodyPr lIns="90000" rIns="90000" tIns="45000" bIns="45000" anchor="b">
            <a:noAutofit/>
          </a:bodyPr>
          <a:p>
            <a:pPr indent="0" defTabSz="457200">
              <a:lnSpc>
                <a:spcPct val="100000"/>
              </a:lnSpc>
              <a:buNone/>
              <a:tabLst>
                <a:tab algn="l" pos="0"/>
              </a:tabLst>
            </a:pPr>
            <a:r>
              <a:rPr b="1" lang="en-US" sz="3200" spc="-1" strike="noStrike" cap="all">
                <a:solidFill>
                  <a:schemeClr val="accent1"/>
                </a:solidFill>
                <a:latin typeface="Arial"/>
                <a:ea typeface="Franklin Gothic Demi"/>
              </a:rPr>
              <a:t>Wow factors</a:t>
            </a:r>
            <a:endParaRPr b="0" lang="en-IN" sz="3200" spc="-1" strike="noStrike">
              <a:solidFill>
                <a:srgbClr val="000000"/>
              </a:solidFill>
              <a:latin typeface="Arial"/>
            </a:endParaRPr>
          </a:p>
        </p:txBody>
      </p:sp>
      <p:sp>
        <p:nvSpPr>
          <p:cNvPr id="146" name="PlaceHolder 4"/>
          <p:cNvSpPr/>
          <p:nvPr/>
        </p:nvSpPr>
        <p:spPr>
          <a:xfrm>
            <a:off x="188640" y="1726200"/>
            <a:ext cx="12024360" cy="4167720"/>
          </a:xfrm>
          <a:prstGeom prst="rect">
            <a:avLst/>
          </a:prstGeom>
          <a:noFill/>
          <a:ln w="0">
            <a:noFill/>
          </a:ln>
        </p:spPr>
        <p:style>
          <a:lnRef idx="0"/>
          <a:fillRef idx="0"/>
          <a:effectRef idx="0"/>
          <a:fontRef idx="minor"/>
        </p:style>
        <p:txBody>
          <a:bodyPr lIns="90000" rIns="90000" tIns="45000" bIns="45000" anchor="ctr">
            <a:noAutofit/>
          </a:bodyPr>
          <a:p>
            <a:pPr marL="305280" indent="-305280" algn="just" defTabSz="457200">
              <a:lnSpc>
                <a:spcPct val="110000"/>
              </a:lnSpc>
              <a:spcBef>
                <a:spcPts val="561"/>
              </a:spcBef>
              <a:spcAft>
                <a:spcPts val="601"/>
              </a:spcAft>
              <a:buClr>
                <a:srgbClr val="1cade4"/>
              </a:buClr>
              <a:buSzPct val="92000"/>
              <a:buFont typeface="Wingdings 2" charset="2"/>
              <a:buChar char=""/>
              <a:tabLst>
                <a:tab algn="l" pos="0"/>
              </a:tabLst>
            </a:pPr>
            <a:r>
              <a:rPr b="1" lang="en-US" sz="2200" spc="-1" strike="noStrike">
                <a:solidFill>
                  <a:schemeClr val="dk1">
                    <a:lumMod val="75000"/>
                    <a:lumOff val="25000"/>
                  </a:schemeClr>
                </a:solidFill>
                <a:latin typeface="Calibri"/>
                <a:ea typeface="Franklin Gothic Book"/>
              </a:rPr>
              <a:t>This AI agent empowers users by making digital finance more accessible, secure, and user friendly. </a:t>
            </a:r>
            <a:r>
              <a:rPr b="0" lang="en-US" sz="2200" spc="-1" strike="noStrike">
                <a:solidFill>
                  <a:schemeClr val="dk1">
                    <a:lumMod val="75000"/>
                    <a:lumOff val="25000"/>
                  </a:schemeClr>
                </a:solidFill>
                <a:latin typeface="Calibri"/>
                <a:ea typeface="Franklin Gothic Book"/>
              </a:rPr>
              <a:t>It assists with financial and banking related queries, supports multilingual interaction, and enables users to ask questions in their native language. The agent promotes safe digital transactions, improves budgeting awareness, and guides users in choosing suitable financial schemes with confidence.</a:t>
            </a:r>
            <a:endParaRPr b="0" lang="en-IN" sz="2200" spc="-1" strike="noStrike">
              <a:solidFill>
                <a:srgbClr val="000000"/>
              </a:solidFill>
              <a:latin typeface="Arial"/>
            </a:endParaRPr>
          </a:p>
          <a:p>
            <a:pPr marL="305280" indent="-305280" algn="just" defTabSz="457200">
              <a:lnSpc>
                <a:spcPct val="110000"/>
              </a:lnSpc>
              <a:spcBef>
                <a:spcPts val="561"/>
              </a:spcBef>
              <a:spcAft>
                <a:spcPts val="601"/>
              </a:spcAft>
              <a:buClr>
                <a:srgbClr val="1cade4"/>
              </a:buClr>
              <a:buSzPct val="92000"/>
              <a:buFont typeface="Wingdings 2" charset="2"/>
              <a:buChar char=""/>
              <a:tabLst>
                <a:tab algn="l" pos="0"/>
              </a:tabLst>
            </a:pPr>
            <a:r>
              <a:rPr b="0" lang="en-US" sz="2200" spc="-1" strike="noStrike">
                <a:solidFill>
                  <a:schemeClr val="dk1">
                    <a:lumMod val="75000"/>
                    <a:lumOff val="25000"/>
                  </a:schemeClr>
                </a:solidFill>
                <a:latin typeface="Calibri"/>
                <a:ea typeface="Franklin Gothic Book"/>
              </a:rPr>
              <a:t>Unique features:</a:t>
            </a:r>
            <a:endParaRPr b="0" lang="en-IN" sz="2200" spc="-1" strike="noStrike">
              <a:solidFill>
                <a:srgbClr val="000000"/>
              </a:solidFill>
              <a:latin typeface="Arial"/>
            </a:endParaRPr>
          </a:p>
          <a:p>
            <a:pPr marL="305280" indent="-305280" algn="just" defTabSz="457200">
              <a:lnSpc>
                <a:spcPct val="110000"/>
              </a:lnSpc>
              <a:spcBef>
                <a:spcPts val="561"/>
              </a:spcBef>
              <a:spcAft>
                <a:spcPts val="601"/>
              </a:spcAft>
              <a:buClr>
                <a:srgbClr val="1cade4"/>
              </a:buClr>
              <a:buSzPct val="92000"/>
              <a:buFont typeface="Wingdings 2" charset="2"/>
              <a:buChar char=""/>
              <a:tabLst>
                <a:tab algn="l" pos="0"/>
              </a:tabLst>
            </a:pPr>
            <a:r>
              <a:rPr b="0" lang="en-US" sz="2200" spc="-1" strike="noStrike">
                <a:solidFill>
                  <a:schemeClr val="dk1">
                    <a:lumMod val="75000"/>
                    <a:lumOff val="25000"/>
                  </a:schemeClr>
                </a:solidFill>
                <a:latin typeface="Calibri"/>
                <a:ea typeface="Franklin Gothic Book"/>
              </a:rPr>
              <a:t>Natural language support in multiple regional languages</a:t>
            </a:r>
            <a:endParaRPr b="0" lang="en-IN" sz="2200" spc="-1" strike="noStrike">
              <a:solidFill>
                <a:srgbClr val="000000"/>
              </a:solidFill>
              <a:latin typeface="Arial"/>
            </a:endParaRPr>
          </a:p>
          <a:p>
            <a:pPr marL="305280" indent="-305280" algn="just" defTabSz="457200">
              <a:lnSpc>
                <a:spcPct val="110000"/>
              </a:lnSpc>
              <a:spcBef>
                <a:spcPts val="561"/>
              </a:spcBef>
              <a:spcAft>
                <a:spcPts val="601"/>
              </a:spcAft>
              <a:buClr>
                <a:srgbClr val="1cade4"/>
              </a:buClr>
              <a:buSzPct val="92000"/>
              <a:buFont typeface="Wingdings 2" charset="2"/>
              <a:buChar char=""/>
              <a:tabLst>
                <a:tab algn="l" pos="0"/>
              </a:tabLst>
            </a:pPr>
            <a:r>
              <a:rPr b="0" lang="en-US" sz="2200" spc="-1" strike="noStrike">
                <a:solidFill>
                  <a:schemeClr val="dk1">
                    <a:lumMod val="75000"/>
                    <a:lumOff val="25000"/>
                  </a:schemeClr>
                </a:solidFill>
                <a:latin typeface="Calibri"/>
                <a:ea typeface="Franklin Gothic Book"/>
              </a:rPr>
              <a:t>Step-by-step guidance on using UPI and online banking tools</a:t>
            </a:r>
            <a:endParaRPr b="0" lang="en-IN" sz="2200" spc="-1" strike="noStrike">
              <a:solidFill>
                <a:srgbClr val="000000"/>
              </a:solidFill>
              <a:latin typeface="Arial"/>
            </a:endParaRPr>
          </a:p>
          <a:p>
            <a:pPr marL="305280" indent="-305280" algn="just" defTabSz="457200">
              <a:lnSpc>
                <a:spcPct val="110000"/>
              </a:lnSpc>
              <a:spcBef>
                <a:spcPts val="561"/>
              </a:spcBef>
              <a:spcAft>
                <a:spcPts val="601"/>
              </a:spcAft>
              <a:buClr>
                <a:srgbClr val="1cade4"/>
              </a:buClr>
              <a:buSzPct val="92000"/>
              <a:buFont typeface="Wingdings 2" charset="2"/>
              <a:buChar char=""/>
              <a:tabLst>
                <a:tab algn="l" pos="0"/>
              </a:tabLst>
            </a:pPr>
            <a:r>
              <a:rPr b="0" lang="en-US" sz="2200" spc="-1" strike="noStrike">
                <a:solidFill>
                  <a:schemeClr val="dk1">
                    <a:lumMod val="75000"/>
                    <a:lumOff val="25000"/>
                  </a:schemeClr>
                </a:solidFill>
                <a:latin typeface="Calibri"/>
                <a:ea typeface="Franklin Gothic Book"/>
              </a:rPr>
              <a:t>Scam prevention tips and alerts for suspicious activity</a:t>
            </a:r>
            <a:endParaRPr b="0" lang="en-IN" sz="2200" spc="-1" strike="noStrike">
              <a:solidFill>
                <a:srgbClr val="000000"/>
              </a:solidFill>
              <a:latin typeface="Arial"/>
            </a:endParaRPr>
          </a:p>
          <a:p>
            <a:pPr marL="305280" indent="-305280" algn="just" defTabSz="457200">
              <a:lnSpc>
                <a:spcPct val="110000"/>
              </a:lnSpc>
              <a:spcBef>
                <a:spcPts val="561"/>
              </a:spcBef>
              <a:spcAft>
                <a:spcPts val="601"/>
              </a:spcAft>
              <a:buClr>
                <a:srgbClr val="1cade4"/>
              </a:buClr>
              <a:buSzPct val="92000"/>
              <a:buFont typeface="Wingdings 2" charset="2"/>
              <a:buChar char=""/>
              <a:tabLst>
                <a:tab algn="l" pos="0"/>
              </a:tabLst>
            </a:pPr>
            <a:r>
              <a:rPr b="0" lang="en-US" sz="2200" spc="-1" strike="noStrike">
                <a:solidFill>
                  <a:schemeClr val="dk1">
                    <a:lumMod val="75000"/>
                    <a:lumOff val="25000"/>
                  </a:schemeClr>
                </a:solidFill>
                <a:latin typeface="Calibri"/>
                <a:ea typeface="Franklin Gothic Book"/>
              </a:rPr>
              <a:t>Budget tracking and expense-splitting suggestions</a:t>
            </a:r>
            <a:endParaRPr b="0" lang="en-IN" sz="2200" spc="-1" strike="noStrike">
              <a:solidFill>
                <a:srgbClr val="000000"/>
              </a:solidFill>
              <a:latin typeface="Arial"/>
            </a:endParaRPr>
          </a:p>
          <a:p>
            <a:pPr marL="305280" indent="-305280" algn="just" defTabSz="457200">
              <a:lnSpc>
                <a:spcPct val="110000"/>
              </a:lnSpc>
              <a:spcBef>
                <a:spcPts val="561"/>
              </a:spcBef>
              <a:spcAft>
                <a:spcPts val="601"/>
              </a:spcAft>
              <a:buClr>
                <a:srgbClr val="1cade4"/>
              </a:buClr>
              <a:buSzPct val="92000"/>
              <a:buFont typeface="Wingdings 2" charset="2"/>
              <a:buChar char=""/>
              <a:tabLst>
                <a:tab algn="l" pos="0"/>
              </a:tabLst>
            </a:pPr>
            <a:r>
              <a:rPr b="0" lang="en-US" sz="2200" spc="-1" strike="noStrike">
                <a:solidFill>
                  <a:schemeClr val="dk1">
                    <a:lumMod val="75000"/>
                    <a:lumOff val="25000"/>
                  </a:schemeClr>
                </a:solidFill>
                <a:latin typeface="Calibri"/>
                <a:ea typeface="Franklin Gothic Book"/>
              </a:rPr>
              <a:t>Interest rate comparison across different banks and schemes</a:t>
            </a:r>
            <a:endParaRPr b="0" lang="en-IN" sz="2200" spc="-1" strike="noStrike">
              <a:solidFill>
                <a:srgbClr val="000000"/>
              </a:solidFill>
              <a:latin typeface="Arial"/>
            </a:endParaRPr>
          </a:p>
          <a:p>
            <a:pPr marL="305280" indent="-305280" algn="just" defTabSz="457200">
              <a:lnSpc>
                <a:spcPct val="110000"/>
              </a:lnSpc>
              <a:spcBef>
                <a:spcPts val="561"/>
              </a:spcBef>
              <a:spcAft>
                <a:spcPts val="601"/>
              </a:spcAft>
              <a:buClr>
                <a:srgbClr val="1cade4"/>
              </a:buClr>
              <a:buSzPct val="92000"/>
              <a:buFont typeface="Wingdings 2" charset="2"/>
              <a:buChar char=""/>
              <a:tabLst>
                <a:tab algn="l" pos="0"/>
              </a:tabLst>
            </a:pPr>
            <a:r>
              <a:rPr b="0" lang="en-US" sz="2200" spc="-1" strike="noStrike">
                <a:solidFill>
                  <a:schemeClr val="dk1">
                    <a:lumMod val="75000"/>
                    <a:lumOff val="25000"/>
                  </a:schemeClr>
                </a:solidFill>
                <a:latin typeface="Calibri"/>
                <a:ea typeface="Franklin Gothic Book"/>
              </a:rPr>
              <a:t>Personalized financial education based on user queries </a:t>
            </a:r>
            <a:endParaRPr b="0" lang="en-IN"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581040" y="702000"/>
            <a:ext cx="11027520" cy="528120"/>
          </a:xfrm>
          <a:prstGeom prst="rect">
            <a:avLst/>
          </a:prstGeom>
          <a:noFill/>
          <a:ln w="0">
            <a:noFill/>
          </a:ln>
        </p:spPr>
        <p:txBody>
          <a:bodyPr lIns="90000" rIns="90000" tIns="45000" bIns="45000" anchor="b">
            <a:noAutofit/>
          </a:bodyPr>
          <a:p>
            <a:pPr indent="0" defTabSz="457200">
              <a:lnSpc>
                <a:spcPct val="100000"/>
              </a:lnSpc>
              <a:buNone/>
              <a:tabLst>
                <a:tab algn="l" pos="0"/>
              </a:tabLst>
            </a:pPr>
            <a:r>
              <a:rPr b="0" lang="en-IN" sz="2800" spc="-1" strike="noStrike" cap="all">
                <a:solidFill>
                  <a:schemeClr val="accent1"/>
                </a:solidFill>
                <a:latin typeface="Franklin Gothic Demi"/>
              </a:rPr>
              <a:t>End users</a:t>
            </a:r>
            <a:endParaRPr b="0" lang="en-IN" sz="2800" spc="-1" strike="noStrike">
              <a:solidFill>
                <a:srgbClr val="000000"/>
              </a:solidFill>
              <a:latin typeface="Arial"/>
            </a:endParaRPr>
          </a:p>
        </p:txBody>
      </p:sp>
      <p:sp>
        <p:nvSpPr>
          <p:cNvPr id="148" name="PlaceHolder 2"/>
          <p:cNvSpPr>
            <a:spLocks noGrp="1"/>
          </p:cNvSpPr>
          <p:nvPr>
            <p:ph/>
          </p:nvPr>
        </p:nvSpPr>
        <p:spPr>
          <a:xfrm>
            <a:off x="581040" y="1302120"/>
            <a:ext cx="11027520" cy="4671000"/>
          </a:xfrm>
          <a:prstGeom prst="rect">
            <a:avLst/>
          </a:prstGeom>
          <a:noFill/>
          <a:ln w="0">
            <a:noFill/>
          </a:ln>
        </p:spPr>
        <p:txBody>
          <a:bodyPr lIns="90000" rIns="90000" tIns="45000" bIns="45000" anchor="ctr">
            <a:noAutofit/>
          </a:bodyPr>
          <a:p>
            <a:pPr marL="305280" indent="-305280" defTabSz="457200">
              <a:lnSpc>
                <a:spcPct val="110000"/>
              </a:lnSpc>
              <a:spcBef>
                <a:spcPts val="561"/>
              </a:spcBef>
              <a:spcAft>
                <a:spcPts val="601"/>
              </a:spcAft>
              <a:buClr>
                <a:srgbClr val="1cade4"/>
              </a:buClr>
              <a:buSzPct val="92000"/>
              <a:buFont typeface="Wingdings 2" charset="2"/>
              <a:buChar char=""/>
            </a:pPr>
            <a:r>
              <a:rPr b="0" lang="en-IN" sz="2800" spc="-1" strike="noStrike">
                <a:solidFill>
                  <a:schemeClr val="dk1">
                    <a:lumMod val="75000"/>
                    <a:lumOff val="25000"/>
                  </a:schemeClr>
                </a:solidFill>
                <a:latin typeface="Calibri"/>
                <a:ea typeface="Franklin Gothic Book"/>
              </a:rPr>
              <a:t>General Public of Urban &amp; Rural Areas</a:t>
            </a:r>
            <a:endParaRPr b="0" lang="en-IN" sz="2800" spc="-1" strike="noStrike">
              <a:solidFill>
                <a:srgbClr val="000000"/>
              </a:solidFill>
              <a:latin typeface="Arial"/>
            </a:endParaRPr>
          </a:p>
          <a:p>
            <a:pPr marL="305280" indent="-305280" defTabSz="457200">
              <a:lnSpc>
                <a:spcPct val="110000"/>
              </a:lnSpc>
              <a:spcBef>
                <a:spcPts val="561"/>
              </a:spcBef>
              <a:spcAft>
                <a:spcPts val="601"/>
              </a:spcAft>
              <a:buClr>
                <a:srgbClr val="1cade4"/>
              </a:buClr>
              <a:buSzPct val="92000"/>
              <a:buFont typeface="Wingdings 2" charset="2"/>
              <a:buChar char=""/>
            </a:pPr>
            <a:r>
              <a:rPr b="0" lang="en-IN" sz="2800" spc="-1" strike="noStrike">
                <a:solidFill>
                  <a:schemeClr val="dk1">
                    <a:lumMod val="75000"/>
                    <a:lumOff val="25000"/>
                  </a:schemeClr>
                </a:solidFill>
                <a:latin typeface="Calibri"/>
                <a:ea typeface="Franklin Gothic Book"/>
              </a:rPr>
              <a:t>Senior Citizens &amp; First Time Internet Users</a:t>
            </a:r>
            <a:endParaRPr b="0" lang="en-IN" sz="2800" spc="-1" strike="noStrike">
              <a:solidFill>
                <a:srgbClr val="000000"/>
              </a:solidFill>
              <a:latin typeface="Arial"/>
            </a:endParaRPr>
          </a:p>
          <a:p>
            <a:pPr marL="305280" indent="-305280" defTabSz="457200">
              <a:lnSpc>
                <a:spcPct val="110000"/>
              </a:lnSpc>
              <a:spcBef>
                <a:spcPts val="561"/>
              </a:spcBef>
              <a:spcAft>
                <a:spcPts val="601"/>
              </a:spcAft>
              <a:buClr>
                <a:srgbClr val="1cade4"/>
              </a:buClr>
              <a:buSzPct val="92000"/>
              <a:buFont typeface="Wingdings 2" charset="2"/>
              <a:buChar char=""/>
            </a:pPr>
            <a:r>
              <a:rPr b="0" lang="en-IN" sz="2800" spc="-1" strike="noStrike">
                <a:solidFill>
                  <a:schemeClr val="dk1">
                    <a:lumMod val="75000"/>
                    <a:lumOff val="25000"/>
                  </a:schemeClr>
                </a:solidFill>
                <a:latin typeface="Calibri"/>
                <a:ea typeface="Franklin Gothic Book"/>
              </a:rPr>
              <a:t>Cybersecurity Awareness Programs</a:t>
            </a:r>
            <a:endParaRPr b="0" lang="en-IN" sz="2800" spc="-1" strike="noStrike">
              <a:solidFill>
                <a:srgbClr val="000000"/>
              </a:solidFill>
              <a:latin typeface="Arial"/>
            </a:endParaRPr>
          </a:p>
          <a:p>
            <a:pPr marL="305280" indent="-305280" defTabSz="457200">
              <a:lnSpc>
                <a:spcPct val="110000"/>
              </a:lnSpc>
              <a:spcBef>
                <a:spcPts val="561"/>
              </a:spcBef>
              <a:spcAft>
                <a:spcPts val="601"/>
              </a:spcAft>
              <a:buClr>
                <a:srgbClr val="1cade4"/>
              </a:buClr>
              <a:buSzPct val="92000"/>
              <a:buFont typeface="Wingdings 2" charset="2"/>
              <a:buChar char=""/>
            </a:pPr>
            <a:r>
              <a:rPr b="0" lang="en-IN" sz="2800" spc="-1" strike="noStrike">
                <a:solidFill>
                  <a:schemeClr val="dk1">
                    <a:lumMod val="75000"/>
                    <a:lumOff val="25000"/>
                  </a:schemeClr>
                </a:solidFill>
                <a:latin typeface="Calibri"/>
                <a:ea typeface="Franklin Gothic Book"/>
              </a:rPr>
              <a:t>People willing to learn about New schemes</a:t>
            </a:r>
            <a:endParaRPr b="0" lang="en-IN" sz="2800" spc="-1" strike="noStrike">
              <a:solidFill>
                <a:srgbClr val="000000"/>
              </a:solidFill>
              <a:latin typeface="Arial"/>
            </a:endParaRPr>
          </a:p>
          <a:p>
            <a:pPr marL="305280" indent="-305280" defTabSz="457200">
              <a:lnSpc>
                <a:spcPct val="110000"/>
              </a:lnSpc>
              <a:spcBef>
                <a:spcPts val="561"/>
              </a:spcBef>
              <a:spcAft>
                <a:spcPts val="601"/>
              </a:spcAft>
              <a:buClr>
                <a:srgbClr val="1cade4"/>
              </a:buClr>
              <a:buSzPct val="92000"/>
              <a:buFont typeface="Wingdings 2" charset="2"/>
              <a:buChar char=""/>
            </a:pPr>
            <a:r>
              <a:rPr b="0" lang="en-IN" sz="2800" spc="-1" strike="noStrike">
                <a:solidFill>
                  <a:schemeClr val="dk1">
                    <a:lumMod val="75000"/>
                    <a:lumOff val="25000"/>
                  </a:schemeClr>
                </a:solidFill>
                <a:latin typeface="Calibri"/>
                <a:ea typeface="Franklin Gothic Book"/>
              </a:rPr>
              <a:t>Individuals Who Want to Budget Effectively </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581040" y="702000"/>
            <a:ext cx="11027520" cy="528120"/>
          </a:xfrm>
          <a:prstGeom prst="rect">
            <a:avLst/>
          </a:prstGeom>
          <a:noFill/>
          <a:ln w="0">
            <a:noFill/>
          </a:ln>
        </p:spPr>
        <p:txBody>
          <a:bodyPr lIns="90000" rIns="90000" tIns="45000" bIns="45000" anchor="b">
            <a:noAutofit/>
          </a:bodyPr>
          <a:p>
            <a:pPr indent="0" defTabSz="457200">
              <a:lnSpc>
                <a:spcPct val="100000"/>
              </a:lnSpc>
              <a:buNone/>
              <a:tabLst>
                <a:tab algn="l" pos="0"/>
              </a:tabLst>
            </a:pPr>
            <a:r>
              <a:rPr b="0" lang="en-IN" sz="2800" spc="-1" strike="noStrike" cap="all">
                <a:solidFill>
                  <a:schemeClr val="accent1"/>
                </a:solidFill>
                <a:latin typeface="Franklin Gothic Demi"/>
              </a:rPr>
              <a:t>Result           </a:t>
            </a:r>
            <a:r>
              <a:rPr b="0" lang="en-IN" sz="2800" spc="-1" strike="noStrike" cap="all">
                <a:solidFill>
                  <a:schemeClr val="accent1"/>
                </a:solidFill>
                <a:latin typeface="Franklin Gothic Demi"/>
              </a:rPr>
              <a:t>	</a:t>
            </a:r>
            <a:r>
              <a:rPr b="0" lang="en-IN" sz="2800" spc="-1" strike="noStrike" cap="all">
                <a:solidFill>
                  <a:schemeClr val="accent1"/>
                </a:solidFill>
                <a:latin typeface="Franklin Gothic Demi"/>
              </a:rPr>
              <a:t>	</a:t>
            </a:r>
            <a:r>
              <a:rPr b="0" lang="en-IN" sz="2800" spc="-1" strike="noStrike" cap="all">
                <a:solidFill>
                  <a:schemeClr val="accent1"/>
                </a:solidFill>
                <a:latin typeface="Franklin Gothic Demi"/>
              </a:rPr>
              <a:t>	</a:t>
            </a:r>
            <a:r>
              <a:rPr b="0" lang="en-IN" sz="2800" spc="-1" strike="noStrike" cap="all">
                <a:solidFill>
                  <a:schemeClr val="accent1"/>
                </a:solidFill>
                <a:latin typeface="Franklin Gothic Demi"/>
              </a:rPr>
              <a:t>	</a:t>
            </a:r>
            <a:r>
              <a:rPr b="0" lang="en-IN" sz="2800" spc="-1" strike="noStrike" cap="all">
                <a:solidFill>
                  <a:schemeClr val="accent1"/>
                </a:solidFill>
                <a:latin typeface="Franklin Gothic Demi"/>
              </a:rPr>
              <a:t>Created an ai agent</a:t>
            </a:r>
            <a:endParaRPr b="0" lang="en-IN" sz="2800" spc="-1" strike="noStrike">
              <a:solidFill>
                <a:srgbClr val="000000"/>
              </a:solidFill>
              <a:latin typeface="Arial"/>
            </a:endParaRPr>
          </a:p>
        </p:txBody>
      </p:sp>
      <p:pic>
        <p:nvPicPr>
          <p:cNvPr id="150" name="" descr=""/>
          <p:cNvPicPr/>
          <p:nvPr/>
        </p:nvPicPr>
        <p:blipFill>
          <a:blip r:embed="rId1"/>
          <a:stretch/>
        </p:blipFill>
        <p:spPr>
          <a:xfrm>
            <a:off x="1181160" y="1343160"/>
            <a:ext cx="9828360" cy="481608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581040" y="702000"/>
            <a:ext cx="11027520" cy="528120"/>
          </a:xfrm>
          <a:prstGeom prst="rect">
            <a:avLst/>
          </a:prstGeom>
          <a:noFill/>
          <a:ln w="0">
            <a:noFill/>
          </a:ln>
        </p:spPr>
        <p:txBody>
          <a:bodyPr lIns="90000" rIns="90000" tIns="45000" bIns="45000" anchor="b">
            <a:noAutofit/>
          </a:bodyPr>
          <a:p>
            <a:pPr indent="0" defTabSz="457200">
              <a:lnSpc>
                <a:spcPct val="100000"/>
              </a:lnSpc>
              <a:buNone/>
              <a:tabLst>
                <a:tab algn="l" pos="0"/>
              </a:tabLst>
            </a:pPr>
            <a:r>
              <a:rPr b="0" lang="en-IN" sz="2800" spc="-1" strike="noStrike" cap="all">
                <a:solidFill>
                  <a:schemeClr val="accent1"/>
                </a:solidFill>
                <a:latin typeface="Franklin Gothic Demi"/>
              </a:rPr>
              <a:t>Result</a:t>
            </a:r>
            <a:r>
              <a:rPr b="0" lang="en-IN" sz="2800" spc="-1" strike="noStrike" cap="all">
                <a:solidFill>
                  <a:schemeClr val="accent1"/>
                </a:solidFill>
                <a:latin typeface="Franklin Gothic Demi"/>
              </a:rPr>
              <a:t>	</a:t>
            </a:r>
            <a:r>
              <a:rPr b="0" lang="en-IN" sz="2800" spc="-1" strike="noStrike" cap="all">
                <a:solidFill>
                  <a:schemeClr val="accent1"/>
                </a:solidFill>
                <a:latin typeface="Franklin Gothic Demi"/>
              </a:rPr>
              <a:t>	</a:t>
            </a:r>
            <a:r>
              <a:rPr b="0" lang="en-IN" sz="2800" spc="-1" strike="noStrike" cap="all">
                <a:solidFill>
                  <a:schemeClr val="accent1"/>
                </a:solidFill>
                <a:latin typeface="Franklin Gothic Demi"/>
              </a:rPr>
              <a:t>	</a:t>
            </a:r>
            <a:r>
              <a:rPr b="0" lang="en-IN" sz="2800" spc="-1" strike="noStrike" cap="all">
                <a:solidFill>
                  <a:schemeClr val="accent1"/>
                </a:solidFill>
                <a:latin typeface="Franklin Gothic Demi"/>
              </a:rPr>
              <a:t>	</a:t>
            </a:r>
            <a:r>
              <a:rPr b="0" lang="en-IN" sz="2800" spc="-1" strike="noStrike" cap="all">
                <a:solidFill>
                  <a:schemeClr val="accent1"/>
                </a:solidFill>
                <a:latin typeface="Franklin Gothic Demi"/>
              </a:rPr>
              <a:t>	</a:t>
            </a:r>
            <a:r>
              <a:rPr b="0" lang="en-IN" sz="2800" spc="-1" strike="noStrike" cap="all">
                <a:solidFill>
                  <a:schemeClr val="accent1"/>
                </a:solidFill>
                <a:latin typeface="Franklin Gothic Demi"/>
              </a:rPr>
              <a:t>WORKED ON DEVELOPING AGENT</a:t>
            </a:r>
            <a:endParaRPr b="0" lang="en-IN" sz="2800" spc="-1" strike="noStrike">
              <a:solidFill>
                <a:srgbClr val="000000"/>
              </a:solidFill>
              <a:latin typeface="Arial"/>
            </a:endParaRPr>
          </a:p>
        </p:txBody>
      </p:sp>
      <p:pic>
        <p:nvPicPr>
          <p:cNvPr id="152" name="" descr=""/>
          <p:cNvPicPr/>
          <p:nvPr/>
        </p:nvPicPr>
        <p:blipFill>
          <a:blip r:embed="rId1"/>
          <a:stretch/>
        </p:blipFill>
        <p:spPr>
          <a:xfrm>
            <a:off x="781200" y="1400400"/>
            <a:ext cx="10088640" cy="46533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3.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137</TotalTime>
  <Application>LibreOffice/7.6.0.3$Windows_X86_64 LibreOffice_project/69edd8b8ebc41d00b4de3915dc82f8f0fc3b6265</Application>
  <AppVersion>15.0000</AppVersion>
  <Words>392</Words>
  <Paragraphs>65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cp:lastPrinted>2025-08-09T13:00:22Z</cp:lastPrinted>
  <dcterms:modified xsi:type="dcterms:W3CDTF">2025-08-09T13:04:32Z</dcterms:modified>
  <cp:revision>154</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PresentationFormat">
    <vt:lpwstr>Widescreen</vt:lpwstr>
  </property>
  <property fmtid="{D5CDD505-2E9C-101B-9397-08002B2CF9AE}" pid="4" name="Slides">
    <vt:i4>17</vt:i4>
  </property>
</Properties>
</file>