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63" r:id="rId4"/>
    <p:sldId id="279" r:id="rId5"/>
    <p:sldId id="280" r:id="rId6"/>
    <p:sldId id="281" r:id="rId7"/>
    <p:sldId id="278" r:id="rId8"/>
    <p:sldId id="286" r:id="rId9"/>
    <p:sldId id="283" r:id="rId10"/>
    <p:sldId id="284" r:id="rId11"/>
    <p:sldId id="282" r:id="rId12"/>
    <p:sldId id="287" r:id="rId13"/>
    <p:sldId id="288" r:id="rId14"/>
    <p:sldId id="285" r:id="rId15"/>
    <p:sldId id="289" r:id="rId16"/>
    <p:sldId id="277"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04" autoAdjust="0"/>
    <p:restoredTop sz="90644" autoAdjust="0"/>
  </p:normalViewPr>
  <p:slideViewPr>
    <p:cSldViewPr snapToGrid="0" snapToObjects="1">
      <p:cViewPr varScale="1">
        <p:scale>
          <a:sx n="107" d="100"/>
          <a:sy n="107" d="100"/>
        </p:scale>
        <p:origin x="1722"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emf"/><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hyperlink" Target="http://bit.ly/ghc16app" TargetMode="External"/><Relationship Id="rId4" Type="http://schemas.openxmlformats.org/officeDocument/2006/relationships/image" Target="../media/image6.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extLst>
              <a:ext uri="{28A0092B-C50C-407E-A947-70E740481C1C}">
                <a14:useLocalDpi xmlns:a14="http://schemas.microsoft.com/office/drawing/2010/main"/>
              </a:ext>
            </a:extLst>
          </a:blip>
          <a:srcRect/>
          <a:stretch/>
        </p:blipFill>
        <p:spPr>
          <a:xfrm>
            <a:off x="-1" y="-91442"/>
            <a:ext cx="9144001" cy="6949691"/>
          </a:xfrm>
          <a:prstGeom prst="rect">
            <a:avLst/>
          </a:prstGeom>
        </p:spPr>
      </p:pic>
      <p:sp>
        <p:nvSpPr>
          <p:cNvPr id="15" name="Rectangle 14"/>
          <p:cNvSpPr/>
          <p:nvPr userDrawn="1"/>
        </p:nvSpPr>
        <p:spPr>
          <a:xfrm>
            <a:off x="6324600" y="-91441"/>
            <a:ext cx="2819400" cy="6949691"/>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       </a:t>
            </a:r>
          </a:p>
        </p:txBody>
      </p:sp>
      <p:sp>
        <p:nvSpPr>
          <p:cNvPr id="2" name="Title 1"/>
          <p:cNvSpPr>
            <a:spLocks noGrp="1"/>
          </p:cNvSpPr>
          <p:nvPr>
            <p:ph type="ctrTitle" hasCustomPrompt="1"/>
          </p:nvPr>
        </p:nvSpPr>
        <p:spPr>
          <a:xfrm>
            <a:off x="465671" y="417796"/>
            <a:ext cx="5554129" cy="1306873"/>
          </a:xfrm>
        </p:spPr>
        <p:txBody>
          <a:bodyPr anchor="t">
            <a:normAutofit/>
          </a:bodyPr>
          <a:lstStyle>
            <a:lvl1pPr algn="l">
              <a:defRPr sz="3600" b="1" i="0">
                <a:solidFill>
                  <a:schemeClr val="tx1"/>
                </a:solidFill>
                <a:latin typeface="+mj-lt"/>
                <a:cs typeface="Tahoma (Headings)"/>
              </a:defRPr>
            </a:lvl1pPr>
          </a:lstStyle>
          <a:p>
            <a:r>
              <a:rPr lang="en-US" dirty="0"/>
              <a:t>Session name </a:t>
            </a:r>
            <a:br>
              <a:rPr lang="en-US" dirty="0"/>
            </a:br>
            <a:r>
              <a:rPr lang="en-US" dirty="0"/>
              <a:t>goes here</a:t>
            </a:r>
          </a:p>
        </p:txBody>
      </p:sp>
      <p:sp>
        <p:nvSpPr>
          <p:cNvPr id="3" name="Subtitle 2"/>
          <p:cNvSpPr>
            <a:spLocks noGrp="1"/>
          </p:cNvSpPr>
          <p:nvPr>
            <p:ph type="subTitle" idx="1" hasCustomPrompt="1"/>
          </p:nvPr>
        </p:nvSpPr>
        <p:spPr>
          <a:xfrm>
            <a:off x="465670" y="1760450"/>
            <a:ext cx="5554129" cy="764166"/>
          </a:xfrm>
        </p:spPr>
        <p:txBody>
          <a:bodyPr>
            <a:normAutofit/>
          </a:bodyPr>
          <a:lstStyle>
            <a:lvl1pPr marL="0" indent="0" algn="l">
              <a:buNone/>
              <a:defRPr sz="20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Presenter Name Here </a:t>
            </a:r>
          </a:p>
          <a:p>
            <a:r>
              <a:rPr lang="en-US" dirty="0"/>
              <a:t>Presenter Twitter Handle Here</a:t>
            </a:r>
          </a:p>
          <a:p>
            <a:endParaRPr lang="en-US" dirty="0"/>
          </a:p>
        </p:txBody>
      </p:sp>
      <p:pic>
        <p:nvPicPr>
          <p:cNvPr id="9" name="Picture 8" descr="abi-ghc-logo.png"/>
          <p:cNvPicPr>
            <a:picLocks noChangeAspect="1"/>
          </p:cNvPicPr>
          <p:nvPr userDrawn="1"/>
        </p:nvPicPr>
        <p:blipFill>
          <a:blip r:embed="rId3" cstate="hqprint">
            <a:extLst>
              <a:ext uri="{28A0092B-C50C-407E-A947-70E740481C1C}">
                <a14:useLocalDpi xmlns:a14="http://schemas.microsoft.com/office/drawing/2010/main"/>
              </a:ext>
            </a:extLst>
          </a:blip>
          <a:stretch>
            <a:fillRect/>
          </a:stretch>
        </p:blipFill>
        <p:spPr>
          <a:xfrm>
            <a:off x="6841979" y="965123"/>
            <a:ext cx="1793750" cy="1473200"/>
          </a:xfrm>
          <a:prstGeom prst="rect">
            <a:avLst/>
          </a:prstGeom>
        </p:spPr>
      </p:pic>
      <p:pic>
        <p:nvPicPr>
          <p:cNvPr id="12" name="Picture 11" descr="social_twitter.png"/>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7137399" y="2863275"/>
            <a:ext cx="256675" cy="256675"/>
          </a:xfrm>
          <a:prstGeom prst="rect">
            <a:avLst/>
          </a:prstGeom>
        </p:spPr>
      </p:pic>
      <p:sp>
        <p:nvSpPr>
          <p:cNvPr id="13" name="TextBox 12"/>
          <p:cNvSpPr txBox="1"/>
          <p:nvPr userDrawn="1"/>
        </p:nvSpPr>
        <p:spPr>
          <a:xfrm>
            <a:off x="7386254" y="2765909"/>
            <a:ext cx="1300545" cy="400110"/>
          </a:xfrm>
          <a:prstGeom prst="rect">
            <a:avLst/>
          </a:prstGeom>
          <a:noFill/>
        </p:spPr>
        <p:txBody>
          <a:bodyPr wrap="square" rtlCol="0">
            <a:spAutoFit/>
          </a:bodyPr>
          <a:lstStyle/>
          <a:p>
            <a:r>
              <a:rPr lang="en-US" sz="2000" b="1" dirty="0"/>
              <a:t>#GHC16</a:t>
            </a:r>
          </a:p>
        </p:txBody>
      </p:sp>
      <p:sp>
        <p:nvSpPr>
          <p:cNvPr id="17" name="TextBox 16"/>
          <p:cNvSpPr txBox="1"/>
          <p:nvPr userDrawn="1"/>
        </p:nvSpPr>
        <p:spPr>
          <a:xfrm>
            <a:off x="6841978" y="303715"/>
            <a:ext cx="1794021" cy="584776"/>
          </a:xfrm>
          <a:prstGeom prst="rect">
            <a:avLst/>
          </a:prstGeom>
          <a:noFill/>
        </p:spPr>
        <p:txBody>
          <a:bodyPr wrap="square" rtlCol="0">
            <a:spAutoFit/>
          </a:bodyPr>
          <a:lstStyle/>
          <a:p>
            <a:pPr algn="ctr"/>
            <a:r>
              <a:rPr lang="en-US" sz="3200" b="1" dirty="0">
                <a:solidFill>
                  <a:schemeClr val="bg1">
                    <a:lumMod val="50000"/>
                  </a:schemeClr>
                </a:solidFill>
              </a:rPr>
              <a:t>2016</a:t>
            </a:r>
            <a:endParaRPr lang="en-US" sz="3600" b="1" dirty="0">
              <a:solidFill>
                <a:schemeClr val="bg1">
                  <a:lumMod val="50000"/>
                </a:schemeClr>
              </a:solidFill>
            </a:endParaRPr>
          </a:p>
        </p:txBody>
      </p:sp>
      <p:pic>
        <p:nvPicPr>
          <p:cNvPr id="19" name="Picture 18" descr="ACM.pdf"/>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6841978" y="5939924"/>
            <a:ext cx="1794022" cy="595252"/>
          </a:xfrm>
          <a:prstGeom prst="rect">
            <a:avLst/>
          </a:prstGeom>
        </p:spPr>
      </p:pic>
      <p:pic>
        <p:nvPicPr>
          <p:cNvPr id="20" name="Picture 19" descr="ABI logo - horizontal short version.png"/>
          <p:cNvPicPr>
            <a:picLocks noChangeAspect="1"/>
          </p:cNvPicPr>
          <p:nvPr userDrawn="1"/>
        </p:nvPicPr>
        <p:blipFill>
          <a:blip r:embed="rId6" cstate="hqprint">
            <a:extLst>
              <a:ext uri="{28A0092B-C50C-407E-A947-70E740481C1C}">
                <a14:useLocalDpi xmlns:a14="http://schemas.microsoft.com/office/drawing/2010/main"/>
              </a:ext>
            </a:extLst>
          </a:blip>
          <a:stretch>
            <a:fillRect/>
          </a:stretch>
        </p:blipFill>
        <p:spPr>
          <a:xfrm>
            <a:off x="6841978" y="5406636"/>
            <a:ext cx="1794021" cy="360820"/>
          </a:xfrm>
          <a:prstGeom prst="rect">
            <a:avLst/>
          </a:prstGeom>
        </p:spPr>
      </p:pic>
      <p:cxnSp>
        <p:nvCxnSpPr>
          <p:cNvPr id="21" name="Straight Connector 20"/>
          <p:cNvCxnSpPr/>
          <p:nvPr userDrawn="1"/>
        </p:nvCxnSpPr>
        <p:spPr>
          <a:xfrm>
            <a:off x="6841979" y="5029019"/>
            <a:ext cx="1793750" cy="0"/>
          </a:xfrm>
          <a:prstGeom prst="line">
            <a:avLst/>
          </a:prstGeom>
          <a:ln w="3175" cmpd="sng">
            <a:solidFill>
              <a:schemeClr val="bg1">
                <a:lumMod val="50000"/>
              </a:schemeClr>
            </a:solidFill>
          </a:ln>
        </p:spPr>
        <p:style>
          <a:lnRef idx="1">
            <a:schemeClr val="dk1"/>
          </a:lnRef>
          <a:fillRef idx="0">
            <a:schemeClr val="dk1"/>
          </a:fillRef>
          <a:effectRef idx="0">
            <a:schemeClr val="dk1"/>
          </a:effectRef>
          <a:fontRef idx="minor">
            <a:schemeClr val="tx1"/>
          </a:fontRef>
        </p:style>
      </p:cxnSp>
      <p:pic>
        <p:nvPicPr>
          <p:cNvPr id="24" name="Picture 23" descr="balloons.png"/>
          <p:cNvPicPr>
            <a:picLocks noChangeAspect="1"/>
          </p:cNvPicPr>
          <p:nvPr userDrawn="1"/>
        </p:nvPicPr>
        <p:blipFill rotWithShape="1">
          <a:blip r:embed="rId7" cstate="hqprint">
            <a:extLst>
              <a:ext uri="{28A0092B-C50C-407E-A947-70E740481C1C}">
                <a14:useLocalDpi xmlns:a14="http://schemas.microsoft.com/office/drawing/2010/main"/>
              </a:ext>
            </a:extLst>
          </a:blip>
          <a:srcRect/>
          <a:stretch/>
        </p:blipFill>
        <p:spPr>
          <a:xfrm>
            <a:off x="1715443" y="2438323"/>
            <a:ext cx="4609157" cy="4419927"/>
          </a:xfrm>
          <a:prstGeom prst="rect">
            <a:avLst/>
          </a:prstGeom>
        </p:spPr>
      </p:pic>
    </p:spTree>
    <p:extLst>
      <p:ext uri="{BB962C8B-B14F-4D97-AF65-F5344CB8AC3E}">
        <p14:creationId xmlns:p14="http://schemas.microsoft.com/office/powerpoint/2010/main" val="3297936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Text Placeholder 6"/>
          <p:cNvSpPr>
            <a:spLocks noGrp="1"/>
          </p:cNvSpPr>
          <p:nvPr>
            <p:ph type="body" sz="quarter" idx="13" hasCustomPrompt="1"/>
          </p:nvPr>
        </p:nvSpPr>
        <p:spPr>
          <a:xfrm>
            <a:off x="457200" y="1166813"/>
            <a:ext cx="8229600" cy="4197782"/>
          </a:xfrm>
        </p:spPr>
        <p:txBody>
          <a:body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1823892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ullet Slide 2 co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Text Placeholder 6"/>
          <p:cNvSpPr>
            <a:spLocks noGrp="1"/>
          </p:cNvSpPr>
          <p:nvPr>
            <p:ph type="body" sz="quarter" idx="13" hasCustomPrompt="1"/>
          </p:nvPr>
        </p:nvSpPr>
        <p:spPr>
          <a:xfrm>
            <a:off x="457200" y="1166812"/>
            <a:ext cx="3945467" cy="4885057"/>
          </a:xfrm>
        </p:spPr>
        <p:txBody>
          <a:bodyPr/>
          <a:lstStyle/>
          <a:p>
            <a:pPr lvl="0"/>
            <a:r>
              <a:rPr lang="en-US" dirty="0"/>
              <a:t>Click to edit text</a:t>
            </a:r>
          </a:p>
          <a:p>
            <a:pPr lvl="1"/>
            <a:r>
              <a:rPr lang="en-US" dirty="0"/>
              <a:t>Second level</a:t>
            </a:r>
          </a:p>
          <a:p>
            <a:pPr lvl="2"/>
            <a:r>
              <a:rPr lang="en-US" dirty="0"/>
              <a:t>Third level</a:t>
            </a:r>
          </a:p>
        </p:txBody>
      </p:sp>
      <p:sp>
        <p:nvSpPr>
          <p:cNvPr id="8" name="Text Placeholder 7"/>
          <p:cNvSpPr>
            <a:spLocks noGrp="1"/>
          </p:cNvSpPr>
          <p:nvPr>
            <p:ph type="body" sz="quarter" idx="14" hasCustomPrompt="1"/>
          </p:nvPr>
        </p:nvSpPr>
        <p:spPr>
          <a:xfrm>
            <a:off x="4640263" y="1166813"/>
            <a:ext cx="4046537" cy="4884554"/>
          </a:xfrm>
        </p:spPr>
        <p:txBody>
          <a:body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1771806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No Photos">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a:ext>
            </a:extLst>
          </a:blip>
          <a:srcRect/>
          <a:stretch/>
        </p:blipFill>
        <p:spPr>
          <a:xfrm>
            <a:off x="-1" y="-91442"/>
            <a:ext cx="9144001" cy="6221309"/>
          </a:xfrm>
          <a:prstGeom prst="rect">
            <a:avLst/>
          </a:prstGeom>
        </p:spPr>
      </p:pic>
      <p:sp>
        <p:nvSpPr>
          <p:cNvPr id="4" name="Title 3"/>
          <p:cNvSpPr>
            <a:spLocks noGrp="1"/>
          </p:cNvSpPr>
          <p:nvPr>
            <p:ph type="title"/>
          </p:nvPr>
        </p:nvSpPr>
        <p:spPr>
          <a:xfrm>
            <a:off x="524934" y="537087"/>
            <a:ext cx="4385733" cy="4966246"/>
          </a:xfrm>
          <a:noFill/>
        </p:spPr>
        <p:txBody>
          <a:bodyPr>
            <a:normAutofit/>
          </a:bodyPr>
          <a:lstStyle>
            <a:lvl1pPr marL="365760">
              <a:defRPr sz="3600">
                <a:solidFill>
                  <a:schemeClr val="tx1"/>
                </a:solidFill>
              </a:defRPr>
            </a:lvl1pPr>
          </a:lstStyle>
          <a:p>
            <a:r>
              <a:rPr lang="en-US" dirty="0"/>
              <a:t>Click to edit Master title style</a:t>
            </a:r>
          </a:p>
        </p:txBody>
      </p:sp>
      <p:pic>
        <p:nvPicPr>
          <p:cNvPr id="9" name="Picture 8" descr="balloons.png"/>
          <p:cNvPicPr>
            <a:picLocks noChangeAspect="1"/>
          </p:cNvPicPr>
          <p:nvPr userDrawn="1"/>
        </p:nvPicPr>
        <p:blipFill rotWithShape="1">
          <a:blip r:embed="rId3" cstate="hqprint">
            <a:extLst>
              <a:ext uri="{28A0092B-C50C-407E-A947-70E740481C1C}">
                <a14:useLocalDpi xmlns:a14="http://schemas.microsoft.com/office/drawing/2010/main"/>
              </a:ext>
            </a:extLst>
          </a:blip>
          <a:srcRect/>
          <a:stretch/>
        </p:blipFill>
        <p:spPr>
          <a:xfrm>
            <a:off x="4534843" y="1709940"/>
            <a:ext cx="4609157" cy="4419927"/>
          </a:xfrm>
          <a:prstGeom prst="rect">
            <a:avLst/>
          </a:prstGeom>
        </p:spPr>
      </p:pic>
    </p:spTree>
    <p:extLst>
      <p:ext uri="{BB962C8B-B14F-4D97-AF65-F5344CB8AC3E}">
        <p14:creationId xmlns:p14="http://schemas.microsoft.com/office/powerpoint/2010/main" val="2326978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e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Text Placeholder 9"/>
          <p:cNvSpPr>
            <a:spLocks noGrp="1"/>
          </p:cNvSpPr>
          <p:nvPr>
            <p:ph type="body" sz="quarter" idx="10" hasCustomPrompt="1"/>
          </p:nvPr>
        </p:nvSpPr>
        <p:spPr>
          <a:xfrm>
            <a:off x="457200" y="1155700"/>
            <a:ext cx="2946400" cy="4953000"/>
          </a:xfrm>
        </p:spPr>
        <p:txBody>
          <a:bodyPr/>
          <a:lstStyle>
            <a:lvl1pPr>
              <a:defRPr sz="2400"/>
            </a:lvl1pPr>
          </a:lstStyle>
          <a:p>
            <a:pPr lvl="0"/>
            <a:r>
              <a:rPr lang="en-US" dirty="0"/>
              <a:t>Click to edit text</a:t>
            </a:r>
          </a:p>
        </p:txBody>
      </p:sp>
      <p:sp>
        <p:nvSpPr>
          <p:cNvPr id="13" name="Chart Placeholder 12"/>
          <p:cNvSpPr>
            <a:spLocks noGrp="1"/>
          </p:cNvSpPr>
          <p:nvPr>
            <p:ph type="chart" sz="quarter" idx="11"/>
          </p:nvPr>
        </p:nvSpPr>
        <p:spPr>
          <a:xfrm>
            <a:off x="3556000" y="1155700"/>
            <a:ext cx="5130800" cy="4953000"/>
          </a:xfrm>
        </p:spPr>
        <p:txBody>
          <a:bodyPr/>
          <a:lstStyle/>
          <a:p>
            <a:endParaRPr lang="en-US"/>
          </a:p>
        </p:txBody>
      </p:sp>
    </p:spTree>
    <p:extLst>
      <p:ext uri="{BB962C8B-B14F-4D97-AF65-F5344CB8AC3E}">
        <p14:creationId xmlns:p14="http://schemas.microsoft.com/office/powerpoint/2010/main" val="1752902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r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Text Placeholder 9"/>
          <p:cNvSpPr>
            <a:spLocks noGrp="1"/>
          </p:cNvSpPr>
          <p:nvPr>
            <p:ph type="body" sz="quarter" idx="10" hasCustomPrompt="1"/>
          </p:nvPr>
        </p:nvSpPr>
        <p:spPr>
          <a:xfrm>
            <a:off x="457200" y="1155700"/>
            <a:ext cx="8229600" cy="977900"/>
          </a:xfrm>
        </p:spPr>
        <p:txBody>
          <a:bodyPr>
            <a:normAutofit/>
          </a:bodyPr>
          <a:lstStyle>
            <a:lvl1pPr>
              <a:defRPr sz="2400"/>
            </a:lvl1pPr>
          </a:lstStyle>
          <a:p>
            <a:pPr lvl="0"/>
            <a:r>
              <a:rPr lang="en-US" dirty="0"/>
              <a:t>Click to edit text</a:t>
            </a:r>
          </a:p>
        </p:txBody>
      </p:sp>
      <p:sp>
        <p:nvSpPr>
          <p:cNvPr id="13" name="Chart Placeholder 12"/>
          <p:cNvSpPr>
            <a:spLocks noGrp="1"/>
          </p:cNvSpPr>
          <p:nvPr>
            <p:ph type="chart" sz="quarter" idx="11"/>
          </p:nvPr>
        </p:nvSpPr>
        <p:spPr>
          <a:xfrm>
            <a:off x="457200" y="2235200"/>
            <a:ext cx="8229600" cy="3873500"/>
          </a:xfrm>
        </p:spPr>
        <p:txBody>
          <a:bodyPr/>
          <a:lstStyle/>
          <a:p>
            <a:endParaRPr lang="en-US"/>
          </a:p>
        </p:txBody>
      </p:sp>
    </p:spTree>
    <p:extLst>
      <p:ext uri="{BB962C8B-B14F-4D97-AF65-F5344CB8AC3E}">
        <p14:creationId xmlns:p14="http://schemas.microsoft.com/office/powerpoint/2010/main" val="4093503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Text Placeholder 9"/>
          <p:cNvSpPr>
            <a:spLocks noGrp="1"/>
          </p:cNvSpPr>
          <p:nvPr>
            <p:ph type="body" sz="quarter" idx="10" hasCustomPrompt="1"/>
          </p:nvPr>
        </p:nvSpPr>
        <p:spPr>
          <a:xfrm>
            <a:off x="457200" y="1155700"/>
            <a:ext cx="2946400" cy="4953000"/>
          </a:xfrm>
        </p:spPr>
        <p:txBody>
          <a:bodyPr/>
          <a:lstStyle>
            <a:lvl1pPr>
              <a:defRPr sz="2400"/>
            </a:lvl1pPr>
          </a:lstStyle>
          <a:p>
            <a:pPr lvl="0"/>
            <a:r>
              <a:rPr lang="en-US" dirty="0"/>
              <a:t>Click to edit text</a:t>
            </a:r>
          </a:p>
        </p:txBody>
      </p:sp>
      <p:sp>
        <p:nvSpPr>
          <p:cNvPr id="4" name="Picture Placeholder 3"/>
          <p:cNvSpPr>
            <a:spLocks noGrp="1"/>
          </p:cNvSpPr>
          <p:nvPr>
            <p:ph type="pic" sz="quarter" idx="11"/>
          </p:nvPr>
        </p:nvSpPr>
        <p:spPr>
          <a:xfrm>
            <a:off x="3517900" y="1155700"/>
            <a:ext cx="5168900" cy="4953000"/>
          </a:xfrm>
        </p:spPr>
        <p:txBody>
          <a:bodyPr/>
          <a:lstStyle/>
          <a:p>
            <a:endParaRPr lang="en-US"/>
          </a:p>
        </p:txBody>
      </p:sp>
    </p:spTree>
    <p:extLst>
      <p:ext uri="{BB962C8B-B14F-4D97-AF65-F5344CB8AC3E}">
        <p14:creationId xmlns:p14="http://schemas.microsoft.com/office/powerpoint/2010/main" val="2859147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 with Pictur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8" name="Text Placeholder 7"/>
          <p:cNvSpPr>
            <a:spLocks noGrp="1"/>
          </p:cNvSpPr>
          <p:nvPr>
            <p:ph type="body" sz="quarter" idx="14" hasCustomPrompt="1"/>
          </p:nvPr>
        </p:nvSpPr>
        <p:spPr>
          <a:xfrm>
            <a:off x="457200" y="4189413"/>
            <a:ext cx="2387599" cy="1881187"/>
          </a:xfrm>
        </p:spPr>
        <p:txBody>
          <a:bodyPr anchor="t">
            <a:normAutofit/>
          </a:bodyPr>
          <a:lstStyle>
            <a:lvl1pPr>
              <a:defRPr sz="2000"/>
            </a:lvl1pPr>
          </a:lstStyle>
          <a:p>
            <a:pPr lvl="0"/>
            <a:r>
              <a:rPr lang="en-US" dirty="0"/>
              <a:t>Click to edit text</a:t>
            </a:r>
          </a:p>
        </p:txBody>
      </p:sp>
      <p:sp>
        <p:nvSpPr>
          <p:cNvPr id="15" name="Picture Placeholder 14"/>
          <p:cNvSpPr>
            <a:spLocks noGrp="1"/>
          </p:cNvSpPr>
          <p:nvPr>
            <p:ph type="pic" sz="quarter" idx="15"/>
          </p:nvPr>
        </p:nvSpPr>
        <p:spPr>
          <a:xfrm>
            <a:off x="457200" y="1193800"/>
            <a:ext cx="2387600" cy="2895600"/>
          </a:xfrm>
        </p:spPr>
        <p:txBody>
          <a:bodyPr/>
          <a:lstStyle/>
          <a:p>
            <a:endParaRPr lang="en-US"/>
          </a:p>
        </p:txBody>
      </p:sp>
      <p:sp>
        <p:nvSpPr>
          <p:cNvPr id="16" name="Text Placeholder 7"/>
          <p:cNvSpPr>
            <a:spLocks noGrp="1"/>
          </p:cNvSpPr>
          <p:nvPr>
            <p:ph type="body" sz="quarter" idx="16" hasCustomPrompt="1"/>
          </p:nvPr>
        </p:nvSpPr>
        <p:spPr>
          <a:xfrm>
            <a:off x="3390900" y="4189413"/>
            <a:ext cx="2387599" cy="1881187"/>
          </a:xfrm>
        </p:spPr>
        <p:txBody>
          <a:bodyPr anchor="t">
            <a:normAutofit/>
          </a:bodyPr>
          <a:lstStyle>
            <a:lvl1pPr>
              <a:defRPr sz="2000"/>
            </a:lvl1pPr>
          </a:lstStyle>
          <a:p>
            <a:pPr lvl="0"/>
            <a:r>
              <a:rPr lang="en-US" dirty="0"/>
              <a:t>Click to edit text</a:t>
            </a:r>
          </a:p>
        </p:txBody>
      </p:sp>
      <p:sp>
        <p:nvSpPr>
          <p:cNvPr id="17" name="Picture Placeholder 14"/>
          <p:cNvSpPr>
            <a:spLocks noGrp="1"/>
          </p:cNvSpPr>
          <p:nvPr>
            <p:ph type="pic" sz="quarter" idx="17"/>
          </p:nvPr>
        </p:nvSpPr>
        <p:spPr>
          <a:xfrm>
            <a:off x="3390900" y="1193800"/>
            <a:ext cx="2387600" cy="2895600"/>
          </a:xfrm>
        </p:spPr>
        <p:txBody>
          <a:bodyPr/>
          <a:lstStyle/>
          <a:p>
            <a:endParaRPr lang="en-US"/>
          </a:p>
        </p:txBody>
      </p:sp>
      <p:sp>
        <p:nvSpPr>
          <p:cNvPr id="18" name="Text Placeholder 7"/>
          <p:cNvSpPr>
            <a:spLocks noGrp="1"/>
          </p:cNvSpPr>
          <p:nvPr>
            <p:ph type="body" sz="quarter" idx="18" hasCustomPrompt="1"/>
          </p:nvPr>
        </p:nvSpPr>
        <p:spPr>
          <a:xfrm>
            <a:off x="6299200" y="4189413"/>
            <a:ext cx="2387599" cy="1881187"/>
          </a:xfrm>
        </p:spPr>
        <p:txBody>
          <a:bodyPr anchor="t">
            <a:normAutofit/>
          </a:bodyPr>
          <a:lstStyle>
            <a:lvl1pPr>
              <a:defRPr sz="2000"/>
            </a:lvl1pPr>
          </a:lstStyle>
          <a:p>
            <a:pPr lvl="0"/>
            <a:r>
              <a:rPr lang="en-US" dirty="0"/>
              <a:t>Click to edit text</a:t>
            </a:r>
          </a:p>
        </p:txBody>
      </p:sp>
      <p:sp>
        <p:nvSpPr>
          <p:cNvPr id="19" name="Picture Placeholder 14"/>
          <p:cNvSpPr>
            <a:spLocks noGrp="1"/>
          </p:cNvSpPr>
          <p:nvPr>
            <p:ph type="pic" sz="quarter" idx="19"/>
          </p:nvPr>
        </p:nvSpPr>
        <p:spPr>
          <a:xfrm>
            <a:off x="6299200" y="1193800"/>
            <a:ext cx="2387600" cy="2895600"/>
          </a:xfrm>
        </p:spPr>
        <p:txBody>
          <a:bodyPr/>
          <a:lstStyle/>
          <a:p>
            <a:endParaRPr lang="en-US"/>
          </a:p>
        </p:txBody>
      </p:sp>
    </p:spTree>
    <p:extLst>
      <p:ext uri="{BB962C8B-B14F-4D97-AF65-F5344CB8AC3E}">
        <p14:creationId xmlns:p14="http://schemas.microsoft.com/office/powerpoint/2010/main" val="1432680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8" name="Picture 7" descr="2016-GHC-art-fullsky.jpg"/>
          <p:cNvPicPr>
            <a:picLocks noChangeAspect="1"/>
          </p:cNvPicPr>
          <p:nvPr userDrawn="1"/>
        </p:nvPicPr>
        <p:blipFill rotWithShape="1">
          <a:blip r:embed="rId2">
            <a:extLst>
              <a:ext uri="{28A0092B-C50C-407E-A947-70E740481C1C}">
                <a14:useLocalDpi xmlns:a14="http://schemas.microsoft.com/office/drawing/2010/main"/>
              </a:ext>
            </a:extLst>
          </a:blip>
          <a:srcRect/>
          <a:stretch/>
        </p:blipFill>
        <p:spPr>
          <a:xfrm>
            <a:off x="-1" y="-91441"/>
            <a:ext cx="9144001" cy="2072641"/>
          </a:xfrm>
          <a:prstGeom prst="rect">
            <a:avLst/>
          </a:prstGeom>
        </p:spPr>
      </p:pic>
      <p:sp>
        <p:nvSpPr>
          <p:cNvPr id="4" name="TextBox 3"/>
          <p:cNvSpPr txBox="1"/>
          <p:nvPr userDrawn="1"/>
        </p:nvSpPr>
        <p:spPr>
          <a:xfrm>
            <a:off x="457200" y="891576"/>
            <a:ext cx="5053996" cy="830997"/>
          </a:xfrm>
          <a:prstGeom prst="rect">
            <a:avLst/>
          </a:prstGeom>
          <a:noFill/>
        </p:spPr>
        <p:txBody>
          <a:bodyPr wrap="square" rtlCol="0">
            <a:spAutoFit/>
          </a:bodyPr>
          <a:lstStyle/>
          <a:p>
            <a:r>
              <a:rPr lang="en-US" sz="4800" b="1" dirty="0">
                <a:solidFill>
                  <a:schemeClr val="bg1"/>
                </a:solidFill>
              </a:rPr>
              <a:t>Thank you</a:t>
            </a:r>
          </a:p>
        </p:txBody>
      </p:sp>
      <p:sp>
        <p:nvSpPr>
          <p:cNvPr id="6" name="Rectangle 5"/>
          <p:cNvSpPr/>
          <p:nvPr userDrawn="1"/>
        </p:nvSpPr>
        <p:spPr>
          <a:xfrm>
            <a:off x="0" y="5501672"/>
            <a:ext cx="9144000" cy="1356327"/>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descr="ABI-footer-logo-2.png"/>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457200" y="5866147"/>
            <a:ext cx="4152900" cy="448324"/>
          </a:xfrm>
          <a:prstGeom prst="rect">
            <a:avLst/>
          </a:prstGeom>
        </p:spPr>
      </p:pic>
      <p:sp>
        <p:nvSpPr>
          <p:cNvPr id="9" name="Text Placeholder 8"/>
          <p:cNvSpPr>
            <a:spLocks noGrp="1"/>
          </p:cNvSpPr>
          <p:nvPr>
            <p:ph type="body" sz="quarter" idx="10" hasCustomPrompt="1"/>
          </p:nvPr>
        </p:nvSpPr>
        <p:spPr>
          <a:xfrm>
            <a:off x="3970867" y="3154745"/>
            <a:ext cx="4385733" cy="836542"/>
          </a:xfrm>
        </p:spPr>
        <p:txBody>
          <a:bodyPr>
            <a:noAutofit/>
          </a:bodyPr>
          <a:lstStyle>
            <a:lvl1pPr>
              <a:defRPr sz="2800" b="1">
                <a:solidFill>
                  <a:srgbClr val="000000"/>
                </a:solidFill>
              </a:defRPr>
            </a:lvl1pPr>
          </a:lstStyle>
          <a:p>
            <a:pPr lvl="0"/>
            <a:r>
              <a:rPr lang="en-US" dirty="0"/>
              <a:t>Rate and review the session on our mobile app</a:t>
            </a:r>
          </a:p>
          <a:p>
            <a:pPr lvl="0"/>
            <a:endParaRPr lang="en-US" dirty="0"/>
          </a:p>
        </p:txBody>
      </p:sp>
      <p:sp>
        <p:nvSpPr>
          <p:cNvPr id="10" name="TextBox 9"/>
          <p:cNvSpPr txBox="1"/>
          <p:nvPr userDrawn="1"/>
        </p:nvSpPr>
        <p:spPr>
          <a:xfrm>
            <a:off x="3970867" y="2223415"/>
            <a:ext cx="5613400" cy="707886"/>
          </a:xfrm>
          <a:prstGeom prst="rect">
            <a:avLst/>
          </a:prstGeom>
          <a:noFill/>
        </p:spPr>
        <p:txBody>
          <a:bodyPr wrap="square" rtlCol="0">
            <a:spAutoFit/>
          </a:bodyPr>
          <a:lstStyle/>
          <a:p>
            <a:r>
              <a:rPr lang="en-US" sz="4000" b="1" dirty="0">
                <a:solidFill>
                  <a:srgbClr val="46AEE6"/>
                </a:solidFill>
              </a:rPr>
              <a:t>Feedback?</a:t>
            </a:r>
          </a:p>
        </p:txBody>
      </p:sp>
      <p:pic>
        <p:nvPicPr>
          <p:cNvPr id="11" name="Picture 10" descr="ACM.pdf"/>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5628214" y="5501673"/>
            <a:ext cx="3007786" cy="997976"/>
          </a:xfrm>
          <a:prstGeom prst="rect">
            <a:avLst/>
          </a:prstGeom>
        </p:spPr>
      </p:pic>
      <p:sp>
        <p:nvSpPr>
          <p:cNvPr id="2" name="Rectangle 1"/>
          <p:cNvSpPr/>
          <p:nvPr userDrawn="1"/>
        </p:nvSpPr>
        <p:spPr>
          <a:xfrm>
            <a:off x="3970867" y="4081103"/>
            <a:ext cx="4572000" cy="707886"/>
          </a:xfrm>
          <a:prstGeom prst="rect">
            <a:avLst/>
          </a:prstGeom>
        </p:spPr>
        <p:txBody>
          <a:bodyPr>
            <a:spAutoFit/>
          </a:bodyPr>
          <a:lstStyle/>
          <a:p>
            <a:pPr lvl="0"/>
            <a:r>
              <a:rPr lang="en-US" sz="2000" dirty="0"/>
              <a:t>Download at </a:t>
            </a:r>
            <a:r>
              <a:rPr lang="en-US" sz="2000" dirty="0">
                <a:hlinkClick r:id="rId5"/>
              </a:rPr>
              <a:t>http://bit.ly/ghc16app</a:t>
            </a:r>
            <a:r>
              <a:rPr lang="en-US" sz="2000" dirty="0"/>
              <a:t> </a:t>
            </a:r>
          </a:p>
          <a:p>
            <a:pPr lvl="0"/>
            <a:r>
              <a:rPr lang="en-US" sz="2000" dirty="0"/>
              <a:t>or search GHC 16 in the app store</a:t>
            </a:r>
          </a:p>
        </p:txBody>
      </p:sp>
      <p:pic>
        <p:nvPicPr>
          <p:cNvPr id="12" name="Picture 11" descr="abi-ghc-logo.png"/>
          <p:cNvPicPr>
            <a:picLocks noChangeAspect="1"/>
          </p:cNvPicPr>
          <p:nvPr userDrawn="1"/>
        </p:nvPicPr>
        <p:blipFill>
          <a:blip r:embed="rId6" cstate="hqprint">
            <a:extLst>
              <a:ext uri="{28A0092B-C50C-407E-A947-70E740481C1C}">
                <a14:useLocalDpi xmlns:a14="http://schemas.microsoft.com/office/drawing/2010/main"/>
              </a:ext>
            </a:extLst>
          </a:blip>
          <a:stretch>
            <a:fillRect/>
          </a:stretch>
        </p:blipFill>
        <p:spPr>
          <a:xfrm>
            <a:off x="457200" y="2450355"/>
            <a:ext cx="2765022" cy="2270902"/>
          </a:xfrm>
          <a:prstGeom prst="rect">
            <a:avLst/>
          </a:prstGeom>
        </p:spPr>
      </p:pic>
      <p:cxnSp>
        <p:nvCxnSpPr>
          <p:cNvPr id="13" name="Straight Connector 12"/>
          <p:cNvCxnSpPr/>
          <p:nvPr userDrawn="1"/>
        </p:nvCxnSpPr>
        <p:spPr>
          <a:xfrm>
            <a:off x="457200" y="5171065"/>
            <a:ext cx="8178800" cy="0"/>
          </a:xfrm>
          <a:prstGeom prst="line">
            <a:avLst/>
          </a:prstGeom>
          <a:ln w="3175" cmpd="sng">
            <a:solidFill>
              <a:schemeClr val="bg1">
                <a:lumMod val="50000"/>
              </a:schemeClr>
            </a:solidFill>
          </a:ln>
        </p:spPr>
        <p:style>
          <a:lnRef idx="1">
            <a:schemeClr val="dk1"/>
          </a:lnRef>
          <a:fillRef idx="0">
            <a:schemeClr val="dk1"/>
          </a:fillRef>
          <a:effectRef idx="0">
            <a:schemeClr val="dk1"/>
          </a:effectRef>
          <a:fontRef idx="minor">
            <a:schemeClr val="tx1"/>
          </a:fontRef>
        </p:style>
      </p:cxnSp>
      <p:pic>
        <p:nvPicPr>
          <p:cNvPr id="15" name="Picture 14" descr="balloons.png"/>
          <p:cNvPicPr>
            <a:picLocks noChangeAspect="1"/>
          </p:cNvPicPr>
          <p:nvPr userDrawn="1"/>
        </p:nvPicPr>
        <p:blipFill rotWithShape="1">
          <a:blip r:embed="rId7">
            <a:extLst>
              <a:ext uri="{28A0092B-C50C-407E-A947-70E740481C1C}">
                <a14:useLocalDpi xmlns:a14="http://schemas.microsoft.com/office/drawing/2010/main"/>
              </a:ext>
            </a:extLst>
          </a:blip>
          <a:srcRect/>
          <a:stretch/>
        </p:blipFill>
        <p:spPr>
          <a:xfrm>
            <a:off x="5471074" y="-91441"/>
            <a:ext cx="3672926" cy="2072641"/>
          </a:xfrm>
          <a:prstGeom prst="rect">
            <a:avLst/>
          </a:prstGeom>
        </p:spPr>
      </p:pic>
    </p:spTree>
    <p:extLst>
      <p:ext uri="{BB962C8B-B14F-4D97-AF65-F5344CB8AC3E}">
        <p14:creationId xmlns:p14="http://schemas.microsoft.com/office/powerpoint/2010/main" val="3161121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65003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121938"/>
            <a:ext cx="8229600" cy="500422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4" name="TextBox 3"/>
          <p:cNvSpPr txBox="1"/>
          <p:nvPr userDrawn="1"/>
        </p:nvSpPr>
        <p:spPr>
          <a:xfrm>
            <a:off x="457200" y="6285019"/>
            <a:ext cx="6096000" cy="400110"/>
          </a:xfrm>
          <a:prstGeom prst="rect">
            <a:avLst/>
          </a:prstGeom>
          <a:noFill/>
        </p:spPr>
        <p:txBody>
          <a:bodyPr wrap="square" rtlCol="0">
            <a:spAutoFit/>
          </a:bodyPr>
          <a:lstStyle/>
          <a:p>
            <a:pPr algn="l"/>
            <a:r>
              <a:rPr lang="en-US" sz="1000" dirty="0">
                <a:solidFill>
                  <a:schemeClr val="bg1">
                    <a:lumMod val="50000"/>
                  </a:schemeClr>
                </a:solidFill>
              </a:rPr>
              <a:t>PAGE </a:t>
            </a:r>
            <a:fld id="{4F726FA8-E8ED-5F40-AA1B-C538ACECDAFD}" type="slidenum">
              <a:rPr lang="en-US" sz="1000" smtClean="0">
                <a:solidFill>
                  <a:schemeClr val="bg1">
                    <a:lumMod val="50000"/>
                  </a:schemeClr>
                </a:solidFill>
              </a:rPr>
              <a:pPr algn="l"/>
              <a:t>‹#›</a:t>
            </a:fld>
            <a:r>
              <a:rPr lang="en-US" sz="1000" dirty="0">
                <a:solidFill>
                  <a:schemeClr val="bg1">
                    <a:lumMod val="50000"/>
                  </a:schemeClr>
                </a:solidFill>
              </a:rPr>
              <a:t>    |    </a:t>
            </a:r>
            <a:r>
              <a:rPr lang="en-US" sz="1000" b="1" dirty="0">
                <a:solidFill>
                  <a:schemeClr val="bg1">
                    <a:lumMod val="50000"/>
                  </a:schemeClr>
                </a:solidFill>
              </a:rPr>
              <a:t>GRACE</a:t>
            </a:r>
            <a:r>
              <a:rPr lang="en-US" sz="1000" b="1" baseline="0" dirty="0">
                <a:solidFill>
                  <a:schemeClr val="bg1">
                    <a:lumMod val="50000"/>
                  </a:schemeClr>
                </a:solidFill>
              </a:rPr>
              <a:t> HOPPER CELEBRATION 2016   </a:t>
            </a:r>
            <a:r>
              <a:rPr lang="en-US" sz="1000" b="0" baseline="0" dirty="0">
                <a:solidFill>
                  <a:schemeClr val="bg1">
                    <a:lumMod val="50000"/>
                  </a:schemeClr>
                </a:solidFill>
              </a:rPr>
              <a:t> | </a:t>
            </a:r>
            <a:r>
              <a:rPr lang="en-US" sz="1000" b="1" baseline="0" dirty="0">
                <a:solidFill>
                  <a:schemeClr val="bg1">
                    <a:lumMod val="50000"/>
                  </a:schemeClr>
                </a:solidFill>
              </a:rPr>
              <a:t>   #GHC16</a:t>
            </a:r>
          </a:p>
          <a:p>
            <a:pPr algn="l"/>
            <a:r>
              <a:rPr lang="en-US" sz="1000" dirty="0">
                <a:solidFill>
                  <a:schemeClr val="bg1">
                    <a:lumMod val="50000"/>
                  </a:schemeClr>
                </a:solidFill>
              </a:rPr>
              <a:t>PRESENTED</a:t>
            </a:r>
            <a:r>
              <a:rPr lang="en-US" sz="1000" baseline="0" dirty="0">
                <a:solidFill>
                  <a:schemeClr val="bg1">
                    <a:lumMod val="50000"/>
                  </a:schemeClr>
                </a:solidFill>
              </a:rPr>
              <a:t> BY THE ANITA BORG INSTITUTE AND THE ASSOCIATION FOR COMPUTING MACHINERY </a:t>
            </a:r>
            <a:endParaRPr lang="en-US" sz="1000" dirty="0">
              <a:solidFill>
                <a:schemeClr val="bg1">
                  <a:lumMod val="50000"/>
                </a:schemeClr>
              </a:solidFill>
            </a:endParaRPr>
          </a:p>
        </p:txBody>
      </p:sp>
      <p:pic>
        <p:nvPicPr>
          <p:cNvPr id="12" name="Picture 11" descr="2016-GHC-art-fullsky.jpg"/>
          <p:cNvPicPr>
            <a:picLocks noChangeAspect="1"/>
          </p:cNvPicPr>
          <p:nvPr userDrawn="1"/>
        </p:nvPicPr>
        <p:blipFill rotWithShape="1">
          <a:blip r:embed="rId11">
            <a:extLst>
              <a:ext uri="{28A0092B-C50C-407E-A947-70E740481C1C}">
                <a14:useLocalDpi xmlns:a14="http://schemas.microsoft.com/office/drawing/2010/main"/>
              </a:ext>
            </a:extLst>
          </a:blip>
          <a:srcRect/>
          <a:stretch/>
        </p:blipFill>
        <p:spPr>
          <a:xfrm>
            <a:off x="-1" y="-91440"/>
            <a:ext cx="9144001" cy="272852"/>
          </a:xfrm>
          <a:prstGeom prst="rect">
            <a:avLst/>
          </a:prstGeom>
        </p:spPr>
      </p:pic>
      <p:pic>
        <p:nvPicPr>
          <p:cNvPr id="5" name="Picture 4" descr="abi-ghc-horiz-logo.png"/>
          <p:cNvPicPr>
            <a:picLocks noChangeAspect="1"/>
          </p:cNvPicPr>
          <p:nvPr userDrawn="1"/>
        </p:nvPicPr>
        <p:blipFill>
          <a:blip r:embed="rId12" cstate="hqprint">
            <a:extLst>
              <a:ext uri="{28A0092B-C50C-407E-A947-70E740481C1C}">
                <a14:useLocalDpi xmlns:a14="http://schemas.microsoft.com/office/drawing/2010/main"/>
              </a:ext>
            </a:extLst>
          </a:blip>
          <a:stretch>
            <a:fillRect/>
          </a:stretch>
        </p:blipFill>
        <p:spPr>
          <a:xfrm>
            <a:off x="6712815" y="6263016"/>
            <a:ext cx="1973985" cy="435008"/>
          </a:xfrm>
          <a:prstGeom prst="rect">
            <a:avLst/>
          </a:prstGeom>
        </p:spPr>
      </p:pic>
      <p:cxnSp>
        <p:nvCxnSpPr>
          <p:cNvPr id="15" name="Straight Connector 14"/>
          <p:cNvCxnSpPr/>
          <p:nvPr userDrawn="1"/>
        </p:nvCxnSpPr>
        <p:spPr>
          <a:xfrm>
            <a:off x="457200" y="6126163"/>
            <a:ext cx="8178800" cy="0"/>
          </a:xfrm>
          <a:prstGeom prst="line">
            <a:avLst/>
          </a:prstGeom>
          <a:ln w="3175" cmpd="sng">
            <a:solidFill>
              <a:schemeClr val="bg1">
                <a:lumMod val="50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85944047"/>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63" r:id="rId3"/>
    <p:sldLayoutId id="2147483661" r:id="rId4"/>
    <p:sldLayoutId id="2147483654" r:id="rId5"/>
    <p:sldLayoutId id="2147483665" r:id="rId6"/>
    <p:sldLayoutId id="2147483666" r:id="rId7"/>
    <p:sldLayoutId id="2147483669" r:id="rId8"/>
    <p:sldLayoutId id="2147483675" r:id="rId9"/>
  </p:sldLayoutIdLst>
  <p:txStyles>
    <p:titleStyle>
      <a:lvl1pPr algn="l" defTabSz="457200" rtl="0" eaLnBrk="1" latinLnBrk="0" hangingPunct="1">
        <a:spcBef>
          <a:spcPct val="0"/>
        </a:spcBef>
        <a:buNone/>
        <a:defRPr sz="3200" b="1" kern="1200">
          <a:solidFill>
            <a:schemeClr val="tx2"/>
          </a:solidFill>
          <a:latin typeface="+mj-lt"/>
          <a:ea typeface="+mj-ea"/>
          <a:cs typeface="+mj-cs"/>
        </a:defRPr>
      </a:lvl1pPr>
    </p:titleStyle>
    <p:bodyStyle>
      <a:lvl1pPr marL="0" indent="0" algn="l" defTabSz="457200" rtl="0" eaLnBrk="1" latinLnBrk="0" hangingPunct="1">
        <a:spcBef>
          <a:spcPct val="20000"/>
        </a:spcBef>
        <a:buFont typeface="Arial"/>
        <a:buNone/>
        <a:defRPr sz="2800" kern="1200">
          <a:solidFill>
            <a:schemeClr val="tx1"/>
          </a:solidFill>
          <a:latin typeface="+mn-lt"/>
          <a:ea typeface="+mn-ea"/>
          <a:cs typeface="+mn-cs"/>
        </a:defRPr>
      </a:lvl1pPr>
      <a:lvl2pPr marL="336550" indent="-284163" algn="l" defTabSz="457200" rtl="0" eaLnBrk="1" latinLnBrk="0" hangingPunct="1">
        <a:spcBef>
          <a:spcPct val="20000"/>
        </a:spcBef>
        <a:buClr>
          <a:schemeClr val="accent4"/>
        </a:buClr>
        <a:buFont typeface="Arial"/>
        <a:buChar char="•"/>
        <a:defRPr sz="2400" kern="1200">
          <a:solidFill>
            <a:schemeClr val="tx1"/>
          </a:solidFill>
          <a:latin typeface="+mn-lt"/>
          <a:ea typeface="+mn-ea"/>
          <a:cs typeface="+mn-cs"/>
        </a:defRPr>
      </a:lvl2pPr>
      <a:lvl3pPr marL="803275" indent="-401638" algn="l" defTabSz="457200" rtl="0" eaLnBrk="1" latinLnBrk="0" hangingPunct="1">
        <a:spcBef>
          <a:spcPct val="20000"/>
        </a:spcBef>
        <a:buFont typeface="Lucida Grande"/>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 Id="rId5" Type="http://schemas.openxmlformats.org/officeDocument/2006/relationships/image" Target="../media/image16.jpg"/><Relationship Id="rId4" Type="http://schemas.openxmlformats.org/officeDocument/2006/relationships/image" Target="../media/image1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5671" y="417796"/>
            <a:ext cx="5554129" cy="1464530"/>
          </a:xfrm>
        </p:spPr>
        <p:txBody>
          <a:bodyPr>
            <a:normAutofit fontScale="90000"/>
          </a:bodyPr>
          <a:lstStyle/>
          <a:p>
            <a:r>
              <a:rPr lang="en-US" dirty="0">
                <a:ln w="12700">
                  <a:solidFill>
                    <a:sysClr val="windowText" lastClr="000000"/>
                  </a:solidFill>
                </a:ln>
                <a:solidFill>
                  <a:schemeClr val="bg1"/>
                </a:solidFill>
              </a:rPr>
              <a:t>An Introduction to </a:t>
            </a:r>
            <a:r>
              <a:rPr lang="en-US" dirty="0" err="1">
                <a:ln w="12700">
                  <a:solidFill>
                    <a:sysClr val="windowText" lastClr="000000"/>
                  </a:solidFill>
                </a:ln>
                <a:solidFill>
                  <a:schemeClr val="bg1"/>
                </a:solidFill>
              </a:rPr>
              <a:t>Blockchain</a:t>
            </a:r>
            <a:r>
              <a:rPr lang="en-US" dirty="0">
                <a:ln w="12700">
                  <a:solidFill>
                    <a:sysClr val="windowText" lastClr="000000"/>
                  </a:solidFill>
                </a:ln>
                <a:solidFill>
                  <a:schemeClr val="bg1"/>
                </a:solidFill>
              </a:rPr>
              <a:t> and Smart Contract Technology</a:t>
            </a:r>
          </a:p>
        </p:txBody>
      </p:sp>
      <p:sp>
        <p:nvSpPr>
          <p:cNvPr id="3" name="Subtitle 2"/>
          <p:cNvSpPr>
            <a:spLocks noGrp="1"/>
          </p:cNvSpPr>
          <p:nvPr>
            <p:ph type="subTitle" idx="1"/>
          </p:nvPr>
        </p:nvSpPr>
        <p:spPr/>
        <p:txBody>
          <a:bodyPr>
            <a:noAutofit/>
          </a:bodyPr>
          <a:lstStyle/>
          <a:p>
            <a:r>
              <a:rPr lang="en-US" sz="2400" dirty="0">
                <a:ln w="3175">
                  <a:noFill/>
                </a:ln>
                <a:effectLst>
                  <a:outerShdw blurRad="38100" dist="38100" dir="2700000" algn="tl">
                    <a:srgbClr val="000000">
                      <a:alpha val="43137"/>
                    </a:srgbClr>
                  </a:outerShdw>
                </a:effectLst>
              </a:rPr>
              <a:t>Hudson Jameson</a:t>
            </a:r>
          </a:p>
          <a:p>
            <a:r>
              <a:rPr lang="en-US" sz="2400" dirty="0">
                <a:ln w="3175">
                  <a:noFill/>
                </a:ln>
                <a:effectLst>
                  <a:outerShdw blurRad="38100" dist="38100" dir="2700000" algn="tl">
                    <a:srgbClr val="000000">
                      <a:alpha val="43137"/>
                    </a:srgbClr>
                  </a:outerShdw>
                </a:effectLst>
              </a:rPr>
              <a:t>@</a:t>
            </a:r>
            <a:r>
              <a:rPr lang="en-US" sz="2400" dirty="0" err="1">
                <a:ln w="3175">
                  <a:noFill/>
                </a:ln>
                <a:effectLst>
                  <a:outerShdw blurRad="38100" dist="38100" dir="2700000" algn="tl">
                    <a:srgbClr val="000000">
                      <a:alpha val="43137"/>
                    </a:srgbClr>
                  </a:outerShdw>
                </a:effectLst>
              </a:rPr>
              <a:t>hudsonjameson</a:t>
            </a:r>
            <a:endParaRPr lang="en-US" sz="2400" dirty="0">
              <a:ln w="3175">
                <a:noFill/>
              </a:ln>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77663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 Transparent Voting</a:t>
            </a:r>
          </a:p>
        </p:txBody>
      </p:sp>
      <p:pic>
        <p:nvPicPr>
          <p:cNvPr id="5122" name="Picture 2" descr="https://followmyvote.com/wp-content/uploads/2014/12/End-to-End-Verified-Blockchain-Voting-Follow-My-Vote.jpg"/>
          <p:cNvPicPr>
            <a:picLocks noChangeAspect="1" noChangeArrowheads="1"/>
          </p:cNvPicPr>
          <p:nvPr/>
        </p:nvPicPr>
        <p:blipFill rotWithShape="1">
          <a:blip r:embed="rId2" cstate="hqprint">
            <a:extLst>
              <a:ext uri="{28A0092B-C50C-407E-A947-70E740481C1C}">
                <a14:useLocalDpi xmlns:a14="http://schemas.microsoft.com/office/drawing/2010/main"/>
              </a:ext>
            </a:extLst>
          </a:blip>
          <a:srcRect/>
          <a:stretch/>
        </p:blipFill>
        <p:spPr bwMode="auto">
          <a:xfrm>
            <a:off x="2651760" y="924674"/>
            <a:ext cx="3840480" cy="4924113"/>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215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3: Transparent Asset Tracking</a:t>
            </a:r>
          </a:p>
        </p:txBody>
      </p:sp>
      <p:pic>
        <p:nvPicPr>
          <p:cNvPr id="3074" name="Picture 2" descr="http://s3.amazonaws.com/main-newsbtc-images/2016/09/10232727/Screen-Shot-2016-09-11-at-3.56.33-AM.pn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238250" y="1480072"/>
            <a:ext cx="6667500" cy="3876676"/>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2"/>
          <p:cNvSpPr>
            <a:spLocks noGrp="1"/>
          </p:cNvSpPr>
          <p:nvPr>
            <p:ph type="body" sz="quarter" idx="13"/>
          </p:nvPr>
        </p:nvSpPr>
        <p:spPr>
          <a:xfrm>
            <a:off x="1898117" y="5468703"/>
            <a:ext cx="5347765" cy="554539"/>
          </a:xfrm>
        </p:spPr>
        <p:txBody>
          <a:bodyPr>
            <a:normAutofit/>
          </a:bodyPr>
          <a:lstStyle/>
          <a:p>
            <a:r>
              <a:rPr lang="en-US" dirty="0"/>
              <a:t>Provenance.org | @</a:t>
            </a:r>
            <a:r>
              <a:rPr lang="en-US" dirty="0" err="1"/>
              <a:t>ProvenanceHQ</a:t>
            </a:r>
            <a:endParaRPr lang="en-US" dirty="0"/>
          </a:p>
        </p:txBody>
      </p:sp>
    </p:spTree>
    <p:extLst>
      <p:ext uri="{BB962C8B-B14F-4D97-AF65-F5344CB8AC3E}">
        <p14:creationId xmlns:p14="http://schemas.microsoft.com/office/powerpoint/2010/main" val="1335165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ln w="12700">
                  <a:solidFill>
                    <a:sysClr val="windowText" lastClr="000000"/>
                  </a:solidFill>
                </a:ln>
                <a:solidFill>
                  <a:schemeClr val="bg1"/>
                </a:solidFill>
                <a:cs typeface="Tahoma (Headings)"/>
              </a:rPr>
              <a:t>Opportunities</a:t>
            </a:r>
          </a:p>
        </p:txBody>
      </p:sp>
    </p:spTree>
    <p:extLst>
      <p:ext uri="{BB962C8B-B14F-4D97-AF65-F5344CB8AC3E}">
        <p14:creationId xmlns:p14="http://schemas.microsoft.com/office/powerpoint/2010/main" val="3370053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I Get Started?</a:t>
            </a:r>
          </a:p>
        </p:txBody>
      </p:sp>
      <p:sp>
        <p:nvSpPr>
          <p:cNvPr id="3" name="Text Placeholder 2"/>
          <p:cNvSpPr>
            <a:spLocks noGrp="1"/>
          </p:cNvSpPr>
          <p:nvPr>
            <p:ph type="body" sz="quarter" idx="13"/>
          </p:nvPr>
        </p:nvSpPr>
        <p:spPr>
          <a:xfrm>
            <a:off x="457200" y="1166812"/>
            <a:ext cx="8229600" cy="4926213"/>
          </a:xfrm>
        </p:spPr>
        <p:txBody>
          <a:bodyPr>
            <a:normAutofit/>
          </a:bodyPr>
          <a:lstStyle/>
          <a:p>
            <a:r>
              <a:rPr lang="en-US" b="1" dirty="0"/>
              <a:t>Opportunities in…</a:t>
            </a:r>
          </a:p>
          <a:p>
            <a:pPr marL="457200" indent="-457200">
              <a:buFont typeface="Arial" panose="020B0604020202020204" pitchFamily="34" charset="0"/>
              <a:buChar char="•"/>
            </a:pPr>
            <a:r>
              <a:rPr lang="en-US" sz="2400" dirty="0"/>
              <a:t>Hardware: drones, </a:t>
            </a:r>
            <a:r>
              <a:rPr lang="en-US" sz="2400" dirty="0" err="1"/>
              <a:t>IoT</a:t>
            </a:r>
            <a:r>
              <a:rPr lang="en-US" sz="2400" dirty="0"/>
              <a:t>, identity</a:t>
            </a:r>
          </a:p>
          <a:p>
            <a:pPr marL="457200" indent="-457200">
              <a:buFont typeface="Arial" panose="020B0604020202020204" pitchFamily="34" charset="0"/>
              <a:buChar char="•"/>
            </a:pPr>
            <a:r>
              <a:rPr lang="en-US" sz="2400" dirty="0"/>
              <a:t>Software: every programming language</a:t>
            </a:r>
          </a:p>
          <a:p>
            <a:pPr marL="457200" indent="-457200">
              <a:buFont typeface="Arial" panose="020B0604020202020204" pitchFamily="34" charset="0"/>
              <a:buChar char="•"/>
            </a:pPr>
            <a:r>
              <a:rPr lang="en-US" sz="2400" dirty="0"/>
              <a:t>Networking/Backend: gossip protocols, architecture</a:t>
            </a:r>
          </a:p>
          <a:p>
            <a:pPr marL="457200" indent="-457200">
              <a:buFont typeface="Arial" panose="020B0604020202020204" pitchFamily="34" charset="0"/>
              <a:buChar char="•"/>
            </a:pPr>
            <a:r>
              <a:rPr lang="en-US" sz="2400" dirty="0"/>
              <a:t>Research: theoretical models, consensus protocol research</a:t>
            </a:r>
          </a:p>
          <a:p>
            <a:pPr marL="457200" indent="-457200">
              <a:buFont typeface="Arial" panose="020B0604020202020204" pitchFamily="34" charset="0"/>
              <a:buChar char="•"/>
            </a:pPr>
            <a:r>
              <a:rPr lang="en-US" sz="2400" dirty="0"/>
              <a:t>Legal: legality of </a:t>
            </a:r>
            <a:r>
              <a:rPr lang="en-US" sz="2400" dirty="0" err="1"/>
              <a:t>blockchain</a:t>
            </a:r>
            <a:r>
              <a:rPr lang="en-US" sz="2400" dirty="0"/>
              <a:t> based assets</a:t>
            </a:r>
          </a:p>
          <a:p>
            <a:pPr marL="457200" indent="-457200">
              <a:buFont typeface="Arial" panose="020B0604020202020204" pitchFamily="34" charset="0"/>
              <a:buChar char="•"/>
            </a:pPr>
            <a:endParaRPr lang="en-US" sz="2400" dirty="0"/>
          </a:p>
          <a:p>
            <a:r>
              <a:rPr lang="en-US" b="1" dirty="0"/>
              <a:t>Getting Started</a:t>
            </a:r>
          </a:p>
          <a:p>
            <a:pPr marL="342900" indent="-342900">
              <a:buFont typeface="Arial" panose="020B0604020202020204" pitchFamily="34" charset="0"/>
              <a:buChar char="•"/>
            </a:pPr>
            <a:r>
              <a:rPr lang="en-US" sz="2400" dirty="0"/>
              <a:t>Research </a:t>
            </a:r>
            <a:r>
              <a:rPr lang="en-US" sz="2400" dirty="0" err="1"/>
              <a:t>blockchains</a:t>
            </a:r>
            <a:r>
              <a:rPr lang="en-US" sz="2400" dirty="0"/>
              <a:t> and join some open source projects</a:t>
            </a:r>
          </a:p>
          <a:p>
            <a:pPr marL="342900" indent="-342900">
              <a:buFont typeface="Arial" panose="020B0604020202020204" pitchFamily="34" charset="0"/>
              <a:buChar char="•"/>
            </a:pPr>
            <a:r>
              <a:rPr lang="en-US" sz="2400" dirty="0"/>
              <a:t>Feel free to talk to me for any questions or resources </a:t>
            </a:r>
            <a:r>
              <a:rPr lang="en-US" sz="2400" dirty="0">
                <a:sym typeface="Wingdings" panose="05000000000000000000" pitchFamily="2" charset="2"/>
              </a:rPr>
              <a:t></a:t>
            </a:r>
            <a:endParaRPr lang="en-US" sz="2400" dirty="0"/>
          </a:p>
        </p:txBody>
      </p:sp>
    </p:spTree>
    <p:extLst>
      <p:ext uri="{BB962C8B-B14F-4D97-AF65-F5344CB8AC3E}">
        <p14:creationId xmlns:p14="http://schemas.microsoft.com/office/powerpoint/2010/main" val="977874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Women in </a:t>
            </a:r>
            <a:r>
              <a:rPr lang="en-US" dirty="0" err="1"/>
              <a:t>Blockchain</a:t>
            </a:r>
            <a:endParaRPr lang="en-US" dirty="0"/>
          </a:p>
        </p:txBody>
      </p:sp>
      <p:sp>
        <p:nvSpPr>
          <p:cNvPr id="3" name="Text Placeholder 2"/>
          <p:cNvSpPr>
            <a:spLocks noGrp="1"/>
          </p:cNvSpPr>
          <p:nvPr>
            <p:ph type="body" sz="quarter" idx="13"/>
          </p:nvPr>
        </p:nvSpPr>
        <p:spPr>
          <a:xfrm>
            <a:off x="457200" y="1487968"/>
            <a:ext cx="8526221" cy="3213386"/>
          </a:xfrm>
        </p:spPr>
        <p:txBody>
          <a:bodyPr>
            <a:normAutofit/>
          </a:bodyPr>
          <a:lstStyle/>
          <a:p>
            <a:r>
              <a:rPr lang="en-US" dirty="0"/>
              <a:t>“The Women in </a:t>
            </a:r>
            <a:r>
              <a:rPr lang="en-US" dirty="0" err="1"/>
              <a:t>Blockchain</a:t>
            </a:r>
            <a:r>
              <a:rPr lang="en-US" dirty="0"/>
              <a:t> Organization seeks to provide safe spaces for women-identifying technologists, academics, professionals, coders, designers, and anyone interested to share their experiences and knowledge of </a:t>
            </a:r>
            <a:r>
              <a:rPr lang="en-US" dirty="0" err="1"/>
              <a:t>blockchain</a:t>
            </a:r>
            <a:r>
              <a:rPr lang="en-US" dirty="0"/>
              <a:t> technology. Our goal is to provide the space and resources for our community members to connect, learn, and grow. ”</a:t>
            </a:r>
          </a:p>
        </p:txBody>
      </p:sp>
      <p:grpSp>
        <p:nvGrpSpPr>
          <p:cNvPr id="6" name="Group 5"/>
          <p:cNvGrpSpPr/>
          <p:nvPr/>
        </p:nvGrpSpPr>
        <p:grpSpPr>
          <a:xfrm>
            <a:off x="4081346" y="5065773"/>
            <a:ext cx="4956870" cy="1015656"/>
            <a:chOff x="4081346" y="5065773"/>
            <a:chExt cx="4956870" cy="1015656"/>
          </a:xfrm>
        </p:grpSpPr>
        <p:sp>
          <p:nvSpPr>
            <p:cNvPr id="7" name="Rectangle 6"/>
            <p:cNvSpPr/>
            <p:nvPr/>
          </p:nvSpPr>
          <p:spPr>
            <a:xfrm>
              <a:off x="4081346" y="5681319"/>
              <a:ext cx="4956870" cy="400110"/>
            </a:xfrm>
            <a:prstGeom prst="rect">
              <a:avLst/>
            </a:prstGeom>
          </p:spPr>
          <p:txBody>
            <a:bodyPr wrap="none">
              <a:spAutoFit/>
            </a:bodyPr>
            <a:lstStyle/>
            <a:p>
              <a:r>
                <a:rPr lang="en-US" sz="2000" b="1" dirty="0"/>
                <a:t>Facebook: </a:t>
              </a:r>
              <a:r>
                <a:rPr lang="en-US" sz="2000" dirty="0"/>
                <a:t>facebook.com/</a:t>
              </a:r>
              <a:r>
                <a:rPr lang="en-US" sz="2000" dirty="0" err="1"/>
                <a:t>womeninblockchain</a:t>
              </a:r>
              <a:endParaRPr lang="en-US" sz="2000" dirty="0"/>
            </a:p>
          </p:txBody>
        </p:sp>
        <p:sp>
          <p:nvSpPr>
            <p:cNvPr id="8" name="Rectangle 7"/>
            <p:cNvSpPr/>
            <p:nvPr/>
          </p:nvSpPr>
          <p:spPr>
            <a:xfrm>
              <a:off x="4081346" y="5373546"/>
              <a:ext cx="2623667" cy="400110"/>
            </a:xfrm>
            <a:prstGeom prst="rect">
              <a:avLst/>
            </a:prstGeom>
          </p:spPr>
          <p:txBody>
            <a:bodyPr wrap="none">
              <a:spAutoFit/>
            </a:bodyPr>
            <a:lstStyle/>
            <a:p>
              <a:r>
                <a:rPr lang="en-US" sz="2000" b="1" dirty="0"/>
                <a:t>Twitter: </a:t>
              </a:r>
              <a:r>
                <a:rPr lang="en-US" sz="2000" dirty="0"/>
                <a:t>@</a:t>
              </a:r>
              <a:r>
                <a:rPr lang="en-US" sz="2000" dirty="0" err="1"/>
                <a:t>WBlockchain</a:t>
              </a:r>
              <a:endParaRPr lang="en-US" sz="2000" dirty="0"/>
            </a:p>
          </p:txBody>
        </p:sp>
        <p:sp>
          <p:nvSpPr>
            <p:cNvPr id="9" name="Rectangle 8"/>
            <p:cNvSpPr/>
            <p:nvPr/>
          </p:nvSpPr>
          <p:spPr>
            <a:xfrm>
              <a:off x="4081346" y="5065773"/>
              <a:ext cx="3137269" cy="400110"/>
            </a:xfrm>
            <a:prstGeom prst="rect">
              <a:avLst/>
            </a:prstGeom>
          </p:spPr>
          <p:txBody>
            <a:bodyPr wrap="none">
              <a:spAutoFit/>
            </a:bodyPr>
            <a:lstStyle/>
            <a:p>
              <a:r>
                <a:rPr lang="en-US" sz="2000" b="1" dirty="0"/>
                <a:t>Web: </a:t>
              </a:r>
              <a:r>
                <a:rPr lang="en-US" sz="2000" dirty="0"/>
                <a:t>womeninblockchain.io</a:t>
              </a:r>
            </a:p>
          </p:txBody>
        </p:sp>
      </p:grpSp>
    </p:spTree>
    <p:extLst>
      <p:ext uri="{BB962C8B-B14F-4D97-AF65-F5344CB8AC3E}">
        <p14:creationId xmlns:p14="http://schemas.microsoft.com/office/powerpoint/2010/main" val="2001720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From a Woman </a:t>
            </a:r>
            <a:r>
              <a:rPr lang="en-US" dirty="0" err="1"/>
              <a:t>Blockchainer</a:t>
            </a:r>
            <a:endParaRPr lang="en-US" dirty="0"/>
          </a:p>
        </p:txBody>
      </p:sp>
      <p:sp>
        <p:nvSpPr>
          <p:cNvPr id="3" name="Text Placeholder 2"/>
          <p:cNvSpPr>
            <a:spLocks noGrp="1"/>
          </p:cNvSpPr>
          <p:nvPr>
            <p:ph type="body" sz="quarter" idx="13"/>
          </p:nvPr>
        </p:nvSpPr>
        <p:spPr>
          <a:xfrm>
            <a:off x="457200" y="1166812"/>
            <a:ext cx="8229600" cy="3991298"/>
          </a:xfrm>
        </p:spPr>
        <p:txBody>
          <a:bodyPr>
            <a:normAutofit lnSpcReduction="10000"/>
          </a:bodyPr>
          <a:lstStyle/>
          <a:p>
            <a:r>
              <a:rPr lang="en-US" dirty="0"/>
              <a:t>“Basically every major industry in the world right now is trying their hand at </a:t>
            </a:r>
            <a:r>
              <a:rPr lang="en-US" dirty="0" err="1"/>
              <a:t>blockchaining</a:t>
            </a:r>
            <a:r>
              <a:rPr lang="en-US" dirty="0"/>
              <a:t>. Women and people of color have an incredible amount to bring to conversations about building technology and have great skills to lend in building cool, and hopefully better, tech. In my view, </a:t>
            </a:r>
            <a:r>
              <a:rPr lang="en-US" dirty="0" err="1"/>
              <a:t>blockchain</a:t>
            </a:r>
            <a:r>
              <a:rPr lang="en-US" dirty="0"/>
              <a:t> isn’t just about building cool shit (though that’s a big part and not to be discounted cause it’s also fun), but has the potential to help us demand a more equitable and transparent world.”</a:t>
            </a:r>
          </a:p>
        </p:txBody>
      </p:sp>
      <p:grpSp>
        <p:nvGrpSpPr>
          <p:cNvPr id="11" name="Group 10"/>
          <p:cNvGrpSpPr/>
          <p:nvPr/>
        </p:nvGrpSpPr>
        <p:grpSpPr>
          <a:xfrm>
            <a:off x="4081346" y="5065773"/>
            <a:ext cx="4956870" cy="1015656"/>
            <a:chOff x="4081346" y="5065773"/>
            <a:chExt cx="4956870" cy="1015656"/>
          </a:xfrm>
        </p:grpSpPr>
        <p:sp>
          <p:nvSpPr>
            <p:cNvPr id="12" name="Rectangle 11"/>
            <p:cNvSpPr/>
            <p:nvPr/>
          </p:nvSpPr>
          <p:spPr>
            <a:xfrm>
              <a:off x="4081346" y="5681319"/>
              <a:ext cx="4956870" cy="400110"/>
            </a:xfrm>
            <a:prstGeom prst="rect">
              <a:avLst/>
            </a:prstGeom>
          </p:spPr>
          <p:txBody>
            <a:bodyPr wrap="none">
              <a:spAutoFit/>
            </a:bodyPr>
            <a:lstStyle/>
            <a:p>
              <a:r>
                <a:rPr lang="en-US" sz="2000" b="1" dirty="0"/>
                <a:t>Facebook: </a:t>
              </a:r>
              <a:r>
                <a:rPr lang="en-US" sz="2000" dirty="0"/>
                <a:t>facebook.com/</a:t>
              </a:r>
              <a:r>
                <a:rPr lang="en-US" sz="2000" dirty="0" err="1"/>
                <a:t>womeninblockchain</a:t>
              </a:r>
              <a:endParaRPr lang="en-US" sz="2000" dirty="0"/>
            </a:p>
          </p:txBody>
        </p:sp>
        <p:sp>
          <p:nvSpPr>
            <p:cNvPr id="13" name="Rectangle 12"/>
            <p:cNvSpPr/>
            <p:nvPr/>
          </p:nvSpPr>
          <p:spPr>
            <a:xfrm>
              <a:off x="4081346" y="5373546"/>
              <a:ext cx="2623667" cy="400110"/>
            </a:xfrm>
            <a:prstGeom prst="rect">
              <a:avLst/>
            </a:prstGeom>
          </p:spPr>
          <p:txBody>
            <a:bodyPr wrap="none">
              <a:spAutoFit/>
            </a:bodyPr>
            <a:lstStyle/>
            <a:p>
              <a:r>
                <a:rPr lang="en-US" sz="2000" b="1" dirty="0"/>
                <a:t>Twitter: </a:t>
              </a:r>
              <a:r>
                <a:rPr lang="en-US" sz="2000" dirty="0"/>
                <a:t>@</a:t>
              </a:r>
              <a:r>
                <a:rPr lang="en-US" sz="2000" dirty="0" err="1"/>
                <a:t>WBlockchain</a:t>
              </a:r>
              <a:endParaRPr lang="en-US" sz="2000" dirty="0"/>
            </a:p>
          </p:txBody>
        </p:sp>
        <p:sp>
          <p:nvSpPr>
            <p:cNvPr id="14" name="Rectangle 13"/>
            <p:cNvSpPr/>
            <p:nvPr/>
          </p:nvSpPr>
          <p:spPr>
            <a:xfrm>
              <a:off x="4081346" y="5065773"/>
              <a:ext cx="3137269" cy="400110"/>
            </a:xfrm>
            <a:prstGeom prst="rect">
              <a:avLst/>
            </a:prstGeom>
          </p:spPr>
          <p:txBody>
            <a:bodyPr wrap="none">
              <a:spAutoFit/>
            </a:bodyPr>
            <a:lstStyle/>
            <a:p>
              <a:r>
                <a:rPr lang="en-US" sz="2000" b="1" dirty="0"/>
                <a:t>Web: </a:t>
              </a:r>
              <a:r>
                <a:rPr lang="en-US" sz="2000" dirty="0"/>
                <a:t>womeninblockchain.io</a:t>
              </a:r>
            </a:p>
          </p:txBody>
        </p:sp>
      </p:grpSp>
    </p:spTree>
    <p:extLst>
      <p:ext uri="{BB962C8B-B14F-4D97-AF65-F5344CB8AC3E}">
        <p14:creationId xmlns:p14="http://schemas.microsoft.com/office/powerpoint/2010/main" val="3520682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970867" y="3154744"/>
            <a:ext cx="4385733" cy="1689345"/>
          </a:xfrm>
        </p:spPr>
        <p:txBody>
          <a:bodyPr/>
          <a:lstStyle/>
          <a:p>
            <a:pPr lvl="0"/>
            <a:r>
              <a:rPr lang="en-US" dirty="0"/>
              <a:t>Rate and review the session on our mobile app</a:t>
            </a:r>
          </a:p>
          <a:p>
            <a:pPr lvl="0"/>
            <a:endParaRPr lang="en-US" dirty="0"/>
          </a:p>
        </p:txBody>
      </p:sp>
      <p:sp>
        <p:nvSpPr>
          <p:cNvPr id="4" name="Subtitle 2"/>
          <p:cNvSpPr txBox="1">
            <a:spLocks/>
          </p:cNvSpPr>
          <p:nvPr/>
        </p:nvSpPr>
        <p:spPr>
          <a:xfrm>
            <a:off x="3970867" y="4704372"/>
            <a:ext cx="5554129" cy="492096"/>
          </a:xfrm>
          <a:prstGeom prst="rect">
            <a:avLst/>
          </a:prstGeom>
        </p:spPr>
        <p:txBody>
          <a:bodyPr>
            <a:noAutofit/>
          </a:bodyPr>
          <a:lstStyle>
            <a:lvl1pPr marL="0" indent="0" algn="l" defTabSz="457200" rtl="0" eaLnBrk="1" latinLnBrk="0" hangingPunct="1">
              <a:spcBef>
                <a:spcPct val="20000"/>
              </a:spcBef>
              <a:buFont typeface="Arial"/>
              <a:buNone/>
              <a:defRPr sz="2800" kern="1200">
                <a:solidFill>
                  <a:schemeClr val="tx1"/>
                </a:solidFill>
                <a:latin typeface="+mn-lt"/>
                <a:ea typeface="+mn-ea"/>
                <a:cs typeface="+mn-cs"/>
              </a:defRPr>
            </a:lvl1pPr>
            <a:lvl2pPr marL="336550" indent="-284163" algn="l" defTabSz="457200" rtl="0" eaLnBrk="1" latinLnBrk="0" hangingPunct="1">
              <a:spcBef>
                <a:spcPct val="20000"/>
              </a:spcBef>
              <a:buClr>
                <a:schemeClr val="accent4"/>
              </a:buClr>
              <a:buFont typeface="Arial"/>
              <a:buChar char="•"/>
              <a:defRPr sz="2400" kern="1200">
                <a:solidFill>
                  <a:schemeClr val="tx1"/>
                </a:solidFill>
                <a:latin typeface="+mn-lt"/>
                <a:ea typeface="+mn-ea"/>
                <a:cs typeface="+mn-cs"/>
              </a:defRPr>
            </a:lvl2pPr>
            <a:lvl3pPr marL="803275" indent="-401638" algn="l" defTabSz="457200" rtl="0" eaLnBrk="1" latinLnBrk="0" hangingPunct="1">
              <a:spcBef>
                <a:spcPct val="20000"/>
              </a:spcBef>
              <a:buFont typeface="Lucida Grande"/>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b="1" dirty="0">
                <a:ln w="0"/>
                <a:solidFill>
                  <a:schemeClr val="accent1"/>
                </a:solidFill>
              </a:rPr>
              <a:t>Hudson Jameson | @</a:t>
            </a:r>
            <a:r>
              <a:rPr lang="en-US" sz="2400" b="1" dirty="0" err="1">
                <a:ln w="0"/>
                <a:solidFill>
                  <a:schemeClr val="accent1"/>
                </a:solidFill>
              </a:rPr>
              <a:t>hudsonjameson</a:t>
            </a:r>
            <a:endParaRPr lang="en-US" sz="2400" b="1" dirty="0">
              <a:ln w="0"/>
              <a:solidFill>
                <a:schemeClr val="accent1"/>
              </a:solidFill>
            </a:endParaRPr>
          </a:p>
        </p:txBody>
      </p:sp>
    </p:spTree>
    <p:extLst>
      <p:ext uri="{BB962C8B-B14F-4D97-AF65-F5344CB8AC3E}">
        <p14:creationId xmlns:p14="http://schemas.microsoft.com/office/powerpoint/2010/main" val="390191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Me</a:t>
            </a:r>
          </a:p>
        </p:txBody>
      </p:sp>
      <p:sp>
        <p:nvSpPr>
          <p:cNvPr id="3" name="Text Placeholder 2"/>
          <p:cNvSpPr>
            <a:spLocks noGrp="1"/>
          </p:cNvSpPr>
          <p:nvPr>
            <p:ph type="body" sz="quarter" idx="13"/>
          </p:nvPr>
        </p:nvSpPr>
        <p:spPr>
          <a:xfrm>
            <a:off x="457200" y="1001775"/>
            <a:ext cx="8229600" cy="4197782"/>
          </a:xfrm>
        </p:spPr>
        <p:txBody>
          <a:bodyPr>
            <a:normAutofit/>
          </a:bodyPr>
          <a:lstStyle/>
          <a:p>
            <a:pPr lvl="1"/>
            <a:r>
              <a:rPr lang="en-US" dirty="0"/>
              <a:t>Graduated with computer science degree from University of North Texas in 2014</a:t>
            </a:r>
          </a:p>
          <a:p>
            <a:pPr lvl="1"/>
            <a:r>
              <a:rPr lang="en-US" dirty="0"/>
              <a:t>2 Years @ USAA (awesome place to work)</a:t>
            </a:r>
          </a:p>
          <a:p>
            <a:pPr lvl="1"/>
            <a:r>
              <a:rPr lang="en-US" dirty="0"/>
              <a:t>4 Months @ </a:t>
            </a:r>
            <a:r>
              <a:rPr lang="en-US" dirty="0" err="1"/>
              <a:t>Ethereum</a:t>
            </a:r>
            <a:r>
              <a:rPr lang="en-US" dirty="0"/>
              <a:t> Foundation/Independent Consultant</a:t>
            </a:r>
          </a:p>
          <a:p>
            <a:pPr lvl="1"/>
            <a:r>
              <a:rPr lang="en-US" dirty="0"/>
              <a:t>Working with </a:t>
            </a:r>
            <a:r>
              <a:rPr lang="en-US" dirty="0" err="1"/>
              <a:t>blockchain</a:t>
            </a:r>
            <a:r>
              <a:rPr lang="en-US" dirty="0"/>
              <a:t> technology for 5 years</a:t>
            </a:r>
          </a:p>
          <a:p>
            <a:pPr lvl="1"/>
            <a:r>
              <a:rPr lang="en-US" dirty="0"/>
              <a:t>1 wife (Laura) and 3 cats (Vivian, Fry, and </a:t>
            </a:r>
            <a:r>
              <a:rPr lang="en-US" dirty="0" err="1"/>
              <a:t>Leeloo</a:t>
            </a:r>
            <a:r>
              <a:rPr lang="en-US" dirty="0"/>
              <a:t>)</a:t>
            </a:r>
          </a:p>
        </p:txBody>
      </p:sp>
      <p:pic>
        <p:nvPicPr>
          <p:cNvPr id="4" name="Picture 3"/>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4653437" y="3803425"/>
            <a:ext cx="2286000" cy="2286000"/>
          </a:xfrm>
          <a:prstGeom prst="rect">
            <a:avLst/>
          </a:prstGeom>
        </p:spPr>
      </p:pic>
      <p:pic>
        <p:nvPicPr>
          <p:cNvPr id="5" name="Picture 4"/>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2263528" y="3803425"/>
            <a:ext cx="2493818" cy="2286000"/>
          </a:xfrm>
          <a:prstGeom prst="rect">
            <a:avLst/>
          </a:prstGeom>
        </p:spPr>
      </p:pic>
      <p:pic>
        <p:nvPicPr>
          <p:cNvPr id="6" name="Picture 5"/>
          <p:cNvPicPr>
            <a:picLocks noChangeAspect="1"/>
          </p:cNvPicPr>
          <p:nvPr/>
        </p:nvPicPr>
        <p:blipFill>
          <a:blip r:embed="rId4" cstate="hqprint">
            <a:extLst>
              <a:ext uri="{28A0092B-C50C-407E-A947-70E740481C1C}">
                <a14:useLocalDpi xmlns:a14="http://schemas.microsoft.com/office/drawing/2010/main"/>
              </a:ext>
            </a:extLst>
          </a:blip>
          <a:stretch>
            <a:fillRect/>
          </a:stretch>
        </p:blipFill>
        <p:spPr>
          <a:xfrm>
            <a:off x="6771492" y="3803425"/>
            <a:ext cx="2286000" cy="2286000"/>
          </a:xfrm>
          <a:prstGeom prst="rect">
            <a:avLst/>
          </a:prstGeom>
        </p:spPr>
      </p:pic>
      <p:pic>
        <p:nvPicPr>
          <p:cNvPr id="7" name="Picture 6"/>
          <p:cNvPicPr>
            <a:picLocks noChangeAspect="1"/>
          </p:cNvPicPr>
          <p:nvPr/>
        </p:nvPicPr>
        <p:blipFill>
          <a:blip r:embed="rId5" cstate="hqprint">
            <a:extLst>
              <a:ext uri="{28A0092B-C50C-407E-A947-70E740481C1C}">
                <a14:useLocalDpi xmlns:a14="http://schemas.microsoft.com/office/drawing/2010/main"/>
              </a:ext>
            </a:extLst>
          </a:blip>
          <a:stretch>
            <a:fillRect/>
          </a:stretch>
        </p:blipFill>
        <p:spPr>
          <a:xfrm>
            <a:off x="81437" y="3803425"/>
            <a:ext cx="2286000" cy="2286000"/>
          </a:xfrm>
          <a:prstGeom prst="rect">
            <a:avLst/>
          </a:prstGeom>
        </p:spPr>
      </p:pic>
    </p:spTree>
    <p:extLst>
      <p:ext uri="{BB962C8B-B14F-4D97-AF65-F5344CB8AC3E}">
        <p14:creationId xmlns:p14="http://schemas.microsoft.com/office/powerpoint/2010/main" val="2602553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ln w="12700">
                  <a:solidFill>
                    <a:sysClr val="windowText" lastClr="000000"/>
                  </a:solidFill>
                </a:ln>
                <a:solidFill>
                  <a:schemeClr val="bg1"/>
                </a:solidFill>
                <a:cs typeface="Tahoma (Headings)"/>
              </a:rPr>
              <a:t>What is this stuff and how did we get here?</a:t>
            </a:r>
          </a:p>
        </p:txBody>
      </p:sp>
    </p:spTree>
    <p:extLst>
      <p:ext uri="{BB962C8B-B14F-4D97-AF65-F5344CB8AC3E}">
        <p14:creationId xmlns:p14="http://schemas.microsoft.com/office/powerpoint/2010/main" val="2123121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Blockchain</a:t>
            </a:r>
            <a:endParaRPr lang="en-US" dirty="0"/>
          </a:p>
        </p:txBody>
      </p:sp>
      <p:sp>
        <p:nvSpPr>
          <p:cNvPr id="3" name="Text Placeholder 2"/>
          <p:cNvSpPr>
            <a:spLocks noGrp="1"/>
          </p:cNvSpPr>
          <p:nvPr>
            <p:ph type="body" sz="quarter" idx="13"/>
          </p:nvPr>
        </p:nvSpPr>
        <p:spPr>
          <a:xfrm>
            <a:off x="457200" y="1002890"/>
            <a:ext cx="8229600" cy="5132439"/>
          </a:xfrm>
        </p:spPr>
        <p:txBody>
          <a:bodyPr>
            <a:normAutofit/>
          </a:bodyPr>
          <a:lstStyle/>
          <a:p>
            <a:r>
              <a:rPr lang="en-US" dirty="0"/>
              <a:t>Decentralized, distributed database that keeps a permanent tamper-resistant record of all previous transactions.</a:t>
            </a:r>
          </a:p>
          <a:p>
            <a:endParaRPr lang="en-US" dirty="0"/>
          </a:p>
          <a:p>
            <a:pPr algn="r"/>
            <a:r>
              <a:rPr lang="en-US" b="1" dirty="0"/>
              <a:t>A truth machine that enables disintermediation.</a:t>
            </a:r>
          </a:p>
          <a:p>
            <a:endParaRPr lang="en-US" dirty="0"/>
          </a:p>
          <a:p>
            <a:r>
              <a:rPr lang="en-US" dirty="0"/>
              <a:t>3 Components:</a:t>
            </a:r>
          </a:p>
          <a:p>
            <a:pPr marL="457200" indent="-457200">
              <a:buFont typeface="Arial" panose="020B0604020202020204" pitchFamily="34" charset="0"/>
              <a:buChar char="•"/>
            </a:pPr>
            <a:r>
              <a:rPr lang="en-US" sz="2400" dirty="0"/>
              <a:t>Data Layer</a:t>
            </a:r>
          </a:p>
          <a:p>
            <a:pPr marL="457200" indent="-457200">
              <a:buFont typeface="Arial" panose="020B0604020202020204" pitchFamily="34" charset="0"/>
              <a:buChar char="•"/>
            </a:pPr>
            <a:r>
              <a:rPr lang="en-US" sz="2400" dirty="0"/>
              <a:t>Networking/Gossip Layer</a:t>
            </a:r>
          </a:p>
          <a:p>
            <a:pPr marL="457200" indent="-457200">
              <a:buFont typeface="Arial" panose="020B0604020202020204" pitchFamily="34" charset="0"/>
              <a:buChar char="•"/>
            </a:pPr>
            <a:r>
              <a:rPr lang="en-US" sz="2400" dirty="0"/>
              <a:t>Consensus Layer</a:t>
            </a:r>
          </a:p>
          <a:p>
            <a:endParaRPr lang="en-US" dirty="0"/>
          </a:p>
        </p:txBody>
      </p:sp>
    </p:spTree>
    <p:extLst>
      <p:ext uri="{BB962C8B-B14F-4D97-AF65-F5344CB8AC3E}">
        <p14:creationId xmlns:p14="http://schemas.microsoft.com/office/powerpoint/2010/main" val="203338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305960" y="412955"/>
            <a:ext cx="8513238" cy="5574889"/>
            <a:chOff x="810870" y="743596"/>
            <a:chExt cx="7553459" cy="4946378"/>
          </a:xfrm>
        </p:grpSpPr>
        <p:pic>
          <p:nvPicPr>
            <p:cNvPr id="6" name="Picture 2" descr="http://blockcon.co/wp-content/uploads/2016/06/How-Blockchain-works.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810870" y="743596"/>
              <a:ext cx="7395693" cy="48916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7" name="TextBox 6"/>
            <p:cNvSpPr txBox="1"/>
            <p:nvPr/>
          </p:nvSpPr>
          <p:spPr>
            <a:xfrm>
              <a:off x="6954093" y="5459142"/>
              <a:ext cx="1410236" cy="230832"/>
            </a:xfrm>
            <a:prstGeom prst="rect">
              <a:avLst/>
            </a:prstGeom>
            <a:noFill/>
          </p:spPr>
          <p:txBody>
            <a:bodyPr wrap="square" rtlCol="0">
              <a:spAutoFit/>
            </a:bodyPr>
            <a:lstStyle/>
            <a:p>
              <a:r>
                <a:rPr lang="en-US" sz="900" dirty="0"/>
                <a:t>Courtesy blockcon.co</a:t>
              </a:r>
            </a:p>
          </p:txBody>
        </p:sp>
      </p:grpSp>
    </p:spTree>
    <p:extLst>
      <p:ext uri="{BB962C8B-B14F-4D97-AF65-F5344CB8AC3E}">
        <p14:creationId xmlns:p14="http://schemas.microsoft.com/office/powerpoint/2010/main" val="1322874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Progress</a:t>
            </a:r>
          </a:p>
        </p:txBody>
      </p:sp>
      <p:grpSp>
        <p:nvGrpSpPr>
          <p:cNvPr id="4" name="Shape 118"/>
          <p:cNvGrpSpPr/>
          <p:nvPr/>
        </p:nvGrpSpPr>
        <p:grpSpPr>
          <a:xfrm>
            <a:off x="3902349" y="1558026"/>
            <a:ext cx="4764900" cy="1248900"/>
            <a:chOff x="113525" y="3711350"/>
            <a:chExt cx="4764900" cy="1248900"/>
          </a:xfrm>
        </p:grpSpPr>
        <p:sp>
          <p:nvSpPr>
            <p:cNvPr id="5" name="Shape 119"/>
            <p:cNvSpPr/>
            <p:nvPr/>
          </p:nvSpPr>
          <p:spPr>
            <a:xfrm>
              <a:off x="113525" y="3711350"/>
              <a:ext cx="4764900" cy="1248900"/>
            </a:xfrm>
            <a:prstGeom prst="roundRect">
              <a:avLst>
                <a:gd name="adj" fmla="val 16667"/>
              </a:avLst>
            </a:prstGeom>
            <a:solidFill>
              <a:srgbClr val="FFFF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6" name="Shape 120" descr="en-creating-p2sh-output.png"/>
            <p:cNvPicPr preferRelativeResize="0"/>
            <p:nvPr/>
          </p:nvPicPr>
          <p:blipFill>
            <a:blip r:embed="rId2">
              <a:alphaModFix/>
            </a:blip>
            <a:stretch>
              <a:fillRect/>
            </a:stretch>
          </p:blipFill>
          <p:spPr>
            <a:xfrm>
              <a:off x="220925" y="3801472"/>
              <a:ext cx="4573924" cy="1059625"/>
            </a:xfrm>
            <a:prstGeom prst="rect">
              <a:avLst/>
            </a:prstGeom>
            <a:noFill/>
            <a:ln>
              <a:noFill/>
            </a:ln>
          </p:spPr>
        </p:pic>
      </p:grpSp>
      <p:grpSp>
        <p:nvGrpSpPr>
          <p:cNvPr id="7" name="Shape 114"/>
          <p:cNvGrpSpPr/>
          <p:nvPr/>
        </p:nvGrpSpPr>
        <p:grpSpPr>
          <a:xfrm>
            <a:off x="4268235" y="3440278"/>
            <a:ext cx="4033127" cy="2139612"/>
            <a:chOff x="4957560" y="1187625"/>
            <a:chExt cx="4033127" cy="2139612"/>
          </a:xfrm>
        </p:grpSpPr>
        <p:sp>
          <p:nvSpPr>
            <p:cNvPr id="8" name="Shape 115"/>
            <p:cNvSpPr/>
            <p:nvPr/>
          </p:nvSpPr>
          <p:spPr>
            <a:xfrm>
              <a:off x="4985824" y="1187625"/>
              <a:ext cx="3976500" cy="2139600"/>
            </a:xfrm>
            <a:prstGeom prst="roundRect">
              <a:avLst>
                <a:gd name="adj" fmla="val 16667"/>
              </a:avLst>
            </a:prstGeom>
            <a:solidFill>
              <a:srgbClr val="EFEFE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9" name="Shape 116" descr="687474703a2f2f766974616c696b2e63612f66696c65732f65746865727472616e736974696f6e2e706e673f31"/>
            <p:cNvPicPr preferRelativeResize="0"/>
            <p:nvPr/>
          </p:nvPicPr>
          <p:blipFill>
            <a:blip r:embed="rId3" cstate="screen">
              <a:alphaModFix/>
              <a:extLst>
                <a:ext uri="{28A0092B-C50C-407E-A947-70E740481C1C}">
                  <a14:useLocalDpi xmlns:a14="http://schemas.microsoft.com/office/drawing/2010/main"/>
                </a:ext>
              </a:extLst>
            </a:blip>
            <a:stretch>
              <a:fillRect/>
            </a:stretch>
          </p:blipFill>
          <p:spPr>
            <a:xfrm>
              <a:off x="4957560" y="1187637"/>
              <a:ext cx="4033127" cy="2139599"/>
            </a:xfrm>
            <a:prstGeom prst="rect">
              <a:avLst/>
            </a:prstGeom>
            <a:noFill/>
            <a:ln>
              <a:noFill/>
            </a:ln>
          </p:spPr>
        </p:pic>
      </p:grpSp>
      <p:pic>
        <p:nvPicPr>
          <p:cNvPr id="1028" name="Picture 4" descr="http://www.canbike.org/public/images/030114/Bitcoin_Logo_Horizontal_Dark-4800px.png"/>
          <p:cNvPicPr>
            <a:picLocks noChangeAspect="1" noChangeArrowheads="1"/>
          </p:cNvPicPr>
          <p:nvPr/>
        </p:nvPicPr>
        <p:blipFill>
          <a:blip r:embed="rId4" cstate="hqprint">
            <a:extLst>
              <a:ext uri="{28A0092B-C50C-407E-A947-70E740481C1C}">
                <a14:useLocalDpi xmlns:a14="http://schemas.microsoft.com/office/drawing/2010/main"/>
              </a:ext>
            </a:extLst>
          </a:blip>
          <a:srcRect/>
          <a:stretch>
            <a:fillRect/>
          </a:stretch>
        </p:blipFill>
        <p:spPr bwMode="auto">
          <a:xfrm>
            <a:off x="457200" y="1891638"/>
            <a:ext cx="2743200" cy="57264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www.ethereum.org/images/logos/ETHEREUM-LOGO_LANDSCAPE_Black.png"/>
          <p:cNvPicPr>
            <a:picLocks noChangeAspect="1" noChangeArrowheads="1"/>
          </p:cNvPicPr>
          <p:nvPr/>
        </p:nvPicPr>
        <p:blipFill rotWithShape="1">
          <a:blip r:embed="rId5" cstate="hqprint">
            <a:extLst>
              <a:ext uri="{28A0092B-C50C-407E-A947-70E740481C1C}">
                <a14:useLocalDpi xmlns:a14="http://schemas.microsoft.com/office/drawing/2010/main"/>
              </a:ext>
            </a:extLst>
          </a:blip>
          <a:srcRect l="18613" t="35012" r="19806" b="32529"/>
          <a:stretch/>
        </p:blipFill>
        <p:spPr bwMode="auto">
          <a:xfrm>
            <a:off x="457200" y="4103411"/>
            <a:ext cx="2743200" cy="813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8267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Smart Contracts</a:t>
            </a:r>
          </a:p>
        </p:txBody>
      </p:sp>
      <p:sp>
        <p:nvSpPr>
          <p:cNvPr id="9" name="Text Placeholder 8"/>
          <p:cNvSpPr>
            <a:spLocks noGrp="1"/>
          </p:cNvSpPr>
          <p:nvPr>
            <p:ph type="body" sz="quarter" idx="13"/>
          </p:nvPr>
        </p:nvSpPr>
        <p:spPr>
          <a:xfrm>
            <a:off x="457200" y="1166813"/>
            <a:ext cx="8526222" cy="5003912"/>
          </a:xfrm>
        </p:spPr>
        <p:txBody>
          <a:bodyPr>
            <a:normAutofit/>
          </a:bodyPr>
          <a:lstStyle/>
          <a:p>
            <a:r>
              <a:rPr lang="en-US" dirty="0"/>
              <a:t>Self-enforceable, trustless pieces of code.</a:t>
            </a:r>
          </a:p>
          <a:p>
            <a:endParaRPr lang="en-US" dirty="0"/>
          </a:p>
          <a:p>
            <a:r>
              <a:rPr lang="en-US" i="1" dirty="0"/>
              <a:t>“Instead of just moving money, let’s put programs on the </a:t>
            </a:r>
            <a:r>
              <a:rPr lang="en-US" i="1" dirty="0" err="1"/>
              <a:t>blockchain</a:t>
            </a:r>
            <a:r>
              <a:rPr lang="en-US" i="1" dirty="0"/>
              <a:t>!”</a:t>
            </a:r>
          </a:p>
          <a:p>
            <a:endParaRPr lang="en-US" dirty="0"/>
          </a:p>
          <a:p>
            <a:r>
              <a:rPr lang="en-US" sz="2200" dirty="0"/>
              <a:t>Shares the </a:t>
            </a:r>
            <a:r>
              <a:rPr lang="en-US" sz="2200" dirty="0" err="1"/>
              <a:t>blockchain</a:t>
            </a:r>
            <a:r>
              <a:rPr lang="en-US" sz="2200" dirty="0"/>
              <a:t> benefits:</a:t>
            </a:r>
          </a:p>
          <a:p>
            <a:pPr marL="457200" indent="-457200">
              <a:buFont typeface="Arial" panose="020B0604020202020204" pitchFamily="34" charset="0"/>
              <a:buChar char="•"/>
            </a:pPr>
            <a:r>
              <a:rPr lang="en-US" sz="2200" dirty="0"/>
              <a:t>Permanency</a:t>
            </a:r>
          </a:p>
          <a:p>
            <a:pPr marL="457200" indent="-457200">
              <a:buFont typeface="Arial" panose="020B0604020202020204" pitchFamily="34" charset="0"/>
              <a:buChar char="•"/>
            </a:pPr>
            <a:r>
              <a:rPr lang="en-US" sz="2200" dirty="0"/>
              <a:t>Transparency</a:t>
            </a:r>
          </a:p>
          <a:p>
            <a:pPr marL="457200" indent="-457200">
              <a:buFont typeface="Arial" panose="020B0604020202020204" pitchFamily="34" charset="0"/>
              <a:buChar char="•"/>
            </a:pPr>
            <a:r>
              <a:rPr lang="en-US" sz="2200" dirty="0"/>
              <a:t>Security</a:t>
            </a:r>
          </a:p>
          <a:p>
            <a:pPr marL="457200" indent="-457200">
              <a:buFont typeface="Arial" panose="020B0604020202020204" pitchFamily="34" charset="0"/>
              <a:buChar char="•"/>
            </a:pPr>
            <a:r>
              <a:rPr lang="en-US" sz="2200" dirty="0"/>
              <a:t>Redundancy</a:t>
            </a:r>
          </a:p>
          <a:p>
            <a:pPr marL="457200" indent="-457200">
              <a:buFont typeface="Arial" panose="020B0604020202020204" pitchFamily="34" charset="0"/>
              <a:buChar char="•"/>
            </a:pPr>
            <a:r>
              <a:rPr lang="en-US" sz="2200" dirty="0"/>
              <a:t>Decentralization</a:t>
            </a:r>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4222021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ln w="12700">
                  <a:solidFill>
                    <a:sysClr val="windowText" lastClr="000000"/>
                  </a:solidFill>
                </a:ln>
                <a:solidFill>
                  <a:schemeClr val="bg1"/>
                </a:solidFill>
                <a:cs typeface="Tahoma (Headings)"/>
              </a:rPr>
              <a:t>How is </a:t>
            </a:r>
            <a:r>
              <a:rPr lang="en-US" dirty="0" err="1">
                <a:ln w="12700">
                  <a:solidFill>
                    <a:sysClr val="windowText" lastClr="000000"/>
                  </a:solidFill>
                </a:ln>
                <a:solidFill>
                  <a:schemeClr val="bg1"/>
                </a:solidFill>
                <a:cs typeface="Tahoma (Headings)"/>
              </a:rPr>
              <a:t>blockchain</a:t>
            </a:r>
            <a:r>
              <a:rPr lang="en-US" dirty="0">
                <a:ln w="12700">
                  <a:solidFill>
                    <a:sysClr val="windowText" lastClr="000000"/>
                  </a:solidFill>
                </a:ln>
                <a:solidFill>
                  <a:schemeClr val="bg1"/>
                </a:solidFill>
                <a:cs typeface="Tahoma (Headings)"/>
              </a:rPr>
              <a:t> being used?</a:t>
            </a:r>
          </a:p>
        </p:txBody>
      </p:sp>
    </p:spTree>
    <p:extLst>
      <p:ext uri="{BB962C8B-B14F-4D97-AF65-F5344CB8AC3E}">
        <p14:creationId xmlns:p14="http://schemas.microsoft.com/office/powerpoint/2010/main" val="1325514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 </a:t>
            </a:r>
            <a:r>
              <a:rPr lang="en-US" dirty="0" err="1"/>
              <a:t>IoT</a:t>
            </a:r>
            <a:r>
              <a:rPr lang="en-US" dirty="0"/>
              <a:t> and Rentable Assets</a:t>
            </a:r>
          </a:p>
        </p:txBody>
      </p:sp>
      <p:pic>
        <p:nvPicPr>
          <p:cNvPr id="4098" name="Picture 2" descr="http://lh3.googleusercontent.com/KlRtKquMDDaR5lLqLgO0THajUBE40sWVmiAXDI_CiwtsS_0-SD8qsE1YGSLcxEg1ubxaaUUG7KfZuVQbeiKztH7q7NNeLw=s1200"/>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717480" y="1047136"/>
            <a:ext cx="5709039" cy="4391568"/>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2"/>
          <p:cNvSpPr>
            <a:spLocks noGrp="1"/>
          </p:cNvSpPr>
          <p:nvPr>
            <p:ph type="body" sz="quarter" idx="13"/>
          </p:nvPr>
        </p:nvSpPr>
        <p:spPr>
          <a:xfrm>
            <a:off x="1898117" y="5468703"/>
            <a:ext cx="5347765" cy="554539"/>
          </a:xfrm>
        </p:spPr>
        <p:txBody>
          <a:bodyPr>
            <a:normAutofit/>
          </a:bodyPr>
          <a:lstStyle/>
          <a:p>
            <a:pPr algn="ctr"/>
            <a:r>
              <a:rPr lang="en-US" dirty="0"/>
              <a:t>Slock.it | @</a:t>
            </a:r>
            <a:r>
              <a:rPr lang="en-US" dirty="0" err="1"/>
              <a:t>SlockItProject</a:t>
            </a:r>
            <a:endParaRPr lang="en-US" dirty="0"/>
          </a:p>
        </p:txBody>
      </p:sp>
    </p:spTree>
    <p:extLst>
      <p:ext uri="{BB962C8B-B14F-4D97-AF65-F5344CB8AC3E}">
        <p14:creationId xmlns:p14="http://schemas.microsoft.com/office/powerpoint/2010/main" val="1414755330"/>
      </p:ext>
    </p:extLst>
  </p:cSld>
  <p:clrMapOvr>
    <a:masterClrMapping/>
  </p:clrMapOvr>
</p:sld>
</file>

<file path=ppt/theme/theme1.xml><?xml version="1.0" encoding="utf-8"?>
<a:theme xmlns:a="http://schemas.openxmlformats.org/drawingml/2006/main" name="Slide Master">
  <a:themeElements>
    <a:clrScheme name="ABI COLOR PALETTE">
      <a:dk1>
        <a:sysClr val="windowText" lastClr="000000"/>
      </a:dk1>
      <a:lt1>
        <a:sysClr val="window" lastClr="FFFFFF"/>
      </a:lt1>
      <a:dk2>
        <a:srgbClr val="46AEE6"/>
      </a:dk2>
      <a:lt2>
        <a:srgbClr val="E7E8E8"/>
      </a:lt2>
      <a:accent1>
        <a:srgbClr val="46AEE6"/>
      </a:accent1>
      <a:accent2>
        <a:srgbClr val="B5D424"/>
      </a:accent2>
      <a:accent3>
        <a:srgbClr val="F4841F"/>
      </a:accent3>
      <a:accent4>
        <a:srgbClr val="EF4135"/>
      </a:accent4>
      <a:accent5>
        <a:srgbClr val="F6CD3C"/>
      </a:accent5>
      <a:accent6>
        <a:srgbClr val="0C6198"/>
      </a:accent6>
      <a:hlink>
        <a:srgbClr val="0C6198"/>
      </a:hlink>
      <a:folHlink>
        <a:srgbClr val="57555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3852</TotalTime>
  <Words>430</Words>
  <Application>Microsoft Office PowerPoint</Application>
  <PresentationFormat>On-screen Show (4:3)</PresentationFormat>
  <Paragraphs>62</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Lucida Grande</vt:lpstr>
      <vt:lpstr>Tahoma (Headings)</vt:lpstr>
      <vt:lpstr>Wingdings</vt:lpstr>
      <vt:lpstr>Slide Master</vt:lpstr>
      <vt:lpstr>An Introduction to Blockchain and Smart Contract Technology</vt:lpstr>
      <vt:lpstr>About Me</vt:lpstr>
      <vt:lpstr>What is this stuff and how did we get here?</vt:lpstr>
      <vt:lpstr>Blockchain</vt:lpstr>
      <vt:lpstr>PowerPoint Presentation</vt:lpstr>
      <vt:lpstr>Progress</vt:lpstr>
      <vt:lpstr>Smart Contracts</vt:lpstr>
      <vt:lpstr>How is blockchain being used?</vt:lpstr>
      <vt:lpstr>Example 1: IoT and Rentable Assets</vt:lpstr>
      <vt:lpstr>Example 2: Transparent Voting</vt:lpstr>
      <vt:lpstr>Example 3: Transparent Asset Tracking</vt:lpstr>
      <vt:lpstr>Opportunities</vt:lpstr>
      <vt:lpstr>How Do I Get Started?</vt:lpstr>
      <vt:lpstr>Women in Blockchain</vt:lpstr>
      <vt:lpstr>From a Woman Blockchainer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Lindsay Nofelt</dc:creator>
  <cp:lastModifiedBy>User</cp:lastModifiedBy>
  <cp:revision>115</cp:revision>
  <dcterms:created xsi:type="dcterms:W3CDTF">2015-09-15T20:21:55Z</dcterms:created>
  <dcterms:modified xsi:type="dcterms:W3CDTF">2016-10-21T07:26:42Z</dcterms:modified>
</cp:coreProperties>
</file>