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276" r:id="rId4"/>
    <p:sldId id="292" r:id="rId5"/>
    <p:sldId id="279" r:id="rId6"/>
    <p:sldId id="277" r:id="rId7"/>
    <p:sldId id="280" r:id="rId8"/>
    <p:sldId id="294" r:id="rId9"/>
    <p:sldId id="284" r:id="rId10"/>
    <p:sldId id="285" r:id="rId11"/>
    <p:sldId id="296" r:id="rId12"/>
    <p:sldId id="297" r:id="rId13"/>
    <p:sldId id="298" r:id="rId14"/>
    <p:sldId id="299" r:id="rId15"/>
    <p:sldId id="302" r:id="rId16"/>
    <p:sldId id="303" r:id="rId17"/>
    <p:sldId id="300" r:id="rId18"/>
    <p:sldId id="301" r:id="rId19"/>
    <p:sldId id="305" r:id="rId20"/>
    <p:sldId id="306" r:id="rId21"/>
    <p:sldId id="304" r:id="rId22"/>
    <p:sldId id="307" r:id="rId23"/>
    <p:sldId id="270" r:id="rId24"/>
    <p:sldId id="290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91" autoAdjust="0"/>
  </p:normalViewPr>
  <p:slideViewPr>
    <p:cSldViewPr snapToGrid="0">
      <p:cViewPr varScale="1">
        <p:scale>
          <a:sx n="54" d="100"/>
          <a:sy n="54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8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85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6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8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44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77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07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94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76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31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58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13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44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8" name="Shape 4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7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4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3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8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1"/>
            <a:ext cx="14716127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6673453" y="8425160"/>
            <a:ext cx="11037096" cy="564358"/>
          </a:xfrm>
          <a:prstGeom prst="rect">
            <a:avLst/>
          </a:prstGeom>
        </p:spPr>
        <p:txBody>
          <a:bodyPr lIns="53577" tIns="53577" rIns="53577" bIns="53577"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814916" indent="-370416" algn="ctr">
              <a:spcBef>
                <a:spcPts val="0"/>
              </a:spcBef>
              <a:defRPr sz="3000"/>
            </a:lvl2pPr>
            <a:lvl3pPr marL="1259416" indent="-370416" algn="ctr">
              <a:spcBef>
                <a:spcPts val="0"/>
              </a:spcBef>
              <a:defRPr sz="3000"/>
            </a:lvl3pPr>
            <a:lvl4pPr marL="1703916" indent="-370416" algn="ctr">
              <a:spcBef>
                <a:spcPts val="0"/>
              </a:spcBef>
              <a:defRPr sz="3000"/>
            </a:lvl4pPr>
            <a:lvl5pPr marL="2148416" indent="-370416" algn="ctr"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3"/>
          </p:nvPr>
        </p:nvSpPr>
        <p:spPr>
          <a:xfrm>
            <a:off x="6673453" y="6142135"/>
            <a:ext cx="11037096" cy="869158"/>
          </a:xfrm>
          <a:prstGeom prst="rect">
            <a:avLst/>
          </a:prstGeom>
        </p:spPr>
        <p:txBody>
          <a:bodyPr lIns="53577" tIns="53577" rIns="53577" bIns="53577"/>
          <a:lstStyle/>
          <a:p>
            <a:pPr marL="0" indent="0" algn="ctr" defTabSz="578358">
              <a:spcBef>
                <a:spcPts val="0"/>
              </a:spcBef>
              <a:buSzTx/>
              <a:buNone/>
              <a:defRPr sz="495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70029" y="11472416"/>
            <a:ext cx="430549" cy="437357"/>
          </a:xfrm>
          <a:prstGeom prst="rect">
            <a:avLst/>
          </a:prstGeom>
        </p:spPr>
        <p:txBody>
          <a:bodyPr lIns="53577" tIns="53577" rIns="53577" bIns="53577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7"/>
            <a:ext cx="13751721" cy="83224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7" cy="158948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7"/>
            <a:ext cx="7500939" cy="115728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4"/>
            <a:ext cx="7500939" cy="57685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9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9" cy="8840393"/>
          </a:xfrm>
          <a:prstGeom prst="rect">
            <a:avLst/>
          </a:prstGeom>
        </p:spPr>
        <p:txBody>
          <a:bodyPr/>
          <a:lstStyle>
            <a:lvl1pPr marL="465363" indent="-465363">
              <a:spcBef>
                <a:spcPts val="3200"/>
              </a:spcBef>
              <a:defRPr sz="3800"/>
            </a:lvl1pPr>
            <a:lvl2pPr marL="808263" indent="-465363">
              <a:spcBef>
                <a:spcPts val="3200"/>
              </a:spcBef>
              <a:defRPr sz="3800"/>
            </a:lvl2pPr>
            <a:lvl3pPr marL="1151164" indent="-465363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9" cy="5304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5"/>
            <a:ext cx="7500940" cy="5304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5"/>
            <a:ext cx="7500939" cy="112156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4833937" y="8947546"/>
            <a:ext cx="14716127" cy="6607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839610" indent="-395111" algn="ctr">
              <a:spcBef>
                <a:spcPts val="0"/>
              </a:spcBef>
              <a:defRPr sz="3200"/>
            </a:lvl2pPr>
            <a:lvl3pPr marL="1284110" indent="-395110" algn="ctr">
              <a:spcBef>
                <a:spcPts val="0"/>
              </a:spcBef>
              <a:defRPr sz="3200"/>
            </a:lvl3pPr>
            <a:lvl4pPr marL="1728610" indent="-395110" algn="ctr">
              <a:spcBef>
                <a:spcPts val="0"/>
              </a:spcBef>
              <a:defRPr sz="3200"/>
            </a:lvl4pPr>
            <a:lvl5pPr marL="2173110" indent="-395110" algn="ctr">
              <a:spcBef>
                <a:spcPts val="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4833937" y="6000353"/>
            <a:ext cx="14716128" cy="9652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2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673453" y="3442394"/>
            <a:ext cx="11037096" cy="3482580"/>
          </a:xfrm>
          <a:prstGeom prst="rect">
            <a:avLst/>
          </a:prstGeom>
        </p:spPr>
        <p:txBody>
          <a:bodyPr lIns="53577" tIns="53577" rIns="53577" bIns="53577" anchor="b"/>
          <a:lstStyle>
            <a:lvl1pPr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6673453" y="7018734"/>
            <a:ext cx="11037096" cy="1192115"/>
          </a:xfrm>
          <a:prstGeom prst="rect">
            <a:avLst/>
          </a:prstGeom>
        </p:spPr>
        <p:txBody>
          <a:bodyPr lIns="53577" tIns="53577" rIns="53577" bIns="53577"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9" y="11472416"/>
            <a:ext cx="430549" cy="437357"/>
          </a:xfrm>
          <a:prstGeom prst="rect">
            <a:avLst/>
          </a:prstGeom>
        </p:spPr>
        <p:txBody>
          <a:bodyPr lIns="53577" tIns="53577" rIns="53577" bIns="53577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2" r:id="rId10"/>
  </p:sldLayoutIdLst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061860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506360" marR="0" indent="-61736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950860" marR="0" indent="-61736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395360" marR="0" indent="-61736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839860" marR="0" indent="-61736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84361" marR="0" indent="-61736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728861" marR="0" indent="-61736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73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19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3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5362" y="-172624"/>
            <a:ext cx="4636638" cy="463663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>
            <a:spLocks noGrp="1"/>
          </p:cNvSpPr>
          <p:nvPr>
            <p:ph type="ctrTitle"/>
          </p:nvPr>
        </p:nvSpPr>
        <p:spPr>
          <a:xfrm>
            <a:off x="3214792" y="10895886"/>
            <a:ext cx="18117778" cy="275174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4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Hudson Jameson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249061" y="5015314"/>
            <a:ext cx="16013379" cy="335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Autofit/>
          </a:bodyPr>
          <a:lstStyle>
            <a:lvl1pPr>
              <a:defRPr sz="8400">
                <a:solidFill>
                  <a:srgbClr val="FFFFFF"/>
                </a:solidFill>
              </a:defRPr>
            </a:lvl1pPr>
          </a:lstStyle>
          <a:p>
            <a:r>
              <a:rPr lang="en-US" sz="1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 to Solidity</a:t>
            </a:r>
          </a:p>
          <a:p>
            <a:r>
              <a:rPr lang="en-US" sz="7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2017 Edition</a:t>
            </a:r>
            <a:endParaRPr sz="7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9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9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2" animBg="1" advAuto="0"/>
      <p:bldP spid="138" grpId="3" animBg="1" advAuto="0"/>
      <p:bldP spid="139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865973" y="664701"/>
            <a:ext cx="21105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ERC20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973" y="3958568"/>
            <a:ext cx="22646540" cy="49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9DB73-71C7-40AD-8E35-FE04DA3A4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06" y="372926"/>
            <a:ext cx="19507200" cy="12128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8A2F06-5C38-433E-9CDF-3266B784DDAB}"/>
              </a:ext>
            </a:extLst>
          </p:cNvPr>
          <p:cNvSpPr/>
          <p:nvPr/>
        </p:nvSpPr>
        <p:spPr>
          <a:xfrm>
            <a:off x="3003176" y="12524355"/>
            <a:ext cx="180190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https://consensys.github.io/smart-contract-best-practices/</a:t>
            </a:r>
          </a:p>
        </p:txBody>
      </p:sp>
    </p:spTree>
    <p:extLst>
      <p:ext uri="{BB962C8B-B14F-4D97-AF65-F5344CB8AC3E}">
        <p14:creationId xmlns:p14="http://schemas.microsoft.com/office/powerpoint/2010/main" val="169667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EBDAE-4FFD-4163-BC96-4022B4D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Software Combo</a:t>
            </a: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2A63B132-4C1D-417E-B37A-0F2A5B87A0C3}"/>
              </a:ext>
            </a:extLst>
          </p:cNvPr>
          <p:cNvSpPr/>
          <p:nvPr/>
        </p:nvSpPr>
        <p:spPr>
          <a:xfrm>
            <a:off x="7691718" y="3661172"/>
            <a:ext cx="8606118" cy="8606118"/>
          </a:xfrm>
          <a:prstGeom prst="hear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E114AB-4830-4222-99DB-009F18FCC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06536" y="4257045"/>
            <a:ext cx="3182470" cy="3182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54A7A2-4D06-4A9D-8B33-834CAD36D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1346" y="4965791"/>
            <a:ext cx="2703171" cy="2473724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FC44F531-E558-4B33-BF63-9AC6799F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6816" y="8349687"/>
            <a:ext cx="4309196" cy="1169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8677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EDA5E4-DC32-4230-8672-17E0252B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054" y="382794"/>
            <a:ext cx="16132374" cy="12832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24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60DFBB-E7A1-4C0F-A080-F33D35CFA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59" y="1219200"/>
            <a:ext cx="23969052" cy="11235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894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59734-53A6-4FED-B4CB-06B41C16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" y="1219199"/>
            <a:ext cx="23969052" cy="11235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4.png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4951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6B0A7-042D-41FD-8946-C3034396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898" y="322881"/>
            <a:ext cx="17064008" cy="12892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68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2F95C8-94E3-45C1-9133-2EED4F819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129" y="2326657"/>
            <a:ext cx="19023106" cy="8601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E79CE-D4D0-4951-8C59-3778E2FC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420" y="194474"/>
            <a:ext cx="16639534" cy="12639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259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AC9111-2131-4845-822B-A4D2D7B4C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40" y="394447"/>
            <a:ext cx="16041536" cy="12439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220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3">
            <a:extLst>
              <a:ext uri="{FF2B5EF4-FFF2-40B4-BE49-F238E27FC236}">
                <a16:creationId xmlns:a16="http://schemas.microsoft.com/office/drawing/2014/main" id="{C890AB60-59AE-4C44-939F-1A0E4F3FF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8770" y="5552765"/>
            <a:ext cx="7770430" cy="69184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4000" b="1" dirty="0"/>
              <a:t>Hudson Jameson</a:t>
            </a:r>
          </a:p>
          <a:p>
            <a:pPr indent="0">
              <a:buNone/>
            </a:pPr>
            <a:br>
              <a:rPr lang="en" dirty="0"/>
            </a:br>
            <a:r>
              <a:rPr lang="en" dirty="0"/>
              <a:t>Cryptocurrency/blockchain space since 2011.</a:t>
            </a:r>
          </a:p>
          <a:p>
            <a:pPr indent="0">
              <a:buNone/>
            </a:pPr>
            <a:r>
              <a:rPr lang="en" dirty="0"/>
              <a:t>USAA: 2014-2016</a:t>
            </a:r>
          </a:p>
          <a:p>
            <a:pPr indent="0">
              <a:buNone/>
            </a:pPr>
            <a:r>
              <a:rPr lang="en" dirty="0"/>
              <a:t>Ethereum Foundation: 2016-current</a:t>
            </a:r>
          </a:p>
          <a:p>
            <a:pPr indent="0">
              <a:buNone/>
            </a:pPr>
            <a:r>
              <a:rPr lang="en" dirty="0"/>
              <a:t>Oaken Innovations: 2016-current</a:t>
            </a:r>
          </a:p>
          <a:p>
            <a:pPr indent="0">
              <a:buNone/>
            </a:pPr>
            <a:r>
              <a:rPr lang="en" dirty="0"/>
              <a:t>1 Wife &amp; 3 Cats</a:t>
            </a:r>
          </a:p>
        </p:txBody>
      </p:sp>
      <p:pic>
        <p:nvPicPr>
          <p:cNvPr id="10" name="Shape 74" descr="fry.jpg">
            <a:extLst>
              <a:ext uri="{FF2B5EF4-FFF2-40B4-BE49-F238E27FC236}">
                <a16:creationId xmlns:a16="http://schemas.microsoft.com/office/drawing/2014/main" id="{B51B0389-7067-43EA-8F0B-C88A5C700449}"/>
              </a:ext>
            </a:extLst>
          </p:cNvPr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03776" y="6930069"/>
            <a:ext cx="5440240" cy="55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75">
            <a:extLst>
              <a:ext uri="{FF2B5EF4-FFF2-40B4-BE49-F238E27FC236}">
                <a16:creationId xmlns:a16="http://schemas.microsoft.com/office/drawing/2014/main" id="{D81E2F02-86C1-46B5-8A80-316AA119CCAA}"/>
              </a:ext>
            </a:extLst>
          </p:cNvPr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54087" y="1170076"/>
            <a:ext cx="5440240" cy="544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76">
            <a:extLst>
              <a:ext uri="{FF2B5EF4-FFF2-40B4-BE49-F238E27FC236}">
                <a16:creationId xmlns:a16="http://schemas.microsoft.com/office/drawing/2014/main" id="{2C0AFE8B-86AB-4659-A8DE-4BAA7D8348B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776" y="1170076"/>
            <a:ext cx="5440240" cy="544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77">
            <a:extLst>
              <a:ext uri="{FF2B5EF4-FFF2-40B4-BE49-F238E27FC236}">
                <a16:creationId xmlns:a16="http://schemas.microsoft.com/office/drawing/2014/main" id="{EAC51D48-B89B-4016-B03B-0FFA1B9644C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55619" y="7030888"/>
            <a:ext cx="5440240" cy="544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78" descr="headshot.jpg">
            <a:extLst>
              <a:ext uri="{FF2B5EF4-FFF2-40B4-BE49-F238E27FC236}">
                <a16:creationId xmlns:a16="http://schemas.microsoft.com/office/drawing/2014/main" id="{4C923B6C-EB54-4DC5-9BAF-3C92C469959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60179" y="1170076"/>
            <a:ext cx="4132291" cy="4132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94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C16C4A-D401-47B2-9FA8-1BA88B99F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52" y="537882"/>
            <a:ext cx="23687226" cy="11707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58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763E0C-9B6E-414E-BC72-C48480DDF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186" y="4972473"/>
            <a:ext cx="8252500" cy="35155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86E29B-5335-4D43-BEFE-111B049E2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4327" y="2362206"/>
            <a:ext cx="9517083" cy="87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07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3E01FD-6071-4CCE-AC49-BF5BC8EB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93" y="1540808"/>
            <a:ext cx="13195207" cy="102841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13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678" y="935283"/>
            <a:ext cx="11042599" cy="1375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IDEs &amp; Integrations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30141" y="953417"/>
            <a:ext cx="4446207" cy="1375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Tools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192000" y="940482"/>
            <a:ext cx="0" cy="1183503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 descr="https://upload.wikimedia.org/wikipedia/commons/thumb/9/9f/Vimlogo.svg/1022px-Vim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178" y="10553819"/>
            <a:ext cx="182522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rgoemacs.org/emacs/emacs_logo/emacs_logo_no_bor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576" y="10489519"/>
            <a:ext cx="266039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camo.githubusercontent.com/26fc099e66f5835e6ef2d797e2650b758adbbd94/687474703a2f2f633735383438322e7238322e6366322e7261636b63646e2e636f6d2f7375626c696d655f746578745f69636f6e5f32313831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43470" y="21831854"/>
            <a:ext cx="382215" cy="3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13484839" y="2710792"/>
            <a:ext cx="4005819" cy="2050284"/>
            <a:chOff x="19460336" y="3098209"/>
            <a:chExt cx="4343400" cy="2114186"/>
          </a:xfrm>
        </p:grpSpPr>
        <p:pic>
          <p:nvPicPr>
            <p:cNvPr id="1034" name="Picture 10" descr="https://raw.githubusercontent.com/raineorshine/solgraph/master/examp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0336" y="3736020"/>
              <a:ext cx="4343400" cy="147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60336" y="3098209"/>
              <a:ext cx="1638095" cy="485714"/>
            </a:xfrm>
            <a:prstGeom prst="rect">
              <a:avLst/>
            </a:prstGeom>
          </p:spPr>
        </p:pic>
      </p:grpSp>
      <p:pic>
        <p:nvPicPr>
          <p:cNvPr id="1038" name="Picture 14" descr="https://camo.githubusercontent.com/26fc099e66f5835e6ef2d797e2650b758adbbd94/687474703a2f2f633735383438322e7238322e6366322e7261636b63646e2e636f6d2f7375626c696d655f746578745f69636f6e5f323138312e706e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9802" y="104895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loud.githubusercontent.com/assets/12758282/18283522/4b206522-7483-11e6-9bcd-2a70ebc8cfd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35958" y="5721991"/>
            <a:ext cx="3554700" cy="9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s://upload.wikimedia.org/wikipedia/commons/thumb/8/80/Atom_editor_logo.svg/2000px-Atom_editor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137" y="10648486"/>
            <a:ext cx="199650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jtower.com/wp-content/uploads/2015/06/visual-studio-2013-logo.png"/>
          <p:cNvPicPr>
            <a:picLocks noChangeAspect="1" noChangeArrowheads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08" t="7980" r="10214" b="7097"/>
          <a:stretch/>
        </p:blipFill>
        <p:spPr bwMode="auto">
          <a:xfrm>
            <a:off x="912113" y="7028558"/>
            <a:ext cx="4946854" cy="260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User\AppData\Local\Temp\SNAGHTML1af518e8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475" y="2753138"/>
            <a:ext cx="29337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9691619" y="5737997"/>
            <a:ext cx="31454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b="1" dirty="0" err="1">
                <a:solidFill>
                  <a:srgbClr val="333333"/>
                </a:solidFill>
                <a:latin typeface="-apple-system"/>
              </a:rPr>
              <a:t>evmdis</a:t>
            </a:r>
            <a:br>
              <a:rPr lang="en-US" sz="3600" b="1" dirty="0">
                <a:solidFill>
                  <a:srgbClr val="333333"/>
                </a:solidFill>
                <a:latin typeface="-apple-system"/>
              </a:rPr>
            </a:br>
            <a:r>
              <a:rPr lang="en-US" sz="2400" b="1" dirty="0">
                <a:solidFill>
                  <a:srgbClr val="333333"/>
                </a:solidFill>
                <a:latin typeface="-apple-system"/>
              </a:rPr>
              <a:t>(EVM Disassembler)</a:t>
            </a:r>
          </a:p>
        </p:txBody>
      </p:sp>
      <p:pic>
        <p:nvPicPr>
          <p:cNvPr id="1048" name="Picture 24" descr="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04473" y="7725220"/>
            <a:ext cx="2119706" cy="20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20204473" y="10891136"/>
            <a:ext cx="28023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b="1" dirty="0" err="1">
                <a:solidFill>
                  <a:srgbClr val="333333"/>
                </a:solidFill>
                <a:latin typeface="-apple-system"/>
              </a:rPr>
              <a:t>Populus</a:t>
            </a:r>
            <a:br>
              <a:rPr lang="en-US" sz="3600" b="1" dirty="0">
                <a:solidFill>
                  <a:srgbClr val="333333"/>
                </a:solidFill>
                <a:latin typeface="-apple-system"/>
              </a:rPr>
            </a:br>
            <a:r>
              <a:rPr lang="en-US" sz="2400" b="1" dirty="0">
                <a:solidFill>
                  <a:srgbClr val="333333"/>
                </a:solidFill>
                <a:latin typeface="-apple-system"/>
              </a:rPr>
              <a:t>(</a:t>
            </a:r>
            <a:r>
              <a:rPr lang="en-US" sz="2400" b="1" dirty="0" err="1">
                <a:solidFill>
                  <a:srgbClr val="333333"/>
                </a:solidFill>
                <a:latin typeface="-apple-system"/>
              </a:rPr>
              <a:t>Dapp</a:t>
            </a:r>
            <a:r>
              <a:rPr lang="en-US" sz="2400" b="1" dirty="0">
                <a:solidFill>
                  <a:srgbClr val="333333"/>
                </a:solidFill>
                <a:latin typeface="-apple-system"/>
              </a:rPr>
              <a:t> framework)</a:t>
            </a:r>
          </a:p>
        </p:txBody>
      </p:sp>
      <p:pic>
        <p:nvPicPr>
          <p:cNvPr id="27" name="image4.png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2" descr="Embark">
            <a:extLst>
              <a:ext uri="{FF2B5EF4-FFF2-40B4-BE49-F238E27FC236}">
                <a16:creationId xmlns:a16="http://schemas.microsoft.com/office/drawing/2014/main" id="{C29E4DC3-57DD-411F-82A5-ADB09FDA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58343" y="7329316"/>
            <a:ext cx="2560328" cy="305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5AF85FF-9A17-47B6-91C1-3FE97DBFE1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8091" y="2479799"/>
            <a:ext cx="3999771" cy="3999771"/>
          </a:xfrm>
          <a:prstGeom prst="rect">
            <a:avLst/>
          </a:prstGeom>
        </p:spPr>
      </p:pic>
      <p:pic>
        <p:nvPicPr>
          <p:cNvPr id="7" name="Picture 4" descr="https://dl2.macupdate.com/images/icons256/30563.png?d=1505335450">
            <a:extLst>
              <a:ext uri="{FF2B5EF4-FFF2-40B4-BE49-F238E27FC236}">
                <a16:creationId xmlns:a16="http://schemas.microsoft.com/office/drawing/2014/main" id="{F718DA90-8514-4956-B3FC-D8B486D9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0334" y="74643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4295D-9275-4047-B91E-D33509FC50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625086" y="11045984"/>
            <a:ext cx="5826843" cy="8444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5954341" y="760492"/>
            <a:ext cx="12054874" cy="27886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 Started Today!</a:t>
            </a:r>
          </a:p>
          <a:p>
            <a:pPr marL="0" indent="0" algn="ctr">
              <a:buNone/>
            </a:pPr>
            <a:endParaRPr lang="en-US" sz="9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023788" y="11359286"/>
            <a:ext cx="23469600" cy="223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Autofit/>
          </a:bodyPr>
          <a:lstStyle>
            <a:lvl1pPr marL="465363" marR="0" indent="-465363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08263" marR="0" indent="-465363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51164" marR="0" indent="-465363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494064" marR="0" indent="-465364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836964" marR="0" indent="-465364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839860" marR="0" indent="-61736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284361" marR="0" indent="-61736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728861" marR="0" indent="-61736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173361" marR="0" indent="-617361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algn="ctr" hangingPunct="1">
              <a:buNone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Slides: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hudsonjameson.com/</a:t>
            </a:r>
            <a:r>
              <a:rPr lang="en-US" sz="4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speakingengagements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</a:p>
          <a:p>
            <a:pPr marL="0" indent="0" algn="ctr" hangingPunct="1">
              <a:buNone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Twitter: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@</a:t>
            </a:r>
            <a:r>
              <a:rPr lang="en-US" sz="4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hudsonjameson</a:t>
            </a:r>
            <a:endParaRPr lang="en-US" sz="4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ctr" hangingPunct="1">
              <a:buNone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Reddit: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/u/</a:t>
            </a:r>
            <a:r>
              <a:rPr lang="en-US" sz="4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souptacular</a:t>
            </a:r>
            <a:endParaRPr lang="en-US" sz="4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ctr" hangingPunct="1">
              <a:buFontTx/>
              <a:buNone/>
            </a:pPr>
            <a:endParaRPr lang="en-US" sz="9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A3031-1654-4C15-88DD-4262B8DC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32091" y="2703217"/>
            <a:ext cx="3466468" cy="6677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EDDC9-7822-40BE-8B8F-3C5B33EDE524}"/>
              </a:ext>
            </a:extLst>
          </p:cNvPr>
          <p:cNvSpPr/>
          <p:nvPr/>
        </p:nvSpPr>
        <p:spPr>
          <a:xfrm>
            <a:off x="5954341" y="2935957"/>
            <a:ext cx="62574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135639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696" y="52505"/>
            <a:ext cx="15609094" cy="3036095"/>
          </a:xfrm>
        </p:spPr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157142" y="5725994"/>
            <a:ext cx="12054874" cy="2594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</a:t>
            </a:r>
            <a:r>
              <a:rPr lang="en-US" sz="9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level language for </a:t>
            </a:r>
            <a:r>
              <a:rPr lang="en-US" sz="9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Ethereum</a:t>
            </a:r>
            <a:r>
              <a:rPr lang="en-US" sz="9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contracts.</a:t>
            </a:r>
          </a:p>
        </p:txBody>
      </p:sp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9740" y="1961379"/>
            <a:ext cx="5255165" cy="1012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37771-121D-4E94-8F13-67AD9A661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2706" y="2277036"/>
            <a:ext cx="14620812" cy="65007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52598E-C645-40C6-921F-1F2B1A66BA6A}"/>
              </a:ext>
            </a:extLst>
          </p:cNvPr>
          <p:cNvSpPr/>
          <p:nvPr/>
        </p:nvSpPr>
        <p:spPr>
          <a:xfrm>
            <a:off x="4392706" y="9351541"/>
            <a:ext cx="1568831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noFill/>
                  <a:prstDash val="solid"/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many high level languages does Ethereum have? (Include defunct/deprecated, but not EWASM) </a:t>
            </a:r>
          </a:p>
        </p:txBody>
      </p:sp>
    </p:spTree>
    <p:extLst>
      <p:ext uri="{BB962C8B-B14F-4D97-AF65-F5344CB8AC3E}">
        <p14:creationId xmlns:p14="http://schemas.microsoft.com/office/powerpoint/2010/main" val="361222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276475" y="10348956"/>
            <a:ext cx="20617541" cy="13854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Contracts are like </a:t>
            </a:r>
            <a:r>
              <a:rPr lang="en-US" sz="8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classes</a:t>
            </a:r>
            <a:r>
              <a:rPr lang="en-US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</p:txBody>
      </p:sp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64" y="4362945"/>
            <a:ext cx="19343217" cy="4760007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25341" y="668730"/>
            <a:ext cx="22873632" cy="25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Autofit/>
          </a:bodyPr>
          <a:lstStyle>
            <a:lvl1pPr marL="465363" marR="0" indent="-465363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08263" marR="0" indent="-465363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51164" marR="0" indent="-465363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494064" marR="0" indent="-465364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836964" marR="0" indent="-465364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839860" marR="0" indent="-61736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284361" marR="0" indent="-61736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728861" marR="0" indent="-61736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173361" marR="0" indent="-617361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algn="ctr" hangingPunct="1">
              <a:buFontTx/>
              <a:buNone/>
            </a:pPr>
            <a:r>
              <a:rPr lang="en-US" sz="9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It looks like </a:t>
            </a:r>
            <a:r>
              <a:rPr lang="en-US" sz="92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Javascript</a:t>
            </a:r>
            <a:r>
              <a:rPr lang="en-US" sz="9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(with types).</a:t>
            </a:r>
          </a:p>
        </p:txBody>
      </p:sp>
    </p:spTree>
    <p:extLst>
      <p:ext uri="{BB962C8B-B14F-4D97-AF65-F5344CB8AC3E}">
        <p14:creationId xmlns:p14="http://schemas.microsoft.com/office/powerpoint/2010/main" val="205011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786215" y="9270743"/>
            <a:ext cx="23236014" cy="3187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Once deployed to the EVM, code is completely isolated and cannot reach outside of the EVM.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7901" y="664701"/>
            <a:ext cx="211052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 is compiled to the</a:t>
            </a:r>
          </a:p>
          <a:p>
            <a:r>
              <a:rPr lang="en-US" sz="80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Ethereum</a:t>
            </a:r>
            <a:r>
              <a:rPr lang="en-US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Virtual Machine (EVM).</a:t>
            </a:r>
            <a:br>
              <a:rPr lang="en-US" sz="8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endParaRPr lang="en-US" sz="8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67364" y="4450353"/>
            <a:ext cx="574227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EVM</a:t>
            </a:r>
          </a:p>
        </p:txBody>
      </p:sp>
    </p:spTree>
    <p:extLst>
      <p:ext uri="{BB962C8B-B14F-4D97-AF65-F5344CB8AC3E}">
        <p14:creationId xmlns:p14="http://schemas.microsoft.com/office/powerpoint/2010/main" val="49571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865973" y="10156120"/>
            <a:ext cx="23236014" cy="3187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Hard to make sure they are secure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65973" y="664701"/>
            <a:ext cx="21105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Easy to write contracts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5347" y="2692406"/>
            <a:ext cx="12897853" cy="73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52598E-C645-40C6-921F-1F2B1A66BA6A}"/>
              </a:ext>
            </a:extLst>
          </p:cNvPr>
          <p:cNvSpPr/>
          <p:nvPr/>
        </p:nvSpPr>
        <p:spPr>
          <a:xfrm>
            <a:off x="753076" y="8078553"/>
            <a:ext cx="946673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noFill/>
                  <a:prstDash val="solid"/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many high level languages does Ethereum have?</a:t>
            </a:r>
          </a:p>
          <a:p>
            <a:r>
              <a:rPr lang="en-US" sz="5400" b="1" dirty="0">
                <a:ln w="22225">
                  <a:noFill/>
                  <a:prstDash val="solid"/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(Include defunct/deprecated, but not EWASM)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C4535-88CC-4AFA-BD70-70D64B8A2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76" y="578008"/>
            <a:ext cx="12245788" cy="75005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2F86D6-AEAE-4C36-B6B6-CBA5C0B9681B}"/>
              </a:ext>
            </a:extLst>
          </p:cNvPr>
          <p:cNvSpPr/>
          <p:nvPr/>
        </p:nvSpPr>
        <p:spPr>
          <a:xfrm>
            <a:off x="17893394" y="1348787"/>
            <a:ext cx="2133918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D4D11-93A2-48BE-8298-783D9B5276A0}"/>
              </a:ext>
            </a:extLst>
          </p:cNvPr>
          <p:cNvSpPr txBox="1"/>
          <p:nvPr/>
        </p:nvSpPr>
        <p:spPr>
          <a:xfrm>
            <a:off x="15455153" y="7157990"/>
            <a:ext cx="7010400" cy="476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Mutan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Helvetica Light"/>
            </a:endParaRP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Serpent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LLL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Solidity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Bamboo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Viper</a:t>
            </a:r>
          </a:p>
        </p:txBody>
      </p:sp>
    </p:spTree>
    <p:extLst>
      <p:ext uri="{BB962C8B-B14F-4D97-AF65-F5344CB8AC3E}">
        <p14:creationId xmlns:p14="http://schemas.microsoft.com/office/powerpoint/2010/main" val="9707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636976" y="2779415"/>
            <a:ext cx="12054874" cy="76322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Contracts standards are beginning to emerge!</a:t>
            </a:r>
            <a:endParaRPr lang="en-US" sz="9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8" name="image4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4906" y="12834257"/>
            <a:ext cx="3476705" cy="762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9740" y="1961379"/>
            <a:ext cx="5255165" cy="1012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3217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167</Words>
  <Application>Microsoft Office PowerPoint</Application>
  <PresentationFormat>Custom</PresentationFormat>
  <Paragraphs>42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Helvetica</vt:lpstr>
      <vt:lpstr>Helvetica Light</vt:lpstr>
      <vt:lpstr>Helvetica Neue</vt:lpstr>
      <vt:lpstr>Roboto</vt:lpstr>
      <vt:lpstr>Roboto Light</vt:lpstr>
      <vt:lpstr>White</vt:lpstr>
      <vt:lpstr>Hudson Jameson</vt:lpstr>
      <vt:lpstr>PowerPoint Presentation</vt:lpstr>
      <vt:lpstr>Solidity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Ultimate Software Combo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 Van de Sande avsa@ethereum.org</dc:title>
  <cp:lastModifiedBy>User</cp:lastModifiedBy>
  <cp:revision>40</cp:revision>
  <dcterms:modified xsi:type="dcterms:W3CDTF">2017-10-30T04:35:31Z</dcterms:modified>
</cp:coreProperties>
</file>