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16"/>
  </p:handoutMasterIdLst>
  <p:sldIdLst>
    <p:sldId id="338" r:id="rId3"/>
    <p:sldId id="327" r:id="rId4"/>
    <p:sldId id="315" r:id="rId5"/>
    <p:sldId id="329" r:id="rId6"/>
    <p:sldId id="302" r:id="rId7"/>
    <p:sldId id="339" r:id="rId9"/>
    <p:sldId id="340" r:id="rId10"/>
    <p:sldId id="341" r:id="rId11"/>
    <p:sldId id="344" r:id="rId12"/>
    <p:sldId id="342" r:id="rId13"/>
    <p:sldId id="34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26" userDrawn="1">
          <p15:clr>
            <a:srgbClr val="A4A3A4"/>
          </p15:clr>
        </p15:guide>
        <p15:guide id="3" orient="horz" pos="3902" userDrawn="1">
          <p15:clr>
            <a:srgbClr val="A4A3A4"/>
          </p15:clr>
        </p15:guide>
        <p15:guide id="4" pos="7286" userDrawn="1">
          <p15:clr>
            <a:srgbClr val="A4A3A4"/>
          </p15:clr>
        </p15:guide>
        <p15:guide id="5" orient="horz" pos="16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showGuides="1">
      <p:cViewPr varScale="1">
        <p:scale>
          <a:sx n="74" d="100"/>
          <a:sy n="74" d="100"/>
        </p:scale>
        <p:origin x="296" y="56"/>
      </p:cViewPr>
      <p:guideLst>
        <p:guide orient="horz" pos="1968"/>
        <p:guide pos="426"/>
        <p:guide orient="horz" pos="3902"/>
        <p:guide pos="7286"/>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endParaRPr lang="en-US"/>
          </a:p>
          <a:p>
            <a:pPr lvl="1"/>
            <a:r>
              <a:rPr lang="en-US"/>
              <a:t>Second level</a:t>
            </a:r>
            <a:endParaRPr lang="en-US"/>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endParaRPr lang="en-US"/>
          </a:p>
        </p:txBody>
      </p:sp>
      <p:sp>
        <p:nvSpPr>
          <p:cNvPr id="8"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endParaRPr lang="en-US"/>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4" name="Text Placeholder 22"/>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7" name="Text Placeholder 22"/>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8" name="Text Placeholder 22"/>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9" name="Text Placeholder 22"/>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0" name="Text Placeholder 22"/>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1" name="Text Placeholder 22"/>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2" name="Text Placeholder 22"/>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3" name="Text Placeholder 22"/>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4" name="Text Placeholder 22"/>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7"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endParaRPr lang="en-US" dirty="0"/>
          </a:p>
        </p:txBody>
      </p:sp>
      <p:sp>
        <p:nvSpPr>
          <p:cNvPr id="6" name="Title 1"/>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endParaRPr lang="en-US" sz="1100" b="1" dirty="0">
              <a:solidFill>
                <a:schemeClr val="accent2"/>
              </a:solidFill>
            </a:endParaRPr>
          </a:p>
        </p:txBody>
      </p:sp>
      <p:sp>
        <p:nvSpPr>
          <p:cNvPr id="30" name="Slide Number Placeholder 5"/>
          <p:cNvSpPr txBox="1"/>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jpe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6.png"/><Relationship Id="rId2" Type="http://schemas.openxmlformats.org/officeDocument/2006/relationships/hyperlink" Target="abc" TargetMode="Externa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image" Target="../media/image7.png"/><Relationship Id="rId2" Type="http://schemas.openxmlformats.org/officeDocument/2006/relationships/hyperlink" Target="abc" TargetMode="Externa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hyperlink" Target="abc" TargetMode="Externa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hyperlink" Target="abc" TargetMode="Externa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313170" y="4142105"/>
            <a:ext cx="5118735" cy="861695"/>
          </a:xfrm>
        </p:spPr>
        <p:txBody>
          <a:bodyPr>
            <a:normAutofit/>
          </a:bodyPr>
          <a:lstStyle/>
          <a:p>
            <a:pPr algn="r"/>
            <a:r>
              <a:rPr lang="en-US" b="0" dirty="0">
                <a:solidFill>
                  <a:schemeClr val="tx1"/>
                </a:solidFill>
              </a:rPr>
              <a:t>Souptik Roy</a:t>
            </a:r>
            <a:endParaRPr lang="en-US" b="0" dirty="0">
              <a:solidFill>
                <a:schemeClr val="tx1"/>
              </a:solidFill>
            </a:endParaRPr>
          </a:p>
          <a:p>
            <a:pPr algn="r"/>
            <a:r>
              <a:rPr lang="en-US" altLang="en-US" b="0" dirty="0">
                <a:solidFill>
                  <a:schemeClr val="tx1"/>
                </a:solidFill>
              </a:rPr>
              <a:t>INTERNSHIP_17546440516895be537820f</a:t>
            </a:r>
            <a:endParaRPr lang="en-US" altLang="en-US" b="0" dirty="0">
              <a:solidFill>
                <a:schemeClr val="tx1"/>
              </a:solidFill>
            </a:endParaRPr>
          </a:p>
        </p:txBody>
      </p:sp>
      <p:sp>
        <p:nvSpPr>
          <p:cNvPr id="4" name="Title 3"/>
          <p:cNvSpPr>
            <a:spLocks noGrp="1"/>
          </p:cNvSpPr>
          <p:nvPr>
            <p:ph type="title"/>
          </p:nvPr>
        </p:nvSpPr>
        <p:spPr>
          <a:xfrm>
            <a:off x="4393565" y="2050415"/>
            <a:ext cx="6918325" cy="743585"/>
          </a:xfrm>
        </p:spPr>
        <p:txBody>
          <a:bodyPr>
            <a:normAutofit fontScale="90000"/>
          </a:bodyPr>
          <a:lstStyle/>
          <a:p>
            <a:r>
              <a:rPr lang="en-US" altLang="en-US" sz="3200" dirty="0"/>
              <a:t>AIR BNB Hotel Booking Analysis Project </a:t>
            </a:r>
            <a:endParaRPr lang="en-US" altLang="en-US" sz="3200" dirty="0"/>
          </a:p>
        </p:txBody>
      </p:sp>
      <p:sp>
        <p:nvSpPr>
          <p:cNvPr id="15" name="Text Placeholder 1"/>
          <p:cNvSpPr txBox="1"/>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panose="05040102010807070707"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p:cNvPicPr>
            <a:picLocks noChangeAspect="1"/>
          </p:cNvPicPr>
          <p:nvPr/>
        </p:nvPicPr>
        <p:blipFill rotWithShape="1">
          <a:blip r:embed="rId1"/>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464820" y="174625"/>
            <a:ext cx="11399520" cy="1320800"/>
          </a:xfrm>
        </p:spPr>
        <p:txBody>
          <a:bodyPr>
            <a:noAutofit/>
          </a:bodyPr>
          <a:lstStyle/>
          <a:p>
            <a:r>
              <a:rPr lang="en-GB" b="1" dirty="0">
                <a:solidFill>
                  <a:schemeClr val="tx1"/>
                </a:solidFill>
              </a:rPr>
              <a:t>Getting started</a:t>
            </a:r>
            <a:r>
              <a:rPr lang="en-IN" sz="2400" dirty="0"/>
              <a:t> </a:t>
            </a:r>
            <a:r>
              <a:rPr lang="en-GB" b="1" dirty="0">
                <a:solidFill>
                  <a:schemeClr val="tx1"/>
                </a:solidFill>
              </a:rPr>
              <a:t>with Basics of Python Certificate  </a:t>
            </a:r>
            <a:endParaRPr lang="en-GB" b="1" dirty="0">
              <a:solidFill>
                <a:schemeClr val="tx1"/>
              </a:solidFill>
            </a:endParaRPr>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Content Placeholder 8" descr="python_page-0001"/>
          <p:cNvPicPr>
            <a:picLocks noChangeAspect="1"/>
          </p:cNvPicPr>
          <p:nvPr>
            <p:ph idx="1"/>
          </p:nvPr>
        </p:nvPicPr>
        <p:blipFill>
          <a:blip r:embed="rId2"/>
          <a:srcRect t="1087" b="-6227"/>
          <a:stretch>
            <a:fillRect/>
          </a:stretch>
        </p:blipFill>
        <p:spPr>
          <a:xfrm>
            <a:off x="1579245" y="987425"/>
            <a:ext cx="8538845" cy="6078855"/>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826135" y="182245"/>
            <a:ext cx="8596630" cy="544195"/>
          </a:xfrm>
        </p:spPr>
        <p:txBody>
          <a:bodyPr>
            <a:noAutofit/>
          </a:bodyPr>
          <a:lstStyle/>
          <a:p>
            <a:r>
              <a:rPr lang="en-IN" sz="3200" b="1" dirty="0">
                <a:solidFill>
                  <a:schemeClr val="tx1"/>
                </a:solidFill>
              </a:rPr>
              <a:t>Data Visualization </a:t>
            </a:r>
            <a:r>
              <a:rPr lang="en-GB" sz="3200" b="1" dirty="0">
                <a:solidFill>
                  <a:schemeClr val="tx1"/>
                </a:solidFill>
              </a:rPr>
              <a:t>Certificate  </a:t>
            </a:r>
            <a:endParaRPr lang="en-GB" sz="3200" b="1" dirty="0">
              <a:solidFill>
                <a:schemeClr val="tx1"/>
              </a:solidFill>
            </a:endParaRPr>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Content Placeholder 2" descr="visulization_page-0001"/>
          <p:cNvPicPr>
            <a:picLocks noChangeAspect="1"/>
          </p:cNvPicPr>
          <p:nvPr>
            <p:ph idx="1"/>
          </p:nvPr>
        </p:nvPicPr>
        <p:blipFill>
          <a:blip r:embed="rId2"/>
          <a:srcRect t="4" b="-242"/>
          <a:stretch>
            <a:fillRect/>
          </a:stretch>
        </p:blipFill>
        <p:spPr>
          <a:xfrm>
            <a:off x="1969770" y="922655"/>
            <a:ext cx="8096250" cy="5742305"/>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4180" y="2942590"/>
            <a:ext cx="11340000" cy="700114"/>
          </a:xfrm>
          <a:prstGeom prst="rect">
            <a:avLst/>
          </a:prstGeom>
        </p:spPr>
        <p:txBody>
          <a:bodyPr anchor="ctr">
            <a:noAutofit/>
          </a:bodyPr>
          <a:lstStyle/>
          <a:p>
            <a:pPr algn="ctr"/>
            <a:r>
              <a:rPr lang="en-US" sz="6600" b="1" dirty="0">
                <a:solidFill>
                  <a:schemeClr val="tx1"/>
                </a:solidFill>
              </a:rPr>
              <a:t>Thank you</a:t>
            </a:r>
            <a:endParaRPr lang="en-US" sz="6600" b="1" dirty="0">
              <a:solidFill>
                <a:schemeClr val="tx1"/>
              </a:solidFill>
            </a:endParaRPr>
          </a:p>
        </p:txBody>
      </p:sp>
      <p:sp>
        <p:nvSpPr>
          <p:cNvPr id="31" name="Text Placeholder 30"/>
          <p:cNvSpPr>
            <a:spLocks noGrp="1"/>
          </p:cNvSpPr>
          <p:nvPr>
            <p:ph type="body" sz="quarter" idx="13"/>
          </p:nvPr>
        </p:nvSpPr>
        <p:spPr>
          <a:xfrm>
            <a:off x="3727865" y="4641925"/>
            <a:ext cx="2139695" cy="1108635"/>
          </a:xfrm>
        </p:spPr>
        <p:txBody>
          <a:bodyPr>
            <a:normAutofit/>
          </a:bodyPr>
          <a:lstStyle/>
          <a:p>
            <a:r>
              <a:rPr lang="en-US" dirty="0"/>
              <a:t>.</a:t>
            </a:r>
            <a:endParaRPr lang="en-US" dirty="0"/>
          </a:p>
        </p:txBody>
      </p:sp>
      <p:sp>
        <p:nvSpPr>
          <p:cNvPr id="17" name="Text Placeholder 28"/>
          <p:cNvSpPr txBox="1"/>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p:cNvSpPr txBox="1"/>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p:cNvSpPr txBox="1"/>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p:cNvSpPr txBox="1"/>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p:cNvSpPr txBox="1"/>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dirty="0"/>
              <a:t>.</a:t>
            </a:r>
            <a:endParaRPr lang="en-GB" dirty="0"/>
          </a:p>
        </p:txBody>
      </p:sp>
      <p:pic>
        <p:nvPicPr>
          <p:cNvPr id="15" name="Picture 14"/>
          <p:cNvPicPr>
            <a:picLocks noChangeAspect="1"/>
          </p:cNvPicPr>
          <p:nvPr/>
        </p:nvPicPr>
        <p:blipFill rotWithShape="1">
          <a:blip r:embed="rId1"/>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046480" y="1875556"/>
            <a:ext cx="6431280" cy="3607987"/>
          </a:xfrm>
        </p:spPr>
        <p:txBody>
          <a:bodyPr>
            <a:normAutofit fontScale="60000"/>
          </a:bodyPr>
          <a:lstStyle/>
          <a:p>
            <a:pPr marL="0" indent="0">
              <a:lnSpc>
                <a:spcPct val="150000"/>
              </a:lnSpc>
              <a:buNone/>
            </a:pPr>
            <a:r>
              <a:rPr lang="en-US" altLang="en-US" sz="2800" dirty="0"/>
              <a:t>Airbnb is a popular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and communication quality</a:t>
            </a:r>
            <a:r>
              <a:rPr lang="en-US" altLang="en-US" sz="2800" dirty="0"/>
              <a:t> </a:t>
            </a:r>
            <a:r>
              <a:rPr lang="en-US" altLang="en-US" sz="2800" dirty="0"/>
              <a:t>with</a:t>
            </a:r>
            <a:r>
              <a:rPr lang="en-US" altLang="en-US" sz="2800" dirty="0"/>
              <a:t> </a:t>
            </a:r>
            <a:r>
              <a:rPr lang="en-US" altLang="en-US" sz="2800" dirty="0"/>
              <a:t>guests.</a:t>
            </a:r>
            <a:endParaRPr lang="en-US" altLang="en-US" sz="2800" dirty="0"/>
          </a:p>
        </p:txBody>
      </p:sp>
      <p:sp>
        <p:nvSpPr>
          <p:cNvPr id="4" name="Title 3"/>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p:cNvPicPr>
            <a:picLocks noChangeAspect="1"/>
          </p:cNvPicPr>
          <p:nvPr/>
        </p:nvPicPr>
        <p:blipFill>
          <a:blip r:embed="rId1"/>
          <a:stretch>
            <a:fillRect/>
          </a:stretch>
        </p:blipFill>
        <p:spPr>
          <a:xfrm>
            <a:off x="7995684" y="2930834"/>
            <a:ext cx="2760758" cy="3264409"/>
          </a:xfrm>
          <a:prstGeom prst="rect">
            <a:avLst/>
          </a:prstGeom>
        </p:spPr>
      </p:pic>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60400" y="640715"/>
            <a:ext cx="6467475" cy="831215"/>
          </a:xfrm>
        </p:spPr>
        <p:txBody>
          <a:bodyPr>
            <a:normAutofit fontScale="90000"/>
          </a:bodyPr>
          <a:lstStyle/>
          <a:p>
            <a:r>
              <a:rPr lang="en-GB" dirty="0"/>
              <a:t>Project Description</a:t>
            </a:r>
            <a:br>
              <a:rPr lang="en-GB" dirty="0"/>
            </a:br>
            <a:endParaRPr lang="en-US" altLang="en-US" sz="2800" b="0" dirty="0">
              <a:solidFill>
                <a:schemeClr val="tx1">
                  <a:lumMod val="75000"/>
                  <a:lumOff val="25000"/>
                </a:schemeClr>
              </a:solidFill>
              <a:latin typeface="+mn-lt"/>
              <a:ea typeface="+mn-ea"/>
              <a:cs typeface="+mn-cs"/>
            </a:endParaRPr>
          </a:p>
        </p:txBody>
      </p:sp>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pic>
        <p:nvPicPr>
          <p:cNvPr id="6" name="Picture 5"/>
          <p:cNvPicPr>
            <a:picLocks noChangeAspect="1"/>
          </p:cNvPicPr>
          <p:nvPr/>
        </p:nvPicPr>
        <p:blipFill>
          <a:blip r:embed="rId2"/>
          <a:stretch>
            <a:fillRect/>
          </a:stretch>
        </p:blipFill>
        <p:spPr>
          <a:xfrm>
            <a:off x="467359" y="6410461"/>
            <a:ext cx="3706253" cy="296092"/>
          </a:xfrm>
          <a:prstGeom prst="rect">
            <a:avLst/>
          </a:prstGeom>
        </p:spPr>
      </p:pic>
      <p:sp>
        <p:nvSpPr>
          <p:cNvPr id="2" name="Text Box 1"/>
          <p:cNvSpPr txBox="1"/>
          <p:nvPr/>
        </p:nvSpPr>
        <p:spPr>
          <a:xfrm>
            <a:off x="676275" y="1727200"/>
            <a:ext cx="9182100" cy="3947795"/>
          </a:xfrm>
          <a:prstGeom prst="rect">
            <a:avLst/>
          </a:prstGeom>
          <a:noFill/>
        </p:spPr>
        <p:txBody>
          <a:bodyPr wrap="square" rtlCol="0">
            <a:noAutofit/>
          </a:bodyPr>
          <a:p>
            <a:pPr>
              <a:lnSpc>
                <a:spcPct val="170000"/>
              </a:lnSpc>
            </a:pPr>
            <a:r>
              <a:rPr lang="en-US" altLang="en-US" dirty="0">
                <a:solidFill>
                  <a:schemeClr val="tx1">
                    <a:lumMod val="75000"/>
                    <a:lumOff val="25000"/>
                  </a:schemeClr>
                </a:solidFill>
                <a:sym typeface="+mn-ea"/>
              </a:rPr>
              <a:t>This project aims to build a machine learning model that predicts the prices of Airbnb listings. Setting the right price is essential — hosts want to attract more guests and boost their earnings, while travelers</a:t>
            </a:r>
            <a:r>
              <a:rPr lang="en-US" altLang="en-US" dirty="0">
                <a:sym typeface="+mn-ea"/>
              </a:rPr>
              <a:t> </a:t>
            </a:r>
            <a:r>
              <a:rPr lang="en-US" altLang="en-US" dirty="0">
                <a:solidFill>
                  <a:schemeClr val="tx1">
                    <a:lumMod val="75000"/>
                    <a:lumOff val="25000"/>
                  </a:schemeClr>
                </a:solidFill>
                <a:sym typeface="+mn-ea"/>
              </a:rPr>
              <a:t>look for reasonable and competitive rates. By analyzing historical Airbnb data, the model learns how various factors like the number of bedrooms, bathrooms, location, and guest ratings influence the listing price. Once trained, it can estimate prices for new or potential listings, helping property owners make smarter, data-driven pricing decisions.</a:t>
            </a:r>
            <a:endParaRPr lang="en-US" altLang="en-US" b="0" dirty="0">
              <a:solidFill>
                <a:schemeClr val="tx1">
                  <a:lumMod val="75000"/>
                  <a:lumOff val="25000"/>
                </a:schemeClr>
              </a:solidFill>
              <a:latin typeface="+mn-lt"/>
              <a:ea typeface="+mn-ea"/>
              <a:cs typeface="+mn-cs"/>
            </a:endParaRP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21360" y="1991360"/>
            <a:ext cx="10400030" cy="4309745"/>
          </a:xfrm>
        </p:spPr>
        <p:txBody>
          <a:bodyPr>
            <a:normAutofit fontScale="60000"/>
          </a:bodyPr>
          <a:lstStyle/>
          <a:p>
            <a:pPr algn="just">
              <a:lnSpc>
                <a:spcPct val="150000"/>
              </a:lnSpc>
            </a:pPr>
            <a:r>
              <a:rPr lang="en-US" altLang="en-US" sz="3600" b="1" dirty="0"/>
              <a:t>Travelers</a:t>
            </a:r>
            <a:r>
              <a:rPr lang="en-US" altLang="en-US" sz="3600" dirty="0"/>
              <a:t>: Assess whether a stay offers good value for its price.</a:t>
            </a:r>
            <a:endParaRPr lang="en-US" altLang="en-US" sz="3600" dirty="0"/>
          </a:p>
          <a:p>
            <a:pPr algn="just">
              <a:lnSpc>
                <a:spcPct val="150000"/>
              </a:lnSpc>
            </a:pPr>
            <a:r>
              <a:rPr lang="en-US" altLang="en-US" sz="3600" b="1" dirty="0"/>
              <a:t>Researchers/Students: </a:t>
            </a:r>
            <a:r>
              <a:rPr lang="en-US" altLang="en-US" sz="3600" dirty="0"/>
              <a:t>Analyze how listing features and reviews influence pricing.</a:t>
            </a:r>
            <a:endParaRPr lang="en-US" altLang="en-US" sz="3600" dirty="0"/>
          </a:p>
          <a:p>
            <a:pPr algn="just">
              <a:lnSpc>
                <a:spcPct val="150000"/>
              </a:lnSpc>
            </a:pPr>
            <a:r>
              <a:rPr lang="en-US" altLang="en-US" sz="3600" b="1" dirty="0"/>
              <a:t>Airbnb Hosts:</a:t>
            </a:r>
            <a:r>
              <a:rPr lang="en-US" altLang="en-US" sz="3600" dirty="0"/>
              <a:t> Adjust property rates effectively based on data insights.</a:t>
            </a:r>
            <a:endParaRPr lang="en-US" altLang="en-US" sz="3600" dirty="0"/>
          </a:p>
          <a:p>
            <a:pPr algn="just">
              <a:lnSpc>
                <a:spcPct val="150000"/>
              </a:lnSpc>
            </a:pPr>
            <a:r>
              <a:rPr lang="en-US" altLang="en-US" sz="3600" b="1" dirty="0"/>
              <a:t>Platform Analysts:</a:t>
            </a:r>
            <a:r>
              <a:rPr lang="en-US" altLang="en-US" sz="3600" dirty="0"/>
              <a:t> Enhance pricing algorithms and boost user</a:t>
            </a:r>
            <a:r>
              <a:rPr lang="en-US" altLang="en-US" sz="3600" dirty="0"/>
              <a:t> </a:t>
            </a:r>
            <a:r>
              <a:rPr lang="en-US" altLang="en-US" sz="3600" dirty="0"/>
              <a:t>confidence.</a:t>
            </a:r>
            <a:endParaRPr lang="en-US" altLang="en-US" sz="3600" dirty="0"/>
          </a:p>
        </p:txBody>
      </p:sp>
      <p:sp>
        <p:nvSpPr>
          <p:cNvPr id="4" name="Title 3"/>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p:cNvPicPr>
            <a:picLocks noChangeAspect="1"/>
          </p:cNvPicPr>
          <p:nvPr/>
        </p:nvPicPr>
        <p:blipFill>
          <a:blip r:embed="rId1"/>
          <a:stretch>
            <a:fillRect/>
          </a:stretch>
        </p:blipFill>
        <p:spPr>
          <a:xfrm>
            <a:off x="721359" y="6176804"/>
            <a:ext cx="2181225" cy="485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67359" y="6410461"/>
            <a:ext cx="3706253" cy="296092"/>
          </a:xfrm>
          <a:prstGeom prst="rect">
            <a:avLst/>
          </a:prstGeom>
        </p:spPr>
      </p:pic>
      <p:pic>
        <p:nvPicPr>
          <p:cNvPr id="2" name="Picture 1"/>
          <p:cNvPicPr>
            <a:picLocks noChangeAspect="1"/>
          </p:cNvPicPr>
          <p:nvPr/>
        </p:nvPicPr>
        <p:blipFill>
          <a:blip r:embed="rId2"/>
          <a:stretch>
            <a:fillRect/>
          </a:stretch>
        </p:blipFill>
        <p:spPr>
          <a:xfrm flipH="1">
            <a:off x="50800" y="3820160"/>
            <a:ext cx="1727200" cy="3010024"/>
          </a:xfrm>
          <a:prstGeom prst="rect">
            <a:avLst/>
          </a:prstGeom>
        </p:spPr>
      </p:pic>
      <p:sp>
        <p:nvSpPr>
          <p:cNvPr id="7" name="Text Placeholder 6"/>
          <p:cNvSpPr>
            <a:spLocks noGrp="1"/>
          </p:cNvSpPr>
          <p:nvPr>
            <p:ph type="body" sz="quarter" idx="12"/>
          </p:nvPr>
        </p:nvSpPr>
        <p:spPr>
          <a:xfrm>
            <a:off x="390525" y="1432560"/>
            <a:ext cx="12365355" cy="5243195"/>
          </a:xfrm>
        </p:spPr>
        <p:txBody>
          <a:bodyPr>
            <a:normAutofit/>
          </a:bodyPr>
          <a:lstStyle/>
          <a:p>
            <a:pPr lvl="1">
              <a:lnSpc>
                <a:spcPct val="150000"/>
              </a:lnSpc>
            </a:pPr>
            <a:r>
              <a:rPr lang="en-US" altLang="en-US" b="1" dirty="0"/>
              <a:t>Python </a:t>
            </a:r>
            <a:r>
              <a:rPr lang="en-US" altLang="en-US" dirty="0"/>
              <a:t>- Core programming language</a:t>
            </a:r>
            <a:endParaRPr lang="en-US" altLang="en-US" dirty="0"/>
          </a:p>
          <a:p>
            <a:pPr lvl="1">
              <a:lnSpc>
                <a:spcPct val="150000"/>
              </a:lnSpc>
            </a:pPr>
            <a:r>
              <a:rPr lang="en-US" altLang="en-US" b="1" dirty="0"/>
              <a:t>Pandas &amp; NumPy </a:t>
            </a:r>
            <a:r>
              <a:rPr lang="en-US" altLang="en-US" dirty="0"/>
              <a:t>- Data cleaning and preprocessing</a:t>
            </a:r>
            <a:endParaRPr lang="en-US" altLang="en-US" dirty="0"/>
          </a:p>
          <a:p>
            <a:pPr lvl="1">
              <a:lnSpc>
                <a:spcPct val="150000"/>
              </a:lnSpc>
            </a:pPr>
            <a:r>
              <a:rPr lang="en-US" altLang="en-US" b="1" dirty="0"/>
              <a:t>Scikit-learn</a:t>
            </a:r>
            <a:r>
              <a:rPr lang="en-US" altLang="en-US" dirty="0"/>
              <a:t>- Machine learning (model training, regression, evaluation)</a:t>
            </a:r>
            <a:endParaRPr lang="en-US" altLang="en-US" dirty="0"/>
          </a:p>
          <a:p>
            <a:pPr lvl="1">
              <a:lnSpc>
                <a:spcPct val="150000"/>
              </a:lnSpc>
            </a:pPr>
            <a:r>
              <a:rPr lang="en-US" altLang="en-US" b="1" dirty="0"/>
              <a:t>Matplotlib</a:t>
            </a:r>
            <a:r>
              <a:rPr lang="en-US" altLang="en-US" dirty="0"/>
              <a:t>- Data visualization and feature importance</a:t>
            </a:r>
            <a:endParaRPr lang="en-US" altLang="en-US" dirty="0"/>
          </a:p>
          <a:p>
            <a:pPr lvl="1">
              <a:lnSpc>
                <a:spcPct val="150000"/>
              </a:lnSpc>
            </a:pPr>
            <a:r>
              <a:rPr lang="en-US" altLang="en-US" b="1" dirty="0"/>
              <a:t>VS Code</a:t>
            </a:r>
            <a:r>
              <a:rPr lang="en-US" altLang="en-US" dirty="0"/>
              <a:t>- Google Colab Cloud-based environment for running the project</a:t>
            </a:r>
            <a:endParaRPr lang="en-US" altLang="en-US" dirty="0"/>
          </a:p>
          <a:p>
            <a:pPr lvl="1">
              <a:lnSpc>
                <a:spcPct val="150000"/>
              </a:lnSpc>
            </a:pPr>
            <a:r>
              <a:rPr lang="en-US" altLang="en-US" b="1" dirty="0"/>
              <a:t>File handling libraries</a:t>
            </a:r>
            <a:r>
              <a:rPr lang="en-US" altLang="en-US" dirty="0"/>
              <a:t> - openpyxl (for Excel) and built-in</a:t>
            </a:r>
            <a:r>
              <a:rPr lang="en-US" altLang="en-US" dirty="0"/>
              <a:t> </a:t>
            </a:r>
            <a:r>
              <a:rPr lang="en-US" altLang="en-US" dirty="0"/>
              <a:t>CSV</a:t>
            </a:r>
            <a:r>
              <a:rPr lang="en-US" altLang="en-US" dirty="0"/>
              <a:t> </a:t>
            </a:r>
            <a:r>
              <a:rPr lang="en-US" altLang="en-US" dirty="0"/>
              <a:t>handling</a:t>
            </a:r>
            <a:endParaRPr lang="en-US" altLang="en-US" dirty="0"/>
          </a:p>
        </p:txBody>
      </p:sp>
      <p:sp>
        <p:nvSpPr>
          <p:cNvPr id="9" name="Title 8"/>
          <p:cNvSpPr>
            <a:spLocks noGrp="1"/>
          </p:cNvSpPr>
          <p:nvPr>
            <p:ph type="title"/>
          </p:nvPr>
        </p:nvSpPr>
        <p:spPr>
          <a:xfrm>
            <a:off x="660399" y="430567"/>
            <a:ext cx="5306291" cy="847817"/>
          </a:xfrm>
        </p:spPr>
        <p:txBody>
          <a:bodyPr>
            <a:normAutofit/>
          </a:bodyPr>
          <a:lstStyle/>
          <a:p>
            <a:r>
              <a:rPr lang="en-US" dirty="0"/>
              <a:t>Technology Used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2" action="ppaction://hlinkfile"/>
              </a:rPr>
              <a:t>Demo Link</a:t>
            </a:r>
            <a:endParaRPr lang="en-IN" b="0" u="sng" dirty="0">
              <a:solidFill>
                <a:srgbClr val="0070C0"/>
              </a:solidFill>
            </a:endParaRPr>
          </a:p>
        </p:txBody>
      </p:sp>
      <p:pic>
        <p:nvPicPr>
          <p:cNvPr id="2" name="Picture 1" descr="Screenshot (41)"/>
          <p:cNvPicPr>
            <a:picLocks noChangeAspect="1"/>
          </p:cNvPicPr>
          <p:nvPr/>
        </p:nvPicPr>
        <p:blipFill>
          <a:blip r:embed="rId3"/>
          <a:srcRect t="7780" b="5792"/>
          <a:stretch>
            <a:fillRect/>
          </a:stretch>
        </p:blipFill>
        <p:spPr>
          <a:xfrm>
            <a:off x="1230630" y="1201420"/>
            <a:ext cx="9199245" cy="44723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7" name="Text Placeholder 30"/>
          <p:cNvSpPr txBox="1"/>
          <p:nvPr/>
        </p:nvSpPr>
        <p:spPr>
          <a:xfrm>
            <a:off x="2056437" y="14531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6225294" y="3134016"/>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2" action="ppaction://hlinkfile"/>
              </a:rPr>
              <a:t>Demo Link</a:t>
            </a:r>
            <a:endParaRPr lang="en-IN" b="0" u="sng" dirty="0">
              <a:solidFill>
                <a:srgbClr val="0070C0"/>
              </a:solidFill>
            </a:endParaRPr>
          </a:p>
        </p:txBody>
      </p:sp>
      <p:sp>
        <p:nvSpPr>
          <p:cNvPr id="4" name="Title 3"/>
          <p:cNvSpPr>
            <a:spLocks noGrp="1"/>
          </p:cNvSpPr>
          <p:nvPr>
            <p:ph type="title"/>
          </p:nvPr>
        </p:nvSpPr>
        <p:spPr>
          <a:xfrm>
            <a:off x="1314450" y="492125"/>
            <a:ext cx="6530340" cy="1748790"/>
          </a:xfrm>
        </p:spPr>
        <p:txBody>
          <a:bodyPr>
            <a:normAutofit/>
          </a:bodyPr>
          <a:lstStyle/>
          <a:p>
            <a:r>
              <a:rPr lang="en-GB" dirty="0"/>
              <a:t>RESULTS2</a:t>
            </a:r>
            <a:endParaRPr lang="en-IN" dirty="0"/>
          </a:p>
        </p:txBody>
      </p:sp>
      <p:pic>
        <p:nvPicPr>
          <p:cNvPr id="6" name="Picture Placeholder 5" descr="chart (3)"/>
          <p:cNvPicPr>
            <a:picLocks noChangeAspect="1"/>
          </p:cNvPicPr>
          <p:nvPr>
            <p:ph type="pic" sz="quarter" idx="12"/>
          </p:nvPr>
        </p:nvPicPr>
        <p:blipFill>
          <a:blip r:embed="rId3"/>
          <a:stretch>
            <a:fillRect/>
          </a:stretch>
        </p:blipFill>
        <p:spPr>
          <a:xfrm>
            <a:off x="675640" y="1158240"/>
            <a:ext cx="8437245" cy="48202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p:txBody>
          <a:bodyPr>
            <a:normAutofit/>
          </a:bodyPr>
          <a:lstStyle/>
          <a:p>
            <a:r>
              <a:rPr lang="en-GB" dirty="0">
                <a:solidFill>
                  <a:schemeClr val="tx1"/>
                </a:solidFill>
              </a:rPr>
              <a:t>RESULTS3 </a:t>
            </a:r>
            <a:endParaRPr lang="en-GB" dirty="0">
              <a:solidFill>
                <a:schemeClr val="tx1"/>
              </a:solidFill>
            </a:endParaRPr>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2" action="ppaction://hlinkfile"/>
              </a:rPr>
              <a:t>Demo Link</a:t>
            </a:r>
            <a:endParaRPr lang="en-IN" b="0" u="sng" dirty="0">
              <a:solidFill>
                <a:srgbClr val="0070C0"/>
              </a:solidFill>
            </a:endParaRPr>
          </a:p>
        </p:txBody>
      </p:sp>
      <p:pic>
        <p:nvPicPr>
          <p:cNvPr id="2" name="Content Placeholder 1" descr="C:/Users/soupt/Downloads/chart (5).pngchart (5)"/>
          <p:cNvPicPr>
            <a:picLocks noChangeAspect="1"/>
          </p:cNvPicPr>
          <p:nvPr>
            <p:ph idx="1"/>
          </p:nvPr>
        </p:nvPicPr>
        <p:blipFill>
          <a:blip r:embed="rId3"/>
          <a:srcRect t="-48" b="2794"/>
          <a:stretch>
            <a:fillRect/>
          </a:stretch>
        </p:blipFill>
        <p:spPr>
          <a:xfrm>
            <a:off x="601345" y="1233805"/>
            <a:ext cx="9773285" cy="5431155"/>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6115368" cy="878622"/>
          </a:xfrm>
        </p:spPr>
        <p:txBody>
          <a:bodyPr>
            <a:normAutofit/>
          </a:bodyPr>
          <a:lstStyle/>
          <a:p>
            <a:r>
              <a:rPr lang="en-GB" dirty="0"/>
              <a:t>GitHub repository </a:t>
            </a:r>
            <a:endParaRPr lang="en-GB"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2" action="ppaction://hlinkfile"/>
              </a:rPr>
              <a:t>Demo Link</a:t>
            </a:r>
            <a:endParaRPr lang="en-IN" b="0" u="sng" dirty="0">
              <a:solidFill>
                <a:srgbClr val="0070C0"/>
              </a:solidFill>
            </a:endParaRPr>
          </a:p>
        </p:txBody>
      </p:sp>
      <p:sp>
        <p:nvSpPr>
          <p:cNvPr id="10" name="Text Placeholder 1"/>
          <p:cNvSpPr>
            <a:spLocks noGrp="1"/>
          </p:cNvSpPr>
          <p:nvPr>
            <p:ph type="body" sz="quarter" idx="12"/>
          </p:nvPr>
        </p:nvSpPr>
        <p:spPr>
          <a:xfrm>
            <a:off x="807085" y="1431925"/>
            <a:ext cx="9065895" cy="2553970"/>
          </a:xfrm>
        </p:spPr>
        <p:txBody>
          <a:bodyPr vert="horz" lIns="91440" tIns="45720" rIns="91440" bIns="45720" rtlCol="0" anchor="t">
            <a:normAutofit/>
          </a:bodyPr>
          <a:lstStyle/>
          <a:p>
            <a:pPr marL="0" indent="0">
              <a:buNone/>
            </a:pPr>
            <a:r>
              <a:rPr lang="en-US" altLang="en-US" dirty="0"/>
              <a:t>https://github.com/Souptik-Roy/VOIS_AICTE_Oct2025_SouptikRoy.git</a:t>
            </a:r>
            <a:r>
              <a:rPr lang="en-US" dirty="0"/>
              <a:t>  </a:t>
            </a:r>
            <a:endParaRPr lang="en-US" dirty="0"/>
          </a:p>
          <a:p>
            <a:pPr marL="0" indent="0">
              <a:buNone/>
            </a:pPr>
            <a:endParaRPr lang="en-US" dirty="0"/>
          </a:p>
          <a:p>
            <a:pPr marL="0" indent="0">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datastoreItem>
</file>

<file path=customXml/itemProps2.xml><?xml version="1.0" encoding="utf-8"?>
<ds:datastoreItem xmlns:ds="http://schemas.openxmlformats.org/officeDocument/2006/customXml" ds:itemID="{05D99ABA-76CE-4A8E-B5F0-C051B96628DE}">
  <ds:schemaRefs/>
</ds:datastoreItem>
</file>

<file path=customXml/itemProps3.xml><?xml version="1.0" encoding="utf-8"?>
<ds:datastoreItem xmlns:ds="http://schemas.openxmlformats.org/officeDocument/2006/customXml" ds:itemID="{4DEA9014-ED64-4558-B1E1-D03F0EE32BEB}">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1966</Words>
  <Application>WPS Presentation</Application>
  <PresentationFormat>Widescreen</PresentationFormat>
  <Paragraphs>60</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Wingdings 3</vt:lpstr>
      <vt:lpstr>Arial</vt:lpstr>
      <vt:lpstr>Calibri</vt:lpstr>
      <vt:lpstr>Trebuchet MS</vt:lpstr>
      <vt:lpstr>Microsoft YaHei</vt:lpstr>
      <vt:lpstr>Arial Unicode MS</vt:lpstr>
      <vt:lpstr>Facet</vt:lpstr>
      <vt:lpstr>AIR BNB Hotel Booking Analysis Project </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SOUPTIK ROY</cp:lastModifiedBy>
  <cp:revision>110</cp:revision>
  <dcterms:created xsi:type="dcterms:W3CDTF">2021-07-11T13:13:00Z</dcterms:created>
  <dcterms:modified xsi:type="dcterms:W3CDTF">2025-10-07T07:30:18Z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C390846AE60746ACB4F781CB4283747F_12</vt:lpwstr>
  </property>
  <property fmtid="{D5CDD505-2E9C-101B-9397-08002B2CF9AE}" pid="4" name="KSOProductBuildVer">
    <vt:lpwstr>1033-12.2.0.22549</vt:lpwstr>
  </property>
</Properties>
</file>