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Nunito"/>
      <p:regular r:id="rId43"/>
      <p:bold r:id="rId44"/>
      <p:italic r:id="rId45"/>
      <p:boldItalic r:id="rId46"/>
    </p:embeddedFont>
    <p:embeddedFont>
      <p:font typeface="Maven Pro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896AF6-10F3-493A-BD43-6DD4356466FF}">
  <a:tblStyle styleId="{E0896AF6-10F3-493A-BD43-6DD4356466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Nunito-bold.fntdata"/><Relationship Id="rId21" Type="http://schemas.openxmlformats.org/officeDocument/2006/relationships/slide" Target="slides/slide15.xml"/><Relationship Id="rId43" Type="http://schemas.openxmlformats.org/officeDocument/2006/relationships/font" Target="fonts/Nunito-regular.fntdata"/><Relationship Id="rId24" Type="http://schemas.openxmlformats.org/officeDocument/2006/relationships/slide" Target="slides/slide18.xml"/><Relationship Id="rId46" Type="http://schemas.openxmlformats.org/officeDocument/2006/relationships/font" Target="fonts/Nunito-boldItalic.fntdata"/><Relationship Id="rId23" Type="http://schemas.openxmlformats.org/officeDocument/2006/relationships/slide" Target="slides/slide17.xml"/><Relationship Id="rId45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MavenPro-bold.fntdata"/><Relationship Id="rId25" Type="http://schemas.openxmlformats.org/officeDocument/2006/relationships/slide" Target="slides/slide19.xml"/><Relationship Id="rId47" Type="http://schemas.openxmlformats.org/officeDocument/2006/relationships/font" Target="fonts/MavenPro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85b0f445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85b0f445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85b0f4458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85b0f4458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85b0f4458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85b0f4458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85b0f4458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85b0f4458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85b0f4458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85b0f4458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85b0f4458_0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d85b0f4458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85b0f4458_0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85b0f4458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c70dcf63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c70dcf6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cd5c4cff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dcd5c4cf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364521157e7bd8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364521157e7bd8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206cd28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e206cd28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cd5c4cf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cd5c4cf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206cd28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206cd28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2498dbb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2498dbb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85b0f4458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85b0f4458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e206cd28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e206cd28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206cd283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206cd283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206cd283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e206cd283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206cd283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206cd283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e206cd283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e206cd283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e206cd283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e206cd28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206cd283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206cd283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cd5c4cff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cd5c4cf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e206cd283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e206cd283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e206cd283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e206cd283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206cd283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206cd283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206cd283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206cd283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206cd283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206cd283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e206cd283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e206cd283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e206cd283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e206cd283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cd5c4cff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cd5c4cff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ca711f2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ca711f2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ca711f2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ca711f2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ca711f2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ca711f2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85b0f4458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85b0f4458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85b0f4458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85b0f4458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16200" y="9056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Cambria"/>
                <a:ea typeface="Cambria"/>
                <a:cs typeface="Cambria"/>
                <a:sym typeface="Cambria"/>
              </a:rPr>
              <a:t>ORGAN DONATION MANAGEMENT SYSTEM</a:t>
            </a:r>
            <a:endParaRPr sz="3700"/>
          </a:p>
        </p:txBody>
      </p:sp>
      <p:sp>
        <p:nvSpPr>
          <p:cNvPr id="278" name="Google Shape;278;p13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79" name="Google Shape;279;p13"/>
          <p:cNvGraphicFramePr/>
          <p:nvPr/>
        </p:nvGraphicFramePr>
        <p:xfrm>
          <a:off x="4150725" y="304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{E0896AF6-10F3-493A-BD43-6DD4356466FF}</a:tableStyleId>
              </a:tblPr>
              <a:tblGrid>
                <a:gridCol w="1684750"/>
                <a:gridCol w="1407825"/>
                <a:gridCol w="1656350"/>
              </a:tblGrid>
              <a:tr h="27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USN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ROLL NUMBER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3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Sahana Kubsad</a:t>
                      </a:r>
                      <a:endParaRPr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01fe19bcs091</a:t>
                      </a:r>
                      <a:endParaRPr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218</a:t>
                      </a:r>
                      <a:endParaRPr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3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Sneha Sangeet</a:t>
                      </a:r>
                      <a:endParaRPr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01fe19bcs092</a:t>
                      </a:r>
                      <a:endParaRPr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</a:t>
                      </a:r>
                      <a:endParaRPr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3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Samarth H</a:t>
                      </a:r>
                      <a:endParaRPr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01fe19bcs094</a:t>
                      </a:r>
                      <a:endParaRPr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221</a:t>
                      </a:r>
                      <a:endParaRPr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3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Sourabh Kumar</a:t>
                      </a:r>
                      <a:endParaRPr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01fe19bcs102</a:t>
                      </a:r>
                      <a:endParaRPr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228</a:t>
                      </a:r>
                      <a:endParaRPr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0" name="Google Shape;280;p13"/>
          <p:cNvSpPr txBox="1"/>
          <p:nvPr/>
        </p:nvSpPr>
        <p:spPr>
          <a:xfrm>
            <a:off x="5867150" y="2521175"/>
            <a:ext cx="167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6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46700" y="404600"/>
            <a:ext cx="447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DATABASE APPLICATIONS COURSE PROJECT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7644925" y="73125"/>
            <a:ext cx="13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24-06-2021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 txBox="1"/>
          <p:nvPr>
            <p:ph idx="1" type="body"/>
          </p:nvPr>
        </p:nvSpPr>
        <p:spPr>
          <a:xfrm>
            <a:off x="1369150" y="1034425"/>
            <a:ext cx="70305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5.ORGAN_AVAILABLE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arenR"/>
            </a:pPr>
            <a:r>
              <a:rPr lang="en-GB" sz="1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ORGAN_ID</a:t>
            </a:r>
            <a:endParaRPr sz="14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arenR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Organ_name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arenR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Date_time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arenR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Client_ID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arenR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Procured_ID(foreign key)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2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5703600" y="78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1" name="Google Shape;3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625" y="1407525"/>
            <a:ext cx="26479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 txBox="1"/>
          <p:nvPr>
            <p:ph type="title"/>
          </p:nvPr>
        </p:nvSpPr>
        <p:spPr>
          <a:xfrm>
            <a:off x="1303800" y="674775"/>
            <a:ext cx="7030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latin typeface="Cambria"/>
                <a:ea typeface="Cambria"/>
                <a:cs typeface="Cambria"/>
                <a:sym typeface="Cambria"/>
              </a:rPr>
              <a:t>RELATIONSHIP SETS: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7" name="Google Shape;377;p23"/>
          <p:cNvSpPr txBox="1"/>
          <p:nvPr>
            <p:ph idx="1" type="body"/>
          </p:nvPr>
        </p:nvSpPr>
        <p:spPr>
          <a:xfrm>
            <a:off x="1303800" y="1289475"/>
            <a:ext cx="70305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Client is registered by a staff </a:t>
            </a:r>
            <a:r>
              <a:rPr b="1" i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(Many to one)</a:t>
            </a:r>
            <a:endParaRPr b="1" i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Donated_by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Organ available is donated_by the Client(donor) </a:t>
            </a:r>
            <a:r>
              <a:rPr b="1" i="1" lang="en-GB" sz="1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(Many to one)</a:t>
            </a:r>
            <a:endParaRPr b="1" i="1" sz="14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Used_in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Organ available is used in procured </a:t>
            </a:r>
            <a:r>
              <a:rPr b="1" i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(One to one)</a:t>
            </a:r>
            <a:endParaRPr b="1" i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Insured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Client is 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insured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by Insurance </a:t>
            </a:r>
            <a:r>
              <a:rPr b="1" i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(One to one)</a:t>
            </a:r>
            <a:endParaRPr b="1" i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Performed_by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Procurement performed by staffs </a:t>
            </a:r>
            <a:r>
              <a:rPr b="1" i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(One to one)</a:t>
            </a:r>
            <a:endParaRPr b="1" i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3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23"/>
          <p:cNvSpPr txBox="1"/>
          <p:nvPr/>
        </p:nvSpPr>
        <p:spPr>
          <a:xfrm>
            <a:off x="5703600" y="78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24"/>
          <p:cNvSpPr txBox="1"/>
          <p:nvPr/>
        </p:nvSpPr>
        <p:spPr>
          <a:xfrm>
            <a:off x="5703600" y="78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9" name="Google Shape;389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0" name="Google Shape;390;p24"/>
          <p:cNvSpPr txBox="1"/>
          <p:nvPr/>
        </p:nvSpPr>
        <p:spPr>
          <a:xfrm>
            <a:off x="1399375" y="404925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    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24"/>
          <p:cNvSpPr txBox="1"/>
          <p:nvPr/>
        </p:nvSpPr>
        <p:spPr>
          <a:xfrm>
            <a:off x="1100400" y="160325"/>
            <a:ext cx="188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400" y="574775"/>
            <a:ext cx="7815299" cy="402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4"/>
          <p:cNvSpPr txBox="1"/>
          <p:nvPr/>
        </p:nvSpPr>
        <p:spPr>
          <a:xfrm>
            <a:off x="1025325" y="4603375"/>
            <a:ext cx="713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"/>
          <p:cNvSpPr txBox="1"/>
          <p:nvPr>
            <p:ph type="title"/>
          </p:nvPr>
        </p:nvSpPr>
        <p:spPr>
          <a:xfrm>
            <a:off x="1083975" y="641325"/>
            <a:ext cx="2712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Cambria"/>
                <a:ea typeface="Cambria"/>
                <a:cs typeface="Cambria"/>
                <a:sym typeface="Cambria"/>
              </a:rPr>
              <a:t>RELATIONAL SCHEMA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9" name="Google Shape;399;p25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5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25"/>
          <p:cNvSpPr txBox="1"/>
          <p:nvPr/>
        </p:nvSpPr>
        <p:spPr>
          <a:xfrm>
            <a:off x="5703600" y="78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03" name="Google Shape;4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225" y="415050"/>
            <a:ext cx="5538376" cy="44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/>
          <p:nvPr>
            <p:ph idx="1" type="body"/>
          </p:nvPr>
        </p:nvSpPr>
        <p:spPr>
          <a:xfrm>
            <a:off x="1203600" y="1588775"/>
            <a:ext cx="76587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(Client_ID,Client_dob,Client_blood_group,Client_name,Organ_donated,Organ_requested,Client_contact,Client_email,Client_address,Client_type,Client_medical_record)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relation is in 1NF</a:t>
            </a:r>
            <a:r>
              <a:rPr lang="en-GB" sz="1400">
                <a:solidFill>
                  <a:srgbClr val="40424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it does not contain any multi-valued or composite attributes.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relation is in 2NF</a:t>
            </a:r>
            <a:r>
              <a:rPr lang="en-GB" sz="1400">
                <a:solidFill>
                  <a:srgbClr val="40424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it is in First Normal Form and it has no partial dependency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relation is in 3NF</a:t>
            </a:r>
            <a:r>
              <a:rPr lang="en-GB" sz="1400">
                <a:solidFill>
                  <a:srgbClr val="40424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there is no transitive dependency for the non-prime attributes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 Available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(Organ_id,Organ_name,Date_time)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relation is in 1NF</a:t>
            </a:r>
            <a:r>
              <a:rPr lang="en-GB" sz="1400">
                <a:solidFill>
                  <a:srgbClr val="40424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it does not contain any multi-valued or composite attributes.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relation is in 2NF</a:t>
            </a:r>
            <a:r>
              <a:rPr lang="en-GB" sz="1400">
                <a:solidFill>
                  <a:srgbClr val="40424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it is in First Normal Form and it has no partial dependency.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relation is in 3NF</a:t>
            </a:r>
            <a:r>
              <a:rPr lang="en-GB" sz="1400">
                <a:solidFill>
                  <a:srgbClr val="40424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there is no transitive dependency for the non-prime attributes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6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" name="Google Shape;410;p26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26"/>
          <p:cNvSpPr txBox="1"/>
          <p:nvPr/>
        </p:nvSpPr>
        <p:spPr>
          <a:xfrm>
            <a:off x="5703600" y="78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3" name="Google Shape;413;p26"/>
          <p:cNvSpPr txBox="1"/>
          <p:nvPr/>
        </p:nvSpPr>
        <p:spPr>
          <a:xfrm>
            <a:off x="1335400" y="847350"/>
            <a:ext cx="6032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FUNCTIONAL DEPENDENCIES AND NORMALIZATION</a:t>
            </a:r>
            <a:endParaRPr b="1"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/>
          <p:nvPr>
            <p:ph idx="1" type="body"/>
          </p:nvPr>
        </p:nvSpPr>
        <p:spPr>
          <a:xfrm>
            <a:off x="1303800" y="764350"/>
            <a:ext cx="7075500" cy="3916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6249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PROCURED</a:t>
            </a:r>
            <a:r>
              <a:rPr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(Procured_id,Procured_Date,Procured_time,Procured_desc)</a:t>
            </a:r>
            <a:endParaRPr sz="2208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249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relation is in 1NF</a:t>
            </a:r>
            <a:r>
              <a:rPr lang="en-GB" sz="2208">
                <a:solidFill>
                  <a:srgbClr val="40424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it does not contain any multi-valued or composite attributes.</a:t>
            </a:r>
            <a:endParaRPr sz="2208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249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relation is in 2NF</a:t>
            </a:r>
            <a:r>
              <a:rPr lang="en-GB" sz="2208">
                <a:solidFill>
                  <a:srgbClr val="40424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it is in First Normal Form and it has no partial dependency.</a:t>
            </a:r>
            <a:endParaRPr sz="2208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249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relation is in 3NF</a:t>
            </a:r>
            <a:r>
              <a:rPr lang="en-GB" sz="2208">
                <a:solidFill>
                  <a:srgbClr val="40424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there is no transitive dependency for the non-prime attributes</a:t>
            </a:r>
            <a:endParaRPr sz="6408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249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STAFFS</a:t>
            </a:r>
            <a:r>
              <a:rPr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(Staff_id,Staff_Name,Staff_email,Staff_contact,Staff_address,Staff_salary,Staff_desgination)</a:t>
            </a:r>
            <a:endParaRPr sz="2208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249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relation is in 1NF</a:t>
            </a:r>
            <a:r>
              <a:rPr lang="en-GB" sz="2208">
                <a:solidFill>
                  <a:srgbClr val="40424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it does not contain any multi-valued or composite attributes.</a:t>
            </a:r>
            <a:endParaRPr sz="2208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249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relation is in 2NF</a:t>
            </a:r>
            <a:r>
              <a:rPr lang="en-GB" sz="2208">
                <a:solidFill>
                  <a:srgbClr val="40424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it is in First Normal Form and it has no partial dependency.</a:t>
            </a:r>
            <a:endParaRPr sz="2208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249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relation is not in 3NF</a:t>
            </a:r>
            <a:r>
              <a:rPr lang="en-GB" sz="2208">
                <a:solidFill>
                  <a:srgbClr val="40424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there is transitive dependency for the non-prime attributes. </a:t>
            </a:r>
            <a:endParaRPr sz="2208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249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b="1" lang="en-GB" sz="220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(Staff_salary,Staff_designation)-&gt;(Staff_id) &amp; (Staff_salary)-&gt;(Staff_designation).</a:t>
            </a:r>
            <a:endParaRPr b="1" sz="2208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7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27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" name="Google Shape;421;p27"/>
          <p:cNvSpPr txBox="1"/>
          <p:nvPr/>
        </p:nvSpPr>
        <p:spPr>
          <a:xfrm>
            <a:off x="5703600" y="78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2" name="Google Shape;422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body"/>
          </p:nvPr>
        </p:nvSpPr>
        <p:spPr>
          <a:xfrm>
            <a:off x="1233225" y="1200725"/>
            <a:ext cx="7030500" cy="2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NSURANCE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Insurance_ID,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,Company_Name,Company_Contact,Insurance_type,Insured_Date,insured_Amount)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relation is in 1NF</a:t>
            </a:r>
            <a:r>
              <a:rPr lang="en-GB" sz="1400">
                <a:solidFill>
                  <a:srgbClr val="40424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it does not contain any multi-valued or composite attributes.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relation is in 2NF</a:t>
            </a:r>
            <a:r>
              <a:rPr lang="en-GB" sz="1400">
                <a:solidFill>
                  <a:srgbClr val="40424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it is in First Normal Form and it has no partial dependency.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relation is not in 3NF</a:t>
            </a:r>
            <a:r>
              <a:rPr lang="en-GB" sz="1400">
                <a:solidFill>
                  <a:srgbClr val="40424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there is transitive dependency for the non-prime attributes.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(Company_Name,Company_contact)-&gt;(Insurance_ID)&amp;(Company_contact)-&gt;(Company_name)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8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9" name="Google Shape;429;p28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0" name="Google Shape;430;p28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" name="Google Shape;431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66">
                <a:latin typeface="Cambria"/>
                <a:ea typeface="Cambria"/>
                <a:cs typeface="Cambria"/>
                <a:sym typeface="Cambria"/>
              </a:rPr>
              <a:t>Tables</a:t>
            </a:r>
            <a:r>
              <a:rPr lang="en-GB" sz="2166">
                <a:latin typeface="Cambria"/>
                <a:ea typeface="Cambria"/>
                <a:cs typeface="Cambria"/>
                <a:sym typeface="Cambria"/>
              </a:rPr>
              <a:t>(after normalization)</a:t>
            </a:r>
            <a:endParaRPr sz="21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7" name="Google Shape;437;p29"/>
          <p:cNvSpPr txBox="1"/>
          <p:nvPr>
            <p:ph idx="1" type="body"/>
          </p:nvPr>
        </p:nvSpPr>
        <p:spPr>
          <a:xfrm>
            <a:off x="1577600" y="1597875"/>
            <a:ext cx="67569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       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STAFFS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JOB DESIGNATION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 AVAILABLE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PROCURED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INSURANCE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INSURE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p29"/>
          <p:cNvSpPr txBox="1"/>
          <p:nvPr/>
        </p:nvSpPr>
        <p:spPr>
          <a:xfrm>
            <a:off x="5703600" y="156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1" name="Google Shape;441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"/>
          <p:cNvSpPr txBox="1"/>
          <p:nvPr>
            <p:ph type="title"/>
          </p:nvPr>
        </p:nvSpPr>
        <p:spPr>
          <a:xfrm>
            <a:off x="1049075" y="85000"/>
            <a:ext cx="32973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11">
                <a:latin typeface="Cambria"/>
                <a:ea typeface="Cambria"/>
                <a:cs typeface="Cambria"/>
                <a:sym typeface="Cambria"/>
              </a:rPr>
              <a:t>NORMALIZATION</a:t>
            </a:r>
            <a:endParaRPr sz="291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Cambria"/>
                <a:ea typeface="Cambria"/>
                <a:cs typeface="Cambria"/>
                <a:sym typeface="Cambria"/>
              </a:rPr>
              <a:t>RELATIONAL SCHEMA:</a:t>
            </a:r>
            <a:endParaRPr sz="291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1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7" name="Google Shape;447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8" name="Google Shape;4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675" y="1025900"/>
            <a:ext cx="6123950" cy="38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0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0" name="Google Shape;450;p30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1" name="Google Shape;451;p30"/>
          <p:cNvSpPr txBox="1"/>
          <p:nvPr/>
        </p:nvSpPr>
        <p:spPr>
          <a:xfrm>
            <a:off x="5703600" y="156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7" name="Google Shape;457;p31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8" name="Google Shape;458;p31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9" name="Google Shape;459;p31"/>
          <p:cNvSpPr txBox="1"/>
          <p:nvPr/>
        </p:nvSpPr>
        <p:spPr>
          <a:xfrm>
            <a:off x="5703600" y="156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0" name="Google Shape;46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FUNCTIONALITIES COVERED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1" name="Google Shape;461;p31"/>
          <p:cNvSpPr txBox="1"/>
          <p:nvPr>
            <p:ph idx="1" type="body"/>
          </p:nvPr>
        </p:nvSpPr>
        <p:spPr>
          <a:xfrm>
            <a:off x="1255725" y="1597875"/>
            <a:ext cx="7078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4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1.Add client</a:t>
            </a:r>
            <a:endParaRPr sz="134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34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2.Display client</a:t>
            </a:r>
            <a:endParaRPr sz="134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34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3.Add organ</a:t>
            </a:r>
            <a:endParaRPr sz="134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34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4.Display organ available</a:t>
            </a:r>
            <a:endParaRPr sz="134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34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5.Match recipient with organ</a:t>
            </a:r>
            <a:endParaRPr sz="134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34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6.Print bill</a:t>
            </a:r>
            <a:endParaRPr sz="134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34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7.Add staff</a:t>
            </a:r>
            <a:endParaRPr sz="134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34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8.Display staff</a:t>
            </a:r>
            <a:endParaRPr sz="134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4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50">
                <a:latin typeface="Cambria"/>
                <a:ea typeface="Cambria"/>
                <a:cs typeface="Cambria"/>
                <a:sym typeface="Cambria"/>
              </a:rPr>
              <a:t>REQUIREMENTS: </a:t>
            </a:r>
            <a:endParaRPr sz="285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94">
                <a:latin typeface="Cambria"/>
                <a:ea typeface="Cambria"/>
                <a:cs typeface="Cambria"/>
                <a:sym typeface="Cambria"/>
              </a:rPr>
              <a:t>DATA</a:t>
            </a:r>
            <a:r>
              <a:rPr lang="en-GB" sz="2294">
                <a:latin typeface="Cambria"/>
                <a:ea typeface="Cambria"/>
                <a:cs typeface="Cambria"/>
                <a:sym typeface="Cambria"/>
              </a:rPr>
              <a:t> REQUIREMENTS: </a:t>
            </a:r>
            <a:endParaRPr sz="2294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: </a:t>
            </a:r>
            <a:r>
              <a:rPr b="0"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name.date of birth,organ requested,organ donated,contact , type(donor/recipient), address ,blood group, medical record,</a:t>
            </a:r>
            <a:r>
              <a:rPr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insurance</a:t>
            </a:r>
            <a:r>
              <a:rPr b="0"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</a:t>
            </a:r>
            <a:r>
              <a:rPr b="0"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procured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 Available: </a:t>
            </a:r>
            <a:r>
              <a:rPr b="0"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 name, date ,time,</a:t>
            </a:r>
            <a:r>
              <a:rPr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procured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Procured : </a:t>
            </a:r>
            <a:r>
              <a:rPr b="0"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Procured time,procured date</a:t>
            </a:r>
            <a:r>
              <a:rPr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description,</a:t>
            </a:r>
            <a:r>
              <a:rPr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 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Staffs : </a:t>
            </a:r>
            <a:r>
              <a:rPr b="0"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 name.designation,contact,salary ,address,email</a:t>
            </a:r>
            <a:endParaRPr b="0"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Insurance</a:t>
            </a:r>
            <a:r>
              <a:rPr b="0" lang="en-GB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Company name. Insurance type,amount,date insured,company contact</a:t>
            </a:r>
            <a:endParaRPr b="0"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5703600" y="156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8" name="Google Shape;468;p32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9" name="Google Shape;469;p32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0" name="Google Shape;470;p32"/>
          <p:cNvSpPr txBox="1"/>
          <p:nvPr/>
        </p:nvSpPr>
        <p:spPr>
          <a:xfrm>
            <a:off x="5703600" y="156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1" name="Google Shape;47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TECH STACK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2" name="Google Shape;472;p32"/>
          <p:cNvSpPr txBox="1"/>
          <p:nvPr>
            <p:ph idx="1" type="body"/>
          </p:nvPr>
        </p:nvSpPr>
        <p:spPr>
          <a:xfrm>
            <a:off x="1303800" y="1467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1.Angular </a:t>
            </a:r>
            <a:r>
              <a:rPr lang="en-GB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2.Django(Backend)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3.Mysql(Database)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4.API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"/>
          <p:cNvSpPr txBox="1"/>
          <p:nvPr>
            <p:ph idx="1" type="body"/>
          </p:nvPr>
        </p:nvSpPr>
        <p:spPr>
          <a:xfrm>
            <a:off x="248725" y="1378300"/>
            <a:ext cx="26085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8200"/>
              <a:t> </a:t>
            </a:r>
            <a:endParaRPr sz="8200"/>
          </a:p>
        </p:txBody>
      </p:sp>
      <p:sp>
        <p:nvSpPr>
          <p:cNvPr id="479" name="Google Shape;479;p33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0" name="Google Shape;480;p33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1" name="Google Shape;481;p33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2" name="Google Shape;482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3" name="Google Shape;483;p33"/>
          <p:cNvSpPr txBox="1"/>
          <p:nvPr>
            <p:ph type="title"/>
          </p:nvPr>
        </p:nvSpPr>
        <p:spPr>
          <a:xfrm>
            <a:off x="1303800" y="488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IMPLEMENTATION</a:t>
            </a:r>
            <a:endParaRPr sz="2366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66">
                <a:latin typeface="Cambria"/>
                <a:ea typeface="Cambria"/>
                <a:cs typeface="Cambria"/>
                <a:sym typeface="Cambria"/>
              </a:rPr>
              <a:t>LOGIN:</a:t>
            </a:r>
            <a:endParaRPr sz="23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4" name="Google Shape;484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85" name="Google Shape;4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227" y="1440612"/>
            <a:ext cx="6934826" cy="33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4"/>
          <p:cNvSpPr txBox="1"/>
          <p:nvPr>
            <p:ph idx="1" type="body"/>
          </p:nvPr>
        </p:nvSpPr>
        <p:spPr>
          <a:xfrm>
            <a:off x="248725" y="1378300"/>
            <a:ext cx="26085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8200"/>
              <a:t> </a:t>
            </a:r>
            <a:endParaRPr sz="8200"/>
          </a:p>
        </p:txBody>
      </p:sp>
      <p:sp>
        <p:nvSpPr>
          <p:cNvPr id="491" name="Google Shape;491;p34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2" name="Google Shape;492;p34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3" name="Google Shape;493;p34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4" name="Google Shape;494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5" name="Google Shape;495;p34"/>
          <p:cNvSpPr txBox="1"/>
          <p:nvPr>
            <p:ph type="title"/>
          </p:nvPr>
        </p:nvSpPr>
        <p:spPr>
          <a:xfrm>
            <a:off x="1309925" y="460838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88">
                <a:latin typeface="Cambria"/>
                <a:ea typeface="Cambria"/>
                <a:cs typeface="Cambria"/>
                <a:sym typeface="Cambria"/>
              </a:rPr>
              <a:t>DASHBOARD</a:t>
            </a:r>
            <a:r>
              <a:rPr lang="en-GB" sz="2788">
                <a:latin typeface="Cambria"/>
                <a:ea typeface="Cambria"/>
                <a:cs typeface="Cambria"/>
                <a:sym typeface="Cambria"/>
              </a:rPr>
              <a:t>:</a:t>
            </a:r>
            <a:endParaRPr sz="2788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6" name="Google Shape;496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7" name="Google Shape;4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025" y="1460150"/>
            <a:ext cx="5924301" cy="31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5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3" name="Google Shape;503;p35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4" name="Google Shape;504;p35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5" name="Google Shape;505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6" name="Google Shape;506;p35"/>
          <p:cNvSpPr txBox="1"/>
          <p:nvPr>
            <p:ph type="title"/>
          </p:nvPr>
        </p:nvSpPr>
        <p:spPr>
          <a:xfrm>
            <a:off x="1303800" y="427125"/>
            <a:ext cx="68685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Cambria"/>
                <a:ea typeface="Cambria"/>
                <a:cs typeface="Cambria"/>
                <a:sym typeface="Cambria"/>
              </a:rPr>
              <a:t>ADD CLIENT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7" name="Google Shape;507;p35"/>
          <p:cNvSpPr txBox="1"/>
          <p:nvPr>
            <p:ph idx="1" type="body"/>
          </p:nvPr>
        </p:nvSpPr>
        <p:spPr>
          <a:xfrm>
            <a:off x="1303800" y="1597875"/>
            <a:ext cx="7030500" cy="25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9" name="Google Shape;5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001763"/>
            <a:ext cx="7500925" cy="38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5" name="Google Shape;515;p36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6" name="Google Shape;516;p36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7" name="Google Shape;517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8" name="Google Shape;518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DISPLAY CLIENT</a:t>
            </a:r>
            <a:endParaRPr sz="3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9" name="Google Shape;519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1" name="Google Shape;5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200" y="1172400"/>
            <a:ext cx="7523101" cy="35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7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7" name="Google Shape;527;p37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8" name="Google Shape;528;p37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9" name="Google Shape;529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0" name="Google Shape;530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DISPLAY ORGAN AVAILABLE</a:t>
            </a:r>
            <a:endParaRPr sz="3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1" name="Google Shape;531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33" name="Google Shape;5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625" y="1124125"/>
            <a:ext cx="7585380" cy="36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8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9" name="Google Shape;539;p38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0" name="Google Shape;540;p38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1" name="Google Shape;541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2" name="Google Shape;542;p38"/>
          <p:cNvSpPr txBox="1"/>
          <p:nvPr>
            <p:ph type="title"/>
          </p:nvPr>
        </p:nvSpPr>
        <p:spPr>
          <a:xfrm>
            <a:off x="1230325" y="374275"/>
            <a:ext cx="69723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ADD ORGANS AVAILABLE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3" name="Google Shape;543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5" name="Google Shape;5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75" y="1042244"/>
            <a:ext cx="7859424" cy="3757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1" name="Google Shape;551;p39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2" name="Google Shape;552;p39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3" name="Google Shape;553;p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4" name="Google Shape;554;p39"/>
          <p:cNvSpPr txBox="1"/>
          <p:nvPr>
            <p:ph type="title"/>
          </p:nvPr>
        </p:nvSpPr>
        <p:spPr>
          <a:xfrm>
            <a:off x="1205825" y="237375"/>
            <a:ext cx="70767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Procurement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77">
                <a:latin typeface="Cambria"/>
                <a:ea typeface="Cambria"/>
                <a:cs typeface="Cambria"/>
                <a:sym typeface="Cambria"/>
              </a:rPr>
              <a:t>Step 1:Display recipient and match if it's available</a:t>
            </a:r>
            <a:endParaRPr sz="2577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5" name="Google Shape;555;p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57" name="Google Shape;5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786" y="1131500"/>
            <a:ext cx="7759389" cy="346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3" name="Google Shape;563;p40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4" name="Google Shape;564;p40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5" name="Google Shape;565;p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6" name="Google Shape;566;p40"/>
          <p:cNvSpPr txBox="1"/>
          <p:nvPr>
            <p:ph type="title"/>
          </p:nvPr>
        </p:nvSpPr>
        <p:spPr>
          <a:xfrm>
            <a:off x="1303800" y="338700"/>
            <a:ext cx="70305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Procurement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latin typeface="Cambria"/>
                <a:ea typeface="Cambria"/>
                <a:cs typeface="Cambria"/>
                <a:sym typeface="Cambria"/>
              </a:rPr>
              <a:t>Step2:</a:t>
            </a:r>
            <a:r>
              <a:rPr lang="en-GB" sz="2650">
                <a:latin typeface="Cambria"/>
                <a:ea typeface="Cambria"/>
                <a:cs typeface="Cambria"/>
                <a:sym typeface="Cambria"/>
              </a:rPr>
              <a:t>Fill procurement details</a:t>
            </a:r>
            <a:endParaRPr sz="265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7" name="Google Shape;567;p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9" name="Google Shape;5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15600"/>
            <a:ext cx="7107149" cy="3138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1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5" name="Google Shape;575;p41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7" name="Google Shape;577;p4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8" name="Google Shape;578;p41"/>
          <p:cNvSpPr txBox="1"/>
          <p:nvPr>
            <p:ph type="title"/>
          </p:nvPr>
        </p:nvSpPr>
        <p:spPr>
          <a:xfrm>
            <a:off x="1112500" y="261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Cambria"/>
                <a:ea typeface="Cambria"/>
                <a:cs typeface="Cambria"/>
                <a:sym typeface="Cambria"/>
              </a:rPr>
              <a:t>Procurement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88">
                <a:latin typeface="Cambria"/>
                <a:ea typeface="Cambria"/>
                <a:cs typeface="Cambria"/>
                <a:sym typeface="Cambria"/>
              </a:rPr>
              <a:t>Step 3:Review filled details</a:t>
            </a:r>
            <a:endParaRPr sz="2288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9" name="Google Shape;579;p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1" name="Google Shape;5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00" y="1280625"/>
            <a:ext cx="7127424" cy="345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650">
                <a:latin typeface="Cambria"/>
                <a:ea typeface="Cambria"/>
                <a:cs typeface="Cambria"/>
                <a:sym typeface="Cambria"/>
              </a:rPr>
              <a:t>FUNCTIONAL REQUIREMENTS:</a:t>
            </a:r>
            <a:endParaRPr sz="265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5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Administrator:</a:t>
            </a:r>
            <a:endParaRPr sz="155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lang="en-GB" sz="1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values in the table</a:t>
            </a:r>
            <a:endParaRPr b="0" sz="15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lang="en-GB" sz="1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 the tables</a:t>
            </a:r>
            <a:endParaRPr b="0" sz="15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lang="en-GB" sz="1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the tables or values</a:t>
            </a:r>
            <a:endParaRPr b="0" sz="15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lang="en-GB" sz="1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 the tables or values</a:t>
            </a:r>
            <a:endParaRPr sz="155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5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 User:</a:t>
            </a:r>
            <a:endParaRPr sz="155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lang="en-GB" sz="1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information about any government organization where organ transplantation takes place</a:t>
            </a:r>
            <a:endParaRPr b="0" sz="15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lang="en-GB" sz="1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 can be under government approved organization</a:t>
            </a:r>
            <a:endParaRPr b="0" sz="15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lang="en-GB" sz="1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register himself if in need of an organ or want to be a donor</a:t>
            </a:r>
            <a:endParaRPr b="0" sz="15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5703600" y="156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2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7" name="Google Shape;587;p42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8" name="Google Shape;588;p42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9" name="Google Shape;589;p4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0" name="Google Shape;590;p42"/>
          <p:cNvSpPr txBox="1"/>
          <p:nvPr>
            <p:ph type="title"/>
          </p:nvPr>
        </p:nvSpPr>
        <p:spPr>
          <a:xfrm>
            <a:off x="1120100" y="323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Procurement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latin typeface="Cambria"/>
                <a:ea typeface="Cambria"/>
                <a:cs typeface="Cambria"/>
                <a:sym typeface="Cambria"/>
              </a:rPr>
              <a:t>Step 4:</a:t>
            </a:r>
            <a:r>
              <a:rPr lang="en-GB" sz="2650">
                <a:latin typeface="Cambria"/>
                <a:ea typeface="Cambria"/>
                <a:cs typeface="Cambria"/>
                <a:sym typeface="Cambria"/>
              </a:rPr>
              <a:t>Print Bill</a:t>
            </a:r>
            <a:endParaRPr sz="265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1" name="Google Shape;591;p4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92" name="Google Shape;5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050" y="1172575"/>
            <a:ext cx="5578250" cy="372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3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8" name="Google Shape;598;p43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9" name="Google Shape;599;p43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0" name="Google Shape;600;p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1" name="Google Shape;601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ADD STAFF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2" name="Google Shape;602;p4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04" name="Google Shape;6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50" y="1387472"/>
            <a:ext cx="7074550" cy="338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4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0" name="Google Shape;610;p44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1" name="Google Shape;611;p44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2" name="Google Shape;612;p4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3" name="Google Shape;613;p44"/>
          <p:cNvSpPr txBox="1"/>
          <p:nvPr>
            <p:ph type="title"/>
          </p:nvPr>
        </p:nvSpPr>
        <p:spPr>
          <a:xfrm>
            <a:off x="1181350" y="338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DISPLAY</a:t>
            </a:r>
            <a:r>
              <a:rPr lang="en-GB">
                <a:latin typeface="Cambria"/>
                <a:ea typeface="Cambria"/>
                <a:cs typeface="Cambria"/>
                <a:sym typeface="Cambria"/>
              </a:rPr>
              <a:t> STAFF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4" name="Google Shape;614;p4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16" name="Google Shape;6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200" y="1389675"/>
            <a:ext cx="7269699" cy="3481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5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2" name="Google Shape;622;p45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3" name="Google Shape;623;p45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4" name="Google Shape;624;p4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5" name="Google Shape;625;p45"/>
          <p:cNvSpPr txBox="1"/>
          <p:nvPr>
            <p:ph type="title"/>
          </p:nvPr>
        </p:nvSpPr>
        <p:spPr>
          <a:xfrm>
            <a:off x="1181350" y="338700"/>
            <a:ext cx="7030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mbria"/>
                <a:ea typeface="Cambria"/>
                <a:cs typeface="Cambria"/>
                <a:sym typeface="Cambria"/>
              </a:rPr>
              <a:t>DATABASE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6" name="Google Shape;626;p4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27" name="Google Shape;6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250" y="536450"/>
            <a:ext cx="31242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5"/>
          <p:cNvSpPr txBox="1"/>
          <p:nvPr/>
        </p:nvSpPr>
        <p:spPr>
          <a:xfrm>
            <a:off x="6397250" y="4336775"/>
            <a:ext cx="26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Database Tree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6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4" name="Google Shape;634;p46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5" name="Google Shape;635;p46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6" name="Google Shape;636;p4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7" name="Google Shape;637;p4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38" name="Google Shape;6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25" y="656550"/>
            <a:ext cx="5912976" cy="1667762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46"/>
          <p:cNvSpPr txBox="1"/>
          <p:nvPr/>
        </p:nvSpPr>
        <p:spPr>
          <a:xfrm>
            <a:off x="6416075" y="1339175"/>
            <a:ext cx="10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Client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40" name="Google Shape;64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625" y="2417975"/>
            <a:ext cx="5912976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313" y="3913413"/>
            <a:ext cx="59436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6"/>
          <p:cNvSpPr txBox="1"/>
          <p:nvPr/>
        </p:nvSpPr>
        <p:spPr>
          <a:xfrm>
            <a:off x="6348700" y="2755450"/>
            <a:ext cx="23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Organ Available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3" name="Google Shape;643;p46"/>
          <p:cNvSpPr txBox="1"/>
          <p:nvPr/>
        </p:nvSpPr>
        <p:spPr>
          <a:xfrm>
            <a:off x="6379325" y="4003813"/>
            <a:ext cx="18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Procurement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7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9" name="Google Shape;649;p47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0" name="Google Shape;650;p47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1" name="Google Shape;651;p4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2" name="Google Shape;652;p4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53" name="Google Shape;6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1100"/>
            <a:ext cx="59436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00900"/>
            <a:ext cx="59436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47"/>
          <p:cNvSpPr txBox="1"/>
          <p:nvPr/>
        </p:nvSpPr>
        <p:spPr>
          <a:xfrm>
            <a:off x="6446675" y="1157450"/>
            <a:ext cx="17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Insure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6" name="Google Shape;656;p47"/>
          <p:cNvSpPr txBox="1"/>
          <p:nvPr/>
        </p:nvSpPr>
        <p:spPr>
          <a:xfrm>
            <a:off x="6446675" y="3047325"/>
            <a:ext cx="136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Staffs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8"/>
          <p:cNvSpPr txBox="1"/>
          <p:nvPr>
            <p:ph idx="1" type="body"/>
          </p:nvPr>
        </p:nvSpPr>
        <p:spPr>
          <a:xfrm>
            <a:off x="1303800" y="1856350"/>
            <a:ext cx="70305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8200"/>
              <a:t> THANK YOU</a:t>
            </a:r>
            <a:endParaRPr sz="8200"/>
          </a:p>
        </p:txBody>
      </p:sp>
      <p:sp>
        <p:nvSpPr>
          <p:cNvPr id="662" name="Google Shape;662;p48"/>
          <p:cNvSpPr txBox="1"/>
          <p:nvPr/>
        </p:nvSpPr>
        <p:spPr>
          <a:xfrm>
            <a:off x="5703600" y="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3" name="Google Shape;663;p48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4" name="Google Shape;664;p48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5" name="Google Shape;665;p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Cambria"/>
                <a:ea typeface="Cambria"/>
                <a:cs typeface="Cambria"/>
                <a:sym typeface="Cambria"/>
              </a:rPr>
              <a:t>FUNCTIONALITIES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1303800" y="1458200"/>
            <a:ext cx="70305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Organization Staff will register clients(donor, patient).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of available organs can be seen by patient.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Patient can request organs.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Patient can procure organs.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Donation and procurement process will be inspected and 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verified by organization staff.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Donor can enlist for organ donation.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8" name="Google Shape;308;p16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5703600" y="156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6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Cambria"/>
                <a:ea typeface="Cambria"/>
                <a:cs typeface="Cambria"/>
                <a:sym typeface="Cambria"/>
              </a:rPr>
              <a:t>ER ANALYSIS: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66">
                <a:latin typeface="Cambria"/>
                <a:ea typeface="Cambria"/>
                <a:cs typeface="Cambria"/>
                <a:sym typeface="Cambria"/>
              </a:rPr>
              <a:t>ENTITY SETS:</a:t>
            </a:r>
            <a:endParaRPr sz="21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17"/>
          <p:cNvSpPr txBox="1"/>
          <p:nvPr>
            <p:ph idx="1" type="body"/>
          </p:nvPr>
        </p:nvSpPr>
        <p:spPr>
          <a:xfrm>
            <a:off x="1577600" y="1597875"/>
            <a:ext cx="67569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STAFFS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 AVAILABLE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PROCURED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INSURANCE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5703600" y="156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idx="1" type="body"/>
          </p:nvPr>
        </p:nvSpPr>
        <p:spPr>
          <a:xfrm>
            <a:off x="1498325" y="1536225"/>
            <a:ext cx="7030500" cy="3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1.CLIENT                                                                             </a:t>
            </a:r>
            <a:r>
              <a:rPr b="1"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5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CLIENT_ID</a:t>
            </a:r>
            <a:endParaRPr sz="56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Dob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Medical History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Blood Group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 Donated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 Requested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</a:t>
            </a:r>
            <a:r>
              <a:rPr b="1"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5703600" y="156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0" name="Google Shape;33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Cambria"/>
                <a:ea typeface="Cambria"/>
                <a:cs typeface="Cambria"/>
                <a:sym typeface="Cambria"/>
              </a:rPr>
              <a:t>ER ANALYSIS: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66">
                <a:latin typeface="Cambria"/>
                <a:ea typeface="Cambria"/>
                <a:cs typeface="Cambria"/>
                <a:sym typeface="Cambria"/>
              </a:rPr>
              <a:t>ENTITIES AND THEIR ATTRIBUTES:</a:t>
            </a:r>
            <a:endParaRPr sz="2166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74" y="1746725"/>
            <a:ext cx="55991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1458750" y="1232500"/>
            <a:ext cx="70701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2.STAFFS</a:t>
            </a:r>
            <a:endParaRPr b="1" sz="3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35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STAFF_ID</a:t>
            </a:r>
            <a:endParaRPr sz="35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Staff_name</a:t>
            </a:r>
            <a:endParaRPr sz="3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Staff_designation</a:t>
            </a:r>
            <a:endParaRPr sz="3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Staff_contact</a:t>
            </a:r>
            <a:endParaRPr sz="3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Staff_email</a:t>
            </a:r>
            <a:endParaRPr sz="3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Staff_address</a:t>
            </a:r>
            <a:endParaRPr sz="3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Staff_salary</a:t>
            </a:r>
            <a:endParaRPr sz="3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5703600" y="156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1" name="Google Shape;3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600" y="1126700"/>
            <a:ext cx="4419824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/>
          <p:nvPr>
            <p:ph idx="1" type="body"/>
          </p:nvPr>
        </p:nvSpPr>
        <p:spPr>
          <a:xfrm>
            <a:off x="1272675" y="1196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INSURANCE</a:t>
            </a:r>
            <a:endParaRPr b="1"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arenR"/>
            </a:pPr>
            <a:r>
              <a:rPr lang="en-GB" sz="5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INSURANCE_COMPANY_ID </a:t>
            </a:r>
            <a:endParaRPr sz="56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2)     </a:t>
            </a: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Insurance_type 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3)     Amount 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4)     Date-in 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5)     Company_contact                           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8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58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0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0"/>
          <p:cNvSpPr txBox="1"/>
          <p:nvPr/>
        </p:nvSpPr>
        <p:spPr>
          <a:xfrm>
            <a:off x="5703600" y="156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51" name="Google Shape;3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325" y="834888"/>
            <a:ext cx="24003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/>
          <p:nvPr>
            <p:ph idx="1" type="body"/>
          </p:nvPr>
        </p:nvSpPr>
        <p:spPr>
          <a:xfrm>
            <a:off x="1303800" y="12197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PROCURED        </a:t>
            </a:r>
            <a:endParaRPr b="1"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en-GB" sz="5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PROCURED_ID  </a:t>
            </a:r>
            <a:r>
              <a:rPr b="1"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b="1"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2) </a:t>
            </a: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Procured_date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3) Procured_time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4) Procurement_desc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5) Staff_id   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 txBox="1"/>
          <p:nvPr/>
        </p:nvSpPr>
        <p:spPr>
          <a:xfrm>
            <a:off x="0" y="4871175"/>
            <a:ext cx="48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SCHOOL OF COMPUTER SCIENCE AND ENGINEERING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1"/>
          <p:cNvSpPr txBox="1"/>
          <p:nvPr/>
        </p:nvSpPr>
        <p:spPr>
          <a:xfrm>
            <a:off x="0" y="0"/>
            <a:ext cx="20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DBA FINAL REVIEW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5703600" y="15600"/>
            <a:ext cx="3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Nunito"/>
                <a:ea typeface="Nunito"/>
                <a:cs typeface="Nunito"/>
                <a:sym typeface="Nunito"/>
              </a:rPr>
              <a:t>                              ORGAN DONATION MANAGEMENT SYSTEM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61" name="Google Shape;3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150" y="1219700"/>
            <a:ext cx="26670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