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46"/>
  </p:notesMasterIdLst>
  <p:sldIdLst>
    <p:sldId id="256" r:id="rId2"/>
    <p:sldId id="258" r:id="rId3"/>
    <p:sldId id="299" r:id="rId4"/>
    <p:sldId id="261" r:id="rId5"/>
    <p:sldId id="296" r:id="rId6"/>
    <p:sldId id="260" r:id="rId7"/>
    <p:sldId id="298" r:id="rId8"/>
    <p:sldId id="316" r:id="rId9"/>
    <p:sldId id="300" r:id="rId10"/>
    <p:sldId id="302" r:id="rId11"/>
    <p:sldId id="309" r:id="rId12"/>
    <p:sldId id="310" r:id="rId13"/>
    <p:sldId id="311" r:id="rId14"/>
    <p:sldId id="312" r:id="rId15"/>
    <p:sldId id="307" r:id="rId16"/>
    <p:sldId id="314" r:id="rId17"/>
    <p:sldId id="315" r:id="rId18"/>
    <p:sldId id="305" r:id="rId19"/>
    <p:sldId id="306" r:id="rId20"/>
    <p:sldId id="317" r:id="rId21"/>
    <p:sldId id="319" r:id="rId22"/>
    <p:sldId id="320" r:id="rId23"/>
    <p:sldId id="321" r:id="rId24"/>
    <p:sldId id="318" r:id="rId25"/>
    <p:sldId id="303" r:id="rId26"/>
    <p:sldId id="322" r:id="rId27"/>
    <p:sldId id="308" r:id="rId28"/>
    <p:sldId id="323" r:id="rId29"/>
    <p:sldId id="327" r:id="rId30"/>
    <p:sldId id="326" r:id="rId31"/>
    <p:sldId id="328" r:id="rId32"/>
    <p:sldId id="338" r:id="rId33"/>
    <p:sldId id="324" r:id="rId34"/>
    <p:sldId id="330" r:id="rId35"/>
    <p:sldId id="329" r:id="rId36"/>
    <p:sldId id="333" r:id="rId37"/>
    <p:sldId id="339" r:id="rId38"/>
    <p:sldId id="332" r:id="rId39"/>
    <p:sldId id="325" r:id="rId40"/>
    <p:sldId id="336" r:id="rId41"/>
    <p:sldId id="335" r:id="rId42"/>
    <p:sldId id="337" r:id="rId43"/>
    <p:sldId id="340" r:id="rId44"/>
    <p:sldId id="279"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08" autoAdjust="0"/>
  </p:normalViewPr>
  <p:slideViewPr>
    <p:cSldViewPr snapToGrid="0">
      <p:cViewPr varScale="1">
        <p:scale>
          <a:sx n="108" d="100"/>
          <a:sy n="108"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02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710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263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47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70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823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744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82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65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30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75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55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548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300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246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24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9228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3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782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50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77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030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085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87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73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285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137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535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597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830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327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630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030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994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681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469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8559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2977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34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Marker_interface_patter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java.sun.com/j2se/1.5.0/docs/guide/language/annota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JAVA ANNOTATION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242888"/>
            <a:ext cx="6571306" cy="2928937"/>
          </a:xfrm>
          <a:prstGeom prst="rect">
            <a:avLst/>
          </a:prstGeom>
        </p:spPr>
        <p:txBody>
          <a:bodyPr spcFirstLastPara="1" wrap="square" lIns="91425" tIns="91425" rIns="91425" bIns="91425" anchor="ctr" anchorCtr="0">
            <a:noAutofit/>
          </a:bodyPr>
          <a:lstStyle/>
          <a:p>
            <a:pPr marL="0" lvl="0" indent="0">
              <a:buNone/>
            </a:pPr>
            <a:r>
              <a:rPr lang="en-IN" dirty="0">
                <a:solidFill>
                  <a:schemeClr val="accent2">
                    <a:lumMod val="40000"/>
                    <a:lumOff val="60000"/>
                  </a:schemeClr>
                </a:solidFill>
              </a:rPr>
              <a:t>How  Annotation replaced Marker Interface ?</a:t>
            </a:r>
          </a:p>
          <a:p>
            <a:pPr marL="0" lvl="0" indent="0">
              <a:buNone/>
            </a:pPr>
            <a:endParaRPr lang="en-IN" dirty="0">
              <a:solidFill>
                <a:schemeClr val="tx1"/>
              </a:solidFill>
            </a:endParaRPr>
          </a:p>
          <a:p>
            <a:pPr marL="0" lvl="0" indent="0">
              <a:buNone/>
            </a:pPr>
            <a:r>
              <a:rPr lang="en-IN" dirty="0">
                <a:solidFill>
                  <a:schemeClr val="tx1"/>
                </a:solidFill>
              </a:rPr>
              <a:t>To find out the answer of above question we need to learn how to create our custom annotation. </a:t>
            </a:r>
            <a:endParaRPr dirty="0">
              <a:solidFill>
                <a:schemeClr val="tx1"/>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4" name="Google Shape;366;p15">
            <a:extLst>
              <a:ext uri="{FF2B5EF4-FFF2-40B4-BE49-F238E27FC236}">
                <a16:creationId xmlns:a16="http://schemas.microsoft.com/office/drawing/2014/main" id="{A24F97D9-B5C2-42D4-B12E-CFFF2A652EC2}"/>
              </a:ext>
            </a:extLst>
          </p:cNvPr>
          <p:cNvSpPr txBox="1">
            <a:spLocks/>
          </p:cNvSpPr>
          <p:nvPr/>
        </p:nvSpPr>
        <p:spPr>
          <a:xfrm>
            <a:off x="2044056" y="2035538"/>
            <a:ext cx="6571306" cy="29289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US" dirty="0">
                <a:solidFill>
                  <a:schemeClr val="tx1"/>
                </a:solidFill>
              </a:rPr>
              <a:t>Before moving ahead, collect some information about Annotation which will help us to understand creation of custom Annotation.</a:t>
            </a:r>
          </a:p>
        </p:txBody>
      </p:sp>
    </p:spTree>
    <p:extLst>
      <p:ext uri="{BB962C8B-B14F-4D97-AF65-F5344CB8AC3E}">
        <p14:creationId xmlns:p14="http://schemas.microsoft.com/office/powerpoint/2010/main" val="152489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1830065"/>
            <a:ext cx="4044262" cy="2238375"/>
          </a:xfrm>
          <a:prstGeom prst="rect">
            <a:avLst/>
          </a:prstGeom>
        </p:spPr>
        <p:txBody>
          <a:bodyPr spcFirstLastPara="1" wrap="square" lIns="91425" tIns="91425" rIns="91425" bIns="91425" anchor="ctr" anchorCtr="0">
            <a:noAutofit/>
          </a:bodyPr>
          <a:lstStyle/>
          <a:p>
            <a:pPr marL="76200" indent="0">
              <a:buNone/>
            </a:pPr>
            <a:r>
              <a:rPr lang="en-IN" dirty="0"/>
              <a:t>	@SuppressWarnings	</a:t>
            </a:r>
          </a:p>
          <a:p>
            <a:pPr marL="76200" indent="0">
              <a:buNone/>
            </a:pPr>
            <a:r>
              <a:rPr lang="en-IN" dirty="0"/>
              <a:t>	@Deprecated</a:t>
            </a:r>
          </a:p>
          <a:p>
            <a:pPr marL="76200" indent="0">
              <a:buNone/>
            </a:pPr>
            <a:r>
              <a:rPr lang="en-IN" dirty="0"/>
              <a:t>	@Override</a:t>
            </a:r>
          </a:p>
          <a:p>
            <a:pPr marL="76200" indent="0">
              <a:buNone/>
            </a:pPr>
            <a:endParaRPr lang="en-IN"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Built In Annotation</a:t>
            </a:r>
          </a:p>
        </p:txBody>
      </p:sp>
      <p:sp>
        <p:nvSpPr>
          <p:cNvPr id="2" name="Speech Bubble: Oval 1">
            <a:extLst>
              <a:ext uri="{FF2B5EF4-FFF2-40B4-BE49-F238E27FC236}">
                <a16:creationId xmlns:a16="http://schemas.microsoft.com/office/drawing/2014/main" id="{EE4CFD43-CF0B-477F-AD8A-3C1D92A11575}"/>
              </a:ext>
            </a:extLst>
          </p:cNvPr>
          <p:cNvSpPr/>
          <p:nvPr/>
        </p:nvSpPr>
        <p:spPr>
          <a:xfrm rot="14033486">
            <a:off x="2525855" y="1284606"/>
            <a:ext cx="3300412" cy="2852738"/>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Google Shape;366;p15">
            <a:extLst>
              <a:ext uri="{FF2B5EF4-FFF2-40B4-BE49-F238E27FC236}">
                <a16:creationId xmlns:a16="http://schemas.microsoft.com/office/drawing/2014/main" id="{09704529-5847-4C69-A7C8-B4009E7EA2B2}"/>
              </a:ext>
            </a:extLst>
          </p:cNvPr>
          <p:cNvSpPr txBox="1">
            <a:spLocks/>
          </p:cNvSpPr>
          <p:nvPr/>
        </p:nvSpPr>
        <p:spPr>
          <a:xfrm>
            <a:off x="5949277" y="999197"/>
            <a:ext cx="4111475" cy="1276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java.lang</a:t>
            </a:r>
            <a:endParaRPr lang="en-IN" dirty="0"/>
          </a:p>
        </p:txBody>
      </p:sp>
    </p:spTree>
    <p:extLst>
      <p:ext uri="{BB962C8B-B14F-4D97-AF65-F5344CB8AC3E}">
        <p14:creationId xmlns:p14="http://schemas.microsoft.com/office/powerpoint/2010/main" val="273085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@SuppressWarnings</a:t>
            </a:r>
          </a:p>
        </p:txBody>
      </p:sp>
      <p:pic>
        <p:nvPicPr>
          <p:cNvPr id="6" name="Picture 5">
            <a:extLst>
              <a:ext uri="{FF2B5EF4-FFF2-40B4-BE49-F238E27FC236}">
                <a16:creationId xmlns:a16="http://schemas.microsoft.com/office/drawing/2014/main" id="{3E988541-F488-4910-838A-D75126C7928A}"/>
              </a:ext>
            </a:extLst>
          </p:cNvPr>
          <p:cNvPicPr>
            <a:picLocks noChangeAspect="1"/>
          </p:cNvPicPr>
          <p:nvPr/>
        </p:nvPicPr>
        <p:blipFill>
          <a:blip r:embed="rId3"/>
          <a:stretch>
            <a:fillRect/>
          </a:stretch>
        </p:blipFill>
        <p:spPr>
          <a:xfrm>
            <a:off x="2205243" y="1476284"/>
            <a:ext cx="3959812" cy="1355437"/>
          </a:xfrm>
          <a:prstGeom prst="rect">
            <a:avLst/>
          </a:prstGeom>
        </p:spPr>
      </p:pic>
      <p:pic>
        <p:nvPicPr>
          <p:cNvPr id="8" name="Picture 7">
            <a:extLst>
              <a:ext uri="{FF2B5EF4-FFF2-40B4-BE49-F238E27FC236}">
                <a16:creationId xmlns:a16="http://schemas.microsoft.com/office/drawing/2014/main" id="{BAC2FD8E-3B0E-40DE-ACE2-E2FD4414956E}"/>
              </a:ext>
            </a:extLst>
          </p:cNvPr>
          <p:cNvPicPr>
            <a:picLocks noChangeAspect="1"/>
          </p:cNvPicPr>
          <p:nvPr/>
        </p:nvPicPr>
        <p:blipFill>
          <a:blip r:embed="rId4"/>
          <a:stretch>
            <a:fillRect/>
          </a:stretch>
        </p:blipFill>
        <p:spPr>
          <a:xfrm>
            <a:off x="2205243" y="3300573"/>
            <a:ext cx="3959812" cy="1307901"/>
          </a:xfrm>
          <a:prstGeom prst="rect">
            <a:avLst/>
          </a:prstGeom>
        </p:spPr>
      </p:pic>
      <p:sp>
        <p:nvSpPr>
          <p:cNvPr id="9" name="Arrow: Down 8">
            <a:extLst>
              <a:ext uri="{FF2B5EF4-FFF2-40B4-BE49-F238E27FC236}">
                <a16:creationId xmlns:a16="http://schemas.microsoft.com/office/drawing/2014/main" id="{DAD530AE-426B-4473-AE86-ACA0A9B6390C}"/>
              </a:ext>
            </a:extLst>
          </p:cNvPr>
          <p:cNvSpPr/>
          <p:nvPr/>
        </p:nvSpPr>
        <p:spPr>
          <a:xfrm>
            <a:off x="4013098" y="2831721"/>
            <a:ext cx="45719" cy="354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452DB6F-FB30-45DF-8F10-FC8F6E75D71C}"/>
              </a:ext>
            </a:extLst>
          </p:cNvPr>
          <p:cNvPicPr>
            <a:picLocks noChangeAspect="1"/>
          </p:cNvPicPr>
          <p:nvPr/>
        </p:nvPicPr>
        <p:blipFill>
          <a:blip r:embed="rId5"/>
          <a:stretch>
            <a:fillRect/>
          </a:stretch>
        </p:blipFill>
        <p:spPr>
          <a:xfrm>
            <a:off x="4252484" y="2550845"/>
            <a:ext cx="4891516" cy="311901"/>
          </a:xfrm>
          <a:prstGeom prst="rect">
            <a:avLst/>
          </a:prstGeom>
        </p:spPr>
      </p:pic>
      <p:pic>
        <p:nvPicPr>
          <p:cNvPr id="13" name="Picture 12">
            <a:extLst>
              <a:ext uri="{FF2B5EF4-FFF2-40B4-BE49-F238E27FC236}">
                <a16:creationId xmlns:a16="http://schemas.microsoft.com/office/drawing/2014/main" id="{E1C5C781-84A8-433A-AEF7-7D42AACCC752}"/>
              </a:ext>
            </a:extLst>
          </p:cNvPr>
          <p:cNvPicPr>
            <a:picLocks noChangeAspect="1"/>
          </p:cNvPicPr>
          <p:nvPr/>
        </p:nvPicPr>
        <p:blipFill>
          <a:blip r:embed="rId6"/>
          <a:stretch>
            <a:fillRect/>
          </a:stretch>
        </p:blipFill>
        <p:spPr>
          <a:xfrm>
            <a:off x="5435692" y="2204120"/>
            <a:ext cx="3353268" cy="266737"/>
          </a:xfrm>
          <a:prstGeom prst="rect">
            <a:avLst/>
          </a:prstGeom>
        </p:spPr>
      </p:pic>
    </p:spTree>
    <p:extLst>
      <p:ext uri="{BB962C8B-B14F-4D97-AF65-F5344CB8AC3E}">
        <p14:creationId xmlns:p14="http://schemas.microsoft.com/office/powerpoint/2010/main" val="367608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@Deprecated</a:t>
            </a:r>
          </a:p>
        </p:txBody>
      </p:sp>
      <p:sp>
        <p:nvSpPr>
          <p:cNvPr id="9" name="Arrow: Down 8">
            <a:extLst>
              <a:ext uri="{FF2B5EF4-FFF2-40B4-BE49-F238E27FC236}">
                <a16:creationId xmlns:a16="http://schemas.microsoft.com/office/drawing/2014/main" id="{DAD530AE-426B-4473-AE86-ACA0A9B6390C}"/>
              </a:ext>
            </a:extLst>
          </p:cNvPr>
          <p:cNvSpPr/>
          <p:nvPr/>
        </p:nvSpPr>
        <p:spPr>
          <a:xfrm>
            <a:off x="4013098" y="2831721"/>
            <a:ext cx="45719" cy="354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10EC4298-38EE-4DAC-BD8E-F85E6C2123AE}"/>
              </a:ext>
            </a:extLst>
          </p:cNvPr>
          <p:cNvPicPr>
            <a:picLocks noChangeAspect="1"/>
          </p:cNvPicPr>
          <p:nvPr/>
        </p:nvPicPr>
        <p:blipFill>
          <a:blip r:embed="rId3"/>
          <a:stretch>
            <a:fillRect/>
          </a:stretch>
        </p:blipFill>
        <p:spPr>
          <a:xfrm>
            <a:off x="2641609" y="2831721"/>
            <a:ext cx="3959812" cy="1804471"/>
          </a:xfrm>
          <a:prstGeom prst="rect">
            <a:avLst/>
          </a:prstGeom>
        </p:spPr>
      </p:pic>
      <p:pic>
        <p:nvPicPr>
          <p:cNvPr id="3" name="Picture 2">
            <a:extLst>
              <a:ext uri="{FF2B5EF4-FFF2-40B4-BE49-F238E27FC236}">
                <a16:creationId xmlns:a16="http://schemas.microsoft.com/office/drawing/2014/main" id="{7AD751EA-2374-4056-9073-661202A412AA}"/>
              </a:ext>
            </a:extLst>
          </p:cNvPr>
          <p:cNvPicPr>
            <a:picLocks noChangeAspect="1"/>
          </p:cNvPicPr>
          <p:nvPr/>
        </p:nvPicPr>
        <p:blipFill>
          <a:blip r:embed="rId4"/>
          <a:stretch>
            <a:fillRect/>
          </a:stretch>
        </p:blipFill>
        <p:spPr>
          <a:xfrm>
            <a:off x="2641609" y="1343520"/>
            <a:ext cx="2766210" cy="1267846"/>
          </a:xfrm>
          <a:prstGeom prst="rect">
            <a:avLst/>
          </a:prstGeom>
        </p:spPr>
      </p:pic>
    </p:spTree>
    <p:extLst>
      <p:ext uri="{BB962C8B-B14F-4D97-AF65-F5344CB8AC3E}">
        <p14:creationId xmlns:p14="http://schemas.microsoft.com/office/powerpoint/2010/main" val="1444360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214592" y="187471"/>
            <a:ext cx="6571306" cy="9740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@Override</a:t>
            </a:r>
          </a:p>
        </p:txBody>
      </p:sp>
      <p:pic>
        <p:nvPicPr>
          <p:cNvPr id="5" name="Picture 4">
            <a:extLst>
              <a:ext uri="{FF2B5EF4-FFF2-40B4-BE49-F238E27FC236}">
                <a16:creationId xmlns:a16="http://schemas.microsoft.com/office/drawing/2014/main" id="{7A784610-39F0-4BDC-BA24-E794019D4C0F}"/>
              </a:ext>
            </a:extLst>
          </p:cNvPr>
          <p:cNvPicPr>
            <a:picLocks noChangeAspect="1"/>
          </p:cNvPicPr>
          <p:nvPr/>
        </p:nvPicPr>
        <p:blipFill>
          <a:blip r:embed="rId3"/>
          <a:stretch>
            <a:fillRect/>
          </a:stretch>
        </p:blipFill>
        <p:spPr>
          <a:xfrm>
            <a:off x="2214592" y="1305504"/>
            <a:ext cx="2957483" cy="1039846"/>
          </a:xfrm>
          <a:prstGeom prst="rect">
            <a:avLst/>
          </a:prstGeom>
        </p:spPr>
      </p:pic>
      <p:pic>
        <p:nvPicPr>
          <p:cNvPr id="7" name="Picture 6">
            <a:extLst>
              <a:ext uri="{FF2B5EF4-FFF2-40B4-BE49-F238E27FC236}">
                <a16:creationId xmlns:a16="http://schemas.microsoft.com/office/drawing/2014/main" id="{88DADD9E-3B6F-4FB0-9975-55AA254B004B}"/>
              </a:ext>
            </a:extLst>
          </p:cNvPr>
          <p:cNvPicPr>
            <a:picLocks noChangeAspect="1"/>
          </p:cNvPicPr>
          <p:nvPr/>
        </p:nvPicPr>
        <p:blipFill>
          <a:blip r:embed="rId4"/>
          <a:stretch>
            <a:fillRect/>
          </a:stretch>
        </p:blipFill>
        <p:spPr>
          <a:xfrm>
            <a:off x="2214593" y="2479086"/>
            <a:ext cx="3786158" cy="1069574"/>
          </a:xfrm>
          <a:prstGeom prst="rect">
            <a:avLst/>
          </a:prstGeom>
        </p:spPr>
      </p:pic>
      <p:pic>
        <p:nvPicPr>
          <p:cNvPr id="10" name="Picture 9">
            <a:extLst>
              <a:ext uri="{FF2B5EF4-FFF2-40B4-BE49-F238E27FC236}">
                <a16:creationId xmlns:a16="http://schemas.microsoft.com/office/drawing/2014/main" id="{185C8F46-9D79-4CB9-B510-B70CCD231ECB}"/>
              </a:ext>
            </a:extLst>
          </p:cNvPr>
          <p:cNvPicPr>
            <a:picLocks noChangeAspect="1"/>
          </p:cNvPicPr>
          <p:nvPr/>
        </p:nvPicPr>
        <p:blipFill>
          <a:blip r:embed="rId5"/>
          <a:stretch>
            <a:fillRect/>
          </a:stretch>
        </p:blipFill>
        <p:spPr>
          <a:xfrm>
            <a:off x="2214592" y="3692663"/>
            <a:ext cx="3236089" cy="1171781"/>
          </a:xfrm>
          <a:prstGeom prst="rect">
            <a:avLst/>
          </a:prstGeom>
        </p:spPr>
      </p:pic>
    </p:spTree>
    <p:extLst>
      <p:ext uri="{BB962C8B-B14F-4D97-AF65-F5344CB8AC3E}">
        <p14:creationId xmlns:p14="http://schemas.microsoft.com/office/powerpoint/2010/main" val="247523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495057" y="1686651"/>
            <a:ext cx="6571306" cy="2238375"/>
          </a:xfrm>
          <a:prstGeom prst="rect">
            <a:avLst/>
          </a:prstGeom>
        </p:spPr>
        <p:txBody>
          <a:bodyPr spcFirstLastPara="1" wrap="square" lIns="91425" tIns="91425" rIns="91425" bIns="91425" anchor="ctr" anchorCtr="0">
            <a:noAutofit/>
          </a:bodyPr>
          <a:lstStyle/>
          <a:p>
            <a:pPr marL="76200" indent="0">
              <a:buNone/>
            </a:pPr>
            <a:r>
              <a:rPr lang="en-IN" dirty="0"/>
              <a:t>	@Target</a:t>
            </a:r>
          </a:p>
          <a:p>
            <a:pPr marL="76200" indent="0">
              <a:buNone/>
            </a:pPr>
            <a:r>
              <a:rPr lang="en-IN" dirty="0"/>
              <a:t>	@Retention</a:t>
            </a:r>
          </a:p>
          <a:p>
            <a:pPr marL="76200" indent="0">
              <a:buNone/>
            </a:pPr>
            <a:r>
              <a:rPr lang="en-IN" dirty="0"/>
              <a:t>	@Inherited</a:t>
            </a:r>
          </a:p>
          <a:p>
            <a:pPr marL="76200" indent="0">
              <a:buNone/>
            </a:pPr>
            <a:r>
              <a:rPr lang="en-IN" dirty="0"/>
              <a:t>	@Documented</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51200"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Built In Annotation</a:t>
            </a:r>
          </a:p>
        </p:txBody>
      </p:sp>
      <p:sp>
        <p:nvSpPr>
          <p:cNvPr id="2" name="Speech Bubble: Oval 1">
            <a:extLst>
              <a:ext uri="{FF2B5EF4-FFF2-40B4-BE49-F238E27FC236}">
                <a16:creationId xmlns:a16="http://schemas.microsoft.com/office/drawing/2014/main" id="{EE4CFD43-CF0B-477F-AD8A-3C1D92A11575}"/>
              </a:ext>
            </a:extLst>
          </p:cNvPr>
          <p:cNvSpPr/>
          <p:nvPr/>
        </p:nvSpPr>
        <p:spPr>
          <a:xfrm rot="13104631">
            <a:off x="2710573" y="1653264"/>
            <a:ext cx="3073673" cy="2512206"/>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Google Shape;366;p15">
            <a:extLst>
              <a:ext uri="{FF2B5EF4-FFF2-40B4-BE49-F238E27FC236}">
                <a16:creationId xmlns:a16="http://schemas.microsoft.com/office/drawing/2014/main" id="{09704529-5847-4C69-A7C8-B4009E7EA2B2}"/>
              </a:ext>
            </a:extLst>
          </p:cNvPr>
          <p:cNvSpPr txBox="1">
            <a:spLocks/>
          </p:cNvSpPr>
          <p:nvPr/>
        </p:nvSpPr>
        <p:spPr>
          <a:xfrm>
            <a:off x="5186001" y="1089465"/>
            <a:ext cx="4111475" cy="1276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java.lang.annotation </a:t>
            </a:r>
            <a:endParaRPr lang="en-IN" dirty="0"/>
          </a:p>
        </p:txBody>
      </p:sp>
    </p:spTree>
    <p:extLst>
      <p:ext uri="{BB962C8B-B14F-4D97-AF65-F5344CB8AC3E}">
        <p14:creationId xmlns:p14="http://schemas.microsoft.com/office/powerpoint/2010/main" val="246658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64955" y="2402958"/>
            <a:ext cx="6571306" cy="2238375"/>
          </a:xfrm>
          <a:prstGeom prst="rect">
            <a:avLst/>
          </a:prstGeom>
        </p:spPr>
        <p:txBody>
          <a:bodyPr spcFirstLastPara="1" wrap="square" lIns="91425" tIns="91425" rIns="91425" bIns="91425" anchor="ctr" anchorCtr="0">
            <a:noAutofit/>
          </a:bodyPr>
          <a:lstStyle/>
          <a:p>
            <a:pPr marL="76200" indent="0">
              <a:buNone/>
            </a:pPr>
            <a:r>
              <a:rPr lang="en-IN" dirty="0">
                <a:solidFill>
                  <a:schemeClr val="accent2"/>
                </a:solidFill>
              </a:rPr>
              <a:t>	@Target</a:t>
            </a:r>
          </a:p>
          <a:p>
            <a:pPr marL="76200" indent="0">
              <a:buNone/>
            </a:pPr>
            <a:r>
              <a:rPr lang="en-IN" dirty="0">
                <a:solidFill>
                  <a:schemeClr val="accent2"/>
                </a:solidFill>
              </a:rPr>
              <a:t>	@Retention</a:t>
            </a:r>
          </a:p>
          <a:p>
            <a:pPr marL="76200" indent="0">
              <a:buNone/>
            </a:pPr>
            <a:r>
              <a:rPr lang="en-IN" dirty="0">
                <a:solidFill>
                  <a:schemeClr val="accent2"/>
                </a:solidFill>
              </a:rPr>
              <a:t>	@Inherited</a:t>
            </a:r>
          </a:p>
          <a:p>
            <a:pPr marL="76200" indent="0">
              <a:buNone/>
            </a:pPr>
            <a:r>
              <a:rPr lang="en-IN" dirty="0">
                <a:solidFill>
                  <a:schemeClr val="accent2"/>
                </a:solidFill>
              </a:rPr>
              <a:t>	@Documented</a:t>
            </a:r>
          </a:p>
          <a:p>
            <a:pPr marL="76200" indent="0">
              <a:buNone/>
            </a:pPr>
            <a:r>
              <a:rPr lang="en-IN" dirty="0">
                <a:solidFill>
                  <a:schemeClr val="accent2"/>
                </a:solidFill>
              </a:rPr>
              <a:t>	@Deprecated</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1764955" y="16668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What is Meta Annotation ?</a:t>
            </a:r>
          </a:p>
        </p:txBody>
      </p:sp>
      <p:sp>
        <p:nvSpPr>
          <p:cNvPr id="8" name="Google Shape;366;p15">
            <a:extLst>
              <a:ext uri="{FF2B5EF4-FFF2-40B4-BE49-F238E27FC236}">
                <a16:creationId xmlns:a16="http://schemas.microsoft.com/office/drawing/2014/main" id="{F5C784CB-640A-4008-AF10-3E8D21A1E05A}"/>
              </a:ext>
            </a:extLst>
          </p:cNvPr>
          <p:cNvSpPr txBox="1">
            <a:spLocks/>
          </p:cNvSpPr>
          <p:nvPr/>
        </p:nvSpPr>
        <p:spPr>
          <a:xfrm>
            <a:off x="1853560" y="1143444"/>
            <a:ext cx="6978552" cy="12595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A meta annotation is </a:t>
            </a:r>
            <a:r>
              <a:rPr lang="en-US" b="1" dirty="0"/>
              <a:t>an annotation that can be applied to another annotation</a:t>
            </a:r>
            <a:r>
              <a:rPr lang="en-US" dirty="0"/>
              <a:t>. Built in meta annotations are shown below :</a:t>
            </a:r>
            <a:endParaRPr lang="en-IN" dirty="0"/>
          </a:p>
        </p:txBody>
      </p:sp>
    </p:spTree>
    <p:extLst>
      <p:ext uri="{BB962C8B-B14F-4D97-AF65-F5344CB8AC3E}">
        <p14:creationId xmlns:p14="http://schemas.microsoft.com/office/powerpoint/2010/main" val="356218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8" name="Google Shape;366;p15">
            <a:extLst>
              <a:ext uri="{FF2B5EF4-FFF2-40B4-BE49-F238E27FC236}">
                <a16:creationId xmlns:a16="http://schemas.microsoft.com/office/drawing/2014/main" id="{F5C784CB-640A-4008-AF10-3E8D21A1E05A}"/>
              </a:ext>
            </a:extLst>
          </p:cNvPr>
          <p:cNvSpPr txBox="1">
            <a:spLocks/>
          </p:cNvSpPr>
          <p:nvPr/>
        </p:nvSpPr>
        <p:spPr>
          <a:xfrm>
            <a:off x="2335569" y="1873547"/>
            <a:ext cx="6978552" cy="12595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dirty="0"/>
              <a:t>Now we are all set to create our own Custom Annotation !</a:t>
            </a:r>
            <a:endParaRPr lang="en-IN" dirty="0"/>
          </a:p>
        </p:txBody>
      </p:sp>
    </p:spTree>
    <p:extLst>
      <p:ext uri="{BB962C8B-B14F-4D97-AF65-F5344CB8AC3E}">
        <p14:creationId xmlns:p14="http://schemas.microsoft.com/office/powerpoint/2010/main" val="84374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871538"/>
            <a:ext cx="6571306" cy="2928937"/>
          </a:xfrm>
          <a:prstGeom prst="rect">
            <a:avLst/>
          </a:prstGeom>
        </p:spPr>
        <p:txBody>
          <a:bodyPr spcFirstLastPara="1" wrap="square" lIns="91425" tIns="91425" rIns="91425" bIns="91425" anchor="ctr" anchorCtr="0">
            <a:noAutofit/>
          </a:bodyPr>
          <a:lstStyle/>
          <a:p>
            <a:pPr marL="0" lvl="0" indent="0">
              <a:buNone/>
            </a:pPr>
            <a:r>
              <a:rPr lang="en-US" dirty="0"/>
              <a:t>The first step toward creating a custom annotation is </a:t>
            </a:r>
            <a:r>
              <a:rPr lang="en-US" b="1" dirty="0"/>
              <a:t>to declare it using the </a:t>
            </a:r>
            <a:r>
              <a:rPr lang="en-US" b="1" i="1" dirty="0"/>
              <a:t>@interface</a:t>
            </a:r>
            <a:r>
              <a:rPr lang="en-US" b="1" dirty="0"/>
              <a:t> keyword:</a:t>
            </a:r>
            <a:endParaRPr dirty="0">
              <a:solidFill>
                <a:schemeClr val="accent3">
                  <a:lumMod val="40000"/>
                  <a:lumOff val="60000"/>
                </a:schemeClr>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4" name="Google Shape;366;p15">
            <a:extLst>
              <a:ext uri="{FF2B5EF4-FFF2-40B4-BE49-F238E27FC236}">
                <a16:creationId xmlns:a16="http://schemas.microsoft.com/office/drawing/2014/main" id="{75381B09-E7B5-433E-9D6B-47B4AB870745}"/>
              </a:ext>
            </a:extLst>
          </p:cNvPr>
          <p:cNvSpPr txBox="1">
            <a:spLocks/>
          </p:cNvSpPr>
          <p:nvPr/>
        </p:nvSpPr>
        <p:spPr>
          <a:xfrm>
            <a:off x="2044056" y="-7420"/>
            <a:ext cx="6818958" cy="10048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4000" dirty="0">
                <a:solidFill>
                  <a:schemeClr val="tx1"/>
                </a:solidFill>
              </a:rPr>
              <a:t>Creating Custom Annotation</a:t>
            </a: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044056" y="864118"/>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4000" dirty="0">
                <a:solidFill>
                  <a:schemeClr val="tx1"/>
                </a:solidFill>
              </a:rPr>
              <a:t>Step 1</a:t>
            </a:r>
          </a:p>
        </p:txBody>
      </p:sp>
      <p:sp>
        <p:nvSpPr>
          <p:cNvPr id="6" name="Google Shape;366;p15">
            <a:extLst>
              <a:ext uri="{FF2B5EF4-FFF2-40B4-BE49-F238E27FC236}">
                <a16:creationId xmlns:a16="http://schemas.microsoft.com/office/drawing/2014/main" id="{71150F83-62CD-40DB-8DC5-9DA7F3A2DF62}"/>
              </a:ext>
            </a:extLst>
          </p:cNvPr>
          <p:cNvSpPr txBox="1">
            <a:spLocks/>
          </p:cNvSpPr>
          <p:nvPr/>
        </p:nvSpPr>
        <p:spPr>
          <a:xfrm>
            <a:off x="2153592" y="3083443"/>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2600" dirty="0">
                <a:solidFill>
                  <a:schemeClr val="tx1"/>
                </a:solidFill>
              </a:rPr>
              <a:t>public </a:t>
            </a:r>
            <a:r>
              <a:rPr lang="en-IN" sz="2600" dirty="0">
                <a:solidFill>
                  <a:schemeClr val="accent2"/>
                </a:solidFill>
              </a:rPr>
              <a:t>@interface </a:t>
            </a:r>
            <a:r>
              <a:rPr lang="en-IN" sz="2600" dirty="0">
                <a:solidFill>
                  <a:schemeClr val="accent6">
                    <a:lumMod val="75000"/>
                  </a:schemeClr>
                </a:solidFill>
              </a:rPr>
              <a:t>Urgent</a:t>
            </a:r>
            <a:r>
              <a:rPr lang="en-IN" sz="2600" dirty="0">
                <a:solidFill>
                  <a:schemeClr val="tx1"/>
                </a:solidFill>
              </a:rPr>
              <a:t> { } </a:t>
            </a:r>
          </a:p>
        </p:txBody>
      </p:sp>
    </p:spTree>
    <p:extLst>
      <p:ext uri="{BB962C8B-B14F-4D97-AF65-F5344CB8AC3E}">
        <p14:creationId xmlns:p14="http://schemas.microsoft.com/office/powerpoint/2010/main" val="2456051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50548" y="955824"/>
            <a:ext cx="6571306" cy="1615926"/>
          </a:xfrm>
          <a:prstGeom prst="rect">
            <a:avLst/>
          </a:prstGeom>
        </p:spPr>
        <p:txBody>
          <a:bodyPr spcFirstLastPara="1" wrap="square" lIns="91425" tIns="91425" rIns="91425" bIns="91425" anchor="ctr" anchorCtr="0">
            <a:noAutofit/>
          </a:bodyPr>
          <a:lstStyle/>
          <a:p>
            <a:pPr marL="0" lvl="0" indent="0">
              <a:buNone/>
            </a:pPr>
            <a:r>
              <a:rPr lang="en-US" dirty="0"/>
              <a:t>The next step is to </a:t>
            </a:r>
            <a:r>
              <a:rPr lang="en-US" b="1" dirty="0"/>
              <a:t>add meta-annotations to specify the scope and the target</a:t>
            </a:r>
            <a:r>
              <a:rPr lang="en-US" dirty="0"/>
              <a:t> of our custom annotation:</a:t>
            </a:r>
            <a:endParaRPr dirty="0">
              <a:solidFill>
                <a:schemeClr val="accent3">
                  <a:lumMod val="40000"/>
                  <a:lumOff val="60000"/>
                </a:schemeClr>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4000" dirty="0">
                <a:solidFill>
                  <a:schemeClr val="tx1"/>
                </a:solidFill>
              </a:rPr>
              <a:t>Step 2</a:t>
            </a: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1192" y="1954730"/>
            <a:ext cx="6570662" cy="29289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.RUNTIME )</a:t>
            </a:r>
          </a:p>
          <a:p>
            <a:pPr marL="0" indent="0">
              <a:buFont typeface="Nixie One"/>
              <a:buNone/>
            </a:pPr>
            <a:r>
              <a:rPr lang="en-US" dirty="0"/>
              <a:t>@</a:t>
            </a:r>
            <a:r>
              <a:rPr lang="en-US" dirty="0">
                <a:solidFill>
                  <a:schemeClr val="accent6">
                    <a:lumMod val="75000"/>
                  </a:schemeClr>
                </a:solidFill>
              </a:rPr>
              <a:t>Target</a:t>
            </a:r>
            <a:r>
              <a:rPr lang="en-US" dirty="0"/>
              <a:t>( </a:t>
            </a:r>
            <a:r>
              <a:rPr lang="en-US" dirty="0">
                <a:solidFill>
                  <a:schemeClr val="accent6">
                    <a:lumMod val="75000"/>
                  </a:schemeClr>
                </a:solidFill>
              </a:rPr>
              <a:t>ElementType</a:t>
            </a:r>
            <a:r>
              <a:rPr lang="en-US" dirty="0"/>
              <a:t>.Type )</a:t>
            </a:r>
          </a:p>
          <a:p>
            <a:pPr marL="0" indent="0">
              <a:buFont typeface="Nixie One"/>
              <a:buNone/>
            </a:pPr>
            <a:r>
              <a:rPr lang="en-US" b="1" dirty="0"/>
              <a:t>public</a:t>
            </a:r>
            <a:r>
              <a:rPr lang="en-US" dirty="0"/>
              <a:t> </a:t>
            </a:r>
            <a:r>
              <a:rPr lang="en-US" dirty="0">
                <a:solidFill>
                  <a:schemeClr val="accent2"/>
                </a:solidFill>
              </a:rPr>
              <a:t>@interface </a:t>
            </a:r>
            <a:r>
              <a:rPr lang="en-US" dirty="0">
                <a:solidFill>
                  <a:schemeClr val="accent6">
                    <a:lumMod val="75000"/>
                  </a:schemeClr>
                </a:solidFill>
              </a:rPr>
              <a:t>Urgent</a:t>
            </a:r>
            <a:r>
              <a:rPr lang="en-US" dirty="0"/>
              <a:t> { }</a:t>
            </a:r>
            <a:endParaRPr lang="en-IN" sz="2600" dirty="0">
              <a:solidFill>
                <a:schemeClr val="tx1"/>
              </a:solidFill>
            </a:endParaRPr>
          </a:p>
        </p:txBody>
      </p:sp>
    </p:spTree>
    <p:extLst>
      <p:ext uri="{BB962C8B-B14F-4D97-AF65-F5344CB8AC3E}">
        <p14:creationId xmlns:p14="http://schemas.microsoft.com/office/powerpoint/2010/main" val="378367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652585" y="692943"/>
            <a:ext cx="6341269" cy="550019"/>
          </a:xfrm>
          <a:prstGeom prst="rect">
            <a:avLst/>
          </a:prstGeom>
        </p:spPr>
        <p:txBody>
          <a:bodyPr spcFirstLastPara="1" wrap="square" lIns="91425" tIns="91425" rIns="91425" bIns="91425" anchor="b" anchorCtr="0">
            <a:noAutofit/>
          </a:bodyPr>
          <a:lstStyle/>
          <a:p>
            <a:pPr lvl="0"/>
            <a:r>
              <a:rPr lang="en-IN" dirty="0"/>
              <a:t>Concept Of Marker Interface</a:t>
            </a:r>
            <a:endParaRPr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 name="Google Shape;366;p15">
            <a:extLst>
              <a:ext uri="{FF2B5EF4-FFF2-40B4-BE49-F238E27FC236}">
                <a16:creationId xmlns:a16="http://schemas.microsoft.com/office/drawing/2014/main" id="{3422DBC9-34CD-4768-BA70-F3789C5553B7}"/>
              </a:ext>
            </a:extLst>
          </p:cNvPr>
          <p:cNvSpPr txBox="1">
            <a:spLocks/>
          </p:cNvSpPr>
          <p:nvPr/>
        </p:nvSpPr>
        <p:spPr>
          <a:xfrm>
            <a:off x="2572694" y="124296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tx1"/>
                </a:solidFill>
                <a:latin typeface="Nixie One"/>
              </a:rPr>
              <a:t>Observe the below code !</a:t>
            </a:r>
          </a:p>
          <a:p>
            <a:endParaRPr lang="en-US" sz="2400" dirty="0">
              <a:solidFill>
                <a:schemeClr val="tx1"/>
              </a:solidFill>
              <a:latin typeface="Nixie One"/>
            </a:endParaRPr>
          </a:p>
        </p:txBody>
      </p:sp>
      <p:sp>
        <p:nvSpPr>
          <p:cNvPr id="8" name="Google Shape;366;p15">
            <a:extLst>
              <a:ext uri="{FF2B5EF4-FFF2-40B4-BE49-F238E27FC236}">
                <a16:creationId xmlns:a16="http://schemas.microsoft.com/office/drawing/2014/main" id="{BE8DED63-EAE9-4C4F-9095-3594EB7F322D}"/>
              </a:ext>
            </a:extLst>
          </p:cNvPr>
          <p:cNvSpPr txBox="1">
            <a:spLocks/>
          </p:cNvSpPr>
          <p:nvPr/>
        </p:nvSpPr>
        <p:spPr>
          <a:xfrm>
            <a:off x="872010"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400" dirty="0">
              <a:solidFill>
                <a:schemeClr val="tx1"/>
              </a:solidFill>
              <a:latin typeface="Nixie One"/>
            </a:endParaRPr>
          </a:p>
        </p:txBody>
      </p:sp>
      <p:sp>
        <p:nvSpPr>
          <p:cNvPr id="9" name="Google Shape;366;p15">
            <a:extLst>
              <a:ext uri="{FF2B5EF4-FFF2-40B4-BE49-F238E27FC236}">
                <a16:creationId xmlns:a16="http://schemas.microsoft.com/office/drawing/2014/main" id="{26CB4AD6-C83A-4DEC-9232-581F6C800D7B}"/>
              </a:ext>
            </a:extLst>
          </p:cNvPr>
          <p:cNvSpPr txBox="1">
            <a:spLocks/>
          </p:cNvSpPr>
          <p:nvPr/>
        </p:nvSpPr>
        <p:spPr>
          <a:xfrm>
            <a:off x="562257"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Nixie One"/>
              </a:rPr>
              <a:t>interface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void presentation();</a:t>
            </a:r>
          </a:p>
          <a:p>
            <a:r>
              <a:rPr lang="en-US" sz="1800" dirty="0">
                <a:solidFill>
                  <a:schemeClr val="tx1"/>
                </a:solidFill>
                <a:latin typeface="Nixie One"/>
              </a:rPr>
              <a:t>}</a:t>
            </a:r>
          </a:p>
          <a:p>
            <a:endParaRPr lang="en-US" sz="1800" dirty="0">
              <a:solidFill>
                <a:schemeClr val="tx1"/>
              </a:solidFill>
              <a:latin typeface="Nixie One"/>
            </a:endParaRPr>
          </a:p>
          <a:p>
            <a:r>
              <a:rPr lang="en-US" sz="1800" dirty="0">
                <a:solidFill>
                  <a:schemeClr val="tx1"/>
                </a:solidFill>
                <a:latin typeface="Nixie One"/>
              </a:rPr>
              <a:t>class </a:t>
            </a:r>
            <a:r>
              <a:rPr lang="en-US" sz="1800" dirty="0" err="1">
                <a:solidFill>
                  <a:schemeClr val="accent6">
                    <a:lumMod val="75000"/>
                  </a:schemeClr>
                </a:solidFill>
                <a:latin typeface="Nixie One"/>
              </a:rPr>
              <a:t>JobWork</a:t>
            </a:r>
            <a:r>
              <a:rPr lang="en-US" sz="1800" dirty="0">
                <a:solidFill>
                  <a:schemeClr val="tx1"/>
                </a:solidFill>
                <a:latin typeface="Nixie One"/>
              </a:rPr>
              <a:t> implements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public void presentation(){}</a:t>
            </a:r>
          </a:p>
          <a:p>
            <a:r>
              <a:rPr lang="en-US" sz="1800" dirty="0">
                <a:solidFill>
                  <a:schemeClr val="tx1"/>
                </a:solidFill>
                <a:latin typeface="Nixie One"/>
              </a:rPr>
              <a:t>	public void coding(){}</a:t>
            </a:r>
          </a:p>
          <a:p>
            <a:r>
              <a:rPr lang="en-US" sz="1800" dirty="0">
                <a:solidFill>
                  <a:schemeClr val="tx1"/>
                </a:solidFill>
                <a:latin typeface="Nixie One"/>
              </a:rPr>
              <a:t>}</a:t>
            </a:r>
          </a:p>
          <a:p>
            <a:endParaRPr lang="en-US" sz="1800" dirty="0">
              <a:solidFill>
                <a:schemeClr val="tx1"/>
              </a:solidFill>
              <a:latin typeface="Nixie One"/>
            </a:endParaRPr>
          </a:p>
        </p:txBody>
      </p:sp>
      <p:sp>
        <p:nvSpPr>
          <p:cNvPr id="11" name="Google Shape;366;p15">
            <a:extLst>
              <a:ext uri="{FF2B5EF4-FFF2-40B4-BE49-F238E27FC236}">
                <a16:creationId xmlns:a16="http://schemas.microsoft.com/office/drawing/2014/main" id="{43EB49E9-F171-4753-B330-871BC6F2AAED}"/>
              </a:ext>
            </a:extLst>
          </p:cNvPr>
          <p:cNvSpPr txBox="1">
            <a:spLocks/>
          </p:cNvSpPr>
          <p:nvPr/>
        </p:nvSpPr>
        <p:spPr>
          <a:xfrm>
            <a:off x="4999916" y="2817786"/>
            <a:ext cx="3979069"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800" dirty="0">
                <a:solidFill>
                  <a:schemeClr val="accent6">
                    <a:lumMod val="75000"/>
                  </a:schemeClr>
                </a:solidFill>
                <a:latin typeface="Nixie One"/>
              </a:rPr>
              <a:t>Urgent</a:t>
            </a:r>
            <a:r>
              <a:rPr lang="en-US" sz="1800" dirty="0">
                <a:solidFill>
                  <a:schemeClr val="tx1"/>
                </a:solidFill>
                <a:latin typeface="Nixie One"/>
              </a:rPr>
              <a:t> </a:t>
            </a:r>
            <a:r>
              <a:rPr lang="en-US" sz="1800" dirty="0" err="1">
                <a:solidFill>
                  <a:schemeClr val="tx1"/>
                </a:solidFill>
                <a:latin typeface="Nixie One"/>
              </a:rPr>
              <a:t>urgent</a:t>
            </a:r>
            <a:r>
              <a:rPr lang="en-US" sz="1800" dirty="0">
                <a:solidFill>
                  <a:schemeClr val="tx1"/>
                </a:solidFill>
                <a:latin typeface="Nixie One"/>
              </a:rPr>
              <a:t> = new </a:t>
            </a:r>
            <a:r>
              <a:rPr lang="en-US" sz="1800" dirty="0" err="1">
                <a:solidFill>
                  <a:schemeClr val="accent6">
                    <a:lumMod val="75000"/>
                  </a:schemeClr>
                </a:solidFill>
                <a:latin typeface="Nixie One"/>
              </a:rPr>
              <a:t>JobWork</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urgent.presentation</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urgent.coding</a:t>
            </a:r>
            <a:r>
              <a:rPr lang="en-US" sz="1800" dirty="0">
                <a:solidFill>
                  <a:schemeClr val="tx1"/>
                </a:solidFill>
                <a:latin typeface="Nixie One"/>
              </a:rPr>
              <a:t>();</a:t>
            </a:r>
          </a:p>
          <a:p>
            <a:pPr lvl="1"/>
            <a:endParaRPr lang="en-US" sz="1800" dirty="0">
              <a:solidFill>
                <a:schemeClr val="tx1"/>
              </a:solidFill>
              <a:latin typeface="Nixie One"/>
            </a:endParaRPr>
          </a:p>
        </p:txBody>
      </p:sp>
      <p:cxnSp>
        <p:nvCxnSpPr>
          <p:cNvPr id="4" name="Straight Connector 3">
            <a:extLst>
              <a:ext uri="{FF2B5EF4-FFF2-40B4-BE49-F238E27FC236}">
                <a16:creationId xmlns:a16="http://schemas.microsoft.com/office/drawing/2014/main" id="{309897DE-AAF4-4EAF-B5B0-13461BB07F07}"/>
              </a:ext>
            </a:extLst>
          </p:cNvPr>
          <p:cNvCxnSpPr>
            <a:cxnSpLocks/>
          </p:cNvCxnSpPr>
          <p:nvPr/>
        </p:nvCxnSpPr>
        <p:spPr>
          <a:xfrm>
            <a:off x="4572000" y="2278856"/>
            <a:ext cx="0" cy="268561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A558D2-DD75-428B-9240-28615EBA988A}"/>
              </a:ext>
            </a:extLst>
          </p:cNvPr>
          <p:cNvSpPr txBox="1"/>
          <p:nvPr/>
        </p:nvSpPr>
        <p:spPr>
          <a:xfrm>
            <a:off x="5213779" y="4355639"/>
            <a:ext cx="1382110" cy="307777"/>
          </a:xfrm>
          <a:prstGeom prst="rect">
            <a:avLst/>
          </a:prstGeom>
          <a:noFill/>
        </p:spPr>
        <p:txBody>
          <a:bodyPr wrap="none" rtlCol="0">
            <a:spAutoFit/>
          </a:bodyPr>
          <a:lstStyle/>
          <a:p>
            <a:r>
              <a:rPr lang="en-US" b="1" dirty="0">
                <a:solidFill>
                  <a:srgbClr val="FF0000"/>
                </a:solidFill>
              </a:rPr>
              <a:t>Compile Error</a:t>
            </a:r>
            <a:endParaRPr lang="en-IN" b="1" dirty="0">
              <a:solidFill>
                <a:srgbClr val="FF0000"/>
              </a:solidFill>
            </a:endParaRPr>
          </a:p>
        </p:txBody>
      </p:sp>
      <p:sp>
        <p:nvSpPr>
          <p:cNvPr id="10" name="Speech Bubble: Rectangle 9">
            <a:extLst>
              <a:ext uri="{FF2B5EF4-FFF2-40B4-BE49-F238E27FC236}">
                <a16:creationId xmlns:a16="http://schemas.microsoft.com/office/drawing/2014/main" id="{9E1D8CCD-7527-493B-A703-535E8548B8F4}"/>
              </a:ext>
            </a:extLst>
          </p:cNvPr>
          <p:cNvSpPr/>
          <p:nvPr/>
        </p:nvSpPr>
        <p:spPr>
          <a:xfrm>
            <a:off x="4841358" y="3480390"/>
            <a:ext cx="2821172" cy="617157"/>
          </a:xfrm>
          <a:prstGeom prst="wedgeRectCallout">
            <a:avLst>
              <a:gd name="adj1" fmla="val -20330"/>
              <a:gd name="adj2" fmla="val 85471"/>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dirty="0"/>
              <a:t>@</a:t>
            </a:r>
            <a:r>
              <a:rPr lang="en-US" sz="4000" dirty="0">
                <a:solidFill>
                  <a:schemeClr val="accent6">
                    <a:lumMod val="75000"/>
                  </a:schemeClr>
                </a:solidFill>
              </a:rPr>
              <a:t>Target</a:t>
            </a:r>
            <a:endParaRPr lang="en-IN" sz="4000" dirty="0">
              <a:solidFill>
                <a:schemeClr val="tx1"/>
              </a:solidFill>
            </a:endParaRP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0548" y="983623"/>
            <a:ext cx="6570662" cy="3907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IN" sz="2600" dirty="0">
                <a:solidFill>
                  <a:schemeClr val="tx1"/>
                </a:solidFill>
              </a:rPr>
              <a:t>We can create 3 type of annotation on the basis of positioning :</a:t>
            </a:r>
          </a:p>
          <a:p>
            <a:pPr marL="514350" indent="-514350">
              <a:buFont typeface="+mj-lt"/>
              <a:buAutoNum type="arabicPeriod"/>
            </a:pPr>
            <a:r>
              <a:rPr lang="en-IN" sz="2600" dirty="0">
                <a:solidFill>
                  <a:schemeClr val="tx1"/>
                </a:solidFill>
              </a:rPr>
              <a:t>Class Level Annotation</a:t>
            </a:r>
          </a:p>
          <a:p>
            <a:pPr marL="514350" indent="-514350">
              <a:buFont typeface="+mj-lt"/>
              <a:buAutoNum type="arabicPeriod"/>
            </a:pPr>
            <a:r>
              <a:rPr lang="en-IN" sz="2600" dirty="0">
                <a:solidFill>
                  <a:schemeClr val="tx1"/>
                </a:solidFill>
              </a:rPr>
              <a:t>Field Level Annotation</a:t>
            </a:r>
          </a:p>
          <a:p>
            <a:pPr marL="514350" indent="-514350">
              <a:buFont typeface="+mj-lt"/>
              <a:buAutoNum type="arabicPeriod"/>
            </a:pPr>
            <a:r>
              <a:rPr lang="en-IN" sz="2600" dirty="0">
                <a:solidFill>
                  <a:schemeClr val="tx1"/>
                </a:solidFill>
              </a:rPr>
              <a:t>Method Level Annotation</a:t>
            </a:r>
          </a:p>
          <a:p>
            <a:pPr marL="0" indent="0">
              <a:buNone/>
            </a:pPr>
            <a:endParaRPr lang="en-US" sz="2800" dirty="0"/>
          </a:p>
          <a:p>
            <a:pPr marL="0" indent="0">
              <a:buNone/>
            </a:pPr>
            <a:r>
              <a:rPr lang="en-US" sz="2800" dirty="0"/>
              <a:t>@</a:t>
            </a:r>
            <a:r>
              <a:rPr lang="en-US" sz="2800" dirty="0">
                <a:solidFill>
                  <a:schemeClr val="accent6">
                    <a:lumMod val="75000"/>
                  </a:schemeClr>
                </a:solidFill>
              </a:rPr>
              <a:t>Target</a:t>
            </a:r>
            <a:r>
              <a:rPr lang="en-IN" sz="2600" dirty="0">
                <a:solidFill>
                  <a:schemeClr val="tx1"/>
                </a:solidFill>
              </a:rPr>
              <a:t> meta-annotation is used to specify, what type of annotation is this.</a:t>
            </a:r>
          </a:p>
        </p:txBody>
      </p:sp>
    </p:spTree>
    <p:extLst>
      <p:ext uri="{BB962C8B-B14F-4D97-AF65-F5344CB8AC3E}">
        <p14:creationId xmlns:p14="http://schemas.microsoft.com/office/powerpoint/2010/main" val="18422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dirty="0"/>
              <a:t>@</a:t>
            </a:r>
            <a:r>
              <a:rPr lang="en-US" sz="4000" dirty="0">
                <a:solidFill>
                  <a:schemeClr val="accent6">
                    <a:lumMod val="75000"/>
                  </a:schemeClr>
                </a:solidFill>
              </a:rPr>
              <a:t>Target </a:t>
            </a:r>
            <a:r>
              <a:rPr lang="en-US" sz="4000" dirty="0">
                <a:solidFill>
                  <a:schemeClr val="bg2"/>
                </a:solidFill>
              </a:rPr>
              <a:t>- Annotation Types</a:t>
            </a:r>
            <a:endParaRPr lang="en-IN" sz="4000" dirty="0">
              <a:solidFill>
                <a:schemeClr val="bg2"/>
              </a:solidFill>
            </a:endParaRP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0548" y="983623"/>
            <a:ext cx="6570662" cy="3907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endParaRPr lang="en-IN" sz="2600" dirty="0">
              <a:solidFill>
                <a:schemeClr val="tx1"/>
              </a:solidFill>
            </a:endParaRPr>
          </a:p>
        </p:txBody>
      </p:sp>
      <p:sp>
        <p:nvSpPr>
          <p:cNvPr id="3" name="Text Placeholder 2">
            <a:extLst>
              <a:ext uri="{FF2B5EF4-FFF2-40B4-BE49-F238E27FC236}">
                <a16:creationId xmlns:a16="http://schemas.microsoft.com/office/drawing/2014/main" id="{1A16A3A5-AC5D-4BDD-A261-D642811A002D}"/>
              </a:ext>
            </a:extLst>
          </p:cNvPr>
          <p:cNvSpPr>
            <a:spLocks noGrp="1"/>
          </p:cNvSpPr>
          <p:nvPr>
            <p:ph type="body" idx="1"/>
          </p:nvPr>
        </p:nvSpPr>
        <p:spPr>
          <a:xfrm>
            <a:off x="2065699" y="1221417"/>
            <a:ext cx="6282300" cy="3398231"/>
          </a:xfrm>
        </p:spPr>
        <p:txBody>
          <a:bodyPr/>
          <a:lstStyle/>
          <a:p>
            <a:pPr marL="76200" indent="0">
              <a:buNone/>
            </a:pPr>
            <a:r>
              <a:rPr lang="en-IN" dirty="0"/>
              <a:t>To create Class Level Annotation Use :</a:t>
            </a:r>
          </a:p>
          <a:p>
            <a:pPr marL="76200" indent="0">
              <a:buNone/>
            </a:pPr>
            <a:r>
              <a:rPr lang="en-IN" dirty="0"/>
              <a:t>@</a:t>
            </a:r>
            <a:r>
              <a:rPr lang="en-US" dirty="0">
                <a:solidFill>
                  <a:schemeClr val="accent6">
                    <a:lumMod val="75000"/>
                  </a:schemeClr>
                </a:solidFill>
              </a:rPr>
              <a:t>Target</a:t>
            </a:r>
            <a:r>
              <a:rPr lang="en-IN" dirty="0"/>
              <a:t>(ElementType.TYPE)</a:t>
            </a:r>
          </a:p>
          <a:p>
            <a:pPr marL="76200" indent="0">
              <a:buNone/>
            </a:pPr>
            <a:endParaRPr lang="en-IN" dirty="0"/>
          </a:p>
          <a:p>
            <a:pPr marL="76200" indent="0">
              <a:buNone/>
            </a:pPr>
            <a:r>
              <a:rPr lang="en-IN" dirty="0"/>
              <a:t>To create Field Level Annotation Use :</a:t>
            </a:r>
          </a:p>
          <a:p>
            <a:pPr marL="76200" indent="0">
              <a:buNone/>
            </a:pPr>
            <a:r>
              <a:rPr lang="en-IN" dirty="0"/>
              <a:t>@</a:t>
            </a:r>
            <a:r>
              <a:rPr lang="en-IN" dirty="0">
                <a:solidFill>
                  <a:schemeClr val="accent6">
                    <a:lumMod val="75000"/>
                  </a:schemeClr>
                </a:solidFill>
              </a:rPr>
              <a:t>Target</a:t>
            </a:r>
            <a:r>
              <a:rPr lang="en-IN" dirty="0"/>
              <a:t>(ElementType.FIELD)</a:t>
            </a:r>
          </a:p>
          <a:p>
            <a:pPr marL="76200" indent="0">
              <a:buNone/>
            </a:pPr>
            <a:endParaRPr lang="en-IN" dirty="0"/>
          </a:p>
          <a:p>
            <a:pPr marL="76200" indent="0">
              <a:buNone/>
            </a:pPr>
            <a:r>
              <a:rPr lang="en-IN" dirty="0"/>
              <a:t>To create Method Level Annotation Use :</a:t>
            </a:r>
          </a:p>
          <a:p>
            <a:pPr marL="76200" indent="0">
              <a:buNone/>
            </a:pPr>
            <a:r>
              <a:rPr lang="en-IN" dirty="0"/>
              <a:t>@</a:t>
            </a:r>
            <a:r>
              <a:rPr lang="en-IN" dirty="0">
                <a:solidFill>
                  <a:schemeClr val="accent6">
                    <a:lumMod val="75000"/>
                  </a:schemeClr>
                </a:solidFill>
              </a:rPr>
              <a:t>Target</a:t>
            </a:r>
            <a:r>
              <a:rPr lang="en-IN" dirty="0"/>
              <a:t>(ElementType.METHOD)</a:t>
            </a:r>
          </a:p>
        </p:txBody>
      </p:sp>
    </p:spTree>
    <p:extLst>
      <p:ext uri="{BB962C8B-B14F-4D97-AF65-F5344CB8AC3E}">
        <p14:creationId xmlns:p14="http://schemas.microsoft.com/office/powerpoint/2010/main" val="384744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1977657" y="0"/>
            <a:ext cx="7166343"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dirty="0"/>
              <a:t>@</a:t>
            </a:r>
            <a:r>
              <a:rPr lang="en-US" sz="4000" dirty="0">
                <a:solidFill>
                  <a:schemeClr val="accent6">
                    <a:lumMod val="75000"/>
                  </a:schemeClr>
                </a:solidFill>
              </a:rPr>
              <a:t>Target </a:t>
            </a:r>
            <a:r>
              <a:rPr lang="en-US" sz="4000" dirty="0">
                <a:solidFill>
                  <a:schemeClr val="bg2"/>
                </a:solidFill>
              </a:rPr>
              <a:t>– Multi Type Annotation</a:t>
            </a:r>
            <a:endParaRPr lang="en-IN" sz="4000" dirty="0">
              <a:solidFill>
                <a:schemeClr val="bg2"/>
              </a:solidFill>
            </a:endParaRPr>
          </a:p>
        </p:txBody>
      </p:sp>
      <p:sp>
        <p:nvSpPr>
          <p:cNvPr id="7" name="Google Shape;366;p15">
            <a:extLst>
              <a:ext uri="{FF2B5EF4-FFF2-40B4-BE49-F238E27FC236}">
                <a16:creationId xmlns:a16="http://schemas.microsoft.com/office/drawing/2014/main" id="{6BF811A8-94CD-481D-B1C7-3EA1683E9009}"/>
              </a:ext>
            </a:extLst>
          </p:cNvPr>
          <p:cNvSpPr txBox="1">
            <a:spLocks/>
          </p:cNvSpPr>
          <p:nvPr/>
        </p:nvSpPr>
        <p:spPr>
          <a:xfrm>
            <a:off x="2150548" y="983623"/>
            <a:ext cx="6570662" cy="3907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endParaRPr lang="en-IN" sz="2600" dirty="0">
              <a:solidFill>
                <a:schemeClr val="tx1"/>
              </a:solidFill>
            </a:endParaRPr>
          </a:p>
        </p:txBody>
      </p:sp>
      <p:sp>
        <p:nvSpPr>
          <p:cNvPr id="3" name="Text Placeholder 2">
            <a:extLst>
              <a:ext uri="{FF2B5EF4-FFF2-40B4-BE49-F238E27FC236}">
                <a16:creationId xmlns:a16="http://schemas.microsoft.com/office/drawing/2014/main" id="{1A16A3A5-AC5D-4BDD-A261-D642811A002D}"/>
              </a:ext>
            </a:extLst>
          </p:cNvPr>
          <p:cNvSpPr>
            <a:spLocks noGrp="1"/>
          </p:cNvSpPr>
          <p:nvPr>
            <p:ph type="body" idx="1"/>
          </p:nvPr>
        </p:nvSpPr>
        <p:spPr>
          <a:xfrm>
            <a:off x="1977657" y="1266383"/>
            <a:ext cx="7166344" cy="3109062"/>
          </a:xfrm>
        </p:spPr>
        <p:txBody>
          <a:bodyPr/>
          <a:lstStyle/>
          <a:p>
            <a:pPr marL="76200" indent="0">
              <a:buNone/>
            </a:pPr>
            <a:r>
              <a:rPr lang="en-IN" dirty="0"/>
              <a:t>Annotation can be of multiple type at the same time. For example, an annotation can be of </a:t>
            </a:r>
            <a:r>
              <a:rPr lang="en-IN" dirty="0">
                <a:solidFill>
                  <a:schemeClr val="accent1"/>
                </a:solidFill>
              </a:rPr>
              <a:t>Class Type</a:t>
            </a:r>
            <a:r>
              <a:rPr lang="en-IN" dirty="0"/>
              <a:t> as well as </a:t>
            </a:r>
            <a:r>
              <a:rPr lang="en-IN" dirty="0">
                <a:solidFill>
                  <a:schemeClr val="accent1"/>
                </a:solidFill>
              </a:rPr>
              <a:t>Method Type</a:t>
            </a:r>
            <a:r>
              <a:rPr lang="en-IN" dirty="0"/>
              <a:t>. To create such type of annotation use @</a:t>
            </a:r>
            <a:r>
              <a:rPr lang="en-IN" dirty="0">
                <a:solidFill>
                  <a:schemeClr val="accent6">
                    <a:lumMod val="75000"/>
                  </a:schemeClr>
                </a:solidFill>
              </a:rPr>
              <a:t>Target</a:t>
            </a:r>
            <a:r>
              <a:rPr lang="en-IN" dirty="0"/>
              <a:t> by passing an array containing corresponding values as shown below :</a:t>
            </a:r>
          </a:p>
          <a:p>
            <a:pPr marL="76200" indent="0">
              <a:buNone/>
            </a:pPr>
            <a:endParaRPr lang="en-IN" dirty="0"/>
          </a:p>
          <a:p>
            <a:pPr marL="76200" indent="0">
              <a:buNone/>
            </a:pPr>
            <a:r>
              <a:rPr lang="en-IN" dirty="0"/>
              <a:t>@</a:t>
            </a:r>
            <a:r>
              <a:rPr lang="en-US" dirty="0">
                <a:solidFill>
                  <a:schemeClr val="accent6">
                    <a:lumMod val="75000"/>
                  </a:schemeClr>
                </a:solidFill>
              </a:rPr>
              <a:t>Target</a:t>
            </a:r>
            <a:r>
              <a:rPr lang="en-IN" dirty="0"/>
              <a:t>( {</a:t>
            </a:r>
            <a:r>
              <a:rPr lang="en-IN" dirty="0">
                <a:solidFill>
                  <a:schemeClr val="accent6">
                    <a:lumMod val="75000"/>
                  </a:schemeClr>
                </a:solidFill>
              </a:rPr>
              <a:t>ElementType</a:t>
            </a:r>
            <a:r>
              <a:rPr lang="en-IN" dirty="0"/>
              <a:t>.TYPE, </a:t>
            </a:r>
            <a:r>
              <a:rPr lang="en-IN" dirty="0">
                <a:solidFill>
                  <a:schemeClr val="accent6">
                    <a:lumMod val="75000"/>
                  </a:schemeClr>
                </a:solidFill>
              </a:rPr>
              <a:t>ElementType</a:t>
            </a:r>
            <a:r>
              <a:rPr lang="en-IN" dirty="0"/>
              <a:t>.METHOD} )</a:t>
            </a:r>
          </a:p>
        </p:txBody>
      </p:sp>
    </p:spTree>
    <p:extLst>
      <p:ext uri="{BB962C8B-B14F-4D97-AF65-F5344CB8AC3E}">
        <p14:creationId xmlns:p14="http://schemas.microsoft.com/office/powerpoint/2010/main" val="698262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50548" y="1852169"/>
            <a:ext cx="6571306" cy="1210671"/>
          </a:xfrm>
          <a:prstGeom prst="rect">
            <a:avLst/>
          </a:prstGeom>
        </p:spPr>
        <p:txBody>
          <a:bodyPr spcFirstLastPara="1" wrap="square" lIns="91425" tIns="91425" rIns="91425" bIns="91425" anchor="ctr" anchorCtr="0">
            <a:noAutofit/>
          </a:bodyPr>
          <a:lstStyle/>
          <a:p>
            <a:pPr marL="0" lvl="0" indent="0">
              <a:buNone/>
            </a:pPr>
            <a:r>
              <a:rPr lang="en-IN" dirty="0">
                <a:solidFill>
                  <a:schemeClr val="accent3">
                    <a:lumMod val="40000"/>
                    <a:lumOff val="60000"/>
                  </a:schemeClr>
                </a:solidFill>
              </a:rPr>
              <a:t>We can pass 3 different value to this annotation.</a:t>
            </a:r>
          </a:p>
          <a:p>
            <a:pPr marL="0" lvl="0" indent="0">
              <a:buNone/>
            </a:pPr>
            <a:endParaRPr lang="en-IN" dirty="0">
              <a:solidFill>
                <a:schemeClr val="accent3">
                  <a:lumMod val="40000"/>
                  <a:lumOff val="60000"/>
                </a:schemeClr>
              </a:solidFill>
            </a:endParaRPr>
          </a:p>
          <a:p>
            <a:pPr indent="-457200">
              <a:buFont typeface="+mj-lt"/>
              <a:buAutoNum type="arabicPeriod"/>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.SOURCE )</a:t>
            </a:r>
          </a:p>
          <a:p>
            <a:pPr indent="-457200">
              <a:buFont typeface="+mj-lt"/>
              <a:buAutoNum type="arabicPeriod"/>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.CLASS )</a:t>
            </a:r>
          </a:p>
          <a:p>
            <a:pPr indent="-457200">
              <a:buFont typeface="+mj-lt"/>
              <a:buAutoNum type="arabicPeriod"/>
            </a:pPr>
            <a:r>
              <a:rPr lang="en-US" dirty="0"/>
              <a:t>@</a:t>
            </a:r>
            <a:r>
              <a:rPr lang="en-US" dirty="0">
                <a:solidFill>
                  <a:schemeClr val="accent6">
                    <a:lumMod val="75000"/>
                  </a:schemeClr>
                </a:solidFill>
              </a:rPr>
              <a:t>Retention</a:t>
            </a:r>
            <a:r>
              <a:rPr lang="en-US" dirty="0"/>
              <a:t>( </a:t>
            </a:r>
            <a:r>
              <a:rPr lang="en-US" dirty="0">
                <a:solidFill>
                  <a:schemeClr val="accent6">
                    <a:lumMod val="75000"/>
                  </a:schemeClr>
                </a:solidFill>
              </a:rPr>
              <a:t>RetentionPolicy</a:t>
            </a:r>
            <a:r>
              <a:rPr lang="en-US" dirty="0"/>
              <a:t>.RUNTIME )</a:t>
            </a:r>
          </a:p>
          <a:p>
            <a:pPr marL="342900" indent="-342900"/>
            <a:endParaRPr dirty="0">
              <a:solidFill>
                <a:schemeClr val="accent3">
                  <a:lumMod val="40000"/>
                  <a:lumOff val="60000"/>
                </a:schemeClr>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a:t>@</a:t>
            </a:r>
            <a:r>
              <a:rPr lang="en-US" sz="4000">
                <a:solidFill>
                  <a:schemeClr val="accent6">
                    <a:lumMod val="75000"/>
                  </a:schemeClr>
                </a:solidFill>
              </a:rPr>
              <a:t>Retention</a:t>
            </a:r>
            <a:endParaRPr lang="en-IN" sz="4000" dirty="0">
              <a:solidFill>
                <a:schemeClr val="tx1"/>
              </a:solidFill>
            </a:endParaRPr>
          </a:p>
        </p:txBody>
      </p:sp>
      <p:sp>
        <p:nvSpPr>
          <p:cNvPr id="6" name="Google Shape;366;p15">
            <a:extLst>
              <a:ext uri="{FF2B5EF4-FFF2-40B4-BE49-F238E27FC236}">
                <a16:creationId xmlns:a16="http://schemas.microsoft.com/office/drawing/2014/main" id="{AE72F48C-3642-420B-8ECF-C33A1E93FC23}"/>
              </a:ext>
            </a:extLst>
          </p:cNvPr>
          <p:cNvSpPr txBox="1">
            <a:spLocks/>
          </p:cNvSpPr>
          <p:nvPr/>
        </p:nvSpPr>
        <p:spPr>
          <a:xfrm>
            <a:off x="2150548" y="3291331"/>
            <a:ext cx="6571306" cy="1615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dirty="0">
                <a:solidFill>
                  <a:schemeClr val="accent3">
                    <a:lumMod val="40000"/>
                    <a:lumOff val="60000"/>
                  </a:schemeClr>
                </a:solidFill>
              </a:rPr>
              <a:t>In 99% cases, we use </a:t>
            </a:r>
            <a:r>
              <a:rPr lang="en-US" dirty="0">
                <a:solidFill>
                  <a:schemeClr val="accent6">
                    <a:lumMod val="75000"/>
                  </a:schemeClr>
                </a:solidFill>
              </a:rPr>
              <a:t>RetentionPolicy</a:t>
            </a:r>
            <a:r>
              <a:rPr lang="en-US" dirty="0">
                <a:solidFill>
                  <a:schemeClr val="accent3">
                    <a:lumMod val="40000"/>
                    <a:lumOff val="60000"/>
                  </a:schemeClr>
                </a:solidFill>
              </a:rPr>
              <a:t>.</a:t>
            </a:r>
            <a:r>
              <a:rPr lang="en-US" dirty="0"/>
              <a:t>RUNTIME</a:t>
            </a:r>
            <a:endParaRPr lang="en-US" dirty="0">
              <a:solidFill>
                <a:schemeClr val="accent3">
                  <a:lumMod val="40000"/>
                  <a:lumOff val="60000"/>
                </a:schemeClr>
              </a:solidFill>
            </a:endParaRPr>
          </a:p>
          <a:p>
            <a:pPr marL="0" indent="0">
              <a:buNone/>
            </a:pPr>
            <a:r>
              <a:rPr lang="en-US" dirty="0">
                <a:solidFill>
                  <a:schemeClr val="accent3">
                    <a:lumMod val="40000"/>
                    <a:lumOff val="60000"/>
                  </a:schemeClr>
                </a:solidFill>
              </a:rPr>
              <a:t>Default value is </a:t>
            </a:r>
            <a:r>
              <a:rPr lang="en-US" dirty="0">
                <a:solidFill>
                  <a:schemeClr val="accent6">
                    <a:lumMod val="75000"/>
                  </a:schemeClr>
                </a:solidFill>
              </a:rPr>
              <a:t>RetentionPolicy</a:t>
            </a:r>
            <a:r>
              <a:rPr lang="en-US" dirty="0"/>
              <a:t>.CLASS </a:t>
            </a:r>
            <a:endParaRPr lang="en-US" dirty="0">
              <a:solidFill>
                <a:schemeClr val="accent3">
                  <a:lumMod val="40000"/>
                  <a:lumOff val="60000"/>
                </a:schemeClr>
              </a:solidFill>
            </a:endParaRPr>
          </a:p>
        </p:txBody>
      </p:sp>
    </p:spTree>
    <p:extLst>
      <p:ext uri="{BB962C8B-B14F-4D97-AF65-F5344CB8AC3E}">
        <p14:creationId xmlns:p14="http://schemas.microsoft.com/office/powerpoint/2010/main" val="57385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5" name="Google Shape;366;p15">
            <a:extLst>
              <a:ext uri="{FF2B5EF4-FFF2-40B4-BE49-F238E27FC236}">
                <a16:creationId xmlns:a16="http://schemas.microsoft.com/office/drawing/2014/main" id="{068F87B6-95F9-47C5-9F96-EA951930C74C}"/>
              </a:ext>
            </a:extLst>
          </p:cNvPr>
          <p:cNvSpPr txBox="1">
            <a:spLocks/>
          </p:cNvSpPr>
          <p:nvPr/>
        </p:nvSpPr>
        <p:spPr>
          <a:xfrm>
            <a:off x="2150548" y="-81404"/>
            <a:ext cx="6197451" cy="1347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4000"/>
              <a:t>@</a:t>
            </a:r>
            <a:r>
              <a:rPr lang="en-US" sz="4000">
                <a:solidFill>
                  <a:schemeClr val="accent6">
                    <a:lumMod val="75000"/>
                  </a:schemeClr>
                </a:solidFill>
              </a:rPr>
              <a:t>Retention</a:t>
            </a:r>
            <a:endParaRPr lang="en-IN" sz="4000" dirty="0">
              <a:solidFill>
                <a:schemeClr val="tx1"/>
              </a:solidFill>
            </a:endParaRPr>
          </a:p>
        </p:txBody>
      </p:sp>
      <p:sp>
        <p:nvSpPr>
          <p:cNvPr id="6" name="Google Shape;366;p15">
            <a:extLst>
              <a:ext uri="{FF2B5EF4-FFF2-40B4-BE49-F238E27FC236}">
                <a16:creationId xmlns:a16="http://schemas.microsoft.com/office/drawing/2014/main" id="{AE72F48C-3642-420B-8ECF-C33A1E93FC23}"/>
              </a:ext>
            </a:extLst>
          </p:cNvPr>
          <p:cNvSpPr txBox="1">
            <a:spLocks/>
          </p:cNvSpPr>
          <p:nvPr/>
        </p:nvSpPr>
        <p:spPr>
          <a:xfrm>
            <a:off x="2150548" y="921489"/>
            <a:ext cx="7064336" cy="41608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None/>
            </a:pPr>
            <a:r>
              <a:rPr lang="en-US" sz="2000" dirty="0"/>
              <a:t>@</a:t>
            </a:r>
            <a:r>
              <a:rPr lang="en-US" sz="2000" dirty="0">
                <a:solidFill>
                  <a:schemeClr val="accent6">
                    <a:lumMod val="75000"/>
                  </a:schemeClr>
                </a:solidFill>
              </a:rPr>
              <a:t>Retention</a:t>
            </a:r>
            <a:r>
              <a:rPr lang="en-US" sz="2000" dirty="0"/>
              <a:t>( </a:t>
            </a:r>
            <a:r>
              <a:rPr lang="en-US" sz="2000" dirty="0">
                <a:solidFill>
                  <a:schemeClr val="accent6">
                    <a:lumMod val="75000"/>
                  </a:schemeClr>
                </a:solidFill>
              </a:rPr>
              <a:t>RetentionPolicy</a:t>
            </a:r>
            <a:r>
              <a:rPr lang="en-US" sz="2000" dirty="0"/>
              <a:t>.SOURCE )</a:t>
            </a:r>
          </a:p>
          <a:p>
            <a:pPr marL="0" indent="0">
              <a:buNone/>
            </a:pPr>
            <a:r>
              <a:rPr lang="en-US" sz="2000" dirty="0"/>
              <a:t>	This value make sure that annotation should only be in action until program didn’t compiled.</a:t>
            </a:r>
          </a:p>
          <a:p>
            <a:pPr marL="0" indent="0">
              <a:buNone/>
            </a:pPr>
            <a:endParaRPr lang="en-US" sz="2000" dirty="0"/>
          </a:p>
          <a:p>
            <a:pPr marL="0" indent="0">
              <a:buNone/>
            </a:pPr>
            <a:r>
              <a:rPr lang="en-US" sz="2000" dirty="0"/>
              <a:t>@</a:t>
            </a:r>
            <a:r>
              <a:rPr lang="en-US" sz="2000" dirty="0">
                <a:solidFill>
                  <a:schemeClr val="accent6">
                    <a:lumMod val="75000"/>
                  </a:schemeClr>
                </a:solidFill>
              </a:rPr>
              <a:t>Retention</a:t>
            </a:r>
            <a:r>
              <a:rPr lang="en-US" sz="2000" dirty="0"/>
              <a:t>( </a:t>
            </a:r>
            <a:r>
              <a:rPr lang="en-US" sz="2000" dirty="0">
                <a:solidFill>
                  <a:schemeClr val="accent6">
                    <a:lumMod val="75000"/>
                  </a:schemeClr>
                </a:solidFill>
              </a:rPr>
              <a:t>RetentionPolicy</a:t>
            </a:r>
            <a:r>
              <a:rPr lang="en-US" sz="2000" dirty="0"/>
              <a:t>.CLASS )</a:t>
            </a:r>
          </a:p>
          <a:p>
            <a:pPr marL="0" indent="0">
              <a:buNone/>
            </a:pPr>
            <a:r>
              <a:rPr lang="en-US" sz="2000" dirty="0"/>
              <a:t>	This value make sure that annotation should active even after compilation but inactive at runtime.</a:t>
            </a:r>
          </a:p>
          <a:p>
            <a:pPr marL="0" indent="0">
              <a:buNone/>
            </a:pPr>
            <a:endParaRPr lang="en-US" sz="2000" dirty="0"/>
          </a:p>
          <a:p>
            <a:pPr marL="0" indent="0">
              <a:buNone/>
            </a:pPr>
            <a:r>
              <a:rPr lang="en-US" sz="2000" dirty="0"/>
              <a:t>@</a:t>
            </a:r>
            <a:r>
              <a:rPr lang="en-US" sz="2000" dirty="0">
                <a:solidFill>
                  <a:schemeClr val="accent6">
                    <a:lumMod val="75000"/>
                  </a:schemeClr>
                </a:solidFill>
              </a:rPr>
              <a:t>Retention</a:t>
            </a:r>
            <a:r>
              <a:rPr lang="en-US" sz="2000" dirty="0"/>
              <a:t>( </a:t>
            </a:r>
            <a:r>
              <a:rPr lang="en-US" sz="2000" dirty="0">
                <a:solidFill>
                  <a:schemeClr val="accent6">
                    <a:lumMod val="75000"/>
                  </a:schemeClr>
                </a:solidFill>
              </a:rPr>
              <a:t>RetentionPolicy</a:t>
            </a:r>
            <a:r>
              <a:rPr lang="en-US" sz="2000" dirty="0"/>
              <a:t>.RUNTIME )</a:t>
            </a:r>
          </a:p>
          <a:p>
            <a:pPr marL="0" indent="0">
              <a:buNone/>
            </a:pPr>
            <a:r>
              <a:rPr lang="en-US" sz="2000" dirty="0"/>
              <a:t>	This value make sure that annotation should always be active even at runtime.</a:t>
            </a:r>
          </a:p>
        </p:txBody>
      </p:sp>
    </p:spTree>
    <p:extLst>
      <p:ext uri="{BB962C8B-B14F-4D97-AF65-F5344CB8AC3E}">
        <p14:creationId xmlns:p14="http://schemas.microsoft.com/office/powerpoint/2010/main" val="145473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452784"/>
            <a:ext cx="6571306" cy="2928937"/>
          </a:xfrm>
          <a:prstGeom prst="rect">
            <a:avLst/>
          </a:prstGeom>
        </p:spPr>
        <p:txBody>
          <a:bodyPr spcFirstLastPara="1" wrap="square" lIns="91425" tIns="91425" rIns="91425" bIns="91425" anchor="ctr" anchorCtr="0">
            <a:noAutofit/>
          </a:bodyPr>
          <a:lstStyle/>
          <a:p>
            <a:pPr marL="0" indent="0">
              <a:buNone/>
            </a:pPr>
            <a:r>
              <a:rPr lang="en-IN" dirty="0">
                <a:solidFill>
                  <a:schemeClr val="tx1"/>
                </a:solidFill>
              </a:rPr>
              <a:t>@</a:t>
            </a:r>
            <a:r>
              <a:rPr lang="en-IN" dirty="0">
                <a:solidFill>
                  <a:schemeClr val="accent6">
                    <a:lumMod val="75000"/>
                  </a:schemeClr>
                </a:solidFill>
              </a:rPr>
              <a:t>Target</a:t>
            </a:r>
            <a:r>
              <a:rPr lang="en-IN" dirty="0">
                <a:solidFill>
                  <a:schemeClr val="tx1"/>
                </a:solidFill>
              </a:rPr>
              <a:t>(</a:t>
            </a:r>
            <a:r>
              <a:rPr lang="en-IN" dirty="0" err="1">
                <a:solidFill>
                  <a:schemeClr val="accent6">
                    <a:lumMod val="75000"/>
                  </a:schemeClr>
                </a:solidFill>
              </a:rPr>
              <a:t>ElementType</a:t>
            </a:r>
            <a:r>
              <a:rPr lang="en-IN" dirty="0" err="1">
                <a:solidFill>
                  <a:schemeClr val="tx1"/>
                </a:solidFill>
              </a:rPr>
              <a:t>.TYPE</a:t>
            </a:r>
            <a:r>
              <a:rPr lang="en-IN" dirty="0">
                <a:solidFill>
                  <a:schemeClr val="tx1"/>
                </a:solidFill>
              </a:rPr>
              <a:t>)</a:t>
            </a:r>
          </a:p>
          <a:p>
            <a:pPr marL="0" indent="0">
              <a:buNone/>
            </a:pPr>
            <a:r>
              <a:rPr lang="en-IN" dirty="0">
                <a:solidFill>
                  <a:schemeClr val="tx1"/>
                </a:solidFill>
              </a:rPr>
              <a:t>@</a:t>
            </a:r>
            <a:r>
              <a:rPr lang="en-IN" dirty="0">
                <a:solidFill>
                  <a:schemeClr val="accent6">
                    <a:lumMod val="75000"/>
                  </a:schemeClr>
                </a:solidFill>
              </a:rPr>
              <a:t>Retention</a:t>
            </a:r>
            <a:r>
              <a:rPr lang="en-IN" dirty="0">
                <a:solidFill>
                  <a:schemeClr val="tx1"/>
                </a:solidFill>
              </a:rPr>
              <a:t>(</a:t>
            </a:r>
            <a:r>
              <a:rPr lang="en-IN" dirty="0" err="1">
                <a:solidFill>
                  <a:schemeClr val="accent6">
                    <a:lumMod val="75000"/>
                  </a:schemeClr>
                </a:solidFill>
              </a:rPr>
              <a:t>RetentionPolicy</a:t>
            </a:r>
            <a:r>
              <a:rPr lang="en-IN" dirty="0" err="1">
                <a:solidFill>
                  <a:schemeClr val="tx1"/>
                </a:solidFill>
              </a:rPr>
              <a:t>.RUNTIME</a:t>
            </a:r>
            <a:r>
              <a:rPr lang="en-IN" dirty="0">
                <a:solidFill>
                  <a:schemeClr val="tx1"/>
                </a:solidFill>
              </a:rPr>
              <a:t>)</a:t>
            </a:r>
          </a:p>
          <a:p>
            <a:pPr marL="0" indent="0">
              <a:buNone/>
            </a:pPr>
            <a:r>
              <a:rPr lang="en-IN" dirty="0">
                <a:solidFill>
                  <a:schemeClr val="tx1"/>
                </a:solidFill>
              </a:rPr>
              <a:t>public @interface </a:t>
            </a:r>
            <a:r>
              <a:rPr lang="en-IN" dirty="0">
                <a:solidFill>
                  <a:schemeClr val="accent6">
                    <a:lumMod val="75000"/>
                  </a:schemeClr>
                </a:solidFill>
              </a:rPr>
              <a:t>Urgent</a:t>
            </a:r>
            <a:r>
              <a:rPr lang="en-IN" dirty="0">
                <a:solidFill>
                  <a:schemeClr val="tx1"/>
                </a:solidFill>
              </a:rPr>
              <a:t> {</a:t>
            </a:r>
          </a:p>
          <a:p>
            <a:pPr marL="0" indent="0">
              <a:buNone/>
            </a:pPr>
            <a:r>
              <a:rPr lang="en-IN" dirty="0">
                <a:solidFill>
                  <a:schemeClr val="tx1"/>
                </a:solidFill>
              </a:rPr>
              <a:t>	</a:t>
            </a:r>
          </a:p>
          <a:p>
            <a:pPr marL="0" indent="0">
              <a:buNone/>
            </a:pPr>
            <a:r>
              <a:rPr lang="en-IN" dirty="0">
                <a:solidFill>
                  <a:schemeClr val="tx1"/>
                </a:solidFill>
              </a:rPr>
              <a:t>}</a:t>
            </a:r>
            <a:endParaRPr dirty="0">
              <a:solidFill>
                <a:schemeClr val="tx1"/>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Custom @</a:t>
            </a:r>
            <a:r>
              <a:rPr lang="en-US" sz="4000" dirty="0">
                <a:solidFill>
                  <a:schemeClr val="accent6">
                    <a:lumMod val="75000"/>
                  </a:schemeClr>
                </a:solidFill>
              </a:rPr>
              <a:t>Urgent</a:t>
            </a:r>
          </a:p>
        </p:txBody>
      </p:sp>
    </p:spTree>
    <p:extLst>
      <p:ext uri="{BB962C8B-B14F-4D97-AF65-F5344CB8AC3E}">
        <p14:creationId xmlns:p14="http://schemas.microsoft.com/office/powerpoint/2010/main" val="3511722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4" name="Google Shape;366;p15">
            <a:extLst>
              <a:ext uri="{FF2B5EF4-FFF2-40B4-BE49-F238E27FC236}">
                <a16:creationId xmlns:a16="http://schemas.microsoft.com/office/drawing/2014/main" id="{415FCAE7-8FB1-4C94-8446-20E119C1156A}"/>
              </a:ext>
            </a:extLst>
          </p:cNvPr>
          <p:cNvSpPr txBox="1">
            <a:spLocks/>
          </p:cNvSpPr>
          <p:nvPr/>
        </p:nvSpPr>
        <p:spPr>
          <a:xfrm>
            <a:off x="2191032" y="1023052"/>
            <a:ext cx="6571306" cy="34647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ixie One"/>
              </a:rPr>
              <a:t>@</a:t>
            </a:r>
            <a:r>
              <a:rPr lang="en-US" dirty="0">
                <a:solidFill>
                  <a:schemeClr val="accent6">
                    <a:lumMod val="75000"/>
                  </a:schemeClr>
                </a:solidFill>
                <a:latin typeface="Nixie One"/>
              </a:rPr>
              <a:t>Urgent</a:t>
            </a:r>
          </a:p>
          <a:p>
            <a:r>
              <a:rPr lang="en-US" dirty="0">
                <a:solidFill>
                  <a:schemeClr val="tx1"/>
                </a:solidFill>
                <a:latin typeface="Nixie One"/>
              </a:rPr>
              <a:t>class </a:t>
            </a:r>
            <a:r>
              <a:rPr lang="en-US" dirty="0" err="1">
                <a:solidFill>
                  <a:schemeClr val="accent6">
                    <a:lumMod val="75000"/>
                  </a:schemeClr>
                </a:solidFill>
                <a:latin typeface="Nixie One"/>
              </a:rPr>
              <a:t>JobWork</a:t>
            </a:r>
            <a:r>
              <a:rPr lang="en-US" dirty="0">
                <a:solidFill>
                  <a:schemeClr val="accent6">
                    <a:lumMod val="75000"/>
                  </a:schemeClr>
                </a:solidFill>
                <a:latin typeface="Nixie One"/>
              </a:rPr>
              <a:t> </a:t>
            </a:r>
            <a:r>
              <a:rPr lang="en-US" dirty="0">
                <a:solidFill>
                  <a:schemeClr val="tx1"/>
                </a:solidFill>
                <a:latin typeface="Nixie One"/>
              </a:rPr>
              <a:t>{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HomeWork</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a:solidFill>
                  <a:schemeClr val="accent6">
                    <a:lumMod val="75000"/>
                  </a:schemeClr>
                </a:solidFill>
                <a:latin typeface="Nixie One"/>
              </a:rPr>
              <a:t>Driver</a:t>
            </a:r>
            <a:r>
              <a:rPr lang="en-US" dirty="0">
                <a:solidFill>
                  <a:schemeClr val="tx1"/>
                </a:solidFill>
                <a:latin typeface="Nixie One"/>
              </a:rPr>
              <a:t> {</a:t>
            </a:r>
          </a:p>
          <a:p>
            <a:r>
              <a:rPr lang="en-US" dirty="0">
                <a:solidFill>
                  <a:schemeClr val="tx1"/>
                </a:solidFill>
                <a:latin typeface="Nixie One"/>
              </a:rPr>
              <a:t>        public static void main( </a:t>
            </a:r>
            <a:r>
              <a:rPr lang="en-US" dirty="0">
                <a:solidFill>
                  <a:schemeClr val="accent6">
                    <a:lumMod val="75000"/>
                  </a:schemeClr>
                </a:solidFill>
                <a:latin typeface="Nixie One"/>
              </a:rPr>
              <a:t>String</a:t>
            </a:r>
            <a:r>
              <a:rPr lang="en-US" dirty="0">
                <a:solidFill>
                  <a:schemeClr val="tx1"/>
                </a:solidFill>
                <a:latin typeface="Nixie One"/>
              </a:rPr>
              <a:t> []</a:t>
            </a:r>
            <a:r>
              <a:rPr lang="en-US" dirty="0" err="1">
                <a:solidFill>
                  <a:schemeClr val="tx1"/>
                </a:solidFill>
                <a:latin typeface="Nixie One"/>
              </a:rPr>
              <a:t>args</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ArrayList</a:t>
            </a:r>
            <a:r>
              <a:rPr lang="en-US" dirty="0">
                <a:solidFill>
                  <a:schemeClr val="tx1"/>
                </a:solidFill>
                <a:latin typeface="Nixie One"/>
              </a:rPr>
              <a:t>&lt;</a:t>
            </a:r>
            <a:r>
              <a:rPr lang="en-US" dirty="0">
                <a:solidFill>
                  <a:schemeClr val="accent6">
                    <a:lumMod val="75000"/>
                  </a:schemeClr>
                </a:solidFill>
                <a:latin typeface="Nixie One"/>
              </a:rPr>
              <a:t>Object</a:t>
            </a:r>
            <a:r>
              <a:rPr lang="en-US" dirty="0">
                <a:solidFill>
                  <a:schemeClr val="tx1"/>
                </a:solidFill>
                <a:latin typeface="Nixie One"/>
              </a:rPr>
              <a:t>&gt; li = </a:t>
            </a:r>
            <a:r>
              <a:rPr lang="en-US" dirty="0" err="1">
                <a:solidFill>
                  <a:schemeClr val="tx1"/>
                </a:solidFill>
                <a:latin typeface="Nixie One"/>
              </a:rPr>
              <a:t>getObjectList</a:t>
            </a:r>
            <a:r>
              <a:rPr lang="en-US" dirty="0">
                <a:solidFill>
                  <a:schemeClr val="tx1"/>
                </a:solidFill>
                <a:latin typeface="Nixie One"/>
              </a:rPr>
              <a:t>();</a:t>
            </a:r>
          </a:p>
          <a:p>
            <a:r>
              <a:rPr lang="en-US" dirty="0">
                <a:solidFill>
                  <a:schemeClr val="tx1"/>
                </a:solidFill>
                <a:latin typeface="Nixie One"/>
              </a:rPr>
              <a:t>	for(</a:t>
            </a:r>
            <a:r>
              <a:rPr lang="en-US" dirty="0">
                <a:solidFill>
                  <a:schemeClr val="accent6">
                    <a:lumMod val="75000"/>
                  </a:schemeClr>
                </a:solidFill>
                <a:latin typeface="Nixie One"/>
              </a:rPr>
              <a:t>Object</a:t>
            </a:r>
            <a:r>
              <a:rPr lang="en-US" dirty="0">
                <a:solidFill>
                  <a:schemeClr val="tx1"/>
                </a:solidFill>
                <a:latin typeface="Nixie One"/>
              </a:rPr>
              <a:t> obj : li){</a:t>
            </a:r>
          </a:p>
          <a:p>
            <a:r>
              <a:rPr lang="en-US" dirty="0">
                <a:solidFill>
                  <a:schemeClr val="tx1"/>
                </a:solidFill>
                <a:latin typeface="Nixie One"/>
              </a:rPr>
              <a:t>	        if(</a:t>
            </a:r>
            <a:r>
              <a:rPr lang="en-US" dirty="0" err="1">
                <a:solidFill>
                  <a:schemeClr val="tx1"/>
                </a:solidFill>
                <a:latin typeface="Nixie One"/>
              </a:rPr>
              <a:t>obj.getClass</a:t>
            </a:r>
            <a:r>
              <a:rPr lang="en-US" dirty="0">
                <a:solidFill>
                  <a:schemeClr val="tx1"/>
                </a:solidFill>
                <a:latin typeface="Nixie One"/>
              </a:rPr>
              <a:t>().</a:t>
            </a:r>
            <a:r>
              <a:rPr lang="en-US" dirty="0" err="1">
                <a:solidFill>
                  <a:schemeClr val="tx1"/>
                </a:solidFill>
                <a:latin typeface="Nixie One"/>
              </a:rPr>
              <a:t>isAnnotationPresent</a:t>
            </a:r>
            <a:r>
              <a:rPr lang="en-US" dirty="0">
                <a:solidFill>
                  <a:schemeClr val="tx1"/>
                </a:solidFill>
                <a:latin typeface="Nixie One"/>
              </a:rPr>
              <a:t>(</a:t>
            </a:r>
            <a:r>
              <a:rPr lang="en-US" dirty="0" err="1">
                <a:solidFill>
                  <a:schemeClr val="tx1"/>
                </a:solidFill>
                <a:latin typeface="Nixie One"/>
              </a:rPr>
              <a:t>Urgent.class</a:t>
            </a:r>
            <a:r>
              <a:rPr lang="en-US" dirty="0">
                <a:solidFill>
                  <a:schemeClr val="tx1"/>
                </a:solidFill>
                <a:latin typeface="Nixie One"/>
              </a:rPr>
              <a:t>)){</a:t>
            </a:r>
          </a:p>
          <a:p>
            <a:r>
              <a:rPr lang="en-US" dirty="0">
                <a:solidFill>
                  <a:schemeClr val="tx1"/>
                </a:solidFill>
                <a:latin typeface="Nixie One"/>
              </a:rPr>
              <a:t>		</a:t>
            </a:r>
            <a:r>
              <a:rPr lang="en-US" dirty="0" err="1">
                <a:solidFill>
                  <a:schemeClr val="tx1"/>
                </a:solidFill>
                <a:latin typeface="Nixie One"/>
              </a:rPr>
              <a:t>System.out.println</a:t>
            </a:r>
            <a:r>
              <a:rPr lang="en-US" dirty="0">
                <a:solidFill>
                  <a:schemeClr val="tx1"/>
                </a:solidFill>
                <a:latin typeface="Nixie One"/>
              </a:rPr>
              <a:t>(obj);</a:t>
            </a:r>
          </a:p>
          <a:p>
            <a:r>
              <a:rPr lang="en-US" dirty="0">
                <a:solidFill>
                  <a:schemeClr val="tx1"/>
                </a:solidFill>
                <a:latin typeface="Nixie One"/>
              </a:rPr>
              <a:t>	        }		</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a:t>
            </a:r>
          </a:p>
        </p:txBody>
      </p:sp>
      <p:sp>
        <p:nvSpPr>
          <p:cNvPr id="5" name="Google Shape;366;p15">
            <a:extLst>
              <a:ext uri="{FF2B5EF4-FFF2-40B4-BE49-F238E27FC236}">
                <a16:creationId xmlns:a16="http://schemas.microsoft.com/office/drawing/2014/main" id="{85B262FE-D522-471B-BA32-A98805541FEC}"/>
              </a:ext>
            </a:extLst>
          </p:cNvPr>
          <p:cNvSpPr txBox="1">
            <a:spLocks/>
          </p:cNvSpPr>
          <p:nvPr/>
        </p:nvSpPr>
        <p:spPr>
          <a:xfrm>
            <a:off x="2191032" y="78581"/>
            <a:ext cx="6571306" cy="103584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00" dirty="0">
                <a:solidFill>
                  <a:schemeClr val="tx1"/>
                </a:solidFill>
                <a:latin typeface="Nixie One"/>
              </a:rPr>
              <a:t>Final Conclusion !</a:t>
            </a:r>
          </a:p>
        </p:txBody>
      </p:sp>
    </p:spTree>
    <p:extLst>
      <p:ext uri="{BB962C8B-B14F-4D97-AF65-F5344CB8AC3E}">
        <p14:creationId xmlns:p14="http://schemas.microsoft.com/office/powerpoint/2010/main" val="1962346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871538"/>
            <a:ext cx="6571306" cy="2928937"/>
          </a:xfrm>
          <a:prstGeom prst="rect">
            <a:avLst/>
          </a:prstGeom>
        </p:spPr>
        <p:txBody>
          <a:bodyPr spcFirstLastPara="1" wrap="square" lIns="91425" tIns="91425" rIns="91425" bIns="91425" anchor="ctr" anchorCtr="0">
            <a:noAutofit/>
          </a:bodyPr>
          <a:lstStyle/>
          <a:p>
            <a:r>
              <a:rPr lang="en-US" dirty="0"/>
              <a:t>Marker Annotation</a:t>
            </a:r>
          </a:p>
          <a:p>
            <a:r>
              <a:rPr lang="en-US" dirty="0"/>
              <a:t>Single-Value Annotation</a:t>
            </a:r>
          </a:p>
          <a:p>
            <a:r>
              <a:rPr lang="en-US" dirty="0"/>
              <a:t>Multi-Value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Type Of Annotation</a:t>
            </a:r>
          </a:p>
        </p:txBody>
      </p:sp>
    </p:spTree>
    <p:extLst>
      <p:ext uri="{BB962C8B-B14F-4D97-AF65-F5344CB8AC3E}">
        <p14:creationId xmlns:p14="http://schemas.microsoft.com/office/powerpoint/2010/main" val="2097478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072558"/>
            <a:ext cx="6571306" cy="1381126"/>
          </a:xfrm>
          <a:prstGeom prst="rect">
            <a:avLst/>
          </a:prstGeom>
        </p:spPr>
        <p:txBody>
          <a:bodyPr spcFirstLastPara="1" wrap="square" lIns="91425" tIns="91425" rIns="91425" bIns="91425" anchor="ctr" anchorCtr="0">
            <a:noAutofit/>
          </a:bodyPr>
          <a:lstStyle/>
          <a:p>
            <a:pPr marL="76200" indent="0">
              <a:buNone/>
            </a:pPr>
            <a:r>
              <a:rPr lang="en-US" dirty="0"/>
              <a:t>An annotation that has no method, is called marker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a:t>
            </a:r>
          </a:p>
        </p:txBody>
      </p:sp>
      <p:sp>
        <p:nvSpPr>
          <p:cNvPr id="6" name="Google Shape;366;p15">
            <a:extLst>
              <a:ext uri="{FF2B5EF4-FFF2-40B4-BE49-F238E27FC236}">
                <a16:creationId xmlns:a16="http://schemas.microsoft.com/office/drawing/2014/main" id="{64A996A3-B470-4345-9C90-332B6CA4DDF2}"/>
              </a:ext>
            </a:extLst>
          </p:cNvPr>
          <p:cNvSpPr txBox="1">
            <a:spLocks/>
          </p:cNvSpPr>
          <p:nvPr/>
        </p:nvSpPr>
        <p:spPr>
          <a:xfrm>
            <a:off x="2044056" y="2259861"/>
            <a:ext cx="6571306" cy="13811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IN" b="1" dirty="0"/>
              <a:t>@interface</a:t>
            </a:r>
            <a:r>
              <a:rPr lang="en-IN" dirty="0"/>
              <a:t> </a:t>
            </a:r>
            <a:r>
              <a:rPr lang="en-IN" dirty="0" err="1">
                <a:solidFill>
                  <a:schemeClr val="accent6">
                    <a:lumMod val="75000"/>
                  </a:schemeClr>
                </a:solidFill>
              </a:rPr>
              <a:t>MyAnnotation</a:t>
            </a:r>
            <a:r>
              <a:rPr lang="en-IN" dirty="0">
                <a:solidFill>
                  <a:schemeClr val="accent6">
                    <a:lumMod val="75000"/>
                  </a:schemeClr>
                </a:solidFill>
              </a:rPr>
              <a:t> </a:t>
            </a:r>
            <a:r>
              <a:rPr lang="en-IN" dirty="0"/>
              <a:t>{ }  </a:t>
            </a:r>
          </a:p>
        </p:txBody>
      </p:sp>
    </p:spTree>
    <p:extLst>
      <p:ext uri="{BB962C8B-B14F-4D97-AF65-F5344CB8AC3E}">
        <p14:creationId xmlns:p14="http://schemas.microsoft.com/office/powerpoint/2010/main" val="1452968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 Example</a:t>
            </a:r>
          </a:p>
        </p:txBody>
      </p:sp>
      <p:sp>
        <p:nvSpPr>
          <p:cNvPr id="9" name="Google Shape;366;p15">
            <a:extLst>
              <a:ext uri="{FF2B5EF4-FFF2-40B4-BE49-F238E27FC236}">
                <a16:creationId xmlns:a16="http://schemas.microsoft.com/office/drawing/2014/main" id="{238EC1D1-A73D-4D35-AF5F-8F935DABCB8B}"/>
              </a:ext>
            </a:extLst>
          </p:cNvPr>
          <p:cNvSpPr txBox="1">
            <a:spLocks noGrp="1"/>
          </p:cNvSpPr>
          <p:nvPr>
            <p:ph type="body" idx="1"/>
          </p:nvPr>
        </p:nvSpPr>
        <p:spPr>
          <a:xfrm>
            <a:off x="1299660" y="1345789"/>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Bike.java</a:t>
            </a:r>
          </a:p>
        </p:txBody>
      </p:sp>
      <p:pic>
        <p:nvPicPr>
          <p:cNvPr id="6" name="Picture 5">
            <a:extLst>
              <a:ext uri="{FF2B5EF4-FFF2-40B4-BE49-F238E27FC236}">
                <a16:creationId xmlns:a16="http://schemas.microsoft.com/office/drawing/2014/main" id="{DD1D1582-0D4B-4205-93F5-07775C6A99C3}"/>
              </a:ext>
            </a:extLst>
          </p:cNvPr>
          <p:cNvPicPr>
            <a:picLocks noChangeAspect="1"/>
          </p:cNvPicPr>
          <p:nvPr/>
        </p:nvPicPr>
        <p:blipFill>
          <a:blip r:embed="rId3"/>
          <a:stretch>
            <a:fillRect/>
          </a:stretch>
        </p:blipFill>
        <p:spPr>
          <a:xfrm>
            <a:off x="4014111" y="1197863"/>
            <a:ext cx="5060118" cy="3901778"/>
          </a:xfrm>
          <a:prstGeom prst="rect">
            <a:avLst/>
          </a:prstGeom>
        </p:spPr>
      </p:pic>
      <p:sp>
        <p:nvSpPr>
          <p:cNvPr id="10" name="Speech Bubble: Oval 9">
            <a:extLst>
              <a:ext uri="{FF2B5EF4-FFF2-40B4-BE49-F238E27FC236}">
                <a16:creationId xmlns:a16="http://schemas.microsoft.com/office/drawing/2014/main" id="{DDDA21DC-E1F5-4BD1-8257-0EE117587B1F}"/>
              </a:ext>
            </a:extLst>
          </p:cNvPr>
          <p:cNvSpPr/>
          <p:nvPr/>
        </p:nvSpPr>
        <p:spPr>
          <a:xfrm rot="19448867" flipH="1">
            <a:off x="1673013" y="1176904"/>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9686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652585" y="692943"/>
            <a:ext cx="6341269" cy="550019"/>
          </a:xfrm>
          <a:prstGeom prst="rect">
            <a:avLst/>
          </a:prstGeom>
        </p:spPr>
        <p:txBody>
          <a:bodyPr spcFirstLastPara="1" wrap="square" lIns="91425" tIns="91425" rIns="91425" bIns="91425" anchor="b" anchorCtr="0">
            <a:noAutofit/>
          </a:bodyPr>
          <a:lstStyle/>
          <a:p>
            <a:pPr lvl="0"/>
            <a:r>
              <a:rPr lang="en-IN" dirty="0"/>
              <a:t>Concept Of Marker Interface</a:t>
            </a:r>
            <a:endParaRPr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7" name="Google Shape;366;p15">
            <a:extLst>
              <a:ext uri="{FF2B5EF4-FFF2-40B4-BE49-F238E27FC236}">
                <a16:creationId xmlns:a16="http://schemas.microsoft.com/office/drawing/2014/main" id="{3422DBC9-34CD-4768-BA70-F3789C5553B7}"/>
              </a:ext>
            </a:extLst>
          </p:cNvPr>
          <p:cNvSpPr txBox="1">
            <a:spLocks/>
          </p:cNvSpPr>
          <p:nvPr/>
        </p:nvSpPr>
        <p:spPr>
          <a:xfrm>
            <a:off x="2572694" y="124296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tx1"/>
                </a:solidFill>
                <a:latin typeface="Nixie One"/>
              </a:rPr>
              <a:t>Observe the below code !</a:t>
            </a:r>
          </a:p>
          <a:p>
            <a:endParaRPr lang="en-US" sz="2400" dirty="0">
              <a:solidFill>
                <a:schemeClr val="tx1"/>
              </a:solidFill>
              <a:latin typeface="Nixie One"/>
            </a:endParaRPr>
          </a:p>
        </p:txBody>
      </p:sp>
      <p:sp>
        <p:nvSpPr>
          <p:cNvPr id="8" name="Google Shape;366;p15">
            <a:extLst>
              <a:ext uri="{FF2B5EF4-FFF2-40B4-BE49-F238E27FC236}">
                <a16:creationId xmlns:a16="http://schemas.microsoft.com/office/drawing/2014/main" id="{BE8DED63-EAE9-4C4F-9095-3594EB7F322D}"/>
              </a:ext>
            </a:extLst>
          </p:cNvPr>
          <p:cNvSpPr txBox="1">
            <a:spLocks/>
          </p:cNvSpPr>
          <p:nvPr/>
        </p:nvSpPr>
        <p:spPr>
          <a:xfrm>
            <a:off x="872010"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400" dirty="0">
              <a:solidFill>
                <a:schemeClr val="tx1"/>
              </a:solidFill>
              <a:latin typeface="Nixie One"/>
            </a:endParaRPr>
          </a:p>
        </p:txBody>
      </p:sp>
      <p:sp>
        <p:nvSpPr>
          <p:cNvPr id="9" name="Google Shape;366;p15">
            <a:extLst>
              <a:ext uri="{FF2B5EF4-FFF2-40B4-BE49-F238E27FC236}">
                <a16:creationId xmlns:a16="http://schemas.microsoft.com/office/drawing/2014/main" id="{26CB4AD6-C83A-4DEC-9232-581F6C800D7B}"/>
              </a:ext>
            </a:extLst>
          </p:cNvPr>
          <p:cNvSpPr txBox="1">
            <a:spLocks/>
          </p:cNvSpPr>
          <p:nvPr/>
        </p:nvSpPr>
        <p:spPr>
          <a:xfrm>
            <a:off x="562257" y="2986402"/>
            <a:ext cx="6571306"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Nixie One"/>
              </a:rPr>
              <a:t>interface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a:t>
            </a:r>
          </a:p>
          <a:p>
            <a:r>
              <a:rPr lang="en-US" sz="1800" dirty="0">
                <a:solidFill>
                  <a:schemeClr val="tx1"/>
                </a:solidFill>
                <a:latin typeface="Nixie One"/>
              </a:rPr>
              <a:t>}</a:t>
            </a:r>
          </a:p>
          <a:p>
            <a:endParaRPr lang="en-US" sz="1800" dirty="0">
              <a:solidFill>
                <a:schemeClr val="tx1"/>
              </a:solidFill>
              <a:latin typeface="Nixie One"/>
            </a:endParaRPr>
          </a:p>
          <a:p>
            <a:r>
              <a:rPr lang="en-US" sz="1800" dirty="0">
                <a:solidFill>
                  <a:schemeClr val="tx1"/>
                </a:solidFill>
                <a:latin typeface="Nixie One"/>
              </a:rPr>
              <a:t>class </a:t>
            </a:r>
            <a:r>
              <a:rPr lang="en-US" sz="1800" dirty="0" err="1">
                <a:solidFill>
                  <a:schemeClr val="accent6">
                    <a:lumMod val="75000"/>
                  </a:schemeClr>
                </a:solidFill>
                <a:latin typeface="Nixie One"/>
              </a:rPr>
              <a:t>JobWork</a:t>
            </a:r>
            <a:r>
              <a:rPr lang="en-US" sz="1800" dirty="0">
                <a:solidFill>
                  <a:schemeClr val="tx1"/>
                </a:solidFill>
                <a:latin typeface="Nixie One"/>
              </a:rPr>
              <a:t> implements </a:t>
            </a:r>
            <a:r>
              <a:rPr lang="en-US" sz="1800" dirty="0">
                <a:solidFill>
                  <a:schemeClr val="accent6">
                    <a:lumMod val="75000"/>
                  </a:schemeClr>
                </a:solidFill>
                <a:latin typeface="Nixie One"/>
              </a:rPr>
              <a:t>Urgent</a:t>
            </a:r>
            <a:r>
              <a:rPr lang="en-US" sz="1800" dirty="0">
                <a:solidFill>
                  <a:schemeClr val="tx1"/>
                </a:solidFill>
                <a:latin typeface="Nixie One"/>
              </a:rPr>
              <a:t> {</a:t>
            </a:r>
          </a:p>
          <a:p>
            <a:r>
              <a:rPr lang="en-US" sz="1800" dirty="0">
                <a:solidFill>
                  <a:schemeClr val="tx1"/>
                </a:solidFill>
                <a:latin typeface="Nixie One"/>
              </a:rPr>
              <a:t>	public void presentation(){}</a:t>
            </a:r>
          </a:p>
          <a:p>
            <a:r>
              <a:rPr lang="en-US" sz="1800" dirty="0">
                <a:solidFill>
                  <a:schemeClr val="tx1"/>
                </a:solidFill>
                <a:latin typeface="Nixie One"/>
              </a:rPr>
              <a:t>	public void coding(){}</a:t>
            </a:r>
          </a:p>
          <a:p>
            <a:r>
              <a:rPr lang="en-US" sz="1800" dirty="0">
                <a:solidFill>
                  <a:schemeClr val="tx1"/>
                </a:solidFill>
                <a:latin typeface="Nixie One"/>
              </a:rPr>
              <a:t>}</a:t>
            </a:r>
          </a:p>
          <a:p>
            <a:endParaRPr lang="en-US" sz="1800" dirty="0">
              <a:solidFill>
                <a:schemeClr val="tx1"/>
              </a:solidFill>
              <a:latin typeface="Nixie One"/>
            </a:endParaRPr>
          </a:p>
        </p:txBody>
      </p:sp>
      <p:sp>
        <p:nvSpPr>
          <p:cNvPr id="11" name="Google Shape;366;p15">
            <a:extLst>
              <a:ext uri="{FF2B5EF4-FFF2-40B4-BE49-F238E27FC236}">
                <a16:creationId xmlns:a16="http://schemas.microsoft.com/office/drawing/2014/main" id="{43EB49E9-F171-4753-B330-871BC6F2AAED}"/>
              </a:ext>
            </a:extLst>
          </p:cNvPr>
          <p:cNvSpPr txBox="1">
            <a:spLocks/>
          </p:cNvSpPr>
          <p:nvPr/>
        </p:nvSpPr>
        <p:spPr>
          <a:xfrm>
            <a:off x="4999916" y="2817786"/>
            <a:ext cx="3979069" cy="10681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800" dirty="0">
                <a:solidFill>
                  <a:schemeClr val="accent6">
                    <a:lumMod val="75000"/>
                  </a:schemeClr>
                </a:solidFill>
                <a:latin typeface="Nixie One"/>
              </a:rPr>
              <a:t>Urgent</a:t>
            </a:r>
            <a:r>
              <a:rPr lang="en-US" sz="1800" dirty="0">
                <a:solidFill>
                  <a:schemeClr val="tx1"/>
                </a:solidFill>
                <a:latin typeface="Nixie One"/>
              </a:rPr>
              <a:t> </a:t>
            </a:r>
            <a:r>
              <a:rPr lang="en-US" sz="1800" dirty="0" err="1">
                <a:solidFill>
                  <a:schemeClr val="tx1"/>
                </a:solidFill>
                <a:latin typeface="Nixie One"/>
              </a:rPr>
              <a:t>urgent</a:t>
            </a:r>
            <a:r>
              <a:rPr lang="en-US" sz="1800" dirty="0">
                <a:solidFill>
                  <a:schemeClr val="tx1"/>
                </a:solidFill>
                <a:latin typeface="Nixie One"/>
              </a:rPr>
              <a:t> = new </a:t>
            </a:r>
            <a:r>
              <a:rPr lang="en-US" sz="1800" dirty="0" err="1">
                <a:solidFill>
                  <a:schemeClr val="accent6">
                    <a:lumMod val="75000"/>
                  </a:schemeClr>
                </a:solidFill>
                <a:latin typeface="Nixie One"/>
              </a:rPr>
              <a:t>JobWork</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urgent.presentation</a:t>
            </a:r>
            <a:r>
              <a:rPr lang="en-US" sz="1800" dirty="0">
                <a:solidFill>
                  <a:schemeClr val="tx1"/>
                </a:solidFill>
                <a:latin typeface="Nixie One"/>
              </a:rPr>
              <a:t>();</a:t>
            </a:r>
          </a:p>
          <a:p>
            <a:pPr lvl="1"/>
            <a:endParaRPr lang="en-US" sz="1800" dirty="0">
              <a:solidFill>
                <a:schemeClr val="tx1"/>
              </a:solidFill>
              <a:latin typeface="Nixie One"/>
            </a:endParaRPr>
          </a:p>
          <a:p>
            <a:pPr lvl="1"/>
            <a:r>
              <a:rPr lang="en-US" sz="1800" dirty="0" err="1">
                <a:solidFill>
                  <a:schemeClr val="tx1"/>
                </a:solidFill>
                <a:latin typeface="Nixie One"/>
              </a:rPr>
              <a:t>urgent.coding</a:t>
            </a:r>
            <a:r>
              <a:rPr lang="en-US" sz="1800" dirty="0">
                <a:solidFill>
                  <a:schemeClr val="tx1"/>
                </a:solidFill>
                <a:latin typeface="Nixie One"/>
              </a:rPr>
              <a:t>();</a:t>
            </a:r>
          </a:p>
          <a:p>
            <a:pPr lvl="1"/>
            <a:endParaRPr lang="en-US" sz="1800" dirty="0">
              <a:solidFill>
                <a:schemeClr val="tx1"/>
              </a:solidFill>
              <a:latin typeface="Nixie One"/>
            </a:endParaRPr>
          </a:p>
        </p:txBody>
      </p:sp>
      <p:cxnSp>
        <p:nvCxnSpPr>
          <p:cNvPr id="4" name="Straight Connector 3">
            <a:extLst>
              <a:ext uri="{FF2B5EF4-FFF2-40B4-BE49-F238E27FC236}">
                <a16:creationId xmlns:a16="http://schemas.microsoft.com/office/drawing/2014/main" id="{309897DE-AAF4-4EAF-B5B0-13461BB07F07}"/>
              </a:ext>
            </a:extLst>
          </p:cNvPr>
          <p:cNvCxnSpPr>
            <a:cxnSpLocks/>
          </p:cNvCxnSpPr>
          <p:nvPr/>
        </p:nvCxnSpPr>
        <p:spPr>
          <a:xfrm>
            <a:off x="4572000" y="2278856"/>
            <a:ext cx="0" cy="268561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04A87A3-C62A-4D92-BF96-CFED4475A07E}"/>
              </a:ext>
            </a:extLst>
          </p:cNvPr>
          <p:cNvSpPr txBox="1"/>
          <p:nvPr/>
        </p:nvSpPr>
        <p:spPr>
          <a:xfrm>
            <a:off x="5167292" y="4330688"/>
            <a:ext cx="1382110" cy="307777"/>
          </a:xfrm>
          <a:prstGeom prst="rect">
            <a:avLst/>
          </a:prstGeom>
          <a:noFill/>
        </p:spPr>
        <p:txBody>
          <a:bodyPr wrap="none" rtlCol="0">
            <a:spAutoFit/>
          </a:bodyPr>
          <a:lstStyle/>
          <a:p>
            <a:r>
              <a:rPr lang="en-US" b="1" dirty="0">
                <a:solidFill>
                  <a:srgbClr val="FF0000"/>
                </a:solidFill>
              </a:rPr>
              <a:t>Compile Error</a:t>
            </a:r>
            <a:endParaRPr lang="en-IN" b="1" dirty="0">
              <a:solidFill>
                <a:srgbClr val="FF0000"/>
              </a:solidFill>
            </a:endParaRPr>
          </a:p>
        </p:txBody>
      </p:sp>
      <p:sp>
        <p:nvSpPr>
          <p:cNvPr id="16" name="Speech Bubble: Rectangle 15">
            <a:extLst>
              <a:ext uri="{FF2B5EF4-FFF2-40B4-BE49-F238E27FC236}">
                <a16:creationId xmlns:a16="http://schemas.microsoft.com/office/drawing/2014/main" id="{6E11A12F-E0EF-446A-A309-6FE5D8A2A30E}"/>
              </a:ext>
            </a:extLst>
          </p:cNvPr>
          <p:cNvSpPr/>
          <p:nvPr/>
        </p:nvSpPr>
        <p:spPr>
          <a:xfrm>
            <a:off x="4841358" y="2986402"/>
            <a:ext cx="2821172" cy="1111145"/>
          </a:xfrm>
          <a:prstGeom prst="wedgeRectCallout">
            <a:avLst>
              <a:gd name="adj1" fmla="val -21335"/>
              <a:gd name="adj2" fmla="val 66971"/>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126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 Example</a:t>
            </a:r>
          </a:p>
        </p:txBody>
      </p:sp>
      <p:pic>
        <p:nvPicPr>
          <p:cNvPr id="5" name="Picture 4">
            <a:extLst>
              <a:ext uri="{FF2B5EF4-FFF2-40B4-BE49-F238E27FC236}">
                <a16:creationId xmlns:a16="http://schemas.microsoft.com/office/drawing/2014/main" id="{EBB00711-1D4C-4E5D-91A6-2265A3D9A294}"/>
              </a:ext>
            </a:extLst>
          </p:cNvPr>
          <p:cNvPicPr>
            <a:picLocks noChangeAspect="1"/>
          </p:cNvPicPr>
          <p:nvPr/>
        </p:nvPicPr>
        <p:blipFill>
          <a:blip r:embed="rId3"/>
          <a:stretch>
            <a:fillRect/>
          </a:stretch>
        </p:blipFill>
        <p:spPr>
          <a:xfrm>
            <a:off x="3515273" y="2804153"/>
            <a:ext cx="4793395" cy="1981372"/>
          </a:xfrm>
          <a:prstGeom prst="rect">
            <a:avLst/>
          </a:prstGeom>
        </p:spPr>
      </p:pic>
      <p:sp>
        <p:nvSpPr>
          <p:cNvPr id="9" name="Google Shape;366;p15">
            <a:extLst>
              <a:ext uri="{FF2B5EF4-FFF2-40B4-BE49-F238E27FC236}">
                <a16:creationId xmlns:a16="http://schemas.microsoft.com/office/drawing/2014/main" id="{1513CCA0-C344-4624-B4E9-E43FF88EAF8D}"/>
              </a:ext>
            </a:extLst>
          </p:cNvPr>
          <p:cNvSpPr txBox="1">
            <a:spLocks noGrp="1"/>
          </p:cNvSpPr>
          <p:nvPr>
            <p:ph type="body" idx="1"/>
          </p:nvPr>
        </p:nvSpPr>
        <p:spPr>
          <a:xfrm>
            <a:off x="1884563" y="1429432"/>
            <a:ext cx="3164537" cy="744279"/>
          </a:xfrm>
          <a:prstGeom prst="rect">
            <a:avLst/>
          </a:prstGeom>
        </p:spPr>
        <p:txBody>
          <a:bodyPr spcFirstLastPara="1" wrap="square" lIns="91425" tIns="91425" rIns="91425" bIns="91425" anchor="ctr" anchorCtr="0">
            <a:noAutofit/>
          </a:bodyPr>
          <a:lstStyle/>
          <a:p>
            <a:pPr marL="76200" indent="0">
              <a:buNone/>
            </a:pPr>
            <a:r>
              <a:rPr lang="en-US" b="1" dirty="0">
                <a:solidFill>
                  <a:schemeClr val="accent6">
                    <a:lumMod val="75000"/>
                  </a:schemeClr>
                </a:solidFill>
              </a:rPr>
              <a:t>RunImmediately.java</a:t>
            </a:r>
          </a:p>
        </p:txBody>
      </p:sp>
      <p:sp>
        <p:nvSpPr>
          <p:cNvPr id="10" name="Speech Bubble: Oval 9">
            <a:extLst>
              <a:ext uri="{FF2B5EF4-FFF2-40B4-BE49-F238E27FC236}">
                <a16:creationId xmlns:a16="http://schemas.microsoft.com/office/drawing/2014/main" id="{35909970-1817-45FE-9C5D-3364C179D9B8}"/>
              </a:ext>
            </a:extLst>
          </p:cNvPr>
          <p:cNvSpPr/>
          <p:nvPr/>
        </p:nvSpPr>
        <p:spPr>
          <a:xfrm rot="21329824" flipH="1">
            <a:off x="1926969" y="1239693"/>
            <a:ext cx="2980701" cy="119748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25803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2044056" y="-22577"/>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Marker Annotation Example</a:t>
            </a:r>
          </a:p>
        </p:txBody>
      </p:sp>
      <p:pic>
        <p:nvPicPr>
          <p:cNvPr id="6" name="Picture 5">
            <a:extLst>
              <a:ext uri="{FF2B5EF4-FFF2-40B4-BE49-F238E27FC236}">
                <a16:creationId xmlns:a16="http://schemas.microsoft.com/office/drawing/2014/main" id="{91A43E5B-2158-4A05-A6F4-2B9930F0E39F}"/>
              </a:ext>
            </a:extLst>
          </p:cNvPr>
          <p:cNvPicPr>
            <a:picLocks noChangeAspect="1"/>
          </p:cNvPicPr>
          <p:nvPr/>
        </p:nvPicPr>
        <p:blipFill>
          <a:blip r:embed="rId3"/>
          <a:stretch>
            <a:fillRect/>
          </a:stretch>
        </p:blipFill>
        <p:spPr>
          <a:xfrm>
            <a:off x="2724540" y="1817168"/>
            <a:ext cx="6317527" cy="3223539"/>
          </a:xfrm>
          <a:prstGeom prst="rect">
            <a:avLst/>
          </a:prstGeom>
        </p:spPr>
      </p:pic>
      <p:sp>
        <p:nvSpPr>
          <p:cNvPr id="11" name="Google Shape;366;p15">
            <a:extLst>
              <a:ext uri="{FF2B5EF4-FFF2-40B4-BE49-F238E27FC236}">
                <a16:creationId xmlns:a16="http://schemas.microsoft.com/office/drawing/2014/main" id="{E19AC573-C60A-4C32-9A02-7A954F59089A}"/>
              </a:ext>
            </a:extLst>
          </p:cNvPr>
          <p:cNvSpPr txBox="1">
            <a:spLocks noGrp="1"/>
          </p:cNvSpPr>
          <p:nvPr>
            <p:ph type="body" idx="1"/>
          </p:nvPr>
        </p:nvSpPr>
        <p:spPr>
          <a:xfrm>
            <a:off x="1407463" y="1067924"/>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Driver.java</a:t>
            </a:r>
          </a:p>
        </p:txBody>
      </p:sp>
      <p:sp>
        <p:nvSpPr>
          <p:cNvPr id="12" name="Speech Bubble: Oval 11">
            <a:extLst>
              <a:ext uri="{FF2B5EF4-FFF2-40B4-BE49-F238E27FC236}">
                <a16:creationId xmlns:a16="http://schemas.microsoft.com/office/drawing/2014/main" id="{0AFE4D80-1ADF-4BF1-8F54-2AC2E4E241E5}"/>
              </a:ext>
            </a:extLst>
          </p:cNvPr>
          <p:cNvSpPr/>
          <p:nvPr/>
        </p:nvSpPr>
        <p:spPr>
          <a:xfrm rot="21329824" flipH="1">
            <a:off x="2016400" y="971341"/>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05316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Output !</a:t>
            </a:r>
          </a:p>
        </p:txBody>
      </p:sp>
      <p:pic>
        <p:nvPicPr>
          <p:cNvPr id="5" name="Picture 4">
            <a:extLst>
              <a:ext uri="{FF2B5EF4-FFF2-40B4-BE49-F238E27FC236}">
                <a16:creationId xmlns:a16="http://schemas.microsoft.com/office/drawing/2014/main" id="{CF7D29B5-0794-428F-8CA0-89F414DFD737}"/>
              </a:ext>
            </a:extLst>
          </p:cNvPr>
          <p:cNvPicPr>
            <a:picLocks noChangeAspect="1"/>
          </p:cNvPicPr>
          <p:nvPr/>
        </p:nvPicPr>
        <p:blipFill>
          <a:blip r:embed="rId3"/>
          <a:stretch>
            <a:fillRect/>
          </a:stretch>
        </p:blipFill>
        <p:spPr>
          <a:xfrm>
            <a:off x="2345117" y="1805873"/>
            <a:ext cx="5715495" cy="1531753"/>
          </a:xfrm>
          <a:prstGeom prst="rect">
            <a:avLst/>
          </a:prstGeom>
        </p:spPr>
      </p:pic>
    </p:spTree>
    <p:extLst>
      <p:ext uri="{BB962C8B-B14F-4D97-AF65-F5344CB8AC3E}">
        <p14:creationId xmlns:p14="http://schemas.microsoft.com/office/powerpoint/2010/main" val="1958237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282995"/>
            <a:ext cx="6571306" cy="1105786"/>
          </a:xfrm>
          <a:prstGeom prst="rect">
            <a:avLst/>
          </a:prstGeom>
        </p:spPr>
        <p:txBody>
          <a:bodyPr spcFirstLastPara="1" wrap="square" lIns="91425" tIns="91425" rIns="91425" bIns="91425" anchor="ctr" anchorCtr="0">
            <a:noAutofit/>
          </a:bodyPr>
          <a:lstStyle/>
          <a:p>
            <a:pPr marL="76200" indent="0">
              <a:buNone/>
            </a:pPr>
            <a:r>
              <a:rPr lang="en-US" dirty="0"/>
              <a:t>An annotation that has one method, is called single-value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a:t>
            </a:r>
          </a:p>
        </p:txBody>
      </p:sp>
      <p:sp>
        <p:nvSpPr>
          <p:cNvPr id="5" name="Google Shape;366;p15">
            <a:extLst>
              <a:ext uri="{FF2B5EF4-FFF2-40B4-BE49-F238E27FC236}">
                <a16:creationId xmlns:a16="http://schemas.microsoft.com/office/drawing/2014/main" id="{865522A6-AD7D-4660-85C4-6632F8CF0194}"/>
              </a:ext>
            </a:extLst>
          </p:cNvPr>
          <p:cNvSpPr txBox="1">
            <a:spLocks/>
          </p:cNvSpPr>
          <p:nvPr/>
        </p:nvSpPr>
        <p:spPr>
          <a:xfrm>
            <a:off x="2044056" y="2751174"/>
            <a:ext cx="6571306" cy="11057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IN" b="1" dirty="0"/>
              <a:t>@interface</a:t>
            </a:r>
            <a:r>
              <a:rPr lang="en-IN" dirty="0"/>
              <a:t> </a:t>
            </a:r>
            <a:r>
              <a:rPr lang="en-IN" dirty="0" err="1">
                <a:solidFill>
                  <a:schemeClr val="accent6">
                    <a:lumMod val="75000"/>
                  </a:schemeClr>
                </a:solidFill>
              </a:rPr>
              <a:t>MyAnnotation</a:t>
            </a:r>
            <a:r>
              <a:rPr lang="en-IN" dirty="0">
                <a:solidFill>
                  <a:schemeClr val="accent6">
                    <a:lumMod val="75000"/>
                  </a:schemeClr>
                </a:solidFill>
              </a:rPr>
              <a:t> </a:t>
            </a:r>
            <a:r>
              <a:rPr lang="en-IN" dirty="0"/>
              <a:t>{</a:t>
            </a:r>
          </a:p>
          <a:p>
            <a:pPr marL="76200" indent="0">
              <a:buNone/>
            </a:pPr>
            <a:r>
              <a:rPr lang="en-US" dirty="0"/>
              <a:t>	int value();</a:t>
            </a:r>
            <a:endParaRPr lang="en-IN" dirty="0"/>
          </a:p>
          <a:p>
            <a:pPr marL="76200" indent="0">
              <a:buNone/>
            </a:pPr>
            <a:r>
              <a:rPr lang="en-IN" dirty="0"/>
              <a:t>} </a:t>
            </a:r>
          </a:p>
        </p:txBody>
      </p:sp>
    </p:spTree>
    <p:extLst>
      <p:ext uri="{BB962C8B-B14F-4D97-AF65-F5344CB8AC3E}">
        <p14:creationId xmlns:p14="http://schemas.microsoft.com/office/powerpoint/2010/main" val="88123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sp>
        <p:nvSpPr>
          <p:cNvPr id="6" name="Google Shape;366;p15">
            <a:extLst>
              <a:ext uri="{FF2B5EF4-FFF2-40B4-BE49-F238E27FC236}">
                <a16:creationId xmlns:a16="http://schemas.microsoft.com/office/drawing/2014/main" id="{61092F23-55D9-49AA-9AA9-18D6B7933262}"/>
              </a:ext>
            </a:extLst>
          </p:cNvPr>
          <p:cNvSpPr txBox="1">
            <a:spLocks noGrp="1"/>
          </p:cNvSpPr>
          <p:nvPr>
            <p:ph type="body" idx="1"/>
          </p:nvPr>
        </p:nvSpPr>
        <p:spPr>
          <a:xfrm>
            <a:off x="1462693" y="1537175"/>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Bike.java</a:t>
            </a:r>
          </a:p>
        </p:txBody>
      </p:sp>
      <p:sp>
        <p:nvSpPr>
          <p:cNvPr id="7" name="Speech Bubble: Oval 6">
            <a:extLst>
              <a:ext uri="{FF2B5EF4-FFF2-40B4-BE49-F238E27FC236}">
                <a16:creationId xmlns:a16="http://schemas.microsoft.com/office/drawing/2014/main" id="{9FF0F544-FCB6-4514-A5DC-8C4F2278A3F8}"/>
              </a:ext>
            </a:extLst>
          </p:cNvPr>
          <p:cNvSpPr/>
          <p:nvPr/>
        </p:nvSpPr>
        <p:spPr>
          <a:xfrm rot="19448867" flipH="1">
            <a:off x="1836046" y="1368290"/>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8A8586CA-419C-42AC-ACA4-04043F34EAA7}"/>
              </a:ext>
            </a:extLst>
          </p:cNvPr>
          <p:cNvPicPr>
            <a:picLocks noChangeAspect="1"/>
          </p:cNvPicPr>
          <p:nvPr/>
        </p:nvPicPr>
        <p:blipFill>
          <a:blip r:embed="rId3"/>
          <a:stretch>
            <a:fillRect/>
          </a:stretch>
        </p:blipFill>
        <p:spPr>
          <a:xfrm>
            <a:off x="4178669" y="1131755"/>
            <a:ext cx="4861981" cy="3886537"/>
          </a:xfrm>
          <a:prstGeom prst="rect">
            <a:avLst/>
          </a:prstGeom>
        </p:spPr>
      </p:pic>
      <p:sp>
        <p:nvSpPr>
          <p:cNvPr id="10" name="Google Shape;366;p15">
            <a:extLst>
              <a:ext uri="{FF2B5EF4-FFF2-40B4-BE49-F238E27FC236}">
                <a16:creationId xmlns:a16="http://schemas.microsoft.com/office/drawing/2014/main" id="{1682EDDB-FEF9-47E1-8567-9D4928E3B1E4}"/>
              </a:ext>
            </a:extLst>
          </p:cNvPr>
          <p:cNvSpPr txBox="1">
            <a:spLocks/>
          </p:cNvSpPr>
          <p:nvPr/>
        </p:nvSpPr>
        <p:spPr>
          <a:xfrm>
            <a:off x="1585188" y="-65730"/>
            <a:ext cx="7455461"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 Example</a:t>
            </a:r>
          </a:p>
        </p:txBody>
      </p:sp>
    </p:spTree>
    <p:extLst>
      <p:ext uri="{BB962C8B-B14F-4D97-AF65-F5344CB8AC3E}">
        <p14:creationId xmlns:p14="http://schemas.microsoft.com/office/powerpoint/2010/main" val="1181680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35</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1925047" y="0"/>
            <a:ext cx="7218953"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 Example</a:t>
            </a:r>
          </a:p>
        </p:txBody>
      </p:sp>
      <p:sp>
        <p:nvSpPr>
          <p:cNvPr id="8" name="Google Shape;366;p15">
            <a:extLst>
              <a:ext uri="{FF2B5EF4-FFF2-40B4-BE49-F238E27FC236}">
                <a16:creationId xmlns:a16="http://schemas.microsoft.com/office/drawing/2014/main" id="{BFCF4270-6F26-4418-B288-7DA6BA089B88}"/>
              </a:ext>
            </a:extLst>
          </p:cNvPr>
          <p:cNvSpPr txBox="1">
            <a:spLocks noGrp="1"/>
          </p:cNvSpPr>
          <p:nvPr>
            <p:ph type="body" idx="1"/>
          </p:nvPr>
        </p:nvSpPr>
        <p:spPr>
          <a:xfrm>
            <a:off x="1884563" y="1429432"/>
            <a:ext cx="3164537" cy="744279"/>
          </a:xfrm>
          <a:prstGeom prst="rect">
            <a:avLst/>
          </a:prstGeom>
        </p:spPr>
        <p:txBody>
          <a:bodyPr spcFirstLastPara="1" wrap="square" lIns="91425" tIns="91425" rIns="91425" bIns="91425" anchor="ctr" anchorCtr="0">
            <a:noAutofit/>
          </a:bodyPr>
          <a:lstStyle/>
          <a:p>
            <a:pPr marL="76200" indent="0">
              <a:buNone/>
            </a:pPr>
            <a:r>
              <a:rPr lang="en-US" b="1" dirty="0">
                <a:solidFill>
                  <a:schemeClr val="accent6">
                    <a:lumMod val="75000"/>
                  </a:schemeClr>
                </a:solidFill>
              </a:rPr>
              <a:t>RunAfterStart.java</a:t>
            </a:r>
          </a:p>
        </p:txBody>
      </p:sp>
      <p:sp>
        <p:nvSpPr>
          <p:cNvPr id="9" name="Speech Bubble: Oval 8">
            <a:extLst>
              <a:ext uri="{FF2B5EF4-FFF2-40B4-BE49-F238E27FC236}">
                <a16:creationId xmlns:a16="http://schemas.microsoft.com/office/drawing/2014/main" id="{47D12D0C-56F3-4FDF-B3C1-3DD71AA11844}"/>
              </a:ext>
            </a:extLst>
          </p:cNvPr>
          <p:cNvSpPr/>
          <p:nvPr/>
        </p:nvSpPr>
        <p:spPr>
          <a:xfrm rot="21329824" flipH="1">
            <a:off x="1926969" y="1239693"/>
            <a:ext cx="2980701" cy="119748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4D1D31D1-AB49-49C9-91BE-56D92FAB1DF6}"/>
              </a:ext>
            </a:extLst>
          </p:cNvPr>
          <p:cNvPicPr>
            <a:picLocks noChangeAspect="1"/>
          </p:cNvPicPr>
          <p:nvPr/>
        </p:nvPicPr>
        <p:blipFill>
          <a:blip r:embed="rId3"/>
          <a:stretch>
            <a:fillRect/>
          </a:stretch>
        </p:blipFill>
        <p:spPr>
          <a:xfrm>
            <a:off x="3687703" y="2701421"/>
            <a:ext cx="4618120" cy="1950889"/>
          </a:xfrm>
          <a:prstGeom prst="rect">
            <a:avLst/>
          </a:prstGeom>
        </p:spPr>
      </p:pic>
    </p:spTree>
    <p:extLst>
      <p:ext uri="{BB962C8B-B14F-4D97-AF65-F5344CB8AC3E}">
        <p14:creationId xmlns:p14="http://schemas.microsoft.com/office/powerpoint/2010/main" val="111682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
        <p:nvSpPr>
          <p:cNvPr id="10" name="Google Shape;366;p15">
            <a:extLst>
              <a:ext uri="{FF2B5EF4-FFF2-40B4-BE49-F238E27FC236}">
                <a16:creationId xmlns:a16="http://schemas.microsoft.com/office/drawing/2014/main" id="{1682EDDB-FEF9-47E1-8567-9D4928E3B1E4}"/>
              </a:ext>
            </a:extLst>
          </p:cNvPr>
          <p:cNvSpPr txBox="1">
            <a:spLocks/>
          </p:cNvSpPr>
          <p:nvPr/>
        </p:nvSpPr>
        <p:spPr>
          <a:xfrm>
            <a:off x="1585188" y="-65730"/>
            <a:ext cx="7455461"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Single-Value Annotation Example</a:t>
            </a:r>
          </a:p>
        </p:txBody>
      </p:sp>
      <p:pic>
        <p:nvPicPr>
          <p:cNvPr id="4" name="Picture 3">
            <a:extLst>
              <a:ext uri="{FF2B5EF4-FFF2-40B4-BE49-F238E27FC236}">
                <a16:creationId xmlns:a16="http://schemas.microsoft.com/office/drawing/2014/main" id="{5329CB4C-B0B2-45F0-B42A-21E0FC33B994}"/>
              </a:ext>
            </a:extLst>
          </p:cNvPr>
          <p:cNvPicPr>
            <a:picLocks noChangeAspect="1"/>
          </p:cNvPicPr>
          <p:nvPr/>
        </p:nvPicPr>
        <p:blipFill>
          <a:blip r:embed="rId3"/>
          <a:stretch>
            <a:fillRect/>
          </a:stretch>
        </p:blipFill>
        <p:spPr>
          <a:xfrm>
            <a:off x="3306079" y="1221692"/>
            <a:ext cx="5784081" cy="3848433"/>
          </a:xfrm>
          <a:prstGeom prst="rect">
            <a:avLst/>
          </a:prstGeom>
        </p:spPr>
      </p:pic>
      <p:sp>
        <p:nvSpPr>
          <p:cNvPr id="9" name="Google Shape;366;p15">
            <a:extLst>
              <a:ext uri="{FF2B5EF4-FFF2-40B4-BE49-F238E27FC236}">
                <a16:creationId xmlns:a16="http://schemas.microsoft.com/office/drawing/2014/main" id="{68EC8E2F-2E0C-4E8A-B613-FA15257A5E2B}"/>
              </a:ext>
            </a:extLst>
          </p:cNvPr>
          <p:cNvSpPr txBox="1">
            <a:spLocks noGrp="1"/>
          </p:cNvSpPr>
          <p:nvPr>
            <p:ph type="body" idx="1"/>
          </p:nvPr>
        </p:nvSpPr>
        <p:spPr>
          <a:xfrm>
            <a:off x="932542" y="1215141"/>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Driver.java</a:t>
            </a:r>
          </a:p>
        </p:txBody>
      </p:sp>
      <p:sp>
        <p:nvSpPr>
          <p:cNvPr id="11" name="Speech Bubble: Oval 10">
            <a:extLst>
              <a:ext uri="{FF2B5EF4-FFF2-40B4-BE49-F238E27FC236}">
                <a16:creationId xmlns:a16="http://schemas.microsoft.com/office/drawing/2014/main" id="{1FEA8A78-E894-4513-8547-72DE926ACA90}"/>
              </a:ext>
            </a:extLst>
          </p:cNvPr>
          <p:cNvSpPr/>
          <p:nvPr/>
        </p:nvSpPr>
        <p:spPr>
          <a:xfrm rot="19906012" flipH="1">
            <a:off x="1378446" y="1013871"/>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37822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Output !</a:t>
            </a:r>
          </a:p>
        </p:txBody>
      </p:sp>
      <p:pic>
        <p:nvPicPr>
          <p:cNvPr id="2" name="Picture 1">
            <a:extLst>
              <a:ext uri="{FF2B5EF4-FFF2-40B4-BE49-F238E27FC236}">
                <a16:creationId xmlns:a16="http://schemas.microsoft.com/office/drawing/2014/main" id="{F486AF00-E2A2-4860-A21D-CD288BE0AD64}"/>
              </a:ext>
            </a:extLst>
          </p:cNvPr>
          <p:cNvPicPr>
            <a:picLocks noChangeAspect="1"/>
          </p:cNvPicPr>
          <p:nvPr/>
        </p:nvPicPr>
        <p:blipFill>
          <a:blip r:embed="rId3"/>
          <a:stretch>
            <a:fillRect/>
          </a:stretch>
        </p:blipFill>
        <p:spPr>
          <a:xfrm>
            <a:off x="2377728" y="2255406"/>
            <a:ext cx="5593565" cy="1325995"/>
          </a:xfrm>
          <a:prstGeom prst="rect">
            <a:avLst/>
          </a:prstGeom>
        </p:spPr>
      </p:pic>
    </p:spTree>
    <p:extLst>
      <p:ext uri="{BB962C8B-B14F-4D97-AF65-F5344CB8AC3E}">
        <p14:creationId xmlns:p14="http://schemas.microsoft.com/office/powerpoint/2010/main" val="21348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263795" y="1241961"/>
            <a:ext cx="5469618" cy="1706802"/>
          </a:xfrm>
          <a:prstGeom prst="rect">
            <a:avLst/>
          </a:prstGeom>
        </p:spPr>
        <p:txBody>
          <a:bodyPr spcFirstLastPara="1" wrap="square" lIns="91425" tIns="91425" rIns="91425" bIns="91425" anchor="ctr" anchorCtr="0">
            <a:noAutofit/>
          </a:bodyPr>
          <a:lstStyle/>
          <a:p>
            <a:pPr marL="0" indent="0">
              <a:buNone/>
            </a:pPr>
            <a:r>
              <a:rPr lang="en-IN" sz="2000" dirty="0">
                <a:solidFill>
                  <a:schemeClr val="tx1"/>
                </a:solidFill>
              </a:rPr>
              <a:t>@</a:t>
            </a:r>
            <a:r>
              <a:rPr lang="en-IN" sz="2000" dirty="0">
                <a:solidFill>
                  <a:schemeClr val="accent6">
                    <a:lumMod val="75000"/>
                  </a:schemeClr>
                </a:solidFill>
              </a:rPr>
              <a:t>Target</a:t>
            </a:r>
            <a:r>
              <a:rPr lang="en-IN" sz="2000" dirty="0">
                <a:solidFill>
                  <a:schemeClr val="tx1"/>
                </a:solidFill>
              </a:rPr>
              <a:t>(</a:t>
            </a:r>
            <a:r>
              <a:rPr lang="en-IN" sz="2000" dirty="0" err="1">
                <a:solidFill>
                  <a:schemeClr val="accent6">
                    <a:lumMod val="75000"/>
                  </a:schemeClr>
                </a:solidFill>
              </a:rPr>
              <a:t>ElementType</a:t>
            </a:r>
            <a:r>
              <a:rPr lang="en-IN" sz="2000" dirty="0" err="1">
                <a:solidFill>
                  <a:schemeClr val="tx1"/>
                </a:solidFill>
              </a:rPr>
              <a:t>.TYPE</a:t>
            </a:r>
            <a:r>
              <a:rPr lang="en-IN" sz="2000" dirty="0">
                <a:solidFill>
                  <a:schemeClr val="tx1"/>
                </a:solidFill>
              </a:rPr>
              <a:t>)</a:t>
            </a:r>
          </a:p>
          <a:p>
            <a:pPr marL="0" indent="0">
              <a:buNone/>
            </a:pPr>
            <a:r>
              <a:rPr lang="en-IN" sz="2000" dirty="0">
                <a:solidFill>
                  <a:schemeClr val="tx1"/>
                </a:solidFill>
              </a:rPr>
              <a:t>@</a:t>
            </a:r>
            <a:r>
              <a:rPr lang="en-IN" sz="2000" dirty="0">
                <a:solidFill>
                  <a:schemeClr val="accent6">
                    <a:lumMod val="75000"/>
                  </a:schemeClr>
                </a:solidFill>
              </a:rPr>
              <a:t>Retention</a:t>
            </a:r>
            <a:r>
              <a:rPr lang="en-IN" sz="2000" dirty="0">
                <a:solidFill>
                  <a:schemeClr val="tx1"/>
                </a:solidFill>
              </a:rPr>
              <a:t>(</a:t>
            </a:r>
            <a:r>
              <a:rPr lang="en-IN" sz="2000" dirty="0" err="1">
                <a:solidFill>
                  <a:schemeClr val="accent6">
                    <a:lumMod val="75000"/>
                  </a:schemeClr>
                </a:solidFill>
              </a:rPr>
              <a:t>RetentionPolicy</a:t>
            </a:r>
            <a:r>
              <a:rPr lang="en-IN" sz="2000" dirty="0" err="1">
                <a:solidFill>
                  <a:schemeClr val="tx1"/>
                </a:solidFill>
              </a:rPr>
              <a:t>.RUNTIME</a:t>
            </a:r>
            <a:r>
              <a:rPr lang="en-IN" sz="2000" dirty="0">
                <a:solidFill>
                  <a:schemeClr val="tx1"/>
                </a:solidFill>
              </a:rPr>
              <a:t>)</a:t>
            </a:r>
          </a:p>
          <a:p>
            <a:pPr marL="0" indent="0">
              <a:buNone/>
            </a:pPr>
            <a:r>
              <a:rPr lang="en-IN" sz="2000" dirty="0">
                <a:solidFill>
                  <a:schemeClr val="tx1"/>
                </a:solidFill>
              </a:rPr>
              <a:t>public @interface </a:t>
            </a:r>
            <a:r>
              <a:rPr lang="en-IN" sz="2000" dirty="0" err="1">
                <a:solidFill>
                  <a:schemeClr val="accent6">
                    <a:lumMod val="75000"/>
                  </a:schemeClr>
                </a:solidFill>
              </a:rPr>
              <a:t>RunAfterStart</a:t>
            </a:r>
            <a:r>
              <a:rPr lang="en-IN" sz="2000" dirty="0">
                <a:solidFill>
                  <a:schemeClr val="tx1"/>
                </a:solidFill>
              </a:rPr>
              <a:t> {</a:t>
            </a:r>
          </a:p>
          <a:p>
            <a:pPr marL="0" indent="0">
              <a:buNone/>
            </a:pPr>
            <a:r>
              <a:rPr lang="en-IN" sz="2000" dirty="0">
                <a:solidFill>
                  <a:schemeClr val="tx1"/>
                </a:solidFill>
              </a:rPr>
              <a:t>	int times() </a:t>
            </a:r>
            <a:r>
              <a:rPr lang="en-IN" sz="2000" dirty="0">
                <a:solidFill>
                  <a:srgbClr val="FFC000"/>
                </a:solidFill>
              </a:rPr>
              <a:t>default</a:t>
            </a:r>
            <a:r>
              <a:rPr lang="en-IN" sz="2000" dirty="0">
                <a:solidFill>
                  <a:schemeClr val="tx1"/>
                </a:solidFill>
              </a:rPr>
              <a:t> 1;</a:t>
            </a:r>
          </a:p>
          <a:p>
            <a:pPr marL="0" indent="0">
              <a:buNone/>
            </a:pPr>
            <a:r>
              <a:rPr lang="en-IN" sz="2000" dirty="0">
                <a:solidFill>
                  <a:schemeClr val="tx1"/>
                </a:solidFill>
              </a:rPr>
              <a: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
        <p:nvSpPr>
          <p:cNvPr id="4" name="Google Shape;366;p15">
            <a:extLst>
              <a:ext uri="{FF2B5EF4-FFF2-40B4-BE49-F238E27FC236}">
                <a16:creationId xmlns:a16="http://schemas.microsoft.com/office/drawing/2014/main" id="{B03A6102-5FF9-4CAA-A9D1-A11729A7E48C}"/>
              </a:ext>
            </a:extLst>
          </p:cNvPr>
          <p:cNvSpPr txBox="1">
            <a:spLocks/>
          </p:cNvSpPr>
          <p:nvPr/>
        </p:nvSpPr>
        <p:spPr>
          <a:xfrm>
            <a:off x="1925047" y="0"/>
            <a:ext cx="7218953"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Default Value</a:t>
            </a:r>
          </a:p>
        </p:txBody>
      </p:sp>
      <p:sp>
        <p:nvSpPr>
          <p:cNvPr id="5" name="Google Shape;366;p15">
            <a:extLst>
              <a:ext uri="{FF2B5EF4-FFF2-40B4-BE49-F238E27FC236}">
                <a16:creationId xmlns:a16="http://schemas.microsoft.com/office/drawing/2014/main" id="{7FF62C37-E85C-40C0-9B62-79AD8565DD0C}"/>
              </a:ext>
            </a:extLst>
          </p:cNvPr>
          <p:cNvSpPr txBox="1">
            <a:spLocks/>
          </p:cNvSpPr>
          <p:nvPr/>
        </p:nvSpPr>
        <p:spPr>
          <a:xfrm>
            <a:off x="1892402" y="3078723"/>
            <a:ext cx="7284242" cy="17068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buFont typeface="Nixie One"/>
              <a:buNone/>
            </a:pPr>
            <a:r>
              <a:rPr lang="en-US" sz="2000" dirty="0">
                <a:solidFill>
                  <a:schemeClr val="tx1"/>
                </a:solidFill>
              </a:rPr>
              <a:t>Without default value, annotation force us to pass the number of argument equal to number of methods. In case of default value, even if don’t pass the argument it will use the default one.</a:t>
            </a:r>
            <a:endParaRPr lang="en-IN" sz="2000" dirty="0">
              <a:solidFill>
                <a:schemeClr val="tx1"/>
              </a:solidFill>
            </a:endParaRPr>
          </a:p>
        </p:txBody>
      </p:sp>
    </p:spTree>
    <p:extLst>
      <p:ext uri="{BB962C8B-B14F-4D97-AF65-F5344CB8AC3E}">
        <p14:creationId xmlns:p14="http://schemas.microsoft.com/office/powerpoint/2010/main" val="3523415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1197935"/>
            <a:ext cx="6571306" cy="1054728"/>
          </a:xfrm>
          <a:prstGeom prst="rect">
            <a:avLst/>
          </a:prstGeom>
        </p:spPr>
        <p:txBody>
          <a:bodyPr spcFirstLastPara="1" wrap="square" lIns="91425" tIns="91425" rIns="91425" bIns="91425" anchor="ctr" anchorCtr="0">
            <a:noAutofit/>
          </a:bodyPr>
          <a:lstStyle/>
          <a:p>
            <a:pPr marL="76200" indent="0">
              <a:buNone/>
            </a:pPr>
            <a:r>
              <a:rPr lang="en-US" dirty="0"/>
              <a:t>An annotation that has more than one method, is called Multi-Value annotation.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Multi-Value Annotation</a:t>
            </a:r>
          </a:p>
        </p:txBody>
      </p:sp>
      <p:sp>
        <p:nvSpPr>
          <p:cNvPr id="5" name="Google Shape;366;p15">
            <a:extLst>
              <a:ext uri="{FF2B5EF4-FFF2-40B4-BE49-F238E27FC236}">
                <a16:creationId xmlns:a16="http://schemas.microsoft.com/office/drawing/2014/main" id="{05B04B7F-9CC4-4117-858F-7C7DF6D3B396}"/>
              </a:ext>
            </a:extLst>
          </p:cNvPr>
          <p:cNvSpPr txBox="1">
            <a:spLocks/>
          </p:cNvSpPr>
          <p:nvPr/>
        </p:nvSpPr>
        <p:spPr>
          <a:xfrm>
            <a:off x="2044056" y="2304386"/>
            <a:ext cx="6571306" cy="2658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IN" sz="2000" b="1" dirty="0"/>
              <a:t>@interface</a:t>
            </a:r>
            <a:r>
              <a:rPr lang="en-IN" sz="2000" dirty="0"/>
              <a:t> </a:t>
            </a:r>
            <a:r>
              <a:rPr lang="en-IN" sz="2000" dirty="0" err="1">
                <a:solidFill>
                  <a:schemeClr val="accent6">
                    <a:lumMod val="75000"/>
                  </a:schemeClr>
                </a:solidFill>
              </a:rPr>
              <a:t>MyAnnotation</a:t>
            </a:r>
            <a:r>
              <a:rPr lang="en-IN" sz="2000" dirty="0"/>
              <a:t>{  </a:t>
            </a:r>
          </a:p>
          <a:p>
            <a:pPr marL="76200" indent="0">
              <a:buNone/>
            </a:pPr>
            <a:r>
              <a:rPr lang="en-IN" sz="2000" b="1" dirty="0"/>
              <a:t>	</a:t>
            </a:r>
            <a:r>
              <a:rPr lang="en-IN" sz="2000" dirty="0"/>
              <a:t>int value1();  </a:t>
            </a:r>
          </a:p>
          <a:p>
            <a:pPr marL="76200" indent="0">
              <a:buNone/>
            </a:pPr>
            <a:r>
              <a:rPr lang="en-IN" sz="2000" dirty="0"/>
              <a:t>	String value2();  </a:t>
            </a:r>
          </a:p>
          <a:p>
            <a:pPr marL="76200" indent="0">
              <a:buNone/>
            </a:pPr>
            <a:r>
              <a:rPr lang="en-IN" sz="2000" dirty="0"/>
              <a:t>	String value3();  </a:t>
            </a:r>
          </a:p>
          <a:p>
            <a:pPr marL="76200" indent="0">
              <a:buNone/>
            </a:pPr>
            <a:r>
              <a:rPr lang="en-IN" sz="2000" dirty="0"/>
              <a:t>}  </a:t>
            </a:r>
          </a:p>
          <a:p>
            <a:pPr marL="76200" indent="0">
              <a:buFont typeface="Nixie One"/>
              <a:buNone/>
            </a:pPr>
            <a:endParaRPr lang="en-US" sz="2000" dirty="0"/>
          </a:p>
        </p:txBody>
      </p:sp>
    </p:spTree>
    <p:extLst>
      <p:ext uri="{BB962C8B-B14F-4D97-AF65-F5344CB8AC3E}">
        <p14:creationId xmlns:p14="http://schemas.microsoft.com/office/powerpoint/2010/main" val="367936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54143" y="778338"/>
            <a:ext cx="6746931"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Concept Of Marker Interface</a:t>
            </a:r>
            <a:endParaRPr dirty="0"/>
          </a:p>
        </p:txBody>
      </p:sp>
      <p:sp>
        <p:nvSpPr>
          <p:cNvPr id="373" name="Google Shape;373;p16"/>
          <p:cNvSpPr txBox="1">
            <a:spLocks noGrp="1"/>
          </p:cNvSpPr>
          <p:nvPr>
            <p:ph type="body" idx="1"/>
          </p:nvPr>
        </p:nvSpPr>
        <p:spPr>
          <a:xfrm>
            <a:off x="1732700" y="1695632"/>
            <a:ext cx="4944300" cy="16599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en-IN" sz="2400" dirty="0">
                <a:latin typeface="Nixie One"/>
              </a:rPr>
              <a:t>Marker interface doesn’t contain any method or field. They have empty body.</a:t>
            </a:r>
            <a:endParaRPr sz="2400" dirty="0">
              <a:latin typeface="Nixie One"/>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2" name="Picture 1">
            <a:extLst>
              <a:ext uri="{FF2B5EF4-FFF2-40B4-BE49-F238E27FC236}">
                <a16:creationId xmlns:a16="http://schemas.microsoft.com/office/drawing/2014/main" id="{0CC32A0E-4DF7-4D24-8450-9EFB961EE623}"/>
              </a:ext>
            </a:extLst>
          </p:cNvPr>
          <p:cNvPicPr>
            <a:picLocks noChangeAspect="1"/>
          </p:cNvPicPr>
          <p:nvPr/>
        </p:nvPicPr>
        <p:blipFill>
          <a:blip r:embed="rId3"/>
          <a:stretch>
            <a:fillRect/>
          </a:stretch>
        </p:blipFill>
        <p:spPr>
          <a:xfrm>
            <a:off x="2667066" y="3222063"/>
            <a:ext cx="2560542" cy="114309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40</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1937730" y="10854"/>
            <a:ext cx="7206270"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Multi-Value Annotation Example</a:t>
            </a:r>
          </a:p>
        </p:txBody>
      </p:sp>
      <p:sp>
        <p:nvSpPr>
          <p:cNvPr id="5" name="Google Shape;366;p15">
            <a:extLst>
              <a:ext uri="{FF2B5EF4-FFF2-40B4-BE49-F238E27FC236}">
                <a16:creationId xmlns:a16="http://schemas.microsoft.com/office/drawing/2014/main" id="{8D1F53DC-A720-4166-8383-4E38E534A283}"/>
              </a:ext>
            </a:extLst>
          </p:cNvPr>
          <p:cNvSpPr txBox="1">
            <a:spLocks noGrp="1"/>
          </p:cNvSpPr>
          <p:nvPr>
            <p:ph type="body" idx="1"/>
          </p:nvPr>
        </p:nvSpPr>
        <p:spPr>
          <a:xfrm>
            <a:off x="1462693" y="1537175"/>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Bike.java</a:t>
            </a:r>
          </a:p>
        </p:txBody>
      </p:sp>
      <p:pic>
        <p:nvPicPr>
          <p:cNvPr id="8" name="Picture 7">
            <a:extLst>
              <a:ext uri="{FF2B5EF4-FFF2-40B4-BE49-F238E27FC236}">
                <a16:creationId xmlns:a16="http://schemas.microsoft.com/office/drawing/2014/main" id="{21C60F8B-4F0D-45BD-A4E8-5A8BED928970}"/>
              </a:ext>
            </a:extLst>
          </p:cNvPr>
          <p:cNvPicPr>
            <a:picLocks noChangeAspect="1"/>
          </p:cNvPicPr>
          <p:nvPr/>
        </p:nvPicPr>
        <p:blipFill>
          <a:blip r:embed="rId3"/>
          <a:stretch>
            <a:fillRect/>
          </a:stretch>
        </p:blipFill>
        <p:spPr>
          <a:xfrm>
            <a:off x="3985280" y="1391979"/>
            <a:ext cx="5034645" cy="3571167"/>
          </a:xfrm>
          <a:prstGeom prst="rect">
            <a:avLst/>
          </a:prstGeom>
        </p:spPr>
      </p:pic>
      <p:sp>
        <p:nvSpPr>
          <p:cNvPr id="6" name="Speech Bubble: Oval 5">
            <a:extLst>
              <a:ext uri="{FF2B5EF4-FFF2-40B4-BE49-F238E27FC236}">
                <a16:creationId xmlns:a16="http://schemas.microsoft.com/office/drawing/2014/main" id="{64C2576C-2121-464A-807A-1EC2197AD12A}"/>
              </a:ext>
            </a:extLst>
          </p:cNvPr>
          <p:cNvSpPr/>
          <p:nvPr/>
        </p:nvSpPr>
        <p:spPr>
          <a:xfrm rot="19448867" flipH="1">
            <a:off x="1836046" y="1368290"/>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2077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41</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1937730" y="10854"/>
            <a:ext cx="7206270"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Multi-Value Annotation Example</a:t>
            </a:r>
          </a:p>
        </p:txBody>
      </p:sp>
      <p:pic>
        <p:nvPicPr>
          <p:cNvPr id="6" name="Picture 5">
            <a:extLst>
              <a:ext uri="{FF2B5EF4-FFF2-40B4-BE49-F238E27FC236}">
                <a16:creationId xmlns:a16="http://schemas.microsoft.com/office/drawing/2014/main" id="{0BC354F3-49BE-4502-9B94-28A9ECDB24E3}"/>
              </a:ext>
            </a:extLst>
          </p:cNvPr>
          <p:cNvPicPr>
            <a:picLocks noChangeAspect="1"/>
          </p:cNvPicPr>
          <p:nvPr/>
        </p:nvPicPr>
        <p:blipFill>
          <a:blip r:embed="rId3"/>
          <a:stretch>
            <a:fillRect/>
          </a:stretch>
        </p:blipFill>
        <p:spPr>
          <a:xfrm>
            <a:off x="3874662" y="2498910"/>
            <a:ext cx="4541914" cy="2187130"/>
          </a:xfrm>
          <a:prstGeom prst="rect">
            <a:avLst/>
          </a:prstGeom>
        </p:spPr>
      </p:pic>
      <p:sp>
        <p:nvSpPr>
          <p:cNvPr id="9" name="Google Shape;366;p15">
            <a:extLst>
              <a:ext uri="{FF2B5EF4-FFF2-40B4-BE49-F238E27FC236}">
                <a16:creationId xmlns:a16="http://schemas.microsoft.com/office/drawing/2014/main" id="{0FF335E6-10EC-46AE-A2DF-694D33612DCB}"/>
              </a:ext>
            </a:extLst>
          </p:cNvPr>
          <p:cNvSpPr txBox="1">
            <a:spLocks noGrp="1"/>
          </p:cNvSpPr>
          <p:nvPr>
            <p:ph type="body" idx="1"/>
          </p:nvPr>
        </p:nvSpPr>
        <p:spPr>
          <a:xfrm>
            <a:off x="1884563" y="1429432"/>
            <a:ext cx="3164537" cy="744279"/>
          </a:xfrm>
          <a:prstGeom prst="rect">
            <a:avLst/>
          </a:prstGeom>
        </p:spPr>
        <p:txBody>
          <a:bodyPr spcFirstLastPara="1" wrap="square" lIns="91425" tIns="91425" rIns="91425" bIns="91425" anchor="ctr" anchorCtr="0">
            <a:noAutofit/>
          </a:bodyPr>
          <a:lstStyle/>
          <a:p>
            <a:pPr marL="76200" indent="0">
              <a:buNone/>
            </a:pPr>
            <a:r>
              <a:rPr lang="en-US" b="1" dirty="0">
                <a:solidFill>
                  <a:schemeClr val="accent6">
                    <a:lumMod val="75000"/>
                  </a:schemeClr>
                </a:solidFill>
              </a:rPr>
              <a:t>RunAfterStart.java</a:t>
            </a:r>
          </a:p>
        </p:txBody>
      </p:sp>
      <p:sp>
        <p:nvSpPr>
          <p:cNvPr id="10" name="Speech Bubble: Oval 9">
            <a:extLst>
              <a:ext uri="{FF2B5EF4-FFF2-40B4-BE49-F238E27FC236}">
                <a16:creationId xmlns:a16="http://schemas.microsoft.com/office/drawing/2014/main" id="{5D64BC15-5333-4D44-8A05-2D8669D86F3E}"/>
              </a:ext>
            </a:extLst>
          </p:cNvPr>
          <p:cNvSpPr/>
          <p:nvPr/>
        </p:nvSpPr>
        <p:spPr>
          <a:xfrm rot="21329824" flipH="1">
            <a:off x="1926969" y="1239693"/>
            <a:ext cx="2980701" cy="119748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47178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42</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1937730" y="10854"/>
            <a:ext cx="7206270"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Multi-Value Annotation Example</a:t>
            </a:r>
          </a:p>
        </p:txBody>
      </p:sp>
      <p:pic>
        <p:nvPicPr>
          <p:cNvPr id="2" name="Picture 1">
            <a:extLst>
              <a:ext uri="{FF2B5EF4-FFF2-40B4-BE49-F238E27FC236}">
                <a16:creationId xmlns:a16="http://schemas.microsoft.com/office/drawing/2014/main" id="{2910D9A3-97D5-4A3E-9720-683907B64768}"/>
              </a:ext>
            </a:extLst>
          </p:cNvPr>
          <p:cNvPicPr>
            <a:picLocks noChangeAspect="1"/>
          </p:cNvPicPr>
          <p:nvPr/>
        </p:nvPicPr>
        <p:blipFill>
          <a:blip r:embed="rId3"/>
          <a:stretch>
            <a:fillRect/>
          </a:stretch>
        </p:blipFill>
        <p:spPr>
          <a:xfrm>
            <a:off x="3962400" y="1291155"/>
            <a:ext cx="5085625" cy="3770608"/>
          </a:xfrm>
          <a:prstGeom prst="rect">
            <a:avLst/>
          </a:prstGeom>
        </p:spPr>
      </p:pic>
      <p:sp>
        <p:nvSpPr>
          <p:cNvPr id="5" name="Google Shape;366;p15">
            <a:extLst>
              <a:ext uri="{FF2B5EF4-FFF2-40B4-BE49-F238E27FC236}">
                <a16:creationId xmlns:a16="http://schemas.microsoft.com/office/drawing/2014/main" id="{7C8ECD5C-A414-4CE3-8957-028663DDC6FC}"/>
              </a:ext>
            </a:extLst>
          </p:cNvPr>
          <p:cNvSpPr txBox="1">
            <a:spLocks noGrp="1"/>
          </p:cNvSpPr>
          <p:nvPr>
            <p:ph type="body" idx="1"/>
          </p:nvPr>
        </p:nvSpPr>
        <p:spPr>
          <a:xfrm>
            <a:off x="1152282" y="1427792"/>
            <a:ext cx="3164537" cy="744279"/>
          </a:xfrm>
          <a:prstGeom prst="rect">
            <a:avLst/>
          </a:prstGeom>
        </p:spPr>
        <p:txBody>
          <a:bodyPr spcFirstLastPara="1" wrap="square" lIns="91425" tIns="91425" rIns="91425" bIns="91425" anchor="ctr" anchorCtr="0">
            <a:noAutofit/>
          </a:bodyPr>
          <a:lstStyle/>
          <a:p>
            <a:pPr marL="76200" indent="0" algn="ctr">
              <a:buNone/>
            </a:pPr>
            <a:r>
              <a:rPr lang="en-US" b="1" dirty="0">
                <a:solidFill>
                  <a:schemeClr val="accent6">
                    <a:lumMod val="75000"/>
                  </a:schemeClr>
                </a:solidFill>
              </a:rPr>
              <a:t>Driver.java</a:t>
            </a:r>
          </a:p>
        </p:txBody>
      </p:sp>
      <p:sp>
        <p:nvSpPr>
          <p:cNvPr id="6" name="Speech Bubble: Oval 5">
            <a:extLst>
              <a:ext uri="{FF2B5EF4-FFF2-40B4-BE49-F238E27FC236}">
                <a16:creationId xmlns:a16="http://schemas.microsoft.com/office/drawing/2014/main" id="{0061E63A-950A-4FDD-A89A-EECDD02714C4}"/>
              </a:ext>
            </a:extLst>
          </p:cNvPr>
          <p:cNvSpPr/>
          <p:nvPr/>
        </p:nvSpPr>
        <p:spPr>
          <a:xfrm rot="19906012" flipH="1">
            <a:off x="1598186" y="1226522"/>
            <a:ext cx="2417832" cy="108205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24297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43</a:t>
            </a:fld>
            <a:endParaRPr/>
          </a:p>
        </p:txBody>
      </p:sp>
      <p:sp>
        <p:nvSpPr>
          <p:cNvPr id="4" name="Google Shape;366;p15">
            <a:extLst>
              <a:ext uri="{FF2B5EF4-FFF2-40B4-BE49-F238E27FC236}">
                <a16:creationId xmlns:a16="http://schemas.microsoft.com/office/drawing/2014/main" id="{6E163222-17D3-4A59-B6C3-91A409B95066}"/>
              </a:ext>
            </a:extLst>
          </p:cNvPr>
          <p:cNvSpPr txBox="1">
            <a:spLocks/>
          </p:cNvSpPr>
          <p:nvPr/>
        </p:nvSpPr>
        <p:spPr>
          <a:xfrm>
            <a:off x="2044056" y="180975"/>
            <a:ext cx="6571306" cy="1381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76200" indent="0">
              <a:buNone/>
            </a:pPr>
            <a:r>
              <a:rPr lang="en-US" sz="4000" dirty="0">
                <a:solidFill>
                  <a:schemeClr val="tx1"/>
                </a:solidFill>
              </a:rPr>
              <a:t>Output !</a:t>
            </a:r>
          </a:p>
        </p:txBody>
      </p:sp>
      <p:pic>
        <p:nvPicPr>
          <p:cNvPr id="3" name="Picture 2">
            <a:extLst>
              <a:ext uri="{FF2B5EF4-FFF2-40B4-BE49-F238E27FC236}">
                <a16:creationId xmlns:a16="http://schemas.microsoft.com/office/drawing/2014/main" id="{9E5E73C9-272E-4A54-B08E-D3F5A2ECCC47}"/>
              </a:ext>
            </a:extLst>
          </p:cNvPr>
          <p:cNvPicPr>
            <a:picLocks noChangeAspect="1"/>
          </p:cNvPicPr>
          <p:nvPr/>
        </p:nvPicPr>
        <p:blipFill>
          <a:blip r:embed="rId3"/>
          <a:stretch>
            <a:fillRect/>
          </a:stretch>
        </p:blipFill>
        <p:spPr>
          <a:xfrm>
            <a:off x="2442478" y="2289396"/>
            <a:ext cx="6073666" cy="1386960"/>
          </a:xfrm>
          <a:prstGeom prst="rect">
            <a:avLst/>
          </a:prstGeom>
        </p:spPr>
      </p:pic>
    </p:spTree>
    <p:extLst>
      <p:ext uri="{BB962C8B-B14F-4D97-AF65-F5344CB8AC3E}">
        <p14:creationId xmlns:p14="http://schemas.microsoft.com/office/powerpoint/2010/main" val="1176867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854143" y="1359585"/>
            <a:ext cx="6746931"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Concept Of Marker Interface</a:t>
            </a:r>
            <a:endParaRPr dirty="0"/>
          </a:p>
        </p:txBody>
      </p:sp>
      <p:sp>
        <p:nvSpPr>
          <p:cNvPr id="373" name="Google Shape;373;p16"/>
          <p:cNvSpPr txBox="1">
            <a:spLocks noGrp="1"/>
          </p:cNvSpPr>
          <p:nvPr>
            <p:ph type="body" idx="1"/>
          </p:nvPr>
        </p:nvSpPr>
        <p:spPr>
          <a:xfrm>
            <a:off x="981276" y="2571750"/>
            <a:ext cx="5511063" cy="1659900"/>
          </a:xfrm>
          <a:prstGeom prst="rect">
            <a:avLst/>
          </a:prstGeom>
        </p:spPr>
        <p:txBody>
          <a:bodyPr spcFirstLastPara="1" wrap="square" lIns="91425" tIns="91425" rIns="91425" bIns="91425" anchor="t" anchorCtr="0">
            <a:noAutofit/>
          </a:bodyPr>
          <a:lstStyle/>
          <a:p>
            <a:pPr marL="139700" indent="0">
              <a:buNone/>
            </a:pPr>
            <a:r>
              <a:rPr lang="en-IN" sz="2400" dirty="0">
                <a:latin typeface="Nixie One"/>
              </a:rPr>
              <a:t>How Marker Interface can benefit for us ?</a:t>
            </a:r>
            <a:endParaRPr sz="2400" dirty="0">
              <a:latin typeface="Nixie One"/>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0537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222650" y="1742699"/>
            <a:ext cx="6571306" cy="1179094"/>
          </a:xfrm>
          <a:prstGeom prst="rect">
            <a:avLst/>
          </a:prstGeom>
        </p:spPr>
        <p:txBody>
          <a:bodyPr spcFirstLastPara="1" wrap="square" lIns="91425" tIns="91425" rIns="91425" bIns="91425" anchor="ctr" anchorCtr="0">
            <a:noAutofit/>
          </a:bodyPr>
          <a:lstStyle/>
          <a:p>
            <a:pPr marL="0" indent="0">
              <a:buNone/>
            </a:pPr>
            <a:r>
              <a:rPr lang="en-IN" dirty="0">
                <a:solidFill>
                  <a:schemeClr val="tx1"/>
                </a:solidFill>
              </a:rPr>
              <a:t>Marker Interface can only be beneficial when you need of marking or need to define metadata about a class.</a:t>
            </a:r>
          </a:p>
          <a:p>
            <a:pPr marL="0" indent="0">
              <a:buNone/>
            </a:pPr>
            <a:endParaRPr lang="en-IN" dirty="0">
              <a:solidFill>
                <a:schemeClr val="tx1"/>
              </a:solidFill>
            </a:endParaRPr>
          </a:p>
          <a:p>
            <a:pPr marL="0" indent="0">
              <a:buNone/>
            </a:pPr>
            <a:r>
              <a:rPr lang="en-IN" dirty="0">
                <a:solidFill>
                  <a:srgbClr val="FF6699"/>
                </a:solidFill>
              </a:rPr>
              <a:t>Let’s take a scenario !</a:t>
            </a:r>
          </a:p>
          <a:p>
            <a:pPr marL="0" indent="0">
              <a:buNone/>
            </a:pPr>
            <a:r>
              <a:rPr lang="en-IN" dirty="0">
                <a:solidFill>
                  <a:schemeClr val="tx1"/>
                </a:solidFill>
              </a:rPr>
              <a:t>Out of multiple classes objects how will you manage that which class needs to be process first ? How will you handle this situation ?</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4" name="Google Shape;366;p15">
            <a:extLst>
              <a:ext uri="{FF2B5EF4-FFF2-40B4-BE49-F238E27FC236}">
                <a16:creationId xmlns:a16="http://schemas.microsoft.com/office/drawing/2014/main" id="{415FCAE7-8FB1-4C94-8446-20E119C1156A}"/>
              </a:ext>
            </a:extLst>
          </p:cNvPr>
          <p:cNvSpPr txBox="1">
            <a:spLocks/>
          </p:cNvSpPr>
          <p:nvPr/>
        </p:nvSpPr>
        <p:spPr>
          <a:xfrm>
            <a:off x="2148501" y="689898"/>
            <a:ext cx="6571306" cy="34647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ixie One"/>
              </a:rPr>
              <a:t>class </a:t>
            </a:r>
            <a:r>
              <a:rPr lang="en-US" dirty="0" err="1">
                <a:solidFill>
                  <a:schemeClr val="accent6">
                    <a:lumMod val="75000"/>
                  </a:schemeClr>
                </a:solidFill>
                <a:latin typeface="Nixie One"/>
              </a:rPr>
              <a:t>JobWork</a:t>
            </a:r>
            <a:r>
              <a:rPr lang="en-US" dirty="0">
                <a:solidFill>
                  <a:schemeClr val="accent6">
                    <a:lumMod val="75000"/>
                  </a:schemeClr>
                </a:solidFill>
                <a:latin typeface="Nixie One"/>
              </a:rPr>
              <a:t> </a:t>
            </a:r>
            <a:r>
              <a:rPr lang="en-US" dirty="0">
                <a:solidFill>
                  <a:schemeClr val="tx1"/>
                </a:solidFill>
                <a:latin typeface="Nixie One"/>
              </a:rPr>
              <a:t>{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HomeWork</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a:solidFill>
                  <a:schemeClr val="accent6">
                    <a:lumMod val="75000"/>
                  </a:schemeClr>
                </a:solidFill>
                <a:latin typeface="Nixie One"/>
              </a:rPr>
              <a:t>Driver</a:t>
            </a:r>
            <a:r>
              <a:rPr lang="en-US" dirty="0">
                <a:solidFill>
                  <a:schemeClr val="tx1"/>
                </a:solidFill>
                <a:latin typeface="Nixie One"/>
              </a:rPr>
              <a:t> {</a:t>
            </a:r>
          </a:p>
          <a:p>
            <a:r>
              <a:rPr lang="en-US" dirty="0">
                <a:solidFill>
                  <a:schemeClr val="tx1"/>
                </a:solidFill>
                <a:latin typeface="Nixie One"/>
              </a:rPr>
              <a:t>	public static void main( </a:t>
            </a:r>
            <a:r>
              <a:rPr lang="en-US" dirty="0">
                <a:solidFill>
                  <a:schemeClr val="accent6">
                    <a:lumMod val="75000"/>
                  </a:schemeClr>
                </a:solidFill>
                <a:latin typeface="Nixie One"/>
              </a:rPr>
              <a:t>String</a:t>
            </a:r>
            <a:r>
              <a:rPr lang="en-US" dirty="0">
                <a:solidFill>
                  <a:schemeClr val="tx1"/>
                </a:solidFill>
                <a:latin typeface="Nixie One"/>
              </a:rPr>
              <a:t> []</a:t>
            </a:r>
            <a:r>
              <a:rPr lang="en-US" dirty="0" err="1">
                <a:solidFill>
                  <a:schemeClr val="tx1"/>
                </a:solidFill>
                <a:latin typeface="Nixie One"/>
              </a:rPr>
              <a:t>args</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ArrayList</a:t>
            </a:r>
            <a:r>
              <a:rPr lang="en-US" dirty="0">
                <a:solidFill>
                  <a:schemeClr val="tx1"/>
                </a:solidFill>
                <a:latin typeface="Nixie One"/>
              </a:rPr>
              <a:t>&lt;</a:t>
            </a:r>
            <a:r>
              <a:rPr lang="en-US" dirty="0">
                <a:solidFill>
                  <a:schemeClr val="accent6">
                    <a:lumMod val="75000"/>
                  </a:schemeClr>
                </a:solidFill>
                <a:latin typeface="Nixie One"/>
              </a:rPr>
              <a:t>Object</a:t>
            </a:r>
            <a:r>
              <a:rPr lang="en-US" dirty="0">
                <a:solidFill>
                  <a:schemeClr val="tx1"/>
                </a:solidFill>
                <a:latin typeface="Nixie One"/>
              </a:rPr>
              <a:t>&gt; li = </a:t>
            </a:r>
            <a:r>
              <a:rPr lang="en-US" dirty="0" err="1">
                <a:solidFill>
                  <a:schemeClr val="tx1"/>
                </a:solidFill>
                <a:latin typeface="Nixie One"/>
              </a:rPr>
              <a:t>getObjectList</a:t>
            </a:r>
            <a:r>
              <a:rPr lang="en-US" dirty="0">
                <a:solidFill>
                  <a:schemeClr val="tx1"/>
                </a:solidFill>
                <a:latin typeface="Nixie One"/>
              </a:rPr>
              <a:t>();</a:t>
            </a:r>
          </a:p>
          <a:p>
            <a:endParaRPr lang="en-US" dirty="0">
              <a:solidFill>
                <a:schemeClr val="tx1"/>
              </a:solidFill>
              <a:latin typeface="Nixie One"/>
            </a:endParaRPr>
          </a:p>
          <a:p>
            <a:r>
              <a:rPr lang="en-US" dirty="0">
                <a:solidFill>
                  <a:schemeClr val="tx1"/>
                </a:solidFill>
                <a:latin typeface="Nixie One"/>
              </a:rPr>
              <a:t>		for(</a:t>
            </a:r>
            <a:r>
              <a:rPr lang="en-US" dirty="0">
                <a:solidFill>
                  <a:schemeClr val="accent6">
                    <a:lumMod val="75000"/>
                  </a:schemeClr>
                </a:solidFill>
                <a:latin typeface="Nixie One"/>
              </a:rPr>
              <a:t>Object</a:t>
            </a:r>
            <a:r>
              <a:rPr lang="en-US" dirty="0">
                <a:solidFill>
                  <a:schemeClr val="tx1"/>
                </a:solidFill>
                <a:latin typeface="Nixie One"/>
              </a:rPr>
              <a:t> obj : li){</a:t>
            </a:r>
          </a:p>
          <a:p>
            <a:r>
              <a:rPr lang="en-US" dirty="0">
                <a:solidFill>
                  <a:schemeClr val="tx1"/>
                </a:solidFill>
                <a:latin typeface="Nixie One"/>
              </a:rPr>
              <a:t>		 	// What is the logic ?</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a:t>
            </a:r>
          </a:p>
        </p:txBody>
      </p:sp>
      <p:sp>
        <p:nvSpPr>
          <p:cNvPr id="3" name="Thought Bubble: Cloud 2">
            <a:extLst>
              <a:ext uri="{FF2B5EF4-FFF2-40B4-BE49-F238E27FC236}">
                <a16:creationId xmlns:a16="http://schemas.microsoft.com/office/drawing/2014/main" id="{003C1BDB-B260-43B1-996F-F0A9057CA2B3}"/>
              </a:ext>
            </a:extLst>
          </p:cNvPr>
          <p:cNvSpPr/>
          <p:nvPr/>
        </p:nvSpPr>
        <p:spPr>
          <a:xfrm>
            <a:off x="5748669" y="198476"/>
            <a:ext cx="3331535" cy="1722474"/>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27DFA08-A9E9-4F50-A8C2-905DF30BDCF9}"/>
              </a:ext>
            </a:extLst>
          </p:cNvPr>
          <p:cNvSpPr/>
          <p:nvPr/>
        </p:nvSpPr>
        <p:spPr>
          <a:xfrm>
            <a:off x="5880224" y="567177"/>
            <a:ext cx="2947923" cy="1077218"/>
          </a:xfrm>
          <a:prstGeom prst="rect">
            <a:avLst/>
          </a:prstGeom>
        </p:spPr>
        <p:txBody>
          <a:bodyPr wrap="square">
            <a:spAutoFit/>
          </a:bodyPr>
          <a:lstStyle/>
          <a:p>
            <a:pPr algn="ctr"/>
            <a:r>
              <a:rPr lang="en-US" sz="1600" dirty="0">
                <a:solidFill>
                  <a:schemeClr val="tx1">
                    <a:lumMod val="65000"/>
                  </a:schemeClr>
                </a:solidFill>
              </a:rPr>
              <a:t>This method is returning the</a:t>
            </a:r>
          </a:p>
          <a:p>
            <a:pPr algn="ctr"/>
            <a:r>
              <a:rPr lang="en-US" sz="1600" dirty="0" err="1">
                <a:solidFill>
                  <a:schemeClr val="tx1">
                    <a:lumMod val="65000"/>
                  </a:schemeClr>
                </a:solidFill>
              </a:rPr>
              <a:t>ArrayList</a:t>
            </a:r>
            <a:r>
              <a:rPr lang="en-US" sz="1600" dirty="0">
                <a:solidFill>
                  <a:schemeClr val="tx1">
                    <a:lumMod val="65000"/>
                  </a:schemeClr>
                </a:solidFill>
              </a:rPr>
              <a:t> of object of </a:t>
            </a:r>
            <a:r>
              <a:rPr lang="en-US" sz="1600" dirty="0" err="1">
                <a:solidFill>
                  <a:schemeClr val="tx2">
                    <a:lumMod val="40000"/>
                    <a:lumOff val="60000"/>
                  </a:schemeClr>
                </a:solidFill>
              </a:rPr>
              <a:t>JobWork</a:t>
            </a:r>
            <a:r>
              <a:rPr lang="en-US" sz="1600" dirty="0">
                <a:solidFill>
                  <a:schemeClr val="tx1">
                    <a:lumMod val="65000"/>
                  </a:schemeClr>
                </a:solidFill>
              </a:rPr>
              <a:t>, </a:t>
            </a:r>
            <a:r>
              <a:rPr lang="en-US" sz="1600" dirty="0" err="1">
                <a:solidFill>
                  <a:schemeClr val="tx2">
                    <a:lumMod val="40000"/>
                    <a:lumOff val="60000"/>
                  </a:schemeClr>
                </a:solidFill>
              </a:rPr>
              <a:t>HomeWork</a:t>
            </a:r>
            <a:endParaRPr lang="en-US" sz="1600" dirty="0">
              <a:solidFill>
                <a:schemeClr val="tx2">
                  <a:lumMod val="40000"/>
                  <a:lumOff val="60000"/>
                </a:schemeClr>
              </a:solidFill>
            </a:endParaRPr>
          </a:p>
          <a:p>
            <a:pPr algn="ctr"/>
            <a:r>
              <a:rPr lang="en-US" sz="1600" dirty="0">
                <a:solidFill>
                  <a:schemeClr val="tx1">
                    <a:lumMod val="65000"/>
                  </a:schemeClr>
                </a:solidFill>
              </a:rPr>
              <a:t>and similar classes</a:t>
            </a:r>
          </a:p>
        </p:txBody>
      </p:sp>
    </p:spTree>
    <p:extLst>
      <p:ext uri="{BB962C8B-B14F-4D97-AF65-F5344CB8AC3E}">
        <p14:creationId xmlns:p14="http://schemas.microsoft.com/office/powerpoint/2010/main" val="266117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4" name="Google Shape;366;p15">
            <a:extLst>
              <a:ext uri="{FF2B5EF4-FFF2-40B4-BE49-F238E27FC236}">
                <a16:creationId xmlns:a16="http://schemas.microsoft.com/office/drawing/2014/main" id="{415FCAE7-8FB1-4C94-8446-20E119C1156A}"/>
              </a:ext>
            </a:extLst>
          </p:cNvPr>
          <p:cNvSpPr txBox="1">
            <a:spLocks/>
          </p:cNvSpPr>
          <p:nvPr/>
        </p:nvSpPr>
        <p:spPr>
          <a:xfrm>
            <a:off x="2191032" y="1214438"/>
            <a:ext cx="6571306" cy="346471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latin typeface="Nixie One"/>
              </a:rPr>
              <a:t>interface </a:t>
            </a:r>
            <a:r>
              <a:rPr lang="en-US" dirty="0">
                <a:solidFill>
                  <a:schemeClr val="accent6">
                    <a:lumMod val="75000"/>
                  </a:schemeClr>
                </a:solidFill>
                <a:latin typeface="Nixie One"/>
              </a:rPr>
              <a:t>Urgent</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JobWork</a:t>
            </a:r>
            <a:r>
              <a:rPr lang="en-US" dirty="0">
                <a:solidFill>
                  <a:schemeClr val="accent6">
                    <a:lumMod val="75000"/>
                  </a:schemeClr>
                </a:solidFill>
                <a:latin typeface="Nixie One"/>
              </a:rPr>
              <a:t> </a:t>
            </a:r>
            <a:r>
              <a:rPr lang="en-US" dirty="0">
                <a:solidFill>
                  <a:schemeClr val="tx1"/>
                </a:solidFill>
                <a:latin typeface="Nixie One"/>
              </a:rPr>
              <a:t>implements </a:t>
            </a:r>
            <a:r>
              <a:rPr lang="en-US" dirty="0">
                <a:solidFill>
                  <a:schemeClr val="accent6">
                    <a:lumMod val="75000"/>
                  </a:schemeClr>
                </a:solidFill>
                <a:latin typeface="Nixie One"/>
              </a:rPr>
              <a:t>Urgent</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err="1">
                <a:solidFill>
                  <a:schemeClr val="accent6">
                    <a:lumMod val="75000"/>
                  </a:schemeClr>
                </a:solidFill>
                <a:latin typeface="Nixie One"/>
              </a:rPr>
              <a:t>HomeWork</a:t>
            </a:r>
            <a:r>
              <a:rPr lang="en-US" dirty="0">
                <a:solidFill>
                  <a:schemeClr val="tx1"/>
                </a:solidFill>
                <a:latin typeface="Nixie One"/>
              </a:rPr>
              <a:t> { }</a:t>
            </a:r>
          </a:p>
          <a:p>
            <a:endParaRPr lang="en-US" dirty="0">
              <a:solidFill>
                <a:schemeClr val="tx1"/>
              </a:solidFill>
              <a:latin typeface="Nixie One"/>
            </a:endParaRPr>
          </a:p>
          <a:p>
            <a:r>
              <a:rPr lang="en-US" dirty="0">
                <a:solidFill>
                  <a:schemeClr val="tx1"/>
                </a:solidFill>
                <a:latin typeface="Nixie One"/>
              </a:rPr>
              <a:t>class </a:t>
            </a:r>
            <a:r>
              <a:rPr lang="en-US" dirty="0">
                <a:solidFill>
                  <a:schemeClr val="accent6">
                    <a:lumMod val="75000"/>
                  </a:schemeClr>
                </a:solidFill>
                <a:latin typeface="Nixie One"/>
              </a:rPr>
              <a:t>Driver</a:t>
            </a:r>
            <a:r>
              <a:rPr lang="en-US" dirty="0">
                <a:solidFill>
                  <a:schemeClr val="tx1"/>
                </a:solidFill>
                <a:latin typeface="Nixie One"/>
              </a:rPr>
              <a:t> {</a:t>
            </a:r>
          </a:p>
          <a:p>
            <a:r>
              <a:rPr lang="en-US" dirty="0">
                <a:solidFill>
                  <a:schemeClr val="tx1"/>
                </a:solidFill>
                <a:latin typeface="Nixie One"/>
              </a:rPr>
              <a:t>	public static void main( </a:t>
            </a:r>
            <a:r>
              <a:rPr lang="en-US" dirty="0">
                <a:solidFill>
                  <a:schemeClr val="accent6">
                    <a:lumMod val="75000"/>
                  </a:schemeClr>
                </a:solidFill>
                <a:latin typeface="Nixie One"/>
              </a:rPr>
              <a:t>String</a:t>
            </a:r>
            <a:r>
              <a:rPr lang="en-US" dirty="0">
                <a:solidFill>
                  <a:schemeClr val="tx1"/>
                </a:solidFill>
                <a:latin typeface="Nixie One"/>
              </a:rPr>
              <a:t> []</a:t>
            </a:r>
            <a:r>
              <a:rPr lang="en-US" dirty="0" err="1">
                <a:solidFill>
                  <a:schemeClr val="tx1"/>
                </a:solidFill>
                <a:latin typeface="Nixie One"/>
              </a:rPr>
              <a:t>args</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ArrayList</a:t>
            </a:r>
            <a:r>
              <a:rPr lang="en-US" dirty="0">
                <a:solidFill>
                  <a:schemeClr val="tx1"/>
                </a:solidFill>
                <a:latin typeface="Nixie One"/>
              </a:rPr>
              <a:t>&lt;</a:t>
            </a:r>
            <a:r>
              <a:rPr lang="en-US" dirty="0">
                <a:solidFill>
                  <a:schemeClr val="accent6">
                    <a:lumMod val="75000"/>
                  </a:schemeClr>
                </a:solidFill>
                <a:latin typeface="Nixie One"/>
              </a:rPr>
              <a:t>Object</a:t>
            </a:r>
            <a:r>
              <a:rPr lang="en-US" dirty="0">
                <a:solidFill>
                  <a:schemeClr val="tx1"/>
                </a:solidFill>
                <a:latin typeface="Nixie One"/>
              </a:rPr>
              <a:t>&gt; li = </a:t>
            </a:r>
            <a:r>
              <a:rPr lang="en-US" dirty="0" err="1">
                <a:solidFill>
                  <a:schemeClr val="tx1"/>
                </a:solidFill>
                <a:latin typeface="Nixie One"/>
              </a:rPr>
              <a:t>getObjectList</a:t>
            </a:r>
            <a:r>
              <a:rPr lang="en-US" dirty="0">
                <a:solidFill>
                  <a:schemeClr val="tx1"/>
                </a:solidFill>
                <a:latin typeface="Nixie One"/>
              </a:rPr>
              <a:t>();</a:t>
            </a:r>
          </a:p>
          <a:p>
            <a:endParaRPr lang="en-US" dirty="0">
              <a:solidFill>
                <a:schemeClr val="tx1"/>
              </a:solidFill>
              <a:latin typeface="Nixie One"/>
            </a:endParaRPr>
          </a:p>
          <a:p>
            <a:r>
              <a:rPr lang="en-US" dirty="0">
                <a:solidFill>
                  <a:schemeClr val="tx1"/>
                </a:solidFill>
                <a:latin typeface="Nixie One"/>
              </a:rPr>
              <a:t>		for(</a:t>
            </a:r>
            <a:r>
              <a:rPr lang="en-US" dirty="0">
                <a:solidFill>
                  <a:schemeClr val="accent6">
                    <a:lumMod val="75000"/>
                  </a:schemeClr>
                </a:solidFill>
                <a:latin typeface="Nixie One"/>
              </a:rPr>
              <a:t>Object</a:t>
            </a:r>
            <a:r>
              <a:rPr lang="en-US" dirty="0">
                <a:solidFill>
                  <a:schemeClr val="tx1"/>
                </a:solidFill>
                <a:latin typeface="Nixie One"/>
              </a:rPr>
              <a:t> obj : li){</a:t>
            </a:r>
          </a:p>
          <a:p>
            <a:r>
              <a:rPr lang="en-US" dirty="0">
                <a:solidFill>
                  <a:schemeClr val="tx1"/>
                </a:solidFill>
                <a:latin typeface="Nixie One"/>
              </a:rPr>
              <a:t>			if(obj </a:t>
            </a:r>
            <a:r>
              <a:rPr lang="en-US" dirty="0" err="1">
                <a:solidFill>
                  <a:schemeClr val="tx1"/>
                </a:solidFill>
                <a:latin typeface="Nixie One"/>
              </a:rPr>
              <a:t>instanceof</a:t>
            </a:r>
            <a:r>
              <a:rPr lang="en-US" dirty="0">
                <a:solidFill>
                  <a:schemeClr val="tx1"/>
                </a:solidFill>
                <a:latin typeface="Nixie One"/>
              </a:rPr>
              <a:t> </a:t>
            </a:r>
            <a:r>
              <a:rPr lang="en-US" dirty="0">
                <a:solidFill>
                  <a:schemeClr val="accent6">
                    <a:lumMod val="75000"/>
                  </a:schemeClr>
                </a:solidFill>
                <a:latin typeface="Nixie One"/>
              </a:rPr>
              <a:t>Urgent</a:t>
            </a:r>
            <a:r>
              <a:rPr lang="en-US" dirty="0">
                <a:solidFill>
                  <a:schemeClr val="tx1"/>
                </a:solidFill>
                <a:latin typeface="Nixie One"/>
              </a:rPr>
              <a:t>){</a:t>
            </a:r>
          </a:p>
          <a:p>
            <a:r>
              <a:rPr lang="en-US" dirty="0">
                <a:solidFill>
                  <a:schemeClr val="tx1"/>
                </a:solidFill>
                <a:latin typeface="Nixie One"/>
              </a:rPr>
              <a:t>				</a:t>
            </a:r>
            <a:r>
              <a:rPr lang="en-US" dirty="0" err="1">
                <a:solidFill>
                  <a:schemeClr val="accent6">
                    <a:lumMod val="75000"/>
                  </a:schemeClr>
                </a:solidFill>
                <a:latin typeface="Nixie One"/>
              </a:rPr>
              <a:t>System</a:t>
            </a:r>
            <a:r>
              <a:rPr lang="en-US" dirty="0" err="1">
                <a:solidFill>
                  <a:schemeClr val="tx1"/>
                </a:solidFill>
                <a:latin typeface="Nixie One"/>
              </a:rPr>
              <a:t>.out.println</a:t>
            </a:r>
            <a:r>
              <a:rPr lang="en-US" dirty="0">
                <a:solidFill>
                  <a:schemeClr val="tx1"/>
                </a:solidFill>
                <a:latin typeface="Nixie One"/>
              </a:rPr>
              <a:t>(obj);</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	}</a:t>
            </a:r>
          </a:p>
          <a:p>
            <a:r>
              <a:rPr lang="en-US" dirty="0">
                <a:solidFill>
                  <a:schemeClr val="tx1"/>
                </a:solidFill>
                <a:latin typeface="Nixie One"/>
              </a:rPr>
              <a:t>}</a:t>
            </a:r>
          </a:p>
        </p:txBody>
      </p:sp>
      <p:sp>
        <p:nvSpPr>
          <p:cNvPr id="5" name="Google Shape;366;p15">
            <a:extLst>
              <a:ext uri="{FF2B5EF4-FFF2-40B4-BE49-F238E27FC236}">
                <a16:creationId xmlns:a16="http://schemas.microsoft.com/office/drawing/2014/main" id="{85B262FE-D522-471B-BA32-A98805541FEC}"/>
              </a:ext>
            </a:extLst>
          </p:cNvPr>
          <p:cNvSpPr txBox="1">
            <a:spLocks/>
          </p:cNvSpPr>
          <p:nvPr/>
        </p:nvSpPr>
        <p:spPr>
          <a:xfrm>
            <a:off x="2191032" y="78581"/>
            <a:ext cx="6571306" cy="103584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00" dirty="0">
                <a:solidFill>
                  <a:schemeClr val="tx1"/>
                </a:solidFill>
                <a:latin typeface="Nixie One"/>
              </a:rPr>
              <a:t>Final Conclusion !</a:t>
            </a:r>
          </a:p>
        </p:txBody>
      </p:sp>
    </p:spTree>
    <p:extLst>
      <p:ext uri="{BB962C8B-B14F-4D97-AF65-F5344CB8AC3E}">
        <p14:creationId xmlns:p14="http://schemas.microsoft.com/office/powerpoint/2010/main" val="112557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44056" y="871538"/>
            <a:ext cx="6571306" cy="2928937"/>
          </a:xfrm>
          <a:prstGeom prst="rect">
            <a:avLst/>
          </a:prstGeom>
        </p:spPr>
        <p:txBody>
          <a:bodyPr spcFirstLastPara="1" wrap="square" lIns="91425" tIns="91425" rIns="91425" bIns="91425" anchor="ctr" anchorCtr="0">
            <a:noAutofit/>
          </a:bodyPr>
          <a:lstStyle/>
          <a:p>
            <a:pPr marL="0" lvl="0" indent="0">
              <a:buNone/>
            </a:pPr>
            <a:r>
              <a:rPr lang="en-US" dirty="0">
                <a:solidFill>
                  <a:schemeClr val="tx1"/>
                </a:solidFill>
              </a:rPr>
              <a:t>In earlier versions of Java, </a:t>
            </a:r>
            <a:r>
              <a:rPr lang="en-US" u="sng" dirty="0">
                <a:solidFill>
                  <a:schemeClr val="accent4"/>
                </a:solidFill>
                <a:hlinkClick r:id="rId3">
                  <a:extLst>
                    <a:ext uri="{A12FA001-AC4F-418D-AE19-62706E023703}">
                      <ahyp:hlinkClr xmlns:ahyp="http://schemas.microsoft.com/office/drawing/2018/hyperlinkcolor" val="tx"/>
                    </a:ext>
                  </a:extLst>
                </a:hlinkClick>
              </a:rPr>
              <a:t>Marker Interfaces</a:t>
            </a:r>
            <a:r>
              <a:rPr lang="en-US" dirty="0">
                <a:solidFill>
                  <a:schemeClr val="tx1"/>
                </a:solidFill>
              </a:rPr>
              <a:t> were the only way to declare metadata about a class.</a:t>
            </a:r>
          </a:p>
          <a:p>
            <a:pPr marL="0" lvl="0" indent="0">
              <a:buNone/>
            </a:pPr>
            <a:endParaRPr lang="en-US" dirty="0">
              <a:solidFill>
                <a:schemeClr val="tx1"/>
              </a:solidFill>
            </a:endParaRPr>
          </a:p>
          <a:p>
            <a:pPr marL="0" lvl="0" indent="0">
              <a:buNone/>
            </a:pPr>
            <a:r>
              <a:rPr lang="en-US" dirty="0">
                <a:solidFill>
                  <a:schemeClr val="tx1"/>
                </a:solidFill>
              </a:rPr>
              <a:t>But Java 1.5 onwards, marker interfaces have no place. They can be completely replaced by </a:t>
            </a:r>
            <a:r>
              <a:rPr lang="en-US" u="sng" dirty="0">
                <a:solidFill>
                  <a:schemeClr val="accent4"/>
                </a:solidFill>
                <a:hlinkClick r:id="rId4">
                  <a:extLst>
                    <a:ext uri="{A12FA001-AC4F-418D-AE19-62706E023703}">
                      <ahyp:hlinkClr xmlns:ahyp="http://schemas.microsoft.com/office/drawing/2018/hyperlinkcolor" val="tx"/>
                    </a:ext>
                  </a:extLst>
                </a:hlinkClick>
              </a:rPr>
              <a:t>Annotations</a:t>
            </a:r>
            <a:r>
              <a:rPr lang="en-US" dirty="0">
                <a:solidFill>
                  <a:schemeClr val="tx1"/>
                </a:solidFill>
              </a:rPr>
              <a:t>, which allow for a very flexible metadata capability. </a:t>
            </a:r>
            <a:br>
              <a:rPr lang="en-US" dirty="0">
                <a:solidFill>
                  <a:schemeClr val="tx1"/>
                </a:solidFill>
              </a:rPr>
            </a:br>
            <a:endParaRPr dirty="0">
              <a:solidFill>
                <a:schemeClr val="tx1"/>
              </a:solidFill>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476201841"/>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2832</TotalTime>
  <Words>1249</Words>
  <Application>Microsoft Office PowerPoint</Application>
  <PresentationFormat>On-screen Show (16:9)</PresentationFormat>
  <Paragraphs>264</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Helvetica Neue</vt:lpstr>
      <vt:lpstr>Muli</vt:lpstr>
      <vt:lpstr>Nixie One</vt:lpstr>
      <vt:lpstr>Imogen template</vt:lpstr>
      <vt:lpstr>JAVA ANNOTATION</vt:lpstr>
      <vt:lpstr>Concept Of Marker Interface</vt:lpstr>
      <vt:lpstr>Concept Of Marker Interface</vt:lpstr>
      <vt:lpstr>Concept Of Marker Interface</vt:lpstr>
      <vt:lpstr>Concept Of Marker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ANNOTATION</dc:title>
  <dc:creator>Sourabh Gautam</dc:creator>
  <cp:lastModifiedBy>Sourabh Gautam</cp:lastModifiedBy>
  <cp:revision>80</cp:revision>
  <dcterms:modified xsi:type="dcterms:W3CDTF">2022-09-22T21:43:02Z</dcterms:modified>
</cp:coreProperties>
</file>