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6"/>
  </p:notesMasterIdLst>
  <p:sldIdLst>
    <p:sldId id="256" r:id="rId2"/>
    <p:sldId id="258" r:id="rId3"/>
    <p:sldId id="299" r:id="rId4"/>
    <p:sldId id="261" r:id="rId5"/>
    <p:sldId id="296" r:id="rId6"/>
    <p:sldId id="260" r:id="rId7"/>
    <p:sldId id="298" r:id="rId8"/>
    <p:sldId id="316" r:id="rId9"/>
    <p:sldId id="300" r:id="rId10"/>
    <p:sldId id="302" r:id="rId11"/>
    <p:sldId id="309" r:id="rId12"/>
    <p:sldId id="310" r:id="rId13"/>
    <p:sldId id="311" r:id="rId14"/>
    <p:sldId id="312" r:id="rId15"/>
    <p:sldId id="307" r:id="rId16"/>
    <p:sldId id="314" r:id="rId17"/>
    <p:sldId id="315" r:id="rId18"/>
    <p:sldId id="305" r:id="rId19"/>
    <p:sldId id="306" r:id="rId20"/>
    <p:sldId id="317" r:id="rId21"/>
    <p:sldId id="319" r:id="rId22"/>
    <p:sldId id="320" r:id="rId23"/>
    <p:sldId id="321" r:id="rId24"/>
    <p:sldId id="318" r:id="rId25"/>
    <p:sldId id="303" r:id="rId26"/>
    <p:sldId id="322" r:id="rId27"/>
    <p:sldId id="308" r:id="rId28"/>
    <p:sldId id="323" r:id="rId29"/>
    <p:sldId id="327" r:id="rId30"/>
    <p:sldId id="326" r:id="rId31"/>
    <p:sldId id="328" r:id="rId32"/>
    <p:sldId id="338" r:id="rId33"/>
    <p:sldId id="324" r:id="rId34"/>
    <p:sldId id="330" r:id="rId35"/>
    <p:sldId id="329" r:id="rId36"/>
    <p:sldId id="333" r:id="rId37"/>
    <p:sldId id="339" r:id="rId38"/>
    <p:sldId id="332" r:id="rId39"/>
    <p:sldId id="325" r:id="rId40"/>
    <p:sldId id="336" r:id="rId41"/>
    <p:sldId id="335" r:id="rId42"/>
    <p:sldId id="337" r:id="rId43"/>
    <p:sldId id="340" r:id="rId44"/>
    <p:sldId id="279"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8" autoAdjust="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02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1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47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823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4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2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65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3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75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55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548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0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246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24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9228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3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78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0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77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30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85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87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73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85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37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35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597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830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32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63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030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994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681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6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55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297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3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Marker_interface_patter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java.sun.com/j2se/1.5.0/docs/guide/language/annota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 ANNOTATION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242888"/>
            <a:ext cx="6571306" cy="2928937"/>
          </a:xfrm>
          <a:prstGeom prst="rect">
            <a:avLst/>
          </a:prstGeom>
        </p:spPr>
        <p:txBody>
          <a:bodyPr spcFirstLastPara="1" wrap="square" lIns="91425" tIns="91425" rIns="91425" bIns="91425" anchor="ctr" anchorCtr="0">
            <a:noAutofit/>
          </a:bodyPr>
          <a:lstStyle/>
          <a:p>
            <a:pPr marL="0" lvl="0" indent="0">
              <a:buNone/>
            </a:pPr>
            <a:r>
              <a:rPr lang="en-IN" dirty="0">
                <a:solidFill>
                  <a:schemeClr val="accent2">
                    <a:lumMod val="40000"/>
                    <a:lumOff val="60000"/>
                  </a:schemeClr>
                </a:solidFill>
              </a:rPr>
              <a:t>How  Annotation replaced Marker Interface ?</a:t>
            </a:r>
          </a:p>
          <a:p>
            <a:pPr marL="0" lvl="0" indent="0">
              <a:buNone/>
            </a:pPr>
            <a:endParaRPr lang="en-IN" dirty="0">
              <a:solidFill>
                <a:schemeClr val="tx1"/>
              </a:solidFill>
            </a:endParaRPr>
          </a:p>
          <a:p>
            <a:pPr marL="0" lvl="0" indent="0">
              <a:buNone/>
            </a:pPr>
            <a:r>
              <a:rPr lang="en-IN" dirty="0">
                <a:solidFill>
                  <a:schemeClr val="tx1"/>
                </a:solidFill>
              </a:rPr>
              <a:t>To find out the answer of above question we need to learn how to create our custom annotation. </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4" name="Google Shape;366;p15">
            <a:extLst>
              <a:ext uri="{FF2B5EF4-FFF2-40B4-BE49-F238E27FC236}">
                <a16:creationId xmlns:a16="http://schemas.microsoft.com/office/drawing/2014/main" id="{A24F97D9-B5C2-42D4-B12E-CFFF2A652EC2}"/>
              </a:ext>
            </a:extLst>
          </p:cNvPr>
          <p:cNvSpPr txBox="1">
            <a:spLocks/>
          </p:cNvSpPr>
          <p:nvPr/>
        </p:nvSpPr>
        <p:spPr>
          <a:xfrm>
            <a:off x="2044056" y="2035538"/>
            <a:ext cx="6571306"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solidFill>
                  <a:schemeClr val="tx1"/>
                </a:solidFill>
              </a:rPr>
              <a:t>Before moving ahead, collect some information about Annotation which will help us to understand creation of custom Annotation.</a:t>
            </a:r>
          </a:p>
        </p:txBody>
      </p:sp>
    </p:spTree>
    <p:extLst>
      <p:ext uri="{BB962C8B-B14F-4D97-AF65-F5344CB8AC3E}">
        <p14:creationId xmlns:p14="http://schemas.microsoft.com/office/powerpoint/2010/main" val="152489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98690" y="2056803"/>
            <a:ext cx="4044262" cy="2238375"/>
          </a:xfrm>
          <a:prstGeom prst="rect">
            <a:avLst/>
          </a:prstGeom>
        </p:spPr>
        <p:txBody>
          <a:bodyPr spcFirstLastPara="1" wrap="square" lIns="91425" tIns="91425" rIns="91425" bIns="91425" anchor="ctr" anchorCtr="0">
            <a:noAutofit/>
          </a:bodyPr>
          <a:lstStyle/>
          <a:p>
            <a:pPr marL="76200" indent="0">
              <a:buNone/>
            </a:pPr>
            <a:r>
              <a:rPr lang="en-IN" dirty="0"/>
              <a:t>	@SuppressWarnings	</a:t>
            </a:r>
          </a:p>
          <a:p>
            <a:pPr marL="76200" indent="0">
              <a:buNone/>
            </a:pPr>
            <a:r>
              <a:rPr lang="en-IN" dirty="0"/>
              <a:t>	@Deprecated</a:t>
            </a:r>
          </a:p>
          <a:p>
            <a:pPr marL="76200" indent="0">
              <a:buNone/>
            </a:pPr>
            <a:r>
              <a:rPr lang="en-IN" dirty="0"/>
              <a:t>	@Override</a:t>
            </a:r>
          </a:p>
          <a:p>
            <a:pPr marL="76200" indent="0">
              <a:buNone/>
            </a:pPr>
            <a:r>
              <a:rPr lang="en-IN" dirty="0"/>
              <a:t>	@</a:t>
            </a:r>
            <a:r>
              <a:rPr lang="en-IN" dirty="0" err="1"/>
              <a:t>SafeVarArgs</a:t>
            </a:r>
            <a:endParaRPr lang="en-IN" dirty="0"/>
          </a:p>
          <a:p>
            <a:pPr marL="76200" indent="0">
              <a:buNone/>
            </a:pPr>
            <a:r>
              <a:rPr lang="en-IN" dirty="0"/>
              <a:t>	@</a:t>
            </a:r>
            <a:r>
              <a:rPr lang="en-IN" dirty="0" err="1"/>
              <a:t>FunctionalInterface</a:t>
            </a:r>
            <a:endParaRPr lang="en-IN" dirty="0"/>
          </a:p>
          <a:p>
            <a:pPr marL="76200" indent="0">
              <a:buNone/>
            </a:pPr>
            <a:endParaRPr lang="en-IN"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4033486">
            <a:off x="2116146" y="1308047"/>
            <a:ext cx="3986533" cy="357052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949277" y="999197"/>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t>
            </a:r>
            <a:endParaRPr lang="en-IN" dirty="0"/>
          </a:p>
        </p:txBody>
      </p:sp>
    </p:spTree>
    <p:extLst>
      <p:ext uri="{BB962C8B-B14F-4D97-AF65-F5344CB8AC3E}">
        <p14:creationId xmlns:p14="http://schemas.microsoft.com/office/powerpoint/2010/main" val="273085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@SuppressWarnings</a:t>
            </a:r>
          </a:p>
        </p:txBody>
      </p:sp>
      <p:pic>
        <p:nvPicPr>
          <p:cNvPr id="6" name="Picture 5">
            <a:extLst>
              <a:ext uri="{FF2B5EF4-FFF2-40B4-BE49-F238E27FC236}">
                <a16:creationId xmlns:a16="http://schemas.microsoft.com/office/drawing/2014/main" id="{3E988541-F488-4910-838A-D75126C7928A}"/>
              </a:ext>
            </a:extLst>
          </p:cNvPr>
          <p:cNvPicPr>
            <a:picLocks noChangeAspect="1"/>
          </p:cNvPicPr>
          <p:nvPr/>
        </p:nvPicPr>
        <p:blipFill>
          <a:blip r:embed="rId3"/>
          <a:stretch>
            <a:fillRect/>
          </a:stretch>
        </p:blipFill>
        <p:spPr>
          <a:xfrm>
            <a:off x="2205243" y="1476284"/>
            <a:ext cx="3959812" cy="1355437"/>
          </a:xfrm>
          <a:prstGeom prst="rect">
            <a:avLst/>
          </a:prstGeom>
        </p:spPr>
      </p:pic>
      <p:pic>
        <p:nvPicPr>
          <p:cNvPr id="8" name="Picture 7">
            <a:extLst>
              <a:ext uri="{FF2B5EF4-FFF2-40B4-BE49-F238E27FC236}">
                <a16:creationId xmlns:a16="http://schemas.microsoft.com/office/drawing/2014/main" id="{BAC2FD8E-3B0E-40DE-ACE2-E2FD4414956E}"/>
              </a:ext>
            </a:extLst>
          </p:cNvPr>
          <p:cNvPicPr>
            <a:picLocks noChangeAspect="1"/>
          </p:cNvPicPr>
          <p:nvPr/>
        </p:nvPicPr>
        <p:blipFill>
          <a:blip r:embed="rId4"/>
          <a:stretch>
            <a:fillRect/>
          </a:stretch>
        </p:blipFill>
        <p:spPr>
          <a:xfrm>
            <a:off x="2205243" y="3300573"/>
            <a:ext cx="3959812" cy="1307901"/>
          </a:xfrm>
          <a:prstGeom prst="rect">
            <a:avLst/>
          </a:prstGeom>
        </p:spPr>
      </p:pic>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452DB6F-FB30-45DF-8F10-FC8F6E75D71C}"/>
              </a:ext>
            </a:extLst>
          </p:cNvPr>
          <p:cNvPicPr>
            <a:picLocks noChangeAspect="1"/>
          </p:cNvPicPr>
          <p:nvPr/>
        </p:nvPicPr>
        <p:blipFill>
          <a:blip r:embed="rId5"/>
          <a:stretch>
            <a:fillRect/>
          </a:stretch>
        </p:blipFill>
        <p:spPr>
          <a:xfrm>
            <a:off x="4252484" y="2550845"/>
            <a:ext cx="4891516" cy="311901"/>
          </a:xfrm>
          <a:prstGeom prst="rect">
            <a:avLst/>
          </a:prstGeom>
        </p:spPr>
      </p:pic>
      <p:pic>
        <p:nvPicPr>
          <p:cNvPr id="13" name="Picture 12">
            <a:extLst>
              <a:ext uri="{FF2B5EF4-FFF2-40B4-BE49-F238E27FC236}">
                <a16:creationId xmlns:a16="http://schemas.microsoft.com/office/drawing/2014/main" id="{E1C5C781-84A8-433A-AEF7-7D42AACCC752}"/>
              </a:ext>
            </a:extLst>
          </p:cNvPr>
          <p:cNvPicPr>
            <a:picLocks noChangeAspect="1"/>
          </p:cNvPicPr>
          <p:nvPr/>
        </p:nvPicPr>
        <p:blipFill>
          <a:blip r:embed="rId6"/>
          <a:stretch>
            <a:fillRect/>
          </a:stretch>
        </p:blipFill>
        <p:spPr>
          <a:xfrm>
            <a:off x="5435692" y="2204120"/>
            <a:ext cx="3353268" cy="266737"/>
          </a:xfrm>
          <a:prstGeom prst="rect">
            <a:avLst/>
          </a:prstGeom>
        </p:spPr>
      </p:pic>
    </p:spTree>
    <p:extLst>
      <p:ext uri="{BB962C8B-B14F-4D97-AF65-F5344CB8AC3E}">
        <p14:creationId xmlns:p14="http://schemas.microsoft.com/office/powerpoint/2010/main" val="367608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@Deprecated</a:t>
            </a:r>
          </a:p>
        </p:txBody>
      </p:sp>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0EC4298-38EE-4DAC-BD8E-F85E6C2123AE}"/>
              </a:ext>
            </a:extLst>
          </p:cNvPr>
          <p:cNvPicPr>
            <a:picLocks noChangeAspect="1"/>
          </p:cNvPicPr>
          <p:nvPr/>
        </p:nvPicPr>
        <p:blipFill>
          <a:blip r:embed="rId3"/>
          <a:stretch>
            <a:fillRect/>
          </a:stretch>
        </p:blipFill>
        <p:spPr>
          <a:xfrm>
            <a:off x="2641609" y="2831721"/>
            <a:ext cx="3959812" cy="1804471"/>
          </a:xfrm>
          <a:prstGeom prst="rect">
            <a:avLst/>
          </a:prstGeom>
        </p:spPr>
      </p:pic>
      <p:pic>
        <p:nvPicPr>
          <p:cNvPr id="3" name="Picture 2">
            <a:extLst>
              <a:ext uri="{FF2B5EF4-FFF2-40B4-BE49-F238E27FC236}">
                <a16:creationId xmlns:a16="http://schemas.microsoft.com/office/drawing/2014/main" id="{7AD751EA-2374-4056-9073-661202A412AA}"/>
              </a:ext>
            </a:extLst>
          </p:cNvPr>
          <p:cNvPicPr>
            <a:picLocks noChangeAspect="1"/>
          </p:cNvPicPr>
          <p:nvPr/>
        </p:nvPicPr>
        <p:blipFill>
          <a:blip r:embed="rId4"/>
          <a:stretch>
            <a:fillRect/>
          </a:stretch>
        </p:blipFill>
        <p:spPr>
          <a:xfrm>
            <a:off x="2641609" y="1343520"/>
            <a:ext cx="2766210" cy="1267846"/>
          </a:xfrm>
          <a:prstGeom prst="rect">
            <a:avLst/>
          </a:prstGeom>
        </p:spPr>
      </p:pic>
    </p:spTree>
    <p:extLst>
      <p:ext uri="{BB962C8B-B14F-4D97-AF65-F5344CB8AC3E}">
        <p14:creationId xmlns:p14="http://schemas.microsoft.com/office/powerpoint/2010/main" val="144436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214592" y="187471"/>
            <a:ext cx="6571306" cy="974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@Override</a:t>
            </a:r>
          </a:p>
        </p:txBody>
      </p:sp>
      <p:pic>
        <p:nvPicPr>
          <p:cNvPr id="5" name="Picture 4">
            <a:extLst>
              <a:ext uri="{FF2B5EF4-FFF2-40B4-BE49-F238E27FC236}">
                <a16:creationId xmlns:a16="http://schemas.microsoft.com/office/drawing/2014/main" id="{7A784610-39F0-4BDC-BA24-E794019D4C0F}"/>
              </a:ext>
            </a:extLst>
          </p:cNvPr>
          <p:cNvPicPr>
            <a:picLocks noChangeAspect="1"/>
          </p:cNvPicPr>
          <p:nvPr/>
        </p:nvPicPr>
        <p:blipFill>
          <a:blip r:embed="rId3"/>
          <a:stretch>
            <a:fillRect/>
          </a:stretch>
        </p:blipFill>
        <p:spPr>
          <a:xfrm>
            <a:off x="2214592" y="1305504"/>
            <a:ext cx="2957483" cy="1039846"/>
          </a:xfrm>
          <a:prstGeom prst="rect">
            <a:avLst/>
          </a:prstGeom>
        </p:spPr>
      </p:pic>
      <p:pic>
        <p:nvPicPr>
          <p:cNvPr id="7" name="Picture 6">
            <a:extLst>
              <a:ext uri="{FF2B5EF4-FFF2-40B4-BE49-F238E27FC236}">
                <a16:creationId xmlns:a16="http://schemas.microsoft.com/office/drawing/2014/main" id="{88DADD9E-3B6F-4FB0-9975-55AA254B004B}"/>
              </a:ext>
            </a:extLst>
          </p:cNvPr>
          <p:cNvPicPr>
            <a:picLocks noChangeAspect="1"/>
          </p:cNvPicPr>
          <p:nvPr/>
        </p:nvPicPr>
        <p:blipFill>
          <a:blip r:embed="rId4"/>
          <a:stretch>
            <a:fillRect/>
          </a:stretch>
        </p:blipFill>
        <p:spPr>
          <a:xfrm>
            <a:off x="2214593" y="2479086"/>
            <a:ext cx="3786158" cy="1069574"/>
          </a:xfrm>
          <a:prstGeom prst="rect">
            <a:avLst/>
          </a:prstGeom>
        </p:spPr>
      </p:pic>
      <p:pic>
        <p:nvPicPr>
          <p:cNvPr id="10" name="Picture 9">
            <a:extLst>
              <a:ext uri="{FF2B5EF4-FFF2-40B4-BE49-F238E27FC236}">
                <a16:creationId xmlns:a16="http://schemas.microsoft.com/office/drawing/2014/main" id="{185C8F46-9D79-4CB9-B510-B70CCD231ECB}"/>
              </a:ext>
            </a:extLst>
          </p:cNvPr>
          <p:cNvPicPr>
            <a:picLocks noChangeAspect="1"/>
          </p:cNvPicPr>
          <p:nvPr/>
        </p:nvPicPr>
        <p:blipFill>
          <a:blip r:embed="rId5"/>
          <a:stretch>
            <a:fillRect/>
          </a:stretch>
        </p:blipFill>
        <p:spPr>
          <a:xfrm>
            <a:off x="2214592" y="3692663"/>
            <a:ext cx="3236089" cy="1171781"/>
          </a:xfrm>
          <a:prstGeom prst="rect">
            <a:avLst/>
          </a:prstGeom>
        </p:spPr>
      </p:pic>
    </p:spTree>
    <p:extLst>
      <p:ext uri="{BB962C8B-B14F-4D97-AF65-F5344CB8AC3E}">
        <p14:creationId xmlns:p14="http://schemas.microsoft.com/office/powerpoint/2010/main" val="247523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95057" y="1686651"/>
            <a:ext cx="6571306" cy="2238375"/>
          </a:xfrm>
          <a:prstGeom prst="rect">
            <a:avLst/>
          </a:prstGeom>
        </p:spPr>
        <p:txBody>
          <a:bodyPr spcFirstLastPara="1" wrap="square" lIns="91425" tIns="91425" rIns="91425" bIns="91425" anchor="ctr" anchorCtr="0">
            <a:noAutofit/>
          </a:bodyPr>
          <a:lstStyle/>
          <a:p>
            <a:pPr marL="76200" indent="0">
              <a:buNone/>
            </a:pPr>
            <a:r>
              <a:rPr lang="en-IN" dirty="0"/>
              <a:t>	@Target</a:t>
            </a:r>
          </a:p>
          <a:p>
            <a:pPr marL="76200" indent="0">
              <a:buNone/>
            </a:pPr>
            <a:r>
              <a:rPr lang="en-IN" dirty="0"/>
              <a:t>	@Retention</a:t>
            </a:r>
          </a:p>
          <a:p>
            <a:pPr marL="76200" indent="0">
              <a:buNone/>
            </a:pPr>
            <a:r>
              <a:rPr lang="en-IN" dirty="0"/>
              <a:t>	@Inherited</a:t>
            </a:r>
          </a:p>
          <a:p>
            <a:pPr marL="76200" indent="0">
              <a:buNone/>
            </a:pPr>
            <a:r>
              <a:rPr lang="en-IN" dirty="0"/>
              <a:t>	@Documented</a:t>
            </a:r>
          </a:p>
          <a:p>
            <a:pPr marL="76200" indent="0">
              <a:buNone/>
            </a:pPr>
            <a:r>
              <a:rPr lang="en-IN" dirty="0"/>
              <a:t>	@Repeatable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3104631">
            <a:off x="2710573" y="1653264"/>
            <a:ext cx="3073673" cy="251220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186001" y="1089465"/>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java.lang.annotation </a:t>
            </a:r>
            <a:endParaRPr lang="en-IN" dirty="0"/>
          </a:p>
        </p:txBody>
      </p:sp>
    </p:spTree>
    <p:extLst>
      <p:ext uri="{BB962C8B-B14F-4D97-AF65-F5344CB8AC3E}">
        <p14:creationId xmlns:p14="http://schemas.microsoft.com/office/powerpoint/2010/main" val="246658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64955" y="2402958"/>
            <a:ext cx="6571306" cy="2238375"/>
          </a:xfrm>
          <a:prstGeom prst="rect">
            <a:avLst/>
          </a:prstGeom>
        </p:spPr>
        <p:txBody>
          <a:bodyPr spcFirstLastPara="1" wrap="square" lIns="91425" tIns="91425" rIns="91425" bIns="91425" anchor="ctr" anchorCtr="0">
            <a:noAutofit/>
          </a:bodyPr>
          <a:lstStyle/>
          <a:p>
            <a:pPr marL="76200" indent="0">
              <a:buNone/>
            </a:pPr>
            <a:r>
              <a:rPr lang="en-IN" dirty="0">
                <a:solidFill>
                  <a:schemeClr val="accent2"/>
                </a:solidFill>
              </a:rPr>
              <a:t>	@Target</a:t>
            </a:r>
          </a:p>
          <a:p>
            <a:pPr marL="76200" indent="0">
              <a:buNone/>
            </a:pPr>
            <a:r>
              <a:rPr lang="en-IN" dirty="0">
                <a:solidFill>
                  <a:schemeClr val="accent2"/>
                </a:solidFill>
              </a:rPr>
              <a:t>	@Retention</a:t>
            </a:r>
          </a:p>
          <a:p>
            <a:pPr marL="76200" indent="0">
              <a:buNone/>
            </a:pPr>
            <a:r>
              <a:rPr lang="en-IN" dirty="0">
                <a:solidFill>
                  <a:schemeClr val="accent2"/>
                </a:solidFill>
              </a:rPr>
              <a:t>	@Inherited</a:t>
            </a:r>
          </a:p>
          <a:p>
            <a:pPr marL="76200" indent="0">
              <a:buNone/>
            </a:pPr>
            <a:r>
              <a:rPr lang="en-IN" dirty="0">
                <a:solidFill>
                  <a:schemeClr val="accent2"/>
                </a:solidFill>
              </a:rPr>
              <a:t>	@Documented</a:t>
            </a:r>
          </a:p>
          <a:p>
            <a:pPr marL="76200" indent="0">
              <a:buNone/>
            </a:pPr>
            <a:r>
              <a:rPr lang="en-IN" dirty="0">
                <a:solidFill>
                  <a:schemeClr val="accent2"/>
                </a:solidFill>
              </a:rPr>
              <a:t>	@Deprecated</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764955"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What is Meta Annotation ?</a:t>
            </a: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1853560" y="1143444"/>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A meta annotation is </a:t>
            </a:r>
            <a:r>
              <a:rPr lang="en-US" b="1" dirty="0"/>
              <a:t>an annotation that can be applied to another annotation</a:t>
            </a:r>
            <a:r>
              <a:rPr lang="en-US" dirty="0"/>
              <a:t>. Built in meta annotations are shown below :</a:t>
            </a:r>
            <a:endParaRPr lang="en-IN" dirty="0"/>
          </a:p>
        </p:txBody>
      </p:sp>
    </p:spTree>
    <p:extLst>
      <p:ext uri="{BB962C8B-B14F-4D97-AF65-F5344CB8AC3E}">
        <p14:creationId xmlns:p14="http://schemas.microsoft.com/office/powerpoint/2010/main" val="356218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2335569" y="1873547"/>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Now we are all set to create our own Custom Annotation !</a:t>
            </a:r>
            <a:endParaRPr lang="en-IN" dirty="0"/>
          </a:p>
        </p:txBody>
      </p:sp>
    </p:spTree>
    <p:extLst>
      <p:ext uri="{BB962C8B-B14F-4D97-AF65-F5344CB8AC3E}">
        <p14:creationId xmlns:p14="http://schemas.microsoft.com/office/powerpoint/2010/main" val="84374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t>The first step toward creating a custom annotation is </a:t>
            </a:r>
            <a:r>
              <a:rPr lang="en-US" b="1" dirty="0"/>
              <a:t>to declare it using the </a:t>
            </a:r>
            <a:r>
              <a:rPr lang="en-US" b="1" i="1" dirty="0"/>
              <a:t>@interface</a:t>
            </a:r>
            <a:r>
              <a:rPr lang="en-US" b="1" dirty="0"/>
              <a:t> keyword:</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Google Shape;366;p15">
            <a:extLst>
              <a:ext uri="{FF2B5EF4-FFF2-40B4-BE49-F238E27FC236}">
                <a16:creationId xmlns:a16="http://schemas.microsoft.com/office/drawing/2014/main" id="{75381B09-E7B5-433E-9D6B-47B4AB870745}"/>
              </a:ext>
            </a:extLst>
          </p:cNvPr>
          <p:cNvSpPr txBox="1">
            <a:spLocks/>
          </p:cNvSpPr>
          <p:nvPr/>
        </p:nvSpPr>
        <p:spPr>
          <a:xfrm>
            <a:off x="2044056" y="-7420"/>
            <a:ext cx="6818958" cy="10048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Creating Custom Annotation</a:t>
            </a: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044056" y="864118"/>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1</a:t>
            </a:r>
          </a:p>
        </p:txBody>
      </p:sp>
      <p:sp>
        <p:nvSpPr>
          <p:cNvPr id="6" name="Google Shape;366;p15">
            <a:extLst>
              <a:ext uri="{FF2B5EF4-FFF2-40B4-BE49-F238E27FC236}">
                <a16:creationId xmlns:a16="http://schemas.microsoft.com/office/drawing/2014/main" id="{71150F83-62CD-40DB-8DC5-9DA7F3A2DF62}"/>
              </a:ext>
            </a:extLst>
          </p:cNvPr>
          <p:cNvSpPr txBox="1">
            <a:spLocks/>
          </p:cNvSpPr>
          <p:nvPr/>
        </p:nvSpPr>
        <p:spPr>
          <a:xfrm>
            <a:off x="2153592" y="3083443"/>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public </a:t>
            </a:r>
            <a:r>
              <a:rPr lang="en-IN" sz="2600" dirty="0">
                <a:solidFill>
                  <a:schemeClr val="accent2"/>
                </a:solidFill>
              </a:rPr>
              <a:t>@interface </a:t>
            </a:r>
            <a:r>
              <a:rPr lang="en-IN" sz="2600" dirty="0">
                <a:solidFill>
                  <a:schemeClr val="accent6">
                    <a:lumMod val="75000"/>
                  </a:schemeClr>
                </a:solidFill>
              </a:rPr>
              <a:t>Urgent</a:t>
            </a:r>
            <a:r>
              <a:rPr lang="en-IN" sz="2600" dirty="0">
                <a:solidFill>
                  <a:schemeClr val="tx1"/>
                </a:solidFill>
              </a:rPr>
              <a:t> { } </a:t>
            </a:r>
          </a:p>
        </p:txBody>
      </p:sp>
    </p:spTree>
    <p:extLst>
      <p:ext uri="{BB962C8B-B14F-4D97-AF65-F5344CB8AC3E}">
        <p14:creationId xmlns:p14="http://schemas.microsoft.com/office/powerpoint/2010/main" val="245605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955824"/>
            <a:ext cx="6571306" cy="1615926"/>
          </a:xfrm>
          <a:prstGeom prst="rect">
            <a:avLst/>
          </a:prstGeom>
        </p:spPr>
        <p:txBody>
          <a:bodyPr spcFirstLastPara="1" wrap="square" lIns="91425" tIns="91425" rIns="91425" bIns="91425" anchor="ctr" anchorCtr="0">
            <a:noAutofit/>
          </a:bodyPr>
          <a:lstStyle/>
          <a:p>
            <a:pPr marL="0" lvl="0" indent="0">
              <a:buNone/>
            </a:pPr>
            <a:r>
              <a:rPr lang="en-US" dirty="0"/>
              <a:t>The next step is to </a:t>
            </a:r>
            <a:r>
              <a:rPr lang="en-US" b="1" dirty="0"/>
              <a:t>add meta-annotations to specify the scope and the target</a:t>
            </a:r>
            <a:r>
              <a:rPr lang="en-US" dirty="0"/>
              <a:t> of our custom annotation:</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2</a:t>
            </a: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1192" y="1954730"/>
            <a:ext cx="6570662"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0" indent="0">
              <a:buFont typeface="Nixie One"/>
              <a:buNone/>
            </a:pPr>
            <a:r>
              <a:rPr lang="en-US" dirty="0"/>
              <a:t>@</a:t>
            </a:r>
            <a:r>
              <a:rPr lang="en-US" dirty="0">
                <a:solidFill>
                  <a:schemeClr val="accent6">
                    <a:lumMod val="75000"/>
                  </a:schemeClr>
                </a:solidFill>
              </a:rPr>
              <a:t>Target</a:t>
            </a:r>
            <a:r>
              <a:rPr lang="en-US" dirty="0"/>
              <a:t>( </a:t>
            </a:r>
            <a:r>
              <a:rPr lang="en-US" dirty="0">
                <a:solidFill>
                  <a:schemeClr val="accent6">
                    <a:lumMod val="75000"/>
                  </a:schemeClr>
                </a:solidFill>
              </a:rPr>
              <a:t>ElementType</a:t>
            </a:r>
            <a:r>
              <a:rPr lang="en-US" dirty="0"/>
              <a:t>.Type )</a:t>
            </a:r>
          </a:p>
          <a:p>
            <a:pPr marL="0" indent="0">
              <a:buFont typeface="Nixie One"/>
              <a:buNone/>
            </a:pPr>
            <a:r>
              <a:rPr lang="en-US" b="1" dirty="0"/>
              <a:t>public</a:t>
            </a:r>
            <a:r>
              <a:rPr lang="en-US" dirty="0"/>
              <a:t> </a:t>
            </a:r>
            <a:r>
              <a:rPr lang="en-US" dirty="0">
                <a:solidFill>
                  <a:schemeClr val="accent2"/>
                </a:solidFill>
              </a:rPr>
              <a:t>@interface </a:t>
            </a:r>
            <a:r>
              <a:rPr lang="en-US" dirty="0">
                <a:solidFill>
                  <a:schemeClr val="accent6">
                    <a:lumMod val="75000"/>
                  </a:schemeClr>
                </a:solidFill>
              </a:rPr>
              <a:t>Urgent</a:t>
            </a:r>
            <a:r>
              <a:rPr lang="en-US" dirty="0"/>
              <a:t> { }</a:t>
            </a:r>
            <a:endParaRPr lang="en-IN" sz="2600" dirty="0">
              <a:solidFill>
                <a:schemeClr val="tx1"/>
              </a:solidFill>
            </a:endParaRPr>
          </a:p>
        </p:txBody>
      </p:sp>
    </p:spTree>
    <p:extLst>
      <p:ext uri="{BB962C8B-B14F-4D97-AF65-F5344CB8AC3E}">
        <p14:creationId xmlns:p14="http://schemas.microsoft.com/office/powerpoint/2010/main" val="378367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void presentation();</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A558D2-DD75-428B-9240-28615EBA988A}"/>
              </a:ext>
            </a:extLst>
          </p:cNvPr>
          <p:cNvSpPr txBox="1"/>
          <p:nvPr/>
        </p:nvSpPr>
        <p:spPr>
          <a:xfrm>
            <a:off x="5213779" y="4355639"/>
            <a:ext cx="1382110" cy="307777"/>
          </a:xfrm>
          <a:prstGeom prst="rect">
            <a:avLst/>
          </a:prstGeom>
          <a:noFill/>
        </p:spPr>
        <p:txBody>
          <a:bodyPr wrap="none" rtlCol="0">
            <a:spAutoFit/>
          </a:bodyPr>
          <a:lstStyle/>
          <a:p>
            <a:r>
              <a:rPr lang="en-US" b="1" dirty="0">
                <a:solidFill>
                  <a:srgbClr val="FF0000"/>
                </a:solidFill>
              </a:rPr>
              <a:t>Compile Error</a:t>
            </a:r>
            <a:endParaRPr lang="en-IN" b="1" dirty="0">
              <a:solidFill>
                <a:srgbClr val="FF0000"/>
              </a:solidFill>
            </a:endParaRPr>
          </a:p>
        </p:txBody>
      </p:sp>
      <p:sp>
        <p:nvSpPr>
          <p:cNvPr id="10" name="Speech Bubble: Rectangle 9">
            <a:extLst>
              <a:ext uri="{FF2B5EF4-FFF2-40B4-BE49-F238E27FC236}">
                <a16:creationId xmlns:a16="http://schemas.microsoft.com/office/drawing/2014/main" id="{9E1D8CCD-7527-493B-A703-535E8548B8F4}"/>
              </a:ext>
            </a:extLst>
          </p:cNvPr>
          <p:cNvSpPr/>
          <p:nvPr/>
        </p:nvSpPr>
        <p:spPr>
          <a:xfrm>
            <a:off x="4841358" y="3480390"/>
            <a:ext cx="2821172" cy="617157"/>
          </a:xfrm>
          <a:prstGeom prst="wedgeRectCallout">
            <a:avLst>
              <a:gd name="adj1" fmla="val -20330"/>
              <a:gd name="adj2" fmla="val 85471"/>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a:t>
            </a:r>
            <a:endParaRPr lang="en-IN" sz="4000" dirty="0">
              <a:solidFill>
                <a:schemeClr val="tx1"/>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We can create 3 type of annotation on the basis of positioning :</a:t>
            </a:r>
          </a:p>
          <a:p>
            <a:pPr marL="514350" indent="-514350">
              <a:buFont typeface="+mj-lt"/>
              <a:buAutoNum type="arabicPeriod"/>
            </a:pPr>
            <a:r>
              <a:rPr lang="en-IN" sz="2600" dirty="0">
                <a:solidFill>
                  <a:schemeClr val="tx1"/>
                </a:solidFill>
              </a:rPr>
              <a:t>Class Level Annotation</a:t>
            </a:r>
          </a:p>
          <a:p>
            <a:pPr marL="514350" indent="-514350">
              <a:buFont typeface="+mj-lt"/>
              <a:buAutoNum type="arabicPeriod"/>
            </a:pPr>
            <a:r>
              <a:rPr lang="en-IN" sz="2600" dirty="0">
                <a:solidFill>
                  <a:schemeClr val="tx1"/>
                </a:solidFill>
              </a:rPr>
              <a:t>Field Level Annotation</a:t>
            </a:r>
          </a:p>
          <a:p>
            <a:pPr marL="514350" indent="-514350">
              <a:buFont typeface="+mj-lt"/>
              <a:buAutoNum type="arabicPeriod"/>
            </a:pPr>
            <a:r>
              <a:rPr lang="en-IN" sz="2600" dirty="0">
                <a:solidFill>
                  <a:schemeClr val="tx1"/>
                </a:solidFill>
              </a:rPr>
              <a:t>Method Level Annotation</a:t>
            </a:r>
          </a:p>
          <a:p>
            <a:pPr marL="0" indent="0">
              <a:buNone/>
            </a:pPr>
            <a:endParaRPr lang="en-US" sz="2800" dirty="0"/>
          </a:p>
          <a:p>
            <a:pPr marL="0" indent="0">
              <a:buNone/>
            </a:pPr>
            <a:r>
              <a:rPr lang="en-US" sz="2800" dirty="0"/>
              <a:t>@</a:t>
            </a:r>
            <a:r>
              <a:rPr lang="en-US" sz="2800" dirty="0">
                <a:solidFill>
                  <a:schemeClr val="accent6">
                    <a:lumMod val="75000"/>
                  </a:schemeClr>
                </a:solidFill>
              </a:rPr>
              <a:t>Target</a:t>
            </a:r>
            <a:r>
              <a:rPr lang="en-IN" sz="2600" dirty="0">
                <a:solidFill>
                  <a:schemeClr val="tx1"/>
                </a:solidFill>
              </a:rPr>
              <a:t> meta-annotation is used to specify, what type of annotation is this.</a:t>
            </a:r>
          </a:p>
        </p:txBody>
      </p:sp>
    </p:spTree>
    <p:extLst>
      <p:ext uri="{BB962C8B-B14F-4D97-AF65-F5344CB8AC3E}">
        <p14:creationId xmlns:p14="http://schemas.microsoft.com/office/powerpoint/2010/main" val="18422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Annotation Types</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2065699" y="1221417"/>
            <a:ext cx="6282300" cy="3398231"/>
          </a:xfrm>
        </p:spPr>
        <p:txBody>
          <a:bodyPr/>
          <a:lstStyle/>
          <a:p>
            <a:pPr marL="76200" indent="0">
              <a:buNone/>
            </a:pPr>
            <a:r>
              <a:rPr lang="en-IN" dirty="0"/>
              <a:t>To create Class Level Annotation Use :</a:t>
            </a:r>
          </a:p>
          <a:p>
            <a:pPr marL="76200" indent="0">
              <a:buNone/>
            </a:pPr>
            <a:r>
              <a:rPr lang="en-IN" dirty="0"/>
              <a:t>@</a:t>
            </a:r>
            <a:r>
              <a:rPr lang="en-US" dirty="0">
                <a:solidFill>
                  <a:schemeClr val="accent6">
                    <a:lumMod val="75000"/>
                  </a:schemeClr>
                </a:solidFill>
              </a:rPr>
              <a:t>Target</a:t>
            </a:r>
            <a:r>
              <a:rPr lang="en-IN" dirty="0"/>
              <a:t>(ElementType.TYPE)</a:t>
            </a:r>
          </a:p>
          <a:p>
            <a:pPr marL="76200" indent="0">
              <a:buNone/>
            </a:pPr>
            <a:endParaRPr lang="en-IN" dirty="0"/>
          </a:p>
          <a:p>
            <a:pPr marL="76200" indent="0">
              <a:buNone/>
            </a:pPr>
            <a:r>
              <a:rPr lang="en-IN" dirty="0"/>
              <a:t>To create Field Level Annotation Use :</a:t>
            </a:r>
          </a:p>
          <a:p>
            <a:pPr marL="76200" indent="0">
              <a:buNone/>
            </a:pPr>
            <a:r>
              <a:rPr lang="en-IN" dirty="0"/>
              <a:t>@</a:t>
            </a:r>
            <a:r>
              <a:rPr lang="en-IN" dirty="0">
                <a:solidFill>
                  <a:schemeClr val="accent6">
                    <a:lumMod val="75000"/>
                  </a:schemeClr>
                </a:solidFill>
              </a:rPr>
              <a:t>Target</a:t>
            </a:r>
            <a:r>
              <a:rPr lang="en-IN" dirty="0"/>
              <a:t>(ElementType.FIELD)</a:t>
            </a:r>
          </a:p>
          <a:p>
            <a:pPr marL="76200" indent="0">
              <a:buNone/>
            </a:pPr>
            <a:endParaRPr lang="en-IN" dirty="0"/>
          </a:p>
          <a:p>
            <a:pPr marL="76200" indent="0">
              <a:buNone/>
            </a:pPr>
            <a:r>
              <a:rPr lang="en-IN" dirty="0"/>
              <a:t>To create Method Level Annotation Use :</a:t>
            </a:r>
          </a:p>
          <a:p>
            <a:pPr marL="76200" indent="0">
              <a:buNone/>
            </a:pPr>
            <a:r>
              <a:rPr lang="en-IN" dirty="0"/>
              <a:t>@</a:t>
            </a:r>
            <a:r>
              <a:rPr lang="en-IN" dirty="0">
                <a:solidFill>
                  <a:schemeClr val="accent6">
                    <a:lumMod val="75000"/>
                  </a:schemeClr>
                </a:solidFill>
              </a:rPr>
              <a:t>Target</a:t>
            </a:r>
            <a:r>
              <a:rPr lang="en-IN" dirty="0"/>
              <a:t>(ElementType.METHOD)</a:t>
            </a:r>
          </a:p>
        </p:txBody>
      </p:sp>
    </p:spTree>
    <p:extLst>
      <p:ext uri="{BB962C8B-B14F-4D97-AF65-F5344CB8AC3E}">
        <p14:creationId xmlns:p14="http://schemas.microsoft.com/office/powerpoint/2010/main" val="384744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1977657" y="0"/>
            <a:ext cx="7166343"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Multi Type Annotation</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1977657" y="1266383"/>
            <a:ext cx="7166344" cy="3109062"/>
          </a:xfrm>
        </p:spPr>
        <p:txBody>
          <a:bodyPr/>
          <a:lstStyle/>
          <a:p>
            <a:pPr marL="76200" indent="0">
              <a:buNone/>
            </a:pPr>
            <a:r>
              <a:rPr lang="en-IN" dirty="0"/>
              <a:t>Annotation can be of multiple type at the same time. For example, an annotation can be of </a:t>
            </a:r>
            <a:r>
              <a:rPr lang="en-IN" dirty="0">
                <a:solidFill>
                  <a:schemeClr val="accent1"/>
                </a:solidFill>
              </a:rPr>
              <a:t>Class Type</a:t>
            </a:r>
            <a:r>
              <a:rPr lang="en-IN" dirty="0"/>
              <a:t> as well as </a:t>
            </a:r>
            <a:r>
              <a:rPr lang="en-IN" dirty="0">
                <a:solidFill>
                  <a:schemeClr val="accent1"/>
                </a:solidFill>
              </a:rPr>
              <a:t>Method Type</a:t>
            </a:r>
            <a:r>
              <a:rPr lang="en-IN" dirty="0"/>
              <a:t>. To create such type of annotation use @</a:t>
            </a:r>
            <a:r>
              <a:rPr lang="en-IN" dirty="0">
                <a:solidFill>
                  <a:schemeClr val="accent6">
                    <a:lumMod val="75000"/>
                  </a:schemeClr>
                </a:solidFill>
              </a:rPr>
              <a:t>Target</a:t>
            </a:r>
            <a:r>
              <a:rPr lang="en-IN" dirty="0"/>
              <a:t> by passing an array containing corresponding values as shown below :</a:t>
            </a:r>
          </a:p>
          <a:p>
            <a:pPr marL="76200" indent="0">
              <a:buNone/>
            </a:pPr>
            <a:endParaRPr lang="en-IN" dirty="0"/>
          </a:p>
          <a:p>
            <a:pPr marL="76200" indent="0">
              <a:buNone/>
            </a:pPr>
            <a:r>
              <a:rPr lang="en-IN" dirty="0"/>
              <a:t>@</a:t>
            </a:r>
            <a:r>
              <a:rPr lang="en-US" dirty="0">
                <a:solidFill>
                  <a:schemeClr val="accent6">
                    <a:lumMod val="75000"/>
                  </a:schemeClr>
                </a:solidFill>
              </a:rPr>
              <a:t>Target</a:t>
            </a:r>
            <a:r>
              <a:rPr lang="en-IN" dirty="0"/>
              <a:t>( {</a:t>
            </a:r>
            <a:r>
              <a:rPr lang="en-IN" dirty="0">
                <a:solidFill>
                  <a:schemeClr val="accent6">
                    <a:lumMod val="75000"/>
                  </a:schemeClr>
                </a:solidFill>
              </a:rPr>
              <a:t>ElementType</a:t>
            </a:r>
            <a:r>
              <a:rPr lang="en-IN" dirty="0"/>
              <a:t>.TYPE, </a:t>
            </a:r>
            <a:r>
              <a:rPr lang="en-IN" dirty="0">
                <a:solidFill>
                  <a:schemeClr val="accent6">
                    <a:lumMod val="75000"/>
                  </a:schemeClr>
                </a:solidFill>
              </a:rPr>
              <a:t>ElementType</a:t>
            </a:r>
            <a:r>
              <a:rPr lang="en-IN" dirty="0"/>
              <a:t>.METHOD} )</a:t>
            </a:r>
          </a:p>
        </p:txBody>
      </p:sp>
    </p:spTree>
    <p:extLst>
      <p:ext uri="{BB962C8B-B14F-4D97-AF65-F5344CB8AC3E}">
        <p14:creationId xmlns:p14="http://schemas.microsoft.com/office/powerpoint/2010/main" val="69826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1852169"/>
            <a:ext cx="6571306" cy="1210671"/>
          </a:xfrm>
          <a:prstGeom prst="rect">
            <a:avLst/>
          </a:prstGeom>
        </p:spPr>
        <p:txBody>
          <a:bodyPr spcFirstLastPara="1" wrap="square" lIns="91425" tIns="91425" rIns="91425" bIns="91425" anchor="ctr" anchorCtr="0">
            <a:noAutofit/>
          </a:bodyPr>
          <a:lstStyle/>
          <a:p>
            <a:pPr marL="0" lvl="0" indent="0">
              <a:buNone/>
            </a:pPr>
            <a:r>
              <a:rPr lang="en-IN" dirty="0">
                <a:solidFill>
                  <a:schemeClr val="accent3">
                    <a:lumMod val="40000"/>
                    <a:lumOff val="60000"/>
                  </a:schemeClr>
                </a:solidFill>
              </a:rPr>
              <a:t>We can pass 3 different value to this annotation.</a:t>
            </a:r>
          </a:p>
          <a:p>
            <a:pPr marL="0" lvl="0" indent="0">
              <a:buNone/>
            </a:pPr>
            <a:endParaRPr lang="en-IN" dirty="0">
              <a:solidFill>
                <a:schemeClr val="accent3">
                  <a:lumMod val="40000"/>
                  <a:lumOff val="60000"/>
                </a:schemeClr>
              </a:solidFill>
            </a:endParaRP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.SOURCE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.CLASS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342900" indent="-342900"/>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3291331"/>
            <a:ext cx="6571306" cy="1615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dirty="0">
                <a:solidFill>
                  <a:schemeClr val="accent3">
                    <a:lumMod val="40000"/>
                    <a:lumOff val="60000"/>
                  </a:schemeClr>
                </a:solidFill>
              </a:rPr>
              <a:t>In 99% cases, we use </a:t>
            </a:r>
            <a:r>
              <a:rPr lang="en-US" dirty="0">
                <a:solidFill>
                  <a:schemeClr val="accent6">
                    <a:lumMod val="75000"/>
                  </a:schemeClr>
                </a:solidFill>
              </a:rPr>
              <a:t>RetentionPolicy</a:t>
            </a:r>
            <a:r>
              <a:rPr lang="en-US" dirty="0">
                <a:solidFill>
                  <a:schemeClr val="accent3">
                    <a:lumMod val="40000"/>
                    <a:lumOff val="60000"/>
                  </a:schemeClr>
                </a:solidFill>
              </a:rPr>
              <a:t>.</a:t>
            </a:r>
            <a:r>
              <a:rPr lang="en-US" dirty="0"/>
              <a:t>RUNTIME</a:t>
            </a:r>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Default value is </a:t>
            </a:r>
            <a:r>
              <a:rPr lang="en-US" dirty="0">
                <a:solidFill>
                  <a:schemeClr val="accent6">
                    <a:lumMod val="75000"/>
                  </a:schemeClr>
                </a:solidFill>
              </a:rPr>
              <a:t>RetentionPolicy</a:t>
            </a:r>
            <a:r>
              <a:rPr lang="en-US" dirty="0"/>
              <a:t>.CLASS </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5738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921489"/>
            <a:ext cx="7064336" cy="41608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.SOURCE )</a:t>
            </a:r>
          </a:p>
          <a:p>
            <a:pPr marL="0" indent="0">
              <a:buNone/>
            </a:pPr>
            <a:r>
              <a:rPr lang="en-US" sz="2000" dirty="0"/>
              <a:t>	This value make sure that annotation should only be in action until program didn’t compiled.</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.CLASS )</a:t>
            </a:r>
          </a:p>
          <a:p>
            <a:pPr marL="0" indent="0">
              <a:buNone/>
            </a:pPr>
            <a:r>
              <a:rPr lang="en-US" sz="2000" dirty="0"/>
              <a:t>	This value make sure that annotation should active even after compilation but inactive at runtime.</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.RUNTIME )</a:t>
            </a:r>
          </a:p>
          <a:p>
            <a:pPr marL="0" indent="0">
              <a:buNone/>
            </a:pPr>
            <a:r>
              <a:rPr lang="en-US" sz="2000" dirty="0"/>
              <a:t>	This value make sure that annotation should always be active even at runtime.</a:t>
            </a:r>
          </a:p>
        </p:txBody>
      </p:sp>
    </p:spTree>
    <p:extLst>
      <p:ext uri="{BB962C8B-B14F-4D97-AF65-F5344CB8AC3E}">
        <p14:creationId xmlns:p14="http://schemas.microsoft.com/office/powerpoint/2010/main" val="145473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452784"/>
            <a:ext cx="6571306" cy="2928937"/>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a:t>
            </a:r>
            <a:r>
              <a:rPr lang="en-IN" dirty="0">
                <a:solidFill>
                  <a:schemeClr val="accent6">
                    <a:lumMod val="75000"/>
                  </a:schemeClr>
                </a:solidFill>
              </a:rPr>
              <a:t>Target</a:t>
            </a:r>
            <a:r>
              <a:rPr lang="en-IN" dirty="0">
                <a:solidFill>
                  <a:schemeClr val="tx1"/>
                </a:solidFill>
              </a:rPr>
              <a:t>(</a:t>
            </a:r>
            <a:r>
              <a:rPr lang="en-IN" dirty="0" err="1">
                <a:solidFill>
                  <a:schemeClr val="accent6">
                    <a:lumMod val="75000"/>
                  </a:schemeClr>
                </a:solidFill>
              </a:rPr>
              <a:t>ElementType</a:t>
            </a:r>
            <a:r>
              <a:rPr lang="en-IN" dirty="0" err="1">
                <a:solidFill>
                  <a:schemeClr val="tx1"/>
                </a:solidFill>
              </a:rPr>
              <a:t>.TYPE</a:t>
            </a:r>
            <a:r>
              <a:rPr lang="en-IN" dirty="0">
                <a:solidFill>
                  <a:schemeClr val="tx1"/>
                </a:solidFill>
              </a:rPr>
              <a:t>)</a:t>
            </a:r>
          </a:p>
          <a:p>
            <a:pPr marL="0" indent="0">
              <a:buNone/>
            </a:pPr>
            <a:r>
              <a:rPr lang="en-IN" dirty="0">
                <a:solidFill>
                  <a:schemeClr val="tx1"/>
                </a:solidFill>
              </a:rPr>
              <a:t>@</a:t>
            </a:r>
            <a:r>
              <a:rPr lang="en-IN" dirty="0">
                <a:solidFill>
                  <a:schemeClr val="accent6">
                    <a:lumMod val="75000"/>
                  </a:schemeClr>
                </a:solidFill>
              </a:rPr>
              <a:t>Retention</a:t>
            </a:r>
            <a:r>
              <a:rPr lang="en-IN" dirty="0">
                <a:solidFill>
                  <a:schemeClr val="tx1"/>
                </a:solidFill>
              </a:rPr>
              <a:t>(</a:t>
            </a:r>
            <a:r>
              <a:rPr lang="en-IN" dirty="0" err="1">
                <a:solidFill>
                  <a:schemeClr val="accent6">
                    <a:lumMod val="75000"/>
                  </a:schemeClr>
                </a:solidFill>
              </a:rPr>
              <a:t>RetentionPolicy</a:t>
            </a:r>
            <a:r>
              <a:rPr lang="en-IN" dirty="0" err="1">
                <a:solidFill>
                  <a:schemeClr val="tx1"/>
                </a:solidFill>
              </a:rPr>
              <a:t>.RUNTIME</a:t>
            </a:r>
            <a:r>
              <a:rPr lang="en-IN" dirty="0">
                <a:solidFill>
                  <a:schemeClr val="tx1"/>
                </a:solidFill>
              </a:rPr>
              <a:t>)</a:t>
            </a:r>
          </a:p>
          <a:p>
            <a:pPr marL="0" indent="0">
              <a:buNone/>
            </a:pPr>
            <a:r>
              <a:rPr lang="en-IN" dirty="0">
                <a:solidFill>
                  <a:schemeClr val="tx1"/>
                </a:solidFill>
              </a:rPr>
              <a:t>public @interface </a:t>
            </a:r>
            <a:r>
              <a:rPr lang="en-IN" dirty="0">
                <a:solidFill>
                  <a:schemeClr val="accent6">
                    <a:lumMod val="75000"/>
                  </a:schemeClr>
                </a:solidFill>
              </a:rPr>
              <a:t>Urgent</a:t>
            </a:r>
            <a:r>
              <a:rPr lang="en-IN" dirty="0">
                <a:solidFill>
                  <a:schemeClr val="tx1"/>
                </a:solidFill>
              </a:rPr>
              <a:t> {</a:t>
            </a:r>
          </a:p>
          <a:p>
            <a:pPr marL="0" indent="0">
              <a:buNone/>
            </a:pPr>
            <a:r>
              <a:rPr lang="en-IN" dirty="0">
                <a:solidFill>
                  <a:schemeClr val="tx1"/>
                </a:solidFill>
              </a:rPr>
              <a:t>	</a:t>
            </a:r>
          </a:p>
          <a:p>
            <a:pPr marL="0" indent="0">
              <a:buNone/>
            </a:pPr>
            <a:r>
              <a:rPr lang="en-IN" dirty="0">
                <a:solidFill>
                  <a:schemeClr val="tx1"/>
                </a:solidFill>
              </a:rPr>
              <a:t>}</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Custom @</a:t>
            </a:r>
            <a:r>
              <a:rPr lang="en-US" sz="4000" dirty="0">
                <a:solidFill>
                  <a:schemeClr val="accent6">
                    <a:lumMod val="75000"/>
                  </a:schemeClr>
                </a:solidFill>
              </a:rPr>
              <a:t>Urgent</a:t>
            </a:r>
          </a:p>
        </p:txBody>
      </p:sp>
    </p:spTree>
    <p:extLst>
      <p:ext uri="{BB962C8B-B14F-4D97-AF65-F5344CB8AC3E}">
        <p14:creationId xmlns:p14="http://schemas.microsoft.com/office/powerpoint/2010/main" val="351172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023052"/>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a:t>
            </a:r>
            <a:r>
              <a:rPr lang="en-US" dirty="0">
                <a:solidFill>
                  <a:schemeClr val="accent6">
                    <a:lumMod val="75000"/>
                  </a:schemeClr>
                </a:solidFill>
                <a:latin typeface="Nixie One"/>
              </a:rPr>
              <a:t>Urgent</a:t>
            </a: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a:t>
            </a:r>
            <a:r>
              <a:rPr lang="en-US" dirty="0" err="1">
                <a:solidFill>
                  <a:schemeClr val="tx1"/>
                </a:solidFill>
                <a:latin typeface="Nixie One"/>
              </a:rPr>
              <a:t>obj.getClass</a:t>
            </a:r>
            <a:r>
              <a:rPr lang="en-US" dirty="0">
                <a:solidFill>
                  <a:schemeClr val="tx1"/>
                </a:solidFill>
                <a:latin typeface="Nixie One"/>
              </a:rPr>
              <a:t>().</a:t>
            </a:r>
            <a:r>
              <a:rPr lang="en-US" dirty="0" err="1">
                <a:solidFill>
                  <a:schemeClr val="tx1"/>
                </a:solidFill>
                <a:latin typeface="Nixie One"/>
              </a:rPr>
              <a:t>isAnnotationPresent</a:t>
            </a:r>
            <a:r>
              <a:rPr lang="en-US" dirty="0">
                <a:solidFill>
                  <a:schemeClr val="tx1"/>
                </a:solidFill>
                <a:latin typeface="Nixie One"/>
              </a:rPr>
              <a:t>(</a:t>
            </a:r>
            <a:r>
              <a:rPr lang="en-US" dirty="0" err="1">
                <a:solidFill>
                  <a:schemeClr val="tx1"/>
                </a:solidFill>
                <a:latin typeface="Nixie One"/>
              </a:rPr>
              <a:t>Urgent.class</a:t>
            </a:r>
            <a:r>
              <a:rPr lang="en-US" dirty="0">
                <a:solidFill>
                  <a:schemeClr val="tx1"/>
                </a:solidFill>
                <a:latin typeface="Nixie One"/>
              </a:rPr>
              <a:t>)){</a:t>
            </a:r>
          </a:p>
          <a:p>
            <a:r>
              <a:rPr lang="en-US" dirty="0">
                <a:solidFill>
                  <a:schemeClr val="tx1"/>
                </a:solidFill>
                <a:latin typeface="Nixie One"/>
              </a:rPr>
              <a:t>		</a:t>
            </a:r>
            <a:r>
              <a:rPr lang="en-US" dirty="0" err="1">
                <a:solidFill>
                  <a:schemeClr val="tx1"/>
                </a:solidFill>
                <a:latin typeface="Nixie One"/>
              </a:rPr>
              <a:t>System.out.println</a:t>
            </a:r>
            <a:r>
              <a:rPr lang="en-US" dirty="0">
                <a:solidFill>
                  <a:schemeClr val="tx1"/>
                </a:solidFill>
                <a:latin typeface="Nixie One"/>
              </a:rPr>
              <a:t>(obj);</a:t>
            </a:r>
          </a:p>
          <a:p>
            <a:r>
              <a:rPr lang="en-US" dirty="0">
                <a:solidFill>
                  <a:schemeClr val="tx1"/>
                </a:solidFill>
                <a:latin typeface="Nixie One"/>
              </a:rPr>
              <a:t>	        }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96234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r>
              <a:rPr lang="en-US" dirty="0"/>
              <a:t>Marker Annotation</a:t>
            </a:r>
          </a:p>
          <a:p>
            <a:r>
              <a:rPr lang="en-US" dirty="0"/>
              <a:t>Single-Value Annotation</a:t>
            </a:r>
          </a:p>
          <a:p>
            <a:r>
              <a:rPr lang="en-US" dirty="0"/>
              <a:t>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Type Of Annotation</a:t>
            </a:r>
          </a:p>
        </p:txBody>
      </p:sp>
    </p:spTree>
    <p:extLst>
      <p:ext uri="{BB962C8B-B14F-4D97-AF65-F5344CB8AC3E}">
        <p14:creationId xmlns:p14="http://schemas.microsoft.com/office/powerpoint/2010/main" val="209747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072558"/>
            <a:ext cx="6571306" cy="1381126"/>
          </a:xfrm>
          <a:prstGeom prst="rect">
            <a:avLst/>
          </a:prstGeom>
        </p:spPr>
        <p:txBody>
          <a:bodyPr spcFirstLastPara="1" wrap="square" lIns="91425" tIns="91425" rIns="91425" bIns="91425" anchor="ctr" anchorCtr="0">
            <a:noAutofit/>
          </a:bodyPr>
          <a:lstStyle/>
          <a:p>
            <a:pPr marL="76200" indent="0">
              <a:buNone/>
            </a:pPr>
            <a:r>
              <a:rPr lang="en-US" dirty="0"/>
              <a:t>An annotation that has no method, is called marker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a:t>
            </a:r>
          </a:p>
        </p:txBody>
      </p:sp>
      <p:sp>
        <p:nvSpPr>
          <p:cNvPr id="6" name="Google Shape;366;p15">
            <a:extLst>
              <a:ext uri="{FF2B5EF4-FFF2-40B4-BE49-F238E27FC236}">
                <a16:creationId xmlns:a16="http://schemas.microsoft.com/office/drawing/2014/main" id="{64A996A3-B470-4345-9C90-332B6CA4DDF2}"/>
              </a:ext>
            </a:extLst>
          </p:cNvPr>
          <p:cNvSpPr txBox="1">
            <a:spLocks/>
          </p:cNvSpPr>
          <p:nvPr/>
        </p:nvSpPr>
        <p:spPr>
          <a:xfrm>
            <a:off x="2044056" y="2259861"/>
            <a:ext cx="6571306" cy="13811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 }  </a:t>
            </a:r>
          </a:p>
        </p:txBody>
      </p:sp>
    </p:spTree>
    <p:extLst>
      <p:ext uri="{BB962C8B-B14F-4D97-AF65-F5344CB8AC3E}">
        <p14:creationId xmlns:p14="http://schemas.microsoft.com/office/powerpoint/2010/main" val="145296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sp>
        <p:nvSpPr>
          <p:cNvPr id="9" name="Google Shape;366;p15">
            <a:extLst>
              <a:ext uri="{FF2B5EF4-FFF2-40B4-BE49-F238E27FC236}">
                <a16:creationId xmlns:a16="http://schemas.microsoft.com/office/drawing/2014/main" id="{238EC1D1-A73D-4D35-AF5F-8F935DABCB8B}"/>
              </a:ext>
            </a:extLst>
          </p:cNvPr>
          <p:cNvSpPr txBox="1">
            <a:spLocks noGrp="1"/>
          </p:cNvSpPr>
          <p:nvPr>
            <p:ph type="body" idx="1"/>
          </p:nvPr>
        </p:nvSpPr>
        <p:spPr>
          <a:xfrm>
            <a:off x="1299660" y="1345789"/>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pic>
        <p:nvPicPr>
          <p:cNvPr id="6" name="Picture 5">
            <a:extLst>
              <a:ext uri="{FF2B5EF4-FFF2-40B4-BE49-F238E27FC236}">
                <a16:creationId xmlns:a16="http://schemas.microsoft.com/office/drawing/2014/main" id="{DD1D1582-0D4B-4205-93F5-07775C6A99C3}"/>
              </a:ext>
            </a:extLst>
          </p:cNvPr>
          <p:cNvPicPr>
            <a:picLocks noChangeAspect="1"/>
          </p:cNvPicPr>
          <p:nvPr/>
        </p:nvPicPr>
        <p:blipFill>
          <a:blip r:embed="rId3"/>
          <a:stretch>
            <a:fillRect/>
          </a:stretch>
        </p:blipFill>
        <p:spPr>
          <a:xfrm>
            <a:off x="4014111" y="1197863"/>
            <a:ext cx="5060118" cy="3901778"/>
          </a:xfrm>
          <a:prstGeom prst="rect">
            <a:avLst/>
          </a:prstGeom>
        </p:spPr>
      </p:pic>
      <p:sp>
        <p:nvSpPr>
          <p:cNvPr id="10" name="Speech Bubble: Oval 9">
            <a:extLst>
              <a:ext uri="{FF2B5EF4-FFF2-40B4-BE49-F238E27FC236}">
                <a16:creationId xmlns:a16="http://schemas.microsoft.com/office/drawing/2014/main" id="{DDDA21DC-E1F5-4BD1-8257-0EE117587B1F}"/>
              </a:ext>
            </a:extLst>
          </p:cNvPr>
          <p:cNvSpPr/>
          <p:nvPr/>
        </p:nvSpPr>
        <p:spPr>
          <a:xfrm rot="19448867" flipH="1">
            <a:off x="1673013" y="1176904"/>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9686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4A87A3-C62A-4D92-BF96-CFED4475A07E}"/>
              </a:ext>
            </a:extLst>
          </p:cNvPr>
          <p:cNvSpPr txBox="1"/>
          <p:nvPr/>
        </p:nvSpPr>
        <p:spPr>
          <a:xfrm>
            <a:off x="5167292" y="4330688"/>
            <a:ext cx="1382110" cy="307777"/>
          </a:xfrm>
          <a:prstGeom prst="rect">
            <a:avLst/>
          </a:prstGeom>
          <a:noFill/>
        </p:spPr>
        <p:txBody>
          <a:bodyPr wrap="none" rtlCol="0">
            <a:spAutoFit/>
          </a:bodyPr>
          <a:lstStyle/>
          <a:p>
            <a:r>
              <a:rPr lang="en-US" b="1" dirty="0">
                <a:solidFill>
                  <a:srgbClr val="FF0000"/>
                </a:solidFill>
              </a:rPr>
              <a:t>Compile Error</a:t>
            </a:r>
            <a:endParaRPr lang="en-IN" b="1" dirty="0">
              <a:solidFill>
                <a:srgbClr val="FF0000"/>
              </a:solidFill>
            </a:endParaRPr>
          </a:p>
        </p:txBody>
      </p:sp>
      <p:sp>
        <p:nvSpPr>
          <p:cNvPr id="16" name="Speech Bubble: Rectangle 15">
            <a:extLst>
              <a:ext uri="{FF2B5EF4-FFF2-40B4-BE49-F238E27FC236}">
                <a16:creationId xmlns:a16="http://schemas.microsoft.com/office/drawing/2014/main" id="{6E11A12F-E0EF-446A-A309-6FE5D8A2A30E}"/>
              </a:ext>
            </a:extLst>
          </p:cNvPr>
          <p:cNvSpPr/>
          <p:nvPr/>
        </p:nvSpPr>
        <p:spPr>
          <a:xfrm>
            <a:off x="4841358" y="2986402"/>
            <a:ext cx="2821172" cy="1111145"/>
          </a:xfrm>
          <a:prstGeom prst="wedgeRectCallout">
            <a:avLst>
              <a:gd name="adj1" fmla="val -21335"/>
              <a:gd name="adj2" fmla="val 66971"/>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12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pic>
        <p:nvPicPr>
          <p:cNvPr id="5" name="Picture 4">
            <a:extLst>
              <a:ext uri="{FF2B5EF4-FFF2-40B4-BE49-F238E27FC236}">
                <a16:creationId xmlns:a16="http://schemas.microsoft.com/office/drawing/2014/main" id="{EBB00711-1D4C-4E5D-91A6-2265A3D9A294}"/>
              </a:ext>
            </a:extLst>
          </p:cNvPr>
          <p:cNvPicPr>
            <a:picLocks noChangeAspect="1"/>
          </p:cNvPicPr>
          <p:nvPr/>
        </p:nvPicPr>
        <p:blipFill>
          <a:blip r:embed="rId3"/>
          <a:stretch>
            <a:fillRect/>
          </a:stretch>
        </p:blipFill>
        <p:spPr>
          <a:xfrm>
            <a:off x="3515273" y="2804153"/>
            <a:ext cx="4793395" cy="1981372"/>
          </a:xfrm>
          <a:prstGeom prst="rect">
            <a:avLst/>
          </a:prstGeom>
        </p:spPr>
      </p:pic>
      <p:sp>
        <p:nvSpPr>
          <p:cNvPr id="9" name="Google Shape;366;p15">
            <a:extLst>
              <a:ext uri="{FF2B5EF4-FFF2-40B4-BE49-F238E27FC236}">
                <a16:creationId xmlns:a16="http://schemas.microsoft.com/office/drawing/2014/main" id="{1513CCA0-C344-4624-B4E9-E43FF88EAF8D}"/>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RunImmediately.java</a:t>
            </a:r>
          </a:p>
        </p:txBody>
      </p:sp>
      <p:sp>
        <p:nvSpPr>
          <p:cNvPr id="10" name="Speech Bubble: Oval 9">
            <a:extLst>
              <a:ext uri="{FF2B5EF4-FFF2-40B4-BE49-F238E27FC236}">
                <a16:creationId xmlns:a16="http://schemas.microsoft.com/office/drawing/2014/main" id="{35909970-1817-45FE-9C5D-3364C179D9B8}"/>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5803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pic>
        <p:nvPicPr>
          <p:cNvPr id="6" name="Picture 5">
            <a:extLst>
              <a:ext uri="{FF2B5EF4-FFF2-40B4-BE49-F238E27FC236}">
                <a16:creationId xmlns:a16="http://schemas.microsoft.com/office/drawing/2014/main" id="{91A43E5B-2158-4A05-A6F4-2B9930F0E39F}"/>
              </a:ext>
            </a:extLst>
          </p:cNvPr>
          <p:cNvPicPr>
            <a:picLocks noChangeAspect="1"/>
          </p:cNvPicPr>
          <p:nvPr/>
        </p:nvPicPr>
        <p:blipFill>
          <a:blip r:embed="rId3"/>
          <a:stretch>
            <a:fillRect/>
          </a:stretch>
        </p:blipFill>
        <p:spPr>
          <a:xfrm>
            <a:off x="2724540" y="1817168"/>
            <a:ext cx="6317527" cy="3223539"/>
          </a:xfrm>
          <a:prstGeom prst="rect">
            <a:avLst/>
          </a:prstGeom>
        </p:spPr>
      </p:pic>
      <p:sp>
        <p:nvSpPr>
          <p:cNvPr id="11" name="Google Shape;366;p15">
            <a:extLst>
              <a:ext uri="{FF2B5EF4-FFF2-40B4-BE49-F238E27FC236}">
                <a16:creationId xmlns:a16="http://schemas.microsoft.com/office/drawing/2014/main" id="{E19AC573-C60A-4C32-9A02-7A954F59089A}"/>
              </a:ext>
            </a:extLst>
          </p:cNvPr>
          <p:cNvSpPr txBox="1">
            <a:spLocks noGrp="1"/>
          </p:cNvSpPr>
          <p:nvPr>
            <p:ph type="body" idx="1"/>
          </p:nvPr>
        </p:nvSpPr>
        <p:spPr>
          <a:xfrm>
            <a:off x="1407463" y="1067924"/>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12" name="Speech Bubble: Oval 11">
            <a:extLst>
              <a:ext uri="{FF2B5EF4-FFF2-40B4-BE49-F238E27FC236}">
                <a16:creationId xmlns:a16="http://schemas.microsoft.com/office/drawing/2014/main" id="{0AFE4D80-1ADF-4BF1-8F54-2AC2E4E241E5}"/>
              </a:ext>
            </a:extLst>
          </p:cNvPr>
          <p:cNvSpPr/>
          <p:nvPr/>
        </p:nvSpPr>
        <p:spPr>
          <a:xfrm rot="21329824" flipH="1">
            <a:off x="2016400" y="971341"/>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0531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5" name="Picture 4">
            <a:extLst>
              <a:ext uri="{FF2B5EF4-FFF2-40B4-BE49-F238E27FC236}">
                <a16:creationId xmlns:a16="http://schemas.microsoft.com/office/drawing/2014/main" id="{CF7D29B5-0794-428F-8CA0-89F414DFD737}"/>
              </a:ext>
            </a:extLst>
          </p:cNvPr>
          <p:cNvPicPr>
            <a:picLocks noChangeAspect="1"/>
          </p:cNvPicPr>
          <p:nvPr/>
        </p:nvPicPr>
        <p:blipFill>
          <a:blip r:embed="rId3"/>
          <a:stretch>
            <a:fillRect/>
          </a:stretch>
        </p:blipFill>
        <p:spPr>
          <a:xfrm>
            <a:off x="2345117" y="1805873"/>
            <a:ext cx="5715495" cy="1531753"/>
          </a:xfrm>
          <a:prstGeom prst="rect">
            <a:avLst/>
          </a:prstGeom>
        </p:spPr>
      </p:pic>
    </p:spTree>
    <p:extLst>
      <p:ext uri="{BB962C8B-B14F-4D97-AF65-F5344CB8AC3E}">
        <p14:creationId xmlns:p14="http://schemas.microsoft.com/office/powerpoint/2010/main" val="195823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282995"/>
            <a:ext cx="6571306" cy="1105786"/>
          </a:xfrm>
          <a:prstGeom prst="rect">
            <a:avLst/>
          </a:prstGeom>
        </p:spPr>
        <p:txBody>
          <a:bodyPr spcFirstLastPara="1" wrap="square" lIns="91425" tIns="91425" rIns="91425" bIns="91425" anchor="ctr" anchorCtr="0">
            <a:noAutofit/>
          </a:bodyPr>
          <a:lstStyle/>
          <a:p>
            <a:pPr marL="76200" indent="0">
              <a:buNone/>
            </a:pPr>
            <a:r>
              <a:rPr lang="en-US" dirty="0"/>
              <a:t>An annotation that has one method, is called single-value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a:t>
            </a:r>
          </a:p>
        </p:txBody>
      </p:sp>
      <p:sp>
        <p:nvSpPr>
          <p:cNvPr id="5" name="Google Shape;366;p15">
            <a:extLst>
              <a:ext uri="{FF2B5EF4-FFF2-40B4-BE49-F238E27FC236}">
                <a16:creationId xmlns:a16="http://schemas.microsoft.com/office/drawing/2014/main" id="{865522A6-AD7D-4660-85C4-6632F8CF0194}"/>
              </a:ext>
            </a:extLst>
          </p:cNvPr>
          <p:cNvSpPr txBox="1">
            <a:spLocks/>
          </p:cNvSpPr>
          <p:nvPr/>
        </p:nvSpPr>
        <p:spPr>
          <a:xfrm>
            <a:off x="2044056" y="2751174"/>
            <a:ext cx="6571306" cy="11057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a:t>
            </a:r>
          </a:p>
          <a:p>
            <a:pPr marL="76200" indent="0">
              <a:buNone/>
            </a:pPr>
            <a:r>
              <a:rPr lang="en-US" dirty="0"/>
              <a:t>	int value();</a:t>
            </a:r>
            <a:endParaRPr lang="en-IN" dirty="0"/>
          </a:p>
          <a:p>
            <a:pPr marL="76200" indent="0">
              <a:buNone/>
            </a:pPr>
            <a:r>
              <a:rPr lang="en-IN" dirty="0"/>
              <a:t>} </a:t>
            </a:r>
          </a:p>
        </p:txBody>
      </p:sp>
    </p:spTree>
    <p:extLst>
      <p:ext uri="{BB962C8B-B14F-4D97-AF65-F5344CB8AC3E}">
        <p14:creationId xmlns:p14="http://schemas.microsoft.com/office/powerpoint/2010/main" val="8812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
        <p:nvSpPr>
          <p:cNvPr id="6" name="Google Shape;366;p15">
            <a:extLst>
              <a:ext uri="{FF2B5EF4-FFF2-40B4-BE49-F238E27FC236}">
                <a16:creationId xmlns:a16="http://schemas.microsoft.com/office/drawing/2014/main" id="{61092F23-55D9-49AA-9AA9-18D6B7933262}"/>
              </a:ext>
            </a:extLst>
          </p:cNvPr>
          <p:cNvSpPr txBox="1">
            <a:spLocks noGrp="1"/>
          </p:cNvSpPr>
          <p:nvPr>
            <p:ph type="body" idx="1"/>
          </p:nvPr>
        </p:nvSpPr>
        <p:spPr>
          <a:xfrm>
            <a:off x="1462693" y="1537175"/>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sp>
        <p:nvSpPr>
          <p:cNvPr id="7" name="Speech Bubble: Oval 6">
            <a:extLst>
              <a:ext uri="{FF2B5EF4-FFF2-40B4-BE49-F238E27FC236}">
                <a16:creationId xmlns:a16="http://schemas.microsoft.com/office/drawing/2014/main" id="{9FF0F544-FCB6-4514-A5DC-8C4F2278A3F8}"/>
              </a:ext>
            </a:extLst>
          </p:cNvPr>
          <p:cNvSpPr/>
          <p:nvPr/>
        </p:nvSpPr>
        <p:spPr>
          <a:xfrm rot="19448867" flipH="1">
            <a:off x="1836046" y="1368290"/>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8A8586CA-419C-42AC-ACA4-04043F34EAA7}"/>
              </a:ext>
            </a:extLst>
          </p:cNvPr>
          <p:cNvPicPr>
            <a:picLocks noChangeAspect="1"/>
          </p:cNvPicPr>
          <p:nvPr/>
        </p:nvPicPr>
        <p:blipFill>
          <a:blip r:embed="rId3"/>
          <a:stretch>
            <a:fillRect/>
          </a:stretch>
        </p:blipFill>
        <p:spPr>
          <a:xfrm>
            <a:off x="4178669" y="1131755"/>
            <a:ext cx="4861981" cy="3886537"/>
          </a:xfrm>
          <a:prstGeom prst="rect">
            <a:avLst/>
          </a:prstGeom>
        </p:spPr>
      </p:pic>
      <p:sp>
        <p:nvSpPr>
          <p:cNvPr id="10" name="Google Shape;366;p15">
            <a:extLst>
              <a:ext uri="{FF2B5EF4-FFF2-40B4-BE49-F238E27FC236}">
                <a16:creationId xmlns:a16="http://schemas.microsoft.com/office/drawing/2014/main" id="{1682EDDB-FEF9-47E1-8567-9D4928E3B1E4}"/>
              </a:ext>
            </a:extLst>
          </p:cNvPr>
          <p:cNvSpPr txBox="1">
            <a:spLocks/>
          </p:cNvSpPr>
          <p:nvPr/>
        </p:nvSpPr>
        <p:spPr>
          <a:xfrm>
            <a:off x="1585188" y="-65730"/>
            <a:ext cx="7455461"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spTree>
    <p:extLst>
      <p:ext uri="{BB962C8B-B14F-4D97-AF65-F5344CB8AC3E}">
        <p14:creationId xmlns:p14="http://schemas.microsoft.com/office/powerpoint/2010/main" val="118168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sp>
        <p:nvSpPr>
          <p:cNvPr id="8" name="Google Shape;366;p15">
            <a:extLst>
              <a:ext uri="{FF2B5EF4-FFF2-40B4-BE49-F238E27FC236}">
                <a16:creationId xmlns:a16="http://schemas.microsoft.com/office/drawing/2014/main" id="{BFCF4270-6F26-4418-B288-7DA6BA089B88}"/>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RunAfterStart.java</a:t>
            </a:r>
          </a:p>
        </p:txBody>
      </p:sp>
      <p:sp>
        <p:nvSpPr>
          <p:cNvPr id="9" name="Speech Bubble: Oval 8">
            <a:extLst>
              <a:ext uri="{FF2B5EF4-FFF2-40B4-BE49-F238E27FC236}">
                <a16:creationId xmlns:a16="http://schemas.microsoft.com/office/drawing/2014/main" id="{47D12D0C-56F3-4FDF-B3C1-3DD71AA11844}"/>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4D1D31D1-AB49-49C9-91BE-56D92FAB1DF6}"/>
              </a:ext>
            </a:extLst>
          </p:cNvPr>
          <p:cNvPicPr>
            <a:picLocks noChangeAspect="1"/>
          </p:cNvPicPr>
          <p:nvPr/>
        </p:nvPicPr>
        <p:blipFill>
          <a:blip r:embed="rId3"/>
          <a:stretch>
            <a:fillRect/>
          </a:stretch>
        </p:blipFill>
        <p:spPr>
          <a:xfrm>
            <a:off x="3687703" y="2701421"/>
            <a:ext cx="4618120" cy="1950889"/>
          </a:xfrm>
          <a:prstGeom prst="rect">
            <a:avLst/>
          </a:prstGeom>
        </p:spPr>
      </p:pic>
    </p:spTree>
    <p:extLst>
      <p:ext uri="{BB962C8B-B14F-4D97-AF65-F5344CB8AC3E}">
        <p14:creationId xmlns:p14="http://schemas.microsoft.com/office/powerpoint/2010/main" val="111682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10" name="Google Shape;366;p15">
            <a:extLst>
              <a:ext uri="{FF2B5EF4-FFF2-40B4-BE49-F238E27FC236}">
                <a16:creationId xmlns:a16="http://schemas.microsoft.com/office/drawing/2014/main" id="{1682EDDB-FEF9-47E1-8567-9D4928E3B1E4}"/>
              </a:ext>
            </a:extLst>
          </p:cNvPr>
          <p:cNvSpPr txBox="1">
            <a:spLocks/>
          </p:cNvSpPr>
          <p:nvPr/>
        </p:nvSpPr>
        <p:spPr>
          <a:xfrm>
            <a:off x="1585188" y="-65730"/>
            <a:ext cx="7455461"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pic>
        <p:nvPicPr>
          <p:cNvPr id="4" name="Picture 3">
            <a:extLst>
              <a:ext uri="{FF2B5EF4-FFF2-40B4-BE49-F238E27FC236}">
                <a16:creationId xmlns:a16="http://schemas.microsoft.com/office/drawing/2014/main" id="{5329CB4C-B0B2-45F0-B42A-21E0FC33B994}"/>
              </a:ext>
            </a:extLst>
          </p:cNvPr>
          <p:cNvPicPr>
            <a:picLocks noChangeAspect="1"/>
          </p:cNvPicPr>
          <p:nvPr/>
        </p:nvPicPr>
        <p:blipFill>
          <a:blip r:embed="rId3"/>
          <a:stretch>
            <a:fillRect/>
          </a:stretch>
        </p:blipFill>
        <p:spPr>
          <a:xfrm>
            <a:off x="3306079" y="1221692"/>
            <a:ext cx="5784081" cy="3848433"/>
          </a:xfrm>
          <a:prstGeom prst="rect">
            <a:avLst/>
          </a:prstGeom>
        </p:spPr>
      </p:pic>
      <p:sp>
        <p:nvSpPr>
          <p:cNvPr id="9" name="Google Shape;366;p15">
            <a:extLst>
              <a:ext uri="{FF2B5EF4-FFF2-40B4-BE49-F238E27FC236}">
                <a16:creationId xmlns:a16="http://schemas.microsoft.com/office/drawing/2014/main" id="{68EC8E2F-2E0C-4E8A-B613-FA15257A5E2B}"/>
              </a:ext>
            </a:extLst>
          </p:cNvPr>
          <p:cNvSpPr txBox="1">
            <a:spLocks noGrp="1"/>
          </p:cNvSpPr>
          <p:nvPr>
            <p:ph type="body" idx="1"/>
          </p:nvPr>
        </p:nvSpPr>
        <p:spPr>
          <a:xfrm>
            <a:off x="932542" y="1215141"/>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11" name="Speech Bubble: Oval 10">
            <a:extLst>
              <a:ext uri="{FF2B5EF4-FFF2-40B4-BE49-F238E27FC236}">
                <a16:creationId xmlns:a16="http://schemas.microsoft.com/office/drawing/2014/main" id="{1FEA8A78-E894-4513-8547-72DE926ACA90}"/>
              </a:ext>
            </a:extLst>
          </p:cNvPr>
          <p:cNvSpPr/>
          <p:nvPr/>
        </p:nvSpPr>
        <p:spPr>
          <a:xfrm rot="19906012" flipH="1">
            <a:off x="1378446" y="1013871"/>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37822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2" name="Picture 1">
            <a:extLst>
              <a:ext uri="{FF2B5EF4-FFF2-40B4-BE49-F238E27FC236}">
                <a16:creationId xmlns:a16="http://schemas.microsoft.com/office/drawing/2014/main" id="{F486AF00-E2A2-4860-A21D-CD288BE0AD64}"/>
              </a:ext>
            </a:extLst>
          </p:cNvPr>
          <p:cNvPicPr>
            <a:picLocks noChangeAspect="1"/>
          </p:cNvPicPr>
          <p:nvPr/>
        </p:nvPicPr>
        <p:blipFill>
          <a:blip r:embed="rId3"/>
          <a:stretch>
            <a:fillRect/>
          </a:stretch>
        </p:blipFill>
        <p:spPr>
          <a:xfrm>
            <a:off x="2377728" y="2255406"/>
            <a:ext cx="5593565" cy="1325995"/>
          </a:xfrm>
          <a:prstGeom prst="rect">
            <a:avLst/>
          </a:prstGeom>
        </p:spPr>
      </p:pic>
    </p:spTree>
    <p:extLst>
      <p:ext uri="{BB962C8B-B14F-4D97-AF65-F5344CB8AC3E}">
        <p14:creationId xmlns:p14="http://schemas.microsoft.com/office/powerpoint/2010/main" val="21348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63795" y="1241961"/>
            <a:ext cx="5469618" cy="1706802"/>
          </a:xfrm>
          <a:prstGeom prst="rect">
            <a:avLst/>
          </a:prstGeom>
        </p:spPr>
        <p:txBody>
          <a:bodyPr spcFirstLastPara="1" wrap="square" lIns="91425" tIns="91425" rIns="91425" bIns="91425" anchor="ctr" anchorCtr="0">
            <a:noAutofit/>
          </a:bodyPr>
          <a:lstStyle/>
          <a:p>
            <a:pPr marL="0" indent="0">
              <a:buNone/>
            </a:pPr>
            <a:r>
              <a:rPr lang="en-IN" sz="2000" dirty="0">
                <a:solidFill>
                  <a:schemeClr val="tx1"/>
                </a:solidFill>
              </a:rPr>
              <a:t>@</a:t>
            </a:r>
            <a:r>
              <a:rPr lang="en-IN" sz="2000" dirty="0">
                <a:solidFill>
                  <a:schemeClr val="accent6">
                    <a:lumMod val="75000"/>
                  </a:schemeClr>
                </a:solidFill>
              </a:rPr>
              <a:t>Target</a:t>
            </a:r>
            <a:r>
              <a:rPr lang="en-IN" sz="2000" dirty="0">
                <a:solidFill>
                  <a:schemeClr val="tx1"/>
                </a:solidFill>
              </a:rPr>
              <a:t>(</a:t>
            </a:r>
            <a:r>
              <a:rPr lang="en-IN" sz="2000" dirty="0" err="1">
                <a:solidFill>
                  <a:schemeClr val="accent6">
                    <a:lumMod val="75000"/>
                  </a:schemeClr>
                </a:solidFill>
              </a:rPr>
              <a:t>ElementType</a:t>
            </a:r>
            <a:r>
              <a:rPr lang="en-IN" sz="2000" dirty="0" err="1">
                <a:solidFill>
                  <a:schemeClr val="tx1"/>
                </a:solidFill>
              </a:rPr>
              <a:t>.TYPE</a:t>
            </a:r>
            <a:r>
              <a:rPr lang="en-IN" sz="2000" dirty="0">
                <a:solidFill>
                  <a:schemeClr val="tx1"/>
                </a:solidFill>
              </a:rPr>
              <a:t>)</a:t>
            </a:r>
          </a:p>
          <a:p>
            <a:pPr marL="0" indent="0">
              <a:buNone/>
            </a:pPr>
            <a:r>
              <a:rPr lang="en-IN" sz="2000" dirty="0">
                <a:solidFill>
                  <a:schemeClr val="tx1"/>
                </a:solidFill>
              </a:rPr>
              <a:t>@</a:t>
            </a:r>
            <a:r>
              <a:rPr lang="en-IN" sz="2000" dirty="0">
                <a:solidFill>
                  <a:schemeClr val="accent6">
                    <a:lumMod val="75000"/>
                  </a:schemeClr>
                </a:solidFill>
              </a:rPr>
              <a:t>Retention</a:t>
            </a:r>
            <a:r>
              <a:rPr lang="en-IN" sz="2000" dirty="0">
                <a:solidFill>
                  <a:schemeClr val="tx1"/>
                </a:solidFill>
              </a:rPr>
              <a:t>(</a:t>
            </a:r>
            <a:r>
              <a:rPr lang="en-IN" sz="2000" dirty="0" err="1">
                <a:solidFill>
                  <a:schemeClr val="accent6">
                    <a:lumMod val="75000"/>
                  </a:schemeClr>
                </a:solidFill>
              </a:rPr>
              <a:t>RetentionPolicy</a:t>
            </a:r>
            <a:r>
              <a:rPr lang="en-IN" sz="2000" dirty="0" err="1">
                <a:solidFill>
                  <a:schemeClr val="tx1"/>
                </a:solidFill>
              </a:rPr>
              <a:t>.RUNTIME</a:t>
            </a:r>
            <a:r>
              <a:rPr lang="en-IN" sz="2000" dirty="0">
                <a:solidFill>
                  <a:schemeClr val="tx1"/>
                </a:solidFill>
              </a:rPr>
              <a:t>)</a:t>
            </a:r>
          </a:p>
          <a:p>
            <a:pPr marL="0" indent="0">
              <a:buNone/>
            </a:pPr>
            <a:r>
              <a:rPr lang="en-IN" sz="2000" dirty="0">
                <a:solidFill>
                  <a:schemeClr val="tx1"/>
                </a:solidFill>
              </a:rPr>
              <a:t>public @interface </a:t>
            </a:r>
            <a:r>
              <a:rPr lang="en-IN" sz="2000" dirty="0" err="1">
                <a:solidFill>
                  <a:schemeClr val="accent6">
                    <a:lumMod val="75000"/>
                  </a:schemeClr>
                </a:solidFill>
              </a:rPr>
              <a:t>RunAfterStart</a:t>
            </a:r>
            <a:r>
              <a:rPr lang="en-IN" sz="2000" dirty="0">
                <a:solidFill>
                  <a:schemeClr val="tx1"/>
                </a:solidFill>
              </a:rPr>
              <a:t> {</a:t>
            </a:r>
          </a:p>
          <a:p>
            <a:pPr marL="0" indent="0">
              <a:buNone/>
            </a:pPr>
            <a:r>
              <a:rPr lang="en-IN" sz="2000" dirty="0">
                <a:solidFill>
                  <a:schemeClr val="tx1"/>
                </a:solidFill>
              </a:rPr>
              <a:t>	int times() </a:t>
            </a:r>
            <a:r>
              <a:rPr lang="en-IN" sz="2000" dirty="0">
                <a:solidFill>
                  <a:srgbClr val="FFC000"/>
                </a:solidFill>
              </a:rPr>
              <a:t>default</a:t>
            </a:r>
            <a:r>
              <a:rPr lang="en-IN" sz="2000" dirty="0">
                <a:solidFill>
                  <a:schemeClr val="tx1"/>
                </a:solidFill>
              </a:rPr>
              <a:t> 1;</a:t>
            </a:r>
          </a:p>
          <a:p>
            <a:pPr marL="0" indent="0">
              <a:buNone/>
            </a:pPr>
            <a:r>
              <a:rPr lang="en-IN" sz="20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Default Value</a:t>
            </a:r>
          </a:p>
        </p:txBody>
      </p:sp>
      <p:sp>
        <p:nvSpPr>
          <p:cNvPr id="5" name="Google Shape;366;p15">
            <a:extLst>
              <a:ext uri="{FF2B5EF4-FFF2-40B4-BE49-F238E27FC236}">
                <a16:creationId xmlns:a16="http://schemas.microsoft.com/office/drawing/2014/main" id="{7FF62C37-E85C-40C0-9B62-79AD8565DD0C}"/>
              </a:ext>
            </a:extLst>
          </p:cNvPr>
          <p:cNvSpPr txBox="1">
            <a:spLocks/>
          </p:cNvSpPr>
          <p:nvPr/>
        </p:nvSpPr>
        <p:spPr>
          <a:xfrm>
            <a:off x="1892402" y="3078723"/>
            <a:ext cx="7284242" cy="17068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sz="2000" dirty="0">
                <a:solidFill>
                  <a:schemeClr val="tx1"/>
                </a:solidFill>
              </a:rPr>
              <a:t>Without default value, annotation force us to pass the number of argument equal to number of methods. In case of default value, even if don’t pass the argument it will use the default one.</a:t>
            </a:r>
            <a:endParaRPr lang="en-IN" sz="2000" dirty="0">
              <a:solidFill>
                <a:schemeClr val="tx1"/>
              </a:solidFill>
            </a:endParaRPr>
          </a:p>
        </p:txBody>
      </p:sp>
    </p:spTree>
    <p:extLst>
      <p:ext uri="{BB962C8B-B14F-4D97-AF65-F5344CB8AC3E}">
        <p14:creationId xmlns:p14="http://schemas.microsoft.com/office/powerpoint/2010/main" val="352341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197935"/>
            <a:ext cx="6571306" cy="1054728"/>
          </a:xfrm>
          <a:prstGeom prst="rect">
            <a:avLst/>
          </a:prstGeom>
        </p:spPr>
        <p:txBody>
          <a:bodyPr spcFirstLastPara="1" wrap="square" lIns="91425" tIns="91425" rIns="91425" bIns="91425" anchor="ctr" anchorCtr="0">
            <a:noAutofit/>
          </a:bodyPr>
          <a:lstStyle/>
          <a:p>
            <a:pPr marL="76200" indent="0">
              <a:buNone/>
            </a:pPr>
            <a:r>
              <a:rPr lang="en-US" dirty="0"/>
              <a:t>An annotation that has more than one method, is called 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a:t>
            </a:r>
          </a:p>
        </p:txBody>
      </p:sp>
      <p:sp>
        <p:nvSpPr>
          <p:cNvPr id="5" name="Google Shape;366;p15">
            <a:extLst>
              <a:ext uri="{FF2B5EF4-FFF2-40B4-BE49-F238E27FC236}">
                <a16:creationId xmlns:a16="http://schemas.microsoft.com/office/drawing/2014/main" id="{05B04B7F-9CC4-4117-858F-7C7DF6D3B396}"/>
              </a:ext>
            </a:extLst>
          </p:cNvPr>
          <p:cNvSpPr txBox="1">
            <a:spLocks/>
          </p:cNvSpPr>
          <p:nvPr/>
        </p:nvSpPr>
        <p:spPr>
          <a:xfrm>
            <a:off x="2044056" y="2304386"/>
            <a:ext cx="6571306" cy="2658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sz="2000" b="1" dirty="0"/>
              <a:t>@interface</a:t>
            </a:r>
            <a:r>
              <a:rPr lang="en-IN" sz="2000" dirty="0"/>
              <a:t> </a:t>
            </a:r>
            <a:r>
              <a:rPr lang="en-IN" sz="2000" dirty="0" err="1">
                <a:solidFill>
                  <a:schemeClr val="accent6">
                    <a:lumMod val="75000"/>
                  </a:schemeClr>
                </a:solidFill>
              </a:rPr>
              <a:t>MyAnnotation</a:t>
            </a:r>
            <a:r>
              <a:rPr lang="en-IN" sz="2000" dirty="0"/>
              <a:t>{  </a:t>
            </a:r>
          </a:p>
          <a:p>
            <a:pPr marL="76200" indent="0">
              <a:buNone/>
            </a:pPr>
            <a:r>
              <a:rPr lang="en-IN" sz="2000" b="1" dirty="0"/>
              <a:t>	</a:t>
            </a:r>
            <a:r>
              <a:rPr lang="en-IN" sz="2000" dirty="0"/>
              <a:t>int value1();  </a:t>
            </a:r>
          </a:p>
          <a:p>
            <a:pPr marL="76200" indent="0">
              <a:buNone/>
            </a:pPr>
            <a:r>
              <a:rPr lang="en-IN" sz="2000" dirty="0"/>
              <a:t>	String value2();  </a:t>
            </a:r>
          </a:p>
          <a:p>
            <a:pPr marL="76200" indent="0">
              <a:buNone/>
            </a:pPr>
            <a:r>
              <a:rPr lang="en-IN" sz="2000" dirty="0"/>
              <a:t>	String value3();  </a:t>
            </a:r>
          </a:p>
          <a:p>
            <a:pPr marL="76200" indent="0">
              <a:buNone/>
            </a:pPr>
            <a:r>
              <a:rPr lang="en-IN" sz="2000" dirty="0"/>
              <a:t>}  </a:t>
            </a:r>
          </a:p>
          <a:p>
            <a:pPr marL="76200" indent="0">
              <a:buFont typeface="Nixie One"/>
              <a:buNone/>
            </a:pPr>
            <a:endParaRPr lang="en-US" sz="2000" dirty="0"/>
          </a:p>
        </p:txBody>
      </p:sp>
    </p:spTree>
    <p:extLst>
      <p:ext uri="{BB962C8B-B14F-4D97-AF65-F5344CB8AC3E}">
        <p14:creationId xmlns:p14="http://schemas.microsoft.com/office/powerpoint/2010/main" val="367936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778338"/>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1732700" y="1695632"/>
            <a:ext cx="4944300" cy="16599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IN" sz="2400" dirty="0">
                <a:latin typeface="Nixie One"/>
              </a:rPr>
              <a:t>Marker interface doesn’t contain any method or field. They have empty body.</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0CC32A0E-4DF7-4D24-8450-9EFB961EE623}"/>
              </a:ext>
            </a:extLst>
          </p:cNvPr>
          <p:cNvPicPr>
            <a:picLocks noChangeAspect="1"/>
          </p:cNvPicPr>
          <p:nvPr/>
        </p:nvPicPr>
        <p:blipFill>
          <a:blip r:embed="rId3"/>
          <a:stretch>
            <a:fillRect/>
          </a:stretch>
        </p:blipFill>
        <p:spPr>
          <a:xfrm>
            <a:off x="2667066" y="3222063"/>
            <a:ext cx="2560542" cy="114309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sp>
        <p:nvSpPr>
          <p:cNvPr id="5" name="Google Shape;366;p15">
            <a:extLst>
              <a:ext uri="{FF2B5EF4-FFF2-40B4-BE49-F238E27FC236}">
                <a16:creationId xmlns:a16="http://schemas.microsoft.com/office/drawing/2014/main" id="{8D1F53DC-A720-4166-8383-4E38E534A283}"/>
              </a:ext>
            </a:extLst>
          </p:cNvPr>
          <p:cNvSpPr txBox="1">
            <a:spLocks noGrp="1"/>
          </p:cNvSpPr>
          <p:nvPr>
            <p:ph type="body" idx="1"/>
          </p:nvPr>
        </p:nvSpPr>
        <p:spPr>
          <a:xfrm>
            <a:off x="1462693" y="1537175"/>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pic>
        <p:nvPicPr>
          <p:cNvPr id="8" name="Picture 7">
            <a:extLst>
              <a:ext uri="{FF2B5EF4-FFF2-40B4-BE49-F238E27FC236}">
                <a16:creationId xmlns:a16="http://schemas.microsoft.com/office/drawing/2014/main" id="{21C60F8B-4F0D-45BD-A4E8-5A8BED928970}"/>
              </a:ext>
            </a:extLst>
          </p:cNvPr>
          <p:cNvPicPr>
            <a:picLocks noChangeAspect="1"/>
          </p:cNvPicPr>
          <p:nvPr/>
        </p:nvPicPr>
        <p:blipFill>
          <a:blip r:embed="rId3"/>
          <a:stretch>
            <a:fillRect/>
          </a:stretch>
        </p:blipFill>
        <p:spPr>
          <a:xfrm>
            <a:off x="3985280" y="1391979"/>
            <a:ext cx="5034645" cy="3571167"/>
          </a:xfrm>
          <a:prstGeom prst="rect">
            <a:avLst/>
          </a:prstGeom>
        </p:spPr>
      </p:pic>
      <p:sp>
        <p:nvSpPr>
          <p:cNvPr id="6" name="Speech Bubble: Oval 5">
            <a:extLst>
              <a:ext uri="{FF2B5EF4-FFF2-40B4-BE49-F238E27FC236}">
                <a16:creationId xmlns:a16="http://schemas.microsoft.com/office/drawing/2014/main" id="{64C2576C-2121-464A-807A-1EC2197AD12A}"/>
              </a:ext>
            </a:extLst>
          </p:cNvPr>
          <p:cNvSpPr/>
          <p:nvPr/>
        </p:nvSpPr>
        <p:spPr>
          <a:xfrm rot="19448867" flipH="1">
            <a:off x="1836046" y="1368290"/>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20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pic>
        <p:nvPicPr>
          <p:cNvPr id="6" name="Picture 5">
            <a:extLst>
              <a:ext uri="{FF2B5EF4-FFF2-40B4-BE49-F238E27FC236}">
                <a16:creationId xmlns:a16="http://schemas.microsoft.com/office/drawing/2014/main" id="{0BC354F3-49BE-4502-9B94-28A9ECDB24E3}"/>
              </a:ext>
            </a:extLst>
          </p:cNvPr>
          <p:cNvPicPr>
            <a:picLocks noChangeAspect="1"/>
          </p:cNvPicPr>
          <p:nvPr/>
        </p:nvPicPr>
        <p:blipFill>
          <a:blip r:embed="rId3"/>
          <a:stretch>
            <a:fillRect/>
          </a:stretch>
        </p:blipFill>
        <p:spPr>
          <a:xfrm>
            <a:off x="3874662" y="2498910"/>
            <a:ext cx="4541914" cy="2187130"/>
          </a:xfrm>
          <a:prstGeom prst="rect">
            <a:avLst/>
          </a:prstGeom>
        </p:spPr>
      </p:pic>
      <p:sp>
        <p:nvSpPr>
          <p:cNvPr id="9" name="Google Shape;366;p15">
            <a:extLst>
              <a:ext uri="{FF2B5EF4-FFF2-40B4-BE49-F238E27FC236}">
                <a16:creationId xmlns:a16="http://schemas.microsoft.com/office/drawing/2014/main" id="{0FF335E6-10EC-46AE-A2DF-694D33612DCB}"/>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RunAfterStart.java</a:t>
            </a:r>
          </a:p>
        </p:txBody>
      </p:sp>
      <p:sp>
        <p:nvSpPr>
          <p:cNvPr id="10" name="Speech Bubble: Oval 9">
            <a:extLst>
              <a:ext uri="{FF2B5EF4-FFF2-40B4-BE49-F238E27FC236}">
                <a16:creationId xmlns:a16="http://schemas.microsoft.com/office/drawing/2014/main" id="{5D64BC15-5333-4D44-8A05-2D8669D86F3E}"/>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4717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pic>
        <p:nvPicPr>
          <p:cNvPr id="2" name="Picture 1">
            <a:extLst>
              <a:ext uri="{FF2B5EF4-FFF2-40B4-BE49-F238E27FC236}">
                <a16:creationId xmlns:a16="http://schemas.microsoft.com/office/drawing/2014/main" id="{2910D9A3-97D5-4A3E-9720-683907B64768}"/>
              </a:ext>
            </a:extLst>
          </p:cNvPr>
          <p:cNvPicPr>
            <a:picLocks noChangeAspect="1"/>
          </p:cNvPicPr>
          <p:nvPr/>
        </p:nvPicPr>
        <p:blipFill>
          <a:blip r:embed="rId3"/>
          <a:stretch>
            <a:fillRect/>
          </a:stretch>
        </p:blipFill>
        <p:spPr>
          <a:xfrm>
            <a:off x="3962400" y="1291155"/>
            <a:ext cx="5085625" cy="3770608"/>
          </a:xfrm>
          <a:prstGeom prst="rect">
            <a:avLst/>
          </a:prstGeom>
        </p:spPr>
      </p:pic>
      <p:sp>
        <p:nvSpPr>
          <p:cNvPr id="5" name="Google Shape;366;p15">
            <a:extLst>
              <a:ext uri="{FF2B5EF4-FFF2-40B4-BE49-F238E27FC236}">
                <a16:creationId xmlns:a16="http://schemas.microsoft.com/office/drawing/2014/main" id="{7C8ECD5C-A414-4CE3-8957-028663DDC6FC}"/>
              </a:ext>
            </a:extLst>
          </p:cNvPr>
          <p:cNvSpPr txBox="1">
            <a:spLocks noGrp="1"/>
          </p:cNvSpPr>
          <p:nvPr>
            <p:ph type="body" idx="1"/>
          </p:nvPr>
        </p:nvSpPr>
        <p:spPr>
          <a:xfrm>
            <a:off x="1152282" y="1427792"/>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6" name="Speech Bubble: Oval 5">
            <a:extLst>
              <a:ext uri="{FF2B5EF4-FFF2-40B4-BE49-F238E27FC236}">
                <a16:creationId xmlns:a16="http://schemas.microsoft.com/office/drawing/2014/main" id="{0061E63A-950A-4FDD-A89A-EECDD02714C4}"/>
              </a:ext>
            </a:extLst>
          </p:cNvPr>
          <p:cNvSpPr/>
          <p:nvPr/>
        </p:nvSpPr>
        <p:spPr>
          <a:xfrm rot="19906012" flipH="1">
            <a:off x="1598186" y="1226522"/>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24297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3" name="Picture 2">
            <a:extLst>
              <a:ext uri="{FF2B5EF4-FFF2-40B4-BE49-F238E27FC236}">
                <a16:creationId xmlns:a16="http://schemas.microsoft.com/office/drawing/2014/main" id="{9E5E73C9-272E-4A54-B08E-D3F5A2ECCC47}"/>
              </a:ext>
            </a:extLst>
          </p:cNvPr>
          <p:cNvPicPr>
            <a:picLocks noChangeAspect="1"/>
          </p:cNvPicPr>
          <p:nvPr/>
        </p:nvPicPr>
        <p:blipFill>
          <a:blip r:embed="rId3"/>
          <a:stretch>
            <a:fillRect/>
          </a:stretch>
        </p:blipFill>
        <p:spPr>
          <a:xfrm>
            <a:off x="2442478" y="2289396"/>
            <a:ext cx="6073666" cy="1386960"/>
          </a:xfrm>
          <a:prstGeom prst="rect">
            <a:avLst/>
          </a:prstGeom>
        </p:spPr>
      </p:pic>
    </p:spTree>
    <p:extLst>
      <p:ext uri="{BB962C8B-B14F-4D97-AF65-F5344CB8AC3E}">
        <p14:creationId xmlns:p14="http://schemas.microsoft.com/office/powerpoint/2010/main" val="117686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1359585"/>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981276" y="2571750"/>
            <a:ext cx="5511063" cy="1659900"/>
          </a:xfrm>
          <a:prstGeom prst="rect">
            <a:avLst/>
          </a:prstGeom>
        </p:spPr>
        <p:txBody>
          <a:bodyPr spcFirstLastPara="1" wrap="square" lIns="91425" tIns="91425" rIns="91425" bIns="91425" anchor="t" anchorCtr="0">
            <a:noAutofit/>
          </a:bodyPr>
          <a:lstStyle/>
          <a:p>
            <a:pPr marL="139700" indent="0">
              <a:buNone/>
            </a:pPr>
            <a:r>
              <a:rPr lang="en-IN" sz="2400" dirty="0">
                <a:latin typeface="Nixie One"/>
              </a:rPr>
              <a:t>How Marker Interface can benefit for us ?</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053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22650" y="1742699"/>
            <a:ext cx="6571306" cy="1179094"/>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Marker Interface can only be beneficial when you need of marking or need to define metadata about a class.</a:t>
            </a:r>
          </a:p>
          <a:p>
            <a:pPr marL="0" indent="0">
              <a:buNone/>
            </a:pPr>
            <a:endParaRPr lang="en-IN" dirty="0">
              <a:solidFill>
                <a:schemeClr val="tx1"/>
              </a:solidFill>
            </a:endParaRPr>
          </a:p>
          <a:p>
            <a:pPr marL="0" indent="0">
              <a:buNone/>
            </a:pPr>
            <a:r>
              <a:rPr lang="en-IN" dirty="0">
                <a:solidFill>
                  <a:srgbClr val="FF6699"/>
                </a:solidFill>
              </a:rPr>
              <a:t>Let’s take a scenario !</a:t>
            </a:r>
          </a:p>
          <a:p>
            <a:pPr marL="0" indent="0">
              <a:buNone/>
            </a:pPr>
            <a:r>
              <a:rPr lang="en-IN" dirty="0">
                <a:solidFill>
                  <a:schemeClr val="tx1"/>
                </a:solidFill>
              </a:rPr>
              <a:t>Out of multiple classes objects how will you manage that which class needs to be process first ? How will you handle this situation ?</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48501" y="68989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 What is the logic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3" name="Thought Bubble: Cloud 2">
            <a:extLst>
              <a:ext uri="{FF2B5EF4-FFF2-40B4-BE49-F238E27FC236}">
                <a16:creationId xmlns:a16="http://schemas.microsoft.com/office/drawing/2014/main" id="{003C1BDB-B260-43B1-996F-F0A9057CA2B3}"/>
              </a:ext>
            </a:extLst>
          </p:cNvPr>
          <p:cNvSpPr/>
          <p:nvPr/>
        </p:nvSpPr>
        <p:spPr>
          <a:xfrm>
            <a:off x="5748669" y="198476"/>
            <a:ext cx="3331535" cy="1722474"/>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27DFA08-A9E9-4F50-A8C2-905DF30BDCF9}"/>
              </a:ext>
            </a:extLst>
          </p:cNvPr>
          <p:cNvSpPr/>
          <p:nvPr/>
        </p:nvSpPr>
        <p:spPr>
          <a:xfrm>
            <a:off x="5880224" y="567177"/>
            <a:ext cx="2947923" cy="1077218"/>
          </a:xfrm>
          <a:prstGeom prst="rect">
            <a:avLst/>
          </a:prstGeom>
        </p:spPr>
        <p:txBody>
          <a:bodyPr wrap="square">
            <a:spAutoFit/>
          </a:bodyPr>
          <a:lstStyle/>
          <a:p>
            <a:pPr algn="ctr"/>
            <a:r>
              <a:rPr lang="en-US" sz="1600" dirty="0">
                <a:solidFill>
                  <a:schemeClr val="tx1">
                    <a:lumMod val="65000"/>
                  </a:schemeClr>
                </a:solidFill>
              </a:rPr>
              <a:t>This method is returning the</a:t>
            </a:r>
          </a:p>
          <a:p>
            <a:pPr algn="ctr"/>
            <a:r>
              <a:rPr lang="en-US" sz="1600" dirty="0" err="1">
                <a:solidFill>
                  <a:schemeClr val="tx1">
                    <a:lumMod val="65000"/>
                  </a:schemeClr>
                </a:solidFill>
              </a:rPr>
              <a:t>ArrayList</a:t>
            </a:r>
            <a:r>
              <a:rPr lang="en-US" sz="1600" dirty="0">
                <a:solidFill>
                  <a:schemeClr val="tx1">
                    <a:lumMod val="65000"/>
                  </a:schemeClr>
                </a:solidFill>
              </a:rPr>
              <a:t> of object of </a:t>
            </a:r>
            <a:r>
              <a:rPr lang="en-US" sz="1600" dirty="0" err="1">
                <a:solidFill>
                  <a:schemeClr val="tx2">
                    <a:lumMod val="40000"/>
                    <a:lumOff val="60000"/>
                  </a:schemeClr>
                </a:solidFill>
              </a:rPr>
              <a:t>JobWork</a:t>
            </a:r>
            <a:r>
              <a:rPr lang="en-US" sz="1600" dirty="0">
                <a:solidFill>
                  <a:schemeClr val="tx1">
                    <a:lumMod val="65000"/>
                  </a:schemeClr>
                </a:solidFill>
              </a:rPr>
              <a:t>, </a:t>
            </a:r>
            <a:r>
              <a:rPr lang="en-US" sz="1600" dirty="0" err="1">
                <a:solidFill>
                  <a:schemeClr val="tx2">
                    <a:lumMod val="40000"/>
                    <a:lumOff val="60000"/>
                  </a:schemeClr>
                </a:solidFill>
              </a:rPr>
              <a:t>HomeWork</a:t>
            </a:r>
            <a:endParaRPr lang="en-US" sz="1600" dirty="0">
              <a:solidFill>
                <a:schemeClr val="tx2">
                  <a:lumMod val="40000"/>
                  <a:lumOff val="60000"/>
                </a:schemeClr>
              </a:solidFill>
            </a:endParaRPr>
          </a:p>
          <a:p>
            <a:pPr algn="ctr"/>
            <a:r>
              <a:rPr lang="en-US" sz="1600" dirty="0">
                <a:solidFill>
                  <a:schemeClr val="tx1">
                    <a:lumMod val="65000"/>
                  </a:schemeClr>
                </a:solidFill>
              </a:rPr>
              <a:t>and similar classes</a:t>
            </a:r>
          </a:p>
        </p:txBody>
      </p:sp>
    </p:spTree>
    <p:extLst>
      <p:ext uri="{BB962C8B-B14F-4D97-AF65-F5344CB8AC3E}">
        <p14:creationId xmlns:p14="http://schemas.microsoft.com/office/powerpoint/2010/main" val="266117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21443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interface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implements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if(obj </a:t>
            </a:r>
            <a:r>
              <a:rPr lang="en-US" dirty="0" err="1">
                <a:solidFill>
                  <a:schemeClr val="tx1"/>
                </a:solidFill>
                <a:latin typeface="Nixie One"/>
              </a:rPr>
              <a:t>instanceof</a:t>
            </a:r>
            <a:r>
              <a:rPr lang="en-US" dirty="0">
                <a:solidFill>
                  <a:schemeClr val="tx1"/>
                </a:solidFill>
                <a:latin typeface="Nixie One"/>
              </a:rPr>
              <a:t> </a:t>
            </a:r>
            <a:r>
              <a:rPr lang="en-US" dirty="0">
                <a:solidFill>
                  <a:schemeClr val="accent6">
                    <a:lumMod val="75000"/>
                  </a:schemeClr>
                </a:solidFill>
                <a:latin typeface="Nixie One"/>
              </a:rPr>
              <a:t>Urgent</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System</a:t>
            </a:r>
            <a:r>
              <a:rPr lang="en-US" dirty="0" err="1">
                <a:solidFill>
                  <a:schemeClr val="tx1"/>
                </a:solidFill>
                <a:latin typeface="Nixie One"/>
              </a:rPr>
              <a:t>.out.println</a:t>
            </a:r>
            <a:r>
              <a:rPr lang="en-US" dirty="0">
                <a:solidFill>
                  <a:schemeClr val="tx1"/>
                </a:solidFill>
                <a:latin typeface="Nixie One"/>
              </a:rPr>
              <a:t>(obj);</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12557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solidFill>
                  <a:schemeClr val="tx1"/>
                </a:solidFill>
              </a:rPr>
              <a:t>In earlier versions of Java, </a:t>
            </a:r>
            <a:r>
              <a:rPr lang="en-US" u="sng" dirty="0">
                <a:solidFill>
                  <a:schemeClr val="accent4"/>
                </a:solidFill>
                <a:hlinkClick r:id="rId3">
                  <a:extLst>
                    <a:ext uri="{A12FA001-AC4F-418D-AE19-62706E023703}">
                      <ahyp:hlinkClr xmlns:ahyp="http://schemas.microsoft.com/office/drawing/2018/hyperlinkcolor" val="tx"/>
                    </a:ext>
                  </a:extLst>
                </a:hlinkClick>
              </a:rPr>
              <a:t>Marker Interfaces</a:t>
            </a:r>
            <a:r>
              <a:rPr lang="en-US" dirty="0">
                <a:solidFill>
                  <a:schemeClr val="tx1"/>
                </a:solidFill>
              </a:rPr>
              <a:t> were the only way to declare metadata about a class.</a:t>
            </a:r>
          </a:p>
          <a:p>
            <a:pPr marL="0" lvl="0" indent="0">
              <a:buNone/>
            </a:pPr>
            <a:endParaRPr lang="en-US" dirty="0">
              <a:solidFill>
                <a:schemeClr val="tx1"/>
              </a:solidFill>
            </a:endParaRPr>
          </a:p>
          <a:p>
            <a:pPr marL="0" lvl="0" indent="0">
              <a:buNone/>
            </a:pPr>
            <a:r>
              <a:rPr lang="en-US" dirty="0">
                <a:solidFill>
                  <a:schemeClr val="tx1"/>
                </a:solidFill>
              </a:rPr>
              <a:t>But Java 1.5 onwards, marker interfaces have no place. They can be completely replaced by </a:t>
            </a:r>
            <a:r>
              <a:rPr lang="en-US" u="sng" dirty="0">
                <a:solidFill>
                  <a:schemeClr val="accent4"/>
                </a:solidFill>
                <a:hlinkClick r:id="rId4">
                  <a:extLst>
                    <a:ext uri="{A12FA001-AC4F-418D-AE19-62706E023703}">
                      <ahyp:hlinkClr xmlns:ahyp="http://schemas.microsoft.com/office/drawing/2018/hyperlinkcolor" val="tx"/>
                    </a:ext>
                  </a:extLst>
                </a:hlinkClick>
              </a:rPr>
              <a:t>Annotations</a:t>
            </a:r>
            <a:r>
              <a:rPr lang="en-US" dirty="0">
                <a:solidFill>
                  <a:schemeClr val="tx1"/>
                </a:solidFill>
              </a:rPr>
              <a:t>, which allow for a very flexible metadata capability. </a:t>
            </a:r>
            <a:br>
              <a:rPr lang="en-US" dirty="0">
                <a:solidFill>
                  <a:schemeClr val="tx1"/>
                </a:solidFill>
              </a:rPr>
            </a:b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7620184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2839</TotalTime>
  <Words>1258</Words>
  <Application>Microsoft Office PowerPoint</Application>
  <PresentationFormat>On-screen Show (16:9)</PresentationFormat>
  <Paragraphs>267</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Helvetica Neue</vt:lpstr>
      <vt:lpstr>Muli</vt:lpstr>
      <vt:lpstr>Nixie One</vt:lpstr>
      <vt:lpstr>Imogen template</vt:lpstr>
      <vt:lpstr>JAVA ANNOTATION</vt:lpstr>
      <vt:lpstr>Concept Of Marker Interface</vt:lpstr>
      <vt:lpstr>Concept Of Marker Interface</vt:lpstr>
      <vt:lpstr>Concept Of Marker Interface</vt:lpstr>
      <vt:lpstr>Concept Of Marker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dc:title>
  <dc:creator>Sourabh Gautam</dc:creator>
  <cp:lastModifiedBy>Sourabh Gautam</cp:lastModifiedBy>
  <cp:revision>82</cp:revision>
  <dcterms:modified xsi:type="dcterms:W3CDTF">2022-10-05T05:49:41Z</dcterms:modified>
</cp:coreProperties>
</file>