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 id="2147483665" r:id="rId2"/>
    <p:sldMasterId id="2147483666" r:id="rId3"/>
  </p:sldMasterIdLst>
  <p:notesMasterIdLst>
    <p:notesMasterId r:id="rId25"/>
  </p:notesMasterIdLst>
  <p:sldIdLst>
    <p:sldId id="256" r:id="rId4"/>
    <p:sldId id="257" r:id="rId5"/>
    <p:sldId id="258" r:id="rId6"/>
    <p:sldId id="268" r:id="rId7"/>
    <p:sldId id="259" r:id="rId8"/>
    <p:sldId id="269" r:id="rId9"/>
    <p:sldId id="287" r:id="rId10"/>
    <p:sldId id="260" r:id="rId11"/>
    <p:sldId id="270" r:id="rId12"/>
    <p:sldId id="261" r:id="rId13"/>
    <p:sldId id="262" r:id="rId14"/>
    <p:sldId id="272" r:id="rId15"/>
    <p:sldId id="280" r:id="rId16"/>
    <p:sldId id="283" r:id="rId17"/>
    <p:sldId id="284" r:id="rId18"/>
    <p:sldId id="276" r:id="rId19"/>
    <p:sldId id="263" r:id="rId20"/>
    <p:sldId id="288" r:id="rId21"/>
    <p:sldId id="282" r:id="rId22"/>
    <p:sldId id="266" r:id="rId23"/>
    <p:sldId id="267" r:id="rId24"/>
  </p:sldIdLst>
  <p:sldSz cx="9144000" cy="6858000" type="screen4x3"/>
  <p:notesSz cx="6858000" cy="9144000"/>
  <p:embeddedFontLst>
    <p:embeddedFont>
      <p:font typeface="Cambria" panose="02040503050406030204" pitchFamily="18" charset="0"/>
      <p:regular r:id="rId26"/>
      <p:bold r:id="rId27"/>
      <p:italic r:id="rId28"/>
      <p:boldItalic r:id="rId29"/>
    </p:embeddedFont>
    <p:embeddedFont>
      <p:font typeface="Century Gothic" panose="020B0502020202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881FAD-07A5-42EF-9D34-E71FABE4D0F1}">
  <a:tblStyle styleId="{2B881FAD-07A5-42EF-9D34-E71FABE4D0F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p:scale>
          <a:sx n="75" d="100"/>
          <a:sy n="75" d="100"/>
        </p:scale>
        <p:origin x="1690" y="1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1.fntdata"/><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rgbClr val="000000"/>
                </a:solidFill>
                <a:latin typeface="Century Gothic"/>
                <a:ea typeface="Century Gothic"/>
                <a:cs typeface="Century Gothic"/>
                <a:sym typeface="Century Gothic"/>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1:notes"/>
          <p:cNvSpPr txBox="1"/>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Title of the project</a:t>
            </a:r>
            <a:endParaRPr/>
          </a:p>
        </p:txBody>
      </p:sp>
      <p:sp>
        <p:nvSpPr>
          <p:cNvPr id="684" name="Google Shape;684;p1: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CSE Dept., SET-Jain University</a:t>
            </a:r>
            <a:endParaRPr/>
          </a:p>
        </p:txBody>
      </p:sp>
      <p:sp>
        <p:nvSpPr>
          <p:cNvPr id="685" name="Google Shape;685;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a:t>
            </a:fld>
            <a:endParaRPr/>
          </a:p>
        </p:txBody>
      </p:sp>
      <p:sp>
        <p:nvSpPr>
          <p:cNvPr id="686" name="Google Shape;6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7" name="Google Shape;68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2603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78523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3" name="Google Shape;76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1672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4" name="Google Shape;75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a:extLst>
            <a:ext uri="{FF2B5EF4-FFF2-40B4-BE49-F238E27FC236}">
              <a16:creationId xmlns:a16="http://schemas.microsoft.com/office/drawing/2014/main" id="{710C421F-8325-717B-49C1-DD8A04084A33}"/>
            </a:ext>
          </a:extLst>
        </p:cNvPr>
        <p:cNvGrpSpPr/>
        <p:nvPr/>
      </p:nvGrpSpPr>
      <p:grpSpPr>
        <a:xfrm>
          <a:off x="0" y="0"/>
          <a:ext cx="0" cy="0"/>
          <a:chOff x="0" y="0"/>
          <a:chExt cx="0" cy="0"/>
        </a:xfrm>
      </p:grpSpPr>
      <p:sp>
        <p:nvSpPr>
          <p:cNvPr id="753" name="Google Shape;753;p8:notes">
            <a:extLst>
              <a:ext uri="{FF2B5EF4-FFF2-40B4-BE49-F238E27FC236}">
                <a16:creationId xmlns:a16="http://schemas.microsoft.com/office/drawing/2014/main" id="{88E1E9CA-A0E1-C2ED-85B8-4FCCE0B47160}"/>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4" name="Google Shape;754;p8:notes">
            <a:extLst>
              <a:ext uri="{FF2B5EF4-FFF2-40B4-BE49-F238E27FC236}">
                <a16:creationId xmlns:a16="http://schemas.microsoft.com/office/drawing/2014/main" id="{E8770191-2ACD-9EC8-3244-7658B89A151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483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3" name="Google Shape;78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2" name="Google Shape;79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9" name="Google Shape;6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6" name="Google Shape;72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8094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4" name="Google Shape;74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9478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1"/>
        <p:cNvGrpSpPr/>
        <p:nvPr/>
      </p:nvGrpSpPr>
      <p:grpSpPr>
        <a:xfrm>
          <a:off x="0" y="0"/>
          <a:ext cx="0" cy="0"/>
          <a:chOff x="0" y="0"/>
          <a:chExt cx="0" cy="0"/>
        </a:xfrm>
      </p:grpSpPr>
      <p:sp>
        <p:nvSpPr>
          <p:cNvPr id="42" name="Google Shape;42;p2"/>
          <p:cNvSpPr txBox="1">
            <a:spLocks noGrp="1"/>
          </p:cNvSpPr>
          <p:nvPr>
            <p:ph type="ctrTitle"/>
          </p:nvPr>
        </p:nvSpPr>
        <p:spPr>
          <a:xfrm>
            <a:off x="1942416" y="2514601"/>
            <a:ext cx="6600451"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
          <p:cNvSpPr txBox="1">
            <a:spLocks noGrp="1"/>
          </p:cNvSpPr>
          <p:nvPr>
            <p:ph type="subTitle" idx="1"/>
          </p:nvPr>
        </p:nvSpPr>
        <p:spPr>
          <a:xfrm>
            <a:off x="1942416" y="4777380"/>
            <a:ext cx="6600451" cy="1126283"/>
          </a:xfrm>
          <a:prstGeom prst="rect">
            <a:avLst/>
          </a:prstGeom>
          <a:noFill/>
          <a:ln>
            <a:noFill/>
          </a:ln>
        </p:spPr>
        <p:txBody>
          <a:bodyPr spcFirstLastPara="1" wrap="square" lIns="91425" tIns="45700" rIns="91425" bIns="45700" anchor="t" anchorCtr="0">
            <a:no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4" name="Google Shape;44;p2"/>
          <p:cNvSpPr txBox="1">
            <a:spLocks noGrp="1"/>
          </p:cNvSpPr>
          <p:nvPr>
            <p:ph type="sldNum" idx="12"/>
          </p:nvPr>
        </p:nvSpPr>
        <p:spPr>
          <a:xfrm>
            <a:off x="423862" y="4529137"/>
            <a:ext cx="584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9"/>
        <p:cNvGrpSpPr/>
        <p:nvPr/>
      </p:nvGrpSpPr>
      <p:grpSpPr>
        <a:xfrm>
          <a:off x="0" y="0"/>
          <a:ext cx="0" cy="0"/>
          <a:chOff x="0" y="0"/>
          <a:chExt cx="0" cy="0"/>
        </a:xfrm>
      </p:grpSpPr>
      <p:sp>
        <p:nvSpPr>
          <p:cNvPr id="80" name="Google Shape;80;p4"/>
          <p:cNvSpPr txBox="1">
            <a:spLocks noGrp="1"/>
          </p:cNvSpPr>
          <p:nvPr>
            <p:ph type="title"/>
          </p:nvPr>
        </p:nvSpPr>
        <p:spPr>
          <a:xfrm>
            <a:off x="1945201" y="624110"/>
            <a:ext cx="6589199" cy="128089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
          <p:cNvSpPr txBox="1">
            <a:spLocks noGrp="1"/>
          </p:cNvSpPr>
          <p:nvPr>
            <p:ph type="body" idx="1"/>
          </p:nvPr>
        </p:nvSpPr>
        <p:spPr>
          <a:xfrm>
            <a:off x="1942415" y="2133600"/>
            <a:ext cx="6591985" cy="3777622"/>
          </a:xfrm>
          <a:prstGeom prst="rect">
            <a:avLst/>
          </a:prstGeom>
          <a:noFill/>
          <a:ln>
            <a:noFill/>
          </a:ln>
        </p:spPr>
        <p:txBody>
          <a:bodyPr spcFirstLastPara="1" wrap="square" lIns="91425" tIns="45700" rIns="91425" bIns="45700" anchor="t" anchorCtr="0">
            <a:no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82" name="Google Shape;82;p4"/>
          <p:cNvSpPr txBox="1">
            <a:spLocks noGrp="1"/>
          </p:cNvSpPr>
          <p:nvPr>
            <p:ph type="dt" idx="10"/>
          </p:nvPr>
        </p:nvSpPr>
        <p:spPr>
          <a:xfrm>
            <a:off x="1943100" y="6103937"/>
            <a:ext cx="952500" cy="36988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
          <p:cNvSpPr txBox="1">
            <a:spLocks noGrp="1"/>
          </p:cNvSpPr>
          <p:nvPr>
            <p:ph type="ftr" idx="1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
          <p:cNvSpPr txBox="1">
            <a:spLocks noGrp="1"/>
          </p:cNvSpPr>
          <p:nvPr>
            <p:ph type="sldNum" idx="12"/>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9pPr>
          </a:lstStyle>
          <a:p>
            <a:pPr marL="0" lvl="0" indent="0" algn="ctr" rtl="0">
              <a:spcBef>
                <a:spcPts val="0"/>
              </a:spcBef>
              <a:spcAft>
                <a:spcPts val="0"/>
              </a:spcAft>
              <a:buNone/>
            </a:pPr>
            <a:r>
              <a:rPr lang="en-US"/>
              <a:t>(#)  of 12</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0" y="228600"/>
            <a:ext cx="1981200" cy="6638925"/>
            <a:chOff x="2487613" y="285750"/>
            <a:chExt cx="2428875" cy="5654676"/>
          </a:xfrm>
        </p:grpSpPr>
        <p:sp>
          <p:nvSpPr>
            <p:cNvPr id="11" name="Google Shape;11;p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2" name="Google Shape;12;p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3" name="Google Shape;13;p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4" name="Google Shape;14;p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5" name="Google Shape;15;p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6" name="Google Shape;16;p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7" name="Google Shape;17;p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8" name="Google Shape;18;p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9" name="Google Shape;19;p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0" name="Google Shape;20;p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1" name="Google Shape;21;p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2" name="Google Shape;22;p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23" name="Google Shape;23;p1"/>
          <p:cNvGrpSpPr/>
          <p:nvPr/>
        </p:nvGrpSpPr>
        <p:grpSpPr>
          <a:xfrm>
            <a:off x="20637" y="0"/>
            <a:ext cx="1952625" cy="6853237"/>
            <a:chOff x="6627813" y="196102"/>
            <a:chExt cx="1952625" cy="5677649"/>
          </a:xfrm>
        </p:grpSpPr>
        <p:sp>
          <p:nvSpPr>
            <p:cNvPr id="24" name="Google Shape;24;p1"/>
            <p:cNvSpPr/>
            <p:nvPr/>
          </p:nvSpPr>
          <p:spPr>
            <a:xfrm>
              <a:off x="6627813" y="19610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5" name="Google Shape;25;p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6" name="Google Shape;26;p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7" name="Google Shape;27;p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8" name="Google Shape;28;p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29" name="Google Shape;29;p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0" name="Google Shape;30;p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1" name="Google Shape;31;p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2" name="Google Shape;32;p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3" name="Google Shape;33;p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4" name="Google Shape;34;p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5" name="Google Shape;35;p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36" name="Google Shape;36;p1"/>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7" name="Google Shape;37;p1"/>
          <p:cNvSpPr/>
          <p:nvPr/>
        </p:nvSpPr>
        <p:spPr>
          <a:xfrm>
            <a:off x="-31750" y="4321175"/>
            <a:ext cx="1395412" cy="781050"/>
          </a:xfrm>
          <a:custGeom>
            <a:avLst/>
            <a:gdLst/>
            <a:ahLst/>
            <a:cxnLst/>
            <a:rect l="l" t="t" r="r" b="b"/>
            <a:pathLst>
              <a:path w="8042" h="10000" extrusionOk="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38" name="Google Shape;38;p1"/>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9" name="Google Shape;39;p1"/>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40" name="Google Shape;40;p1"/>
          <p:cNvSpPr txBox="1">
            <a:spLocks noGrp="1"/>
          </p:cNvSpPr>
          <p:nvPr>
            <p:ph type="sldNum" idx="12"/>
          </p:nvPr>
        </p:nvSpPr>
        <p:spPr>
          <a:xfrm>
            <a:off x="423862" y="4529137"/>
            <a:ext cx="584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45"/>
        <p:cNvGrpSpPr/>
        <p:nvPr/>
      </p:nvGrpSpPr>
      <p:grpSpPr>
        <a:xfrm>
          <a:off x="0" y="0"/>
          <a:ext cx="0" cy="0"/>
          <a:chOff x="0" y="0"/>
          <a:chExt cx="0" cy="0"/>
        </a:xfrm>
      </p:grpSpPr>
      <p:grpSp>
        <p:nvGrpSpPr>
          <p:cNvPr id="46" name="Google Shape;46;p3"/>
          <p:cNvGrpSpPr/>
          <p:nvPr/>
        </p:nvGrpSpPr>
        <p:grpSpPr>
          <a:xfrm>
            <a:off x="0" y="228600"/>
            <a:ext cx="1981200" cy="6638925"/>
            <a:chOff x="2487613" y="285750"/>
            <a:chExt cx="2428875" cy="5654676"/>
          </a:xfrm>
        </p:grpSpPr>
        <p:sp>
          <p:nvSpPr>
            <p:cNvPr id="47" name="Google Shape;47;p3"/>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8" name="Google Shape;48;p3"/>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49" name="Google Shape;49;p3"/>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0" name="Google Shape;50;p3"/>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1" name="Google Shape;51;p3"/>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2" name="Google Shape;52;p3"/>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3" name="Google Shape;53;p3"/>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4" name="Google Shape;54;p3"/>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5" name="Google Shape;55;p3"/>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6" name="Google Shape;56;p3"/>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7" name="Google Shape;57;p3"/>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58" name="Google Shape;58;p3"/>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59" name="Google Shape;59;p3"/>
          <p:cNvGrpSpPr/>
          <p:nvPr/>
        </p:nvGrpSpPr>
        <p:grpSpPr>
          <a:xfrm>
            <a:off x="20637" y="0"/>
            <a:ext cx="1952625" cy="6853237"/>
            <a:chOff x="6627813" y="196102"/>
            <a:chExt cx="1952625" cy="5677649"/>
          </a:xfrm>
        </p:grpSpPr>
        <p:sp>
          <p:nvSpPr>
            <p:cNvPr id="60" name="Google Shape;60;p3"/>
            <p:cNvSpPr/>
            <p:nvPr/>
          </p:nvSpPr>
          <p:spPr>
            <a:xfrm>
              <a:off x="6627813" y="19610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1" name="Google Shape;61;p3"/>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2" name="Google Shape;62;p3"/>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3" name="Google Shape;63;p3"/>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4" name="Google Shape;64;p3"/>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5" name="Google Shape;65;p3"/>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6" name="Google Shape;66;p3"/>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7" name="Google Shape;67;p3"/>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8" name="Google Shape;68;p3"/>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69" name="Google Shape;69;p3"/>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70" name="Google Shape;70;p3"/>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71" name="Google Shape;71;p3"/>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72" name="Google Shape;72;p3"/>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73" name="Google Shape;73;p3"/>
          <p:cNvSpPr/>
          <p:nvPr/>
        </p:nvSpPr>
        <p:spPr>
          <a:xfrm rot="10800000" flipH="1">
            <a:off x="0" y="711200"/>
            <a:ext cx="1358900" cy="508000"/>
          </a:xfrm>
          <a:custGeom>
            <a:avLst/>
            <a:gdLst/>
            <a:ahLst/>
            <a:cxnLst/>
            <a:rect l="l" t="t" r="r" b="b"/>
            <a:pathLst>
              <a:path w="7908" h="10000" extrusionOk="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74" name="Google Shape;74;p3"/>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75" name="Google Shape;75;p3"/>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76" name="Google Shape;76;p3"/>
          <p:cNvSpPr txBox="1">
            <a:spLocks noGrp="1"/>
          </p:cNvSpPr>
          <p:nvPr>
            <p:ph type="dt" idx="10"/>
          </p:nvPr>
        </p:nvSpPr>
        <p:spPr>
          <a:xfrm>
            <a:off x="1943100" y="6103937"/>
            <a:ext cx="952500"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7" name="Google Shape;77;p3"/>
          <p:cNvSpPr txBox="1">
            <a:spLocks noGrp="1"/>
          </p:cNvSpPr>
          <p:nvPr>
            <p:ph type="ftr" idx="1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78" name="Google Shape;78;p3"/>
          <p:cNvSpPr txBox="1">
            <a:spLocks noGrp="1"/>
          </p:cNvSpPr>
          <p:nvPr>
            <p:ph type="sldNum" idx="12"/>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898989"/>
              </a:buClr>
              <a:buSzPts val="900"/>
              <a:buFont typeface="Century Gothic"/>
              <a:buNone/>
              <a:defRPr sz="900" b="0" i="0" u="none">
                <a:solidFill>
                  <a:srgbClr val="898989"/>
                </a:solidFill>
                <a:latin typeface="Century Gothic"/>
                <a:ea typeface="Century Gothic"/>
                <a:cs typeface="Century Gothic"/>
                <a:sym typeface="Century Gothic"/>
              </a:defRPr>
            </a:lvl9pPr>
          </a:lstStyle>
          <a:p>
            <a:pPr marL="0" lvl="0" indent="0" algn="ctr" rtl="0">
              <a:spcBef>
                <a:spcPts val="0"/>
              </a:spcBef>
              <a:spcAft>
                <a:spcPts val="0"/>
              </a:spcAft>
              <a:buNone/>
            </a:pPr>
            <a:r>
              <a:rPr lang="en-US"/>
              <a:t>(#)  of 12</a:t>
            </a: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5DEE5"/>
            </a:gs>
          </a:gsLst>
          <a:lin ang="5400000" scaled="0"/>
        </a:gradFill>
        <a:effectLst/>
      </p:bgPr>
    </p:bg>
    <p:spTree>
      <p:nvGrpSpPr>
        <p:cNvPr id="1" name="Shape 85"/>
        <p:cNvGrpSpPr/>
        <p:nvPr/>
      </p:nvGrpSpPr>
      <p:grpSpPr>
        <a:xfrm>
          <a:off x="0" y="0"/>
          <a:ext cx="0" cy="0"/>
          <a:chOff x="0" y="0"/>
          <a:chExt cx="0" cy="0"/>
        </a:xfrm>
      </p:grpSpPr>
      <p:grpSp>
        <p:nvGrpSpPr>
          <p:cNvPr id="86" name="Google Shape;86;p5"/>
          <p:cNvGrpSpPr/>
          <p:nvPr/>
        </p:nvGrpSpPr>
        <p:grpSpPr>
          <a:xfrm>
            <a:off x="0" y="228600"/>
            <a:ext cx="1981200" cy="6638925"/>
            <a:chOff x="2487613" y="285750"/>
            <a:chExt cx="2428875" cy="5654676"/>
          </a:xfrm>
        </p:grpSpPr>
        <p:sp>
          <p:nvSpPr>
            <p:cNvPr id="87" name="Google Shape;87;p5"/>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88" name="Google Shape;88;p5"/>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89" name="Google Shape;89;p5"/>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0" name="Google Shape;90;p5"/>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1" name="Google Shape;91;p5"/>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2" name="Google Shape;92;p5"/>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3" name="Google Shape;93;p5"/>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4" name="Google Shape;94;p5"/>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5" name="Google Shape;95;p5"/>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6" name="Google Shape;96;p5"/>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7" name="Google Shape;97;p5"/>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98" name="Google Shape;98;p5"/>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grpSp>
        <p:nvGrpSpPr>
          <p:cNvPr id="99" name="Google Shape;99;p5"/>
          <p:cNvGrpSpPr/>
          <p:nvPr/>
        </p:nvGrpSpPr>
        <p:grpSpPr>
          <a:xfrm>
            <a:off x="20637" y="0"/>
            <a:ext cx="1952625" cy="6853237"/>
            <a:chOff x="6627813" y="196102"/>
            <a:chExt cx="1952625" cy="5677649"/>
          </a:xfrm>
        </p:grpSpPr>
        <p:sp>
          <p:nvSpPr>
            <p:cNvPr id="100" name="Google Shape;100;p5"/>
            <p:cNvSpPr/>
            <p:nvPr/>
          </p:nvSpPr>
          <p:spPr>
            <a:xfrm>
              <a:off x="6627813" y="196102"/>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1" name="Google Shape;101;p5"/>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2" name="Google Shape;102;p5"/>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3" name="Google Shape;103;p5"/>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4" name="Google Shape;104;p5"/>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5" name="Google Shape;105;p5"/>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6" name="Google Shape;106;p5"/>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7" name="Google Shape;107;p5"/>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8" name="Google Shape;108;p5"/>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09" name="Google Shape;109;p5"/>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10" name="Google Shape;110;p5"/>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11" name="Google Shape;111;p5"/>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grpSp>
      <p:sp>
        <p:nvSpPr>
          <p:cNvPr id="112" name="Google Shape;112;p5"/>
          <p:cNvSpPr/>
          <p:nvPr/>
        </p:nvSpPr>
        <p:spPr>
          <a:xfrm>
            <a:off x="0" y="0"/>
            <a:ext cx="182562" cy="6858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entury Gothic"/>
              <a:ea typeface="Century Gothic"/>
              <a:cs typeface="Century Gothic"/>
              <a:sym typeface="Century Gothic"/>
            </a:endParaRPr>
          </a:p>
        </p:txBody>
      </p:sp>
      <p:sp>
        <p:nvSpPr>
          <p:cNvPr id="113" name="Google Shape;113;p5"/>
          <p:cNvSpPr txBox="1">
            <a:spLocks noGrp="1"/>
          </p:cNvSpPr>
          <p:nvPr>
            <p:ph type="title"/>
          </p:nvPr>
        </p:nvSpPr>
        <p:spPr>
          <a:xfrm>
            <a:off x="1944687" y="623887"/>
            <a:ext cx="6589712" cy="1281112"/>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1pPr>
            <a:lvl2pPr marR="0" lvl="1"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2pPr>
            <a:lvl3pPr marR="0" lvl="2"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3pPr>
            <a:lvl4pPr marR="0" lvl="3"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4pPr>
            <a:lvl5pPr marR="0" lvl="4" algn="l" rtl="0">
              <a:spcBef>
                <a:spcPts val="0"/>
              </a:spcBef>
              <a:spcAft>
                <a:spcPts val="0"/>
              </a:spcAft>
              <a:buSzPts val="1400"/>
              <a:buNone/>
              <a:defRPr sz="3600" b="0" i="0" u="none" strike="noStrike" cap="none">
                <a:solidFill>
                  <a:srgbClr val="1581AA"/>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4" name="Google Shape;114;p5"/>
          <p:cNvSpPr txBox="1">
            <a:spLocks noGrp="1"/>
          </p:cNvSpPr>
          <p:nvPr>
            <p:ph type="body" idx="1"/>
          </p:nvPr>
        </p:nvSpPr>
        <p:spPr>
          <a:xfrm>
            <a:off x="1943100" y="2133600"/>
            <a:ext cx="6591300" cy="38862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404040"/>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404040"/>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404040"/>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404040"/>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15" name="Google Shape;115;p5"/>
          <p:cNvSpPr txBox="1">
            <a:spLocks noGrp="1"/>
          </p:cNvSpPr>
          <p:nvPr>
            <p:ph type="dt" idx="10"/>
          </p:nvPr>
        </p:nvSpPr>
        <p:spPr>
          <a:xfrm>
            <a:off x="7772400" y="6135687"/>
            <a:ext cx="766762" cy="36988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6" name="Google Shape;116;p5"/>
          <p:cNvSpPr txBox="1">
            <a:spLocks noGrp="1"/>
          </p:cNvSpPr>
          <p:nvPr>
            <p:ph type="ftr" idx="11"/>
          </p:nvPr>
        </p:nvSpPr>
        <p:spPr>
          <a:xfrm>
            <a:off x="1943100" y="6135687"/>
            <a:ext cx="571658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a:solidFill>
                  <a:srgbClr val="898989"/>
                </a:solidFill>
                <a:latin typeface="Century Gothic"/>
                <a:ea typeface="Century Gothic"/>
                <a:cs typeface="Century Gothic"/>
                <a:sym typeface="Century Gothic"/>
              </a:defRPr>
            </a:lvl1pPr>
            <a:lvl2pPr marR="0" lvl="1"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117" name="Google Shape;117;p5"/>
          <p:cNvSpPr txBox="1">
            <a:spLocks noGrp="1"/>
          </p:cNvSpPr>
          <p:nvPr>
            <p:ph type="sldNum" idx="12"/>
          </p:nvPr>
        </p:nvSpPr>
        <p:spPr>
          <a:xfrm>
            <a:off x="511175" y="787400"/>
            <a:ext cx="5857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FEFFFF"/>
              </a:buClr>
              <a:buSzPts val="2000"/>
              <a:buFont typeface="Century Gothic"/>
              <a:buNone/>
              <a:defRPr sz="2000" b="0" i="0" u="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4"/>
          <p:cNvSpPr txBox="1"/>
          <p:nvPr/>
        </p:nvSpPr>
        <p:spPr>
          <a:xfrm>
            <a:off x="876300" y="42862"/>
            <a:ext cx="8153400" cy="858837"/>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70C0"/>
              </a:buClr>
              <a:buSzPts val="2400"/>
              <a:buFont typeface="Cambria"/>
              <a:buNone/>
            </a:pPr>
            <a:r>
              <a:rPr lang="en-US" sz="2400" b="1" i="0" u="none">
                <a:solidFill>
                  <a:srgbClr val="0070C0"/>
                </a:solidFill>
                <a:latin typeface="Cambria"/>
                <a:ea typeface="Cambria"/>
                <a:cs typeface="Cambria"/>
                <a:sym typeface="Cambria"/>
              </a:rPr>
              <a:t>DAYANANDA SAGAR UNIVERSITY</a:t>
            </a:r>
            <a:endParaRPr/>
          </a:p>
          <a:p>
            <a:pPr marL="0" marR="0" lvl="0" indent="0" algn="ctr" rtl="0">
              <a:lnSpc>
                <a:spcPct val="100000"/>
              </a:lnSpc>
              <a:spcBef>
                <a:spcPts val="400"/>
              </a:spcBef>
              <a:spcAft>
                <a:spcPts val="0"/>
              </a:spcAft>
              <a:buClr>
                <a:srgbClr val="0E5672"/>
              </a:buClr>
              <a:buSzPts val="2000"/>
              <a:buFont typeface="Cambria"/>
              <a:buNone/>
            </a:pPr>
            <a:r>
              <a:rPr lang="en-US" sz="2000" b="1" i="0" u="none">
                <a:solidFill>
                  <a:srgbClr val="0E5672"/>
                </a:solidFill>
                <a:latin typeface="Cambria"/>
                <a:ea typeface="Cambria"/>
                <a:cs typeface="Cambria"/>
                <a:sym typeface="Cambria"/>
              </a:rPr>
              <a:t>SCHOOL OF ENGINEERING</a:t>
            </a:r>
            <a:endParaRPr/>
          </a:p>
        </p:txBody>
      </p:sp>
      <p:sp>
        <p:nvSpPr>
          <p:cNvPr id="690" name="Google Shape;690;p34"/>
          <p:cNvSpPr txBox="1">
            <a:spLocks noGrp="1"/>
          </p:cNvSpPr>
          <p:nvPr>
            <p:ph type="subTitle" idx="1"/>
          </p:nvPr>
        </p:nvSpPr>
        <p:spPr>
          <a:xfrm>
            <a:off x="876300" y="2779712"/>
            <a:ext cx="7772400" cy="9652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2800"/>
              <a:buNone/>
            </a:pPr>
            <a:r>
              <a:rPr lang="en-US" sz="2800" b="1" i="0" u="none" dirty="0">
                <a:solidFill>
                  <a:srgbClr val="420408"/>
                </a:solidFill>
                <a:latin typeface="Calibri"/>
                <a:ea typeface="Calibri"/>
                <a:cs typeface="Calibri"/>
                <a:sym typeface="Calibri"/>
              </a:rPr>
              <a:t>AI/ML BASED HARDWARE SECURITY FOR EDGE DEVICES IN IOT</a:t>
            </a:r>
            <a:endParaRPr dirty="0"/>
          </a:p>
        </p:txBody>
      </p:sp>
      <p:sp>
        <p:nvSpPr>
          <p:cNvPr id="691" name="Google Shape;691;p34"/>
          <p:cNvSpPr txBox="1"/>
          <p:nvPr/>
        </p:nvSpPr>
        <p:spPr>
          <a:xfrm>
            <a:off x="3156630" y="4894262"/>
            <a:ext cx="5268913" cy="1754286"/>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Presented By:</a:t>
            </a:r>
            <a:endParaRPr dirty="0"/>
          </a:p>
          <a:p>
            <a:pPr marL="0" marR="0" lvl="0" indent="0" algn="r" rtl="0">
              <a:lnSpc>
                <a:spcPct val="100000"/>
              </a:lnSpc>
              <a:spcBef>
                <a:spcPts val="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S</a:t>
            </a:r>
            <a:r>
              <a:rPr lang="en-US" sz="1800" b="1" dirty="0">
                <a:solidFill>
                  <a:schemeClr val="dk1"/>
                </a:solidFill>
              </a:rPr>
              <a:t>ourabh J Gor</a:t>
            </a:r>
            <a:r>
              <a:rPr lang="en-US" sz="1800" b="1" i="0" u="none" dirty="0">
                <a:solidFill>
                  <a:schemeClr val="dk1"/>
                </a:solidFill>
                <a:latin typeface="Arial"/>
                <a:ea typeface="Arial"/>
                <a:cs typeface="Arial"/>
                <a:sym typeface="Arial"/>
              </a:rPr>
              <a:t> (ENG21CS0411)</a:t>
            </a:r>
            <a:endParaRPr dirty="0"/>
          </a:p>
          <a:p>
            <a:pPr marL="0" marR="0" lvl="0" indent="0" algn="r" rtl="0">
              <a:lnSpc>
                <a:spcPct val="100000"/>
              </a:lnSpc>
              <a:spcBef>
                <a:spcPts val="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Sri Vishnavi Ananya Gollapalli(ENG21CS0414)</a:t>
            </a:r>
            <a:endParaRPr dirty="0"/>
          </a:p>
          <a:p>
            <a:pPr marL="0" marR="0" lvl="0" indent="0" algn="r" rtl="0">
              <a:lnSpc>
                <a:spcPct val="100000"/>
              </a:lnSpc>
              <a:spcBef>
                <a:spcPts val="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N Rishi Rohan(ENG21CS0256)</a:t>
            </a:r>
            <a:endParaRPr dirty="0"/>
          </a:p>
          <a:p>
            <a:pPr marL="0" marR="0" lvl="0" indent="0" algn="r" rtl="0">
              <a:lnSpc>
                <a:spcPct val="100000"/>
              </a:lnSpc>
              <a:spcBef>
                <a:spcPts val="0"/>
              </a:spcBef>
              <a:spcAft>
                <a:spcPts val="0"/>
              </a:spcAft>
              <a:buClr>
                <a:schemeClr val="dk1"/>
              </a:buClr>
              <a:buSzPts val="1800"/>
              <a:buFont typeface="Arial"/>
              <a:buNone/>
            </a:pPr>
            <a:r>
              <a:rPr lang="en-US" sz="1800" b="1" i="0" u="none" dirty="0">
                <a:solidFill>
                  <a:schemeClr val="dk1"/>
                </a:solidFill>
                <a:latin typeface="Arial"/>
                <a:ea typeface="Arial"/>
                <a:cs typeface="Arial"/>
                <a:sym typeface="Arial"/>
              </a:rPr>
              <a:t>Tejas B(ENG21CS0446)</a:t>
            </a:r>
            <a:endParaRPr dirty="0"/>
          </a:p>
          <a:p>
            <a:pPr marL="0" marR="0" lvl="0" indent="0" algn="l" rtl="0">
              <a:lnSpc>
                <a:spcPct val="100000"/>
              </a:lnSpc>
              <a:spcBef>
                <a:spcPts val="0"/>
              </a:spcBef>
              <a:spcAft>
                <a:spcPts val="0"/>
              </a:spcAft>
              <a:buNone/>
            </a:pPr>
            <a:endParaRPr sz="1800" b="1" i="0" u="none" dirty="0">
              <a:solidFill>
                <a:schemeClr val="dk1"/>
              </a:solidFill>
              <a:latin typeface="Arial"/>
              <a:ea typeface="Arial"/>
              <a:cs typeface="Arial"/>
              <a:sym typeface="Arial"/>
            </a:endParaRPr>
          </a:p>
        </p:txBody>
      </p:sp>
      <p:sp>
        <p:nvSpPr>
          <p:cNvPr id="692" name="Google Shape;692;p34"/>
          <p:cNvSpPr txBox="1"/>
          <p:nvPr/>
        </p:nvSpPr>
        <p:spPr>
          <a:xfrm>
            <a:off x="1619250" y="2084387"/>
            <a:ext cx="5905500" cy="4619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70C0"/>
              </a:buClr>
              <a:buSzPts val="2400"/>
              <a:buFont typeface="Calibri"/>
              <a:buNone/>
            </a:pPr>
            <a:r>
              <a:rPr lang="en-US" sz="2400" b="1" i="0" u="none">
                <a:solidFill>
                  <a:srgbClr val="0070C0"/>
                </a:solidFill>
                <a:latin typeface="Calibri"/>
                <a:ea typeface="Calibri"/>
                <a:cs typeface="Calibri"/>
                <a:sym typeface="Calibri"/>
              </a:rPr>
              <a:t>Major Project Phase-I</a:t>
            </a:r>
            <a:endParaRPr/>
          </a:p>
        </p:txBody>
      </p:sp>
      <p:pic>
        <p:nvPicPr>
          <p:cNvPr id="693" name="Google Shape;693;p34"/>
          <p:cNvPicPr preferRelativeResize="0"/>
          <p:nvPr/>
        </p:nvPicPr>
        <p:blipFill rotWithShape="1">
          <a:blip r:embed="rId3">
            <a:alphaModFix/>
          </a:blip>
          <a:srcRect/>
          <a:stretch/>
        </p:blipFill>
        <p:spPr>
          <a:xfrm>
            <a:off x="0" y="17462"/>
            <a:ext cx="1284287" cy="1112837"/>
          </a:xfrm>
          <a:prstGeom prst="rect">
            <a:avLst/>
          </a:prstGeom>
          <a:noFill/>
          <a:ln>
            <a:noFill/>
          </a:ln>
        </p:spPr>
      </p:pic>
      <p:sp>
        <p:nvSpPr>
          <p:cNvPr id="694" name="Google Shape;694;p34"/>
          <p:cNvSpPr txBox="1"/>
          <p:nvPr/>
        </p:nvSpPr>
        <p:spPr>
          <a:xfrm>
            <a:off x="381000" y="1319212"/>
            <a:ext cx="8763000" cy="7318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D0D47"/>
              </a:buClr>
              <a:buSzPts val="2800"/>
              <a:buFont typeface="Calibri"/>
              <a:buNone/>
            </a:pPr>
            <a:r>
              <a:rPr lang="en-US" sz="2800" b="1" i="0" u="none">
                <a:solidFill>
                  <a:srgbClr val="0D0D47"/>
                </a:solidFill>
                <a:latin typeface="Calibri"/>
                <a:ea typeface="Calibri"/>
                <a:cs typeface="Calibri"/>
                <a:sym typeface="Calibri"/>
              </a:rPr>
              <a:t>Department of Computer Science and Technology</a:t>
            </a:r>
            <a:endParaRPr/>
          </a:p>
        </p:txBody>
      </p:sp>
      <p:sp>
        <p:nvSpPr>
          <p:cNvPr id="695" name="Google Shape;695;p34"/>
          <p:cNvSpPr txBox="1"/>
          <p:nvPr/>
        </p:nvSpPr>
        <p:spPr>
          <a:xfrm>
            <a:off x="1809750" y="3887787"/>
            <a:ext cx="5905500"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3217"/>
              </a:buClr>
              <a:buSzPts val="2000"/>
              <a:buFont typeface="Calibri"/>
              <a:buNone/>
            </a:pPr>
            <a:r>
              <a:rPr lang="en-US" sz="2000" b="1" i="0" u="none" dirty="0">
                <a:solidFill>
                  <a:srgbClr val="003217"/>
                </a:solidFill>
                <a:latin typeface="Calibri"/>
                <a:ea typeface="Calibri"/>
                <a:cs typeface="Calibri"/>
                <a:sym typeface="Calibri"/>
              </a:rPr>
              <a:t>Under the Supervision</a:t>
            </a:r>
            <a:endParaRPr dirty="0"/>
          </a:p>
          <a:p>
            <a:pPr marL="0" marR="0" lvl="0" indent="0" algn="ctr" rtl="0">
              <a:lnSpc>
                <a:spcPct val="100000"/>
              </a:lnSpc>
              <a:spcBef>
                <a:spcPts val="0"/>
              </a:spcBef>
              <a:spcAft>
                <a:spcPts val="0"/>
              </a:spcAft>
              <a:buClr>
                <a:srgbClr val="003217"/>
              </a:buClr>
              <a:buSzPts val="2000"/>
              <a:buFont typeface="Calibri"/>
              <a:buNone/>
            </a:pPr>
            <a:r>
              <a:rPr lang="en-US" sz="2000" b="1" i="0" u="none" dirty="0">
                <a:solidFill>
                  <a:srgbClr val="003217"/>
                </a:solidFill>
                <a:latin typeface="Calibri"/>
                <a:ea typeface="Calibri"/>
                <a:cs typeface="Calibri"/>
                <a:sym typeface="Calibri"/>
              </a:rPr>
              <a:t>Prof. </a:t>
            </a:r>
            <a:r>
              <a:rPr lang="en-US" sz="2000" b="1" dirty="0">
                <a:solidFill>
                  <a:srgbClr val="003217"/>
                </a:solidFill>
                <a:latin typeface="Calibri"/>
                <a:ea typeface="Calibri"/>
                <a:cs typeface="Calibri"/>
                <a:sym typeface="Calibri"/>
              </a:rPr>
              <a:t>VISHWAS D B</a:t>
            </a:r>
            <a:endParaRPr dirty="0"/>
          </a:p>
        </p:txBody>
      </p:sp>
      <p:sp>
        <p:nvSpPr>
          <p:cNvPr id="696" name="Google Shape;696;p34"/>
          <p:cNvSpPr txBox="1"/>
          <p:nvPr/>
        </p:nvSpPr>
        <p:spPr>
          <a:xfrm>
            <a:off x="423862" y="4529137"/>
            <a:ext cx="584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EFFFF"/>
              </a:buClr>
              <a:buSzPts val="2000"/>
              <a:buFont typeface="Century Gothic"/>
              <a:buNone/>
            </a:pPr>
            <a:fld id="{00000000-1234-1234-1234-123412341234}" type="slidenum">
              <a:rPr lang="en-US" sz="2000" b="0" i="0" u="none">
                <a:solidFill>
                  <a:srgbClr val="FEFFFF"/>
                </a:solidFill>
                <a:latin typeface="Century Gothic"/>
                <a:ea typeface="Century Gothic"/>
                <a:cs typeface="Century Gothic"/>
                <a:sym typeface="Century Gothic"/>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9"/>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2800"/>
              <a:buFont typeface="Calibri"/>
              <a:buNone/>
            </a:pPr>
            <a:r>
              <a:rPr lang="en-US" sz="2800" b="1" i="0" u="none" dirty="0">
                <a:solidFill>
                  <a:srgbClr val="1581AA"/>
                </a:solidFill>
                <a:latin typeface="Calibri"/>
                <a:ea typeface="Calibri"/>
                <a:cs typeface="Calibri"/>
                <a:sym typeface="Calibri"/>
              </a:rPr>
              <a:t>Social/Environmental/ Technical Impact</a:t>
            </a:r>
            <a:br>
              <a:rPr lang="en-US" sz="2800" b="1" i="0" u="none" dirty="0">
                <a:solidFill>
                  <a:srgbClr val="1581AA"/>
                </a:solidFill>
                <a:latin typeface="Calibri"/>
                <a:ea typeface="Calibri"/>
                <a:cs typeface="Calibri"/>
                <a:sym typeface="Calibri"/>
              </a:rPr>
            </a:br>
            <a:endParaRPr dirty="0"/>
          </a:p>
        </p:txBody>
      </p:sp>
      <p:sp>
        <p:nvSpPr>
          <p:cNvPr id="738" name="Google Shape;738;p39"/>
          <p:cNvSpPr txBox="1">
            <a:spLocks noGrp="1"/>
          </p:cNvSpPr>
          <p:nvPr>
            <p:ph type="body" idx="1"/>
          </p:nvPr>
        </p:nvSpPr>
        <p:spPr>
          <a:xfrm>
            <a:off x="1205060" y="1252979"/>
            <a:ext cx="7938940" cy="5031934"/>
          </a:xfrm>
          <a:prstGeom prst="rect">
            <a:avLst/>
          </a:prstGeom>
          <a:noFill/>
          <a:ln>
            <a:noFill/>
          </a:ln>
        </p:spPr>
        <p:txBody>
          <a:bodyPr spcFirstLastPara="1" wrap="square" lIns="91425" tIns="45700" rIns="91425" bIns="45700" anchor="t" anchorCtr="0">
            <a:noAutofit/>
          </a:bodyPr>
          <a:lstStyle/>
          <a:p>
            <a:r>
              <a:rPr lang="en-US" sz="2000" b="1" dirty="0"/>
              <a:t>Social Impact:</a:t>
            </a:r>
          </a:p>
          <a:p>
            <a:pPr marL="571500" indent="-457200">
              <a:buFont typeface="+mj-lt"/>
              <a:buAutoNum type="arabicPeriod"/>
            </a:pPr>
            <a:r>
              <a:rPr lang="en-US" sz="2000" dirty="0"/>
              <a:t>Enhances security and privacy for users of IoT devices.</a:t>
            </a:r>
          </a:p>
          <a:p>
            <a:pPr marL="571500" indent="-457200">
              <a:buFont typeface="+mj-lt"/>
              <a:buAutoNum type="arabicPeriod"/>
            </a:pPr>
            <a:r>
              <a:rPr lang="en-US" sz="2000" dirty="0"/>
              <a:t>Protects against data breaches and unauthorized access.</a:t>
            </a:r>
          </a:p>
          <a:p>
            <a:pPr marL="571500" indent="-457200">
              <a:buFont typeface="+mj-lt"/>
              <a:buAutoNum type="arabicPeriod"/>
            </a:pPr>
            <a:r>
              <a:rPr lang="en-US" sz="2000" dirty="0"/>
              <a:t>Fosters trust in smart technologies, promoting wider adoption of IoT applications.</a:t>
            </a:r>
          </a:p>
          <a:p>
            <a:r>
              <a:rPr lang="en-US" sz="2000" b="1" dirty="0"/>
              <a:t>Technical Impact:</a:t>
            </a:r>
          </a:p>
          <a:p>
            <a:pPr marL="571500" indent="-457200">
              <a:buFont typeface="+mj-lt"/>
              <a:buAutoNum type="arabicPeriod"/>
            </a:pPr>
            <a:r>
              <a:rPr lang="en-US" sz="2000" dirty="0"/>
              <a:t>Advances the field of hardware security through effective PUF implementation.</a:t>
            </a:r>
          </a:p>
          <a:p>
            <a:pPr marL="571500" indent="-457200">
              <a:buFont typeface="+mj-lt"/>
              <a:buAutoNum type="arabicPeriod"/>
            </a:pPr>
            <a:r>
              <a:rPr lang="en-US" sz="2000" dirty="0"/>
              <a:t>Demonstrates secure cryptographic key generation without storage requirements.</a:t>
            </a:r>
          </a:p>
          <a:p>
            <a:pPr marL="571500" indent="-457200">
              <a:buFont typeface="+mj-lt"/>
              <a:buAutoNum type="arabicPeriod"/>
            </a:pPr>
            <a:r>
              <a:rPr lang="en-US" sz="2000" dirty="0"/>
              <a:t>Contributes to energy-efficient security solutions for IoT devices.</a:t>
            </a:r>
            <a:endParaRPr lang="en-US" sz="2000" b="0" i="0" u="none" dirty="0">
              <a:solidFill>
                <a:srgbClr val="404040"/>
              </a:solidFill>
              <a:latin typeface="Calibri"/>
              <a:ea typeface="Calibri"/>
              <a:cs typeface="Calibri"/>
              <a:sym typeface="Calibri"/>
            </a:endParaRPr>
          </a:p>
          <a:p>
            <a:pPr marL="342900" marR="0" lvl="0" indent="-228600" algn="l" rtl="0">
              <a:spcBef>
                <a:spcPts val="1000"/>
              </a:spcBef>
              <a:spcAft>
                <a:spcPts val="0"/>
              </a:spcAft>
              <a:buClr>
                <a:schemeClr val="accent1"/>
              </a:buClr>
              <a:buSzPts val="1800"/>
              <a:buFont typeface="Noto Sans Symbols"/>
              <a:buNone/>
            </a:pPr>
            <a:endParaRPr sz="2000" b="0" i="0" u="none" dirty="0">
              <a:solidFill>
                <a:srgbClr val="404040"/>
              </a:solidFill>
              <a:latin typeface="Calibri"/>
              <a:ea typeface="Calibri"/>
              <a:cs typeface="Calibri"/>
              <a:sym typeface="Calibri"/>
            </a:endParaRPr>
          </a:p>
        </p:txBody>
      </p:sp>
      <p:sp>
        <p:nvSpPr>
          <p:cNvPr id="739" name="Google Shape;739;p39"/>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10</a:t>
            </a:fld>
            <a:r>
              <a:rPr lang="en-US" sz="900" b="0" i="0" u="none">
                <a:solidFill>
                  <a:srgbClr val="898989"/>
                </a:solidFill>
                <a:latin typeface="Century Gothic"/>
                <a:ea typeface="Century Gothic"/>
                <a:cs typeface="Century Gothic"/>
                <a:sym typeface="Century Gothic"/>
              </a:rPr>
              <a:t> of 12</a:t>
            </a:r>
            <a:endParaRPr/>
          </a:p>
        </p:txBody>
      </p:sp>
      <p:sp>
        <p:nvSpPr>
          <p:cNvPr id="740" name="Google Shape;740;p39"/>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41" name="Google Shape;741;p39"/>
          <p:cNvSpPr txBox="1"/>
          <p:nvPr/>
        </p:nvSpPr>
        <p:spPr>
          <a:xfrm>
            <a:off x="2819400" y="6156325"/>
            <a:ext cx="512921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dirty="0">
                <a:solidFill>
                  <a:srgbClr val="898989"/>
                </a:solidFill>
                <a:latin typeface="Century Gothic"/>
                <a:ea typeface="Century Gothic"/>
                <a:cs typeface="Century Gothic"/>
                <a:sym typeface="Century Gothic"/>
              </a:rPr>
              <a:t>Dept of CSE., SOE-Dayananda Sagar University</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0"/>
          <p:cNvSpPr txBox="1">
            <a:spLocks noGrp="1"/>
          </p:cNvSpPr>
          <p:nvPr>
            <p:ph type="title"/>
          </p:nvPr>
        </p:nvSpPr>
        <p:spPr>
          <a:xfrm>
            <a:off x="1658131" y="111174"/>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2800" b="1" i="0" u="none" dirty="0">
                <a:solidFill>
                  <a:srgbClr val="1581AA"/>
                </a:solidFill>
                <a:latin typeface="Calibri"/>
                <a:ea typeface="Calibri"/>
                <a:cs typeface="Calibri"/>
                <a:sym typeface="Calibri"/>
              </a:rPr>
              <a:t>State of the Art-work – Literature Survey 1</a:t>
            </a:r>
            <a:br>
              <a:rPr lang="en-US" sz="3600" b="1" i="0" u="none" dirty="0">
                <a:solidFill>
                  <a:srgbClr val="1581AA"/>
                </a:solidFill>
                <a:latin typeface="Calibri"/>
                <a:ea typeface="Calibri"/>
                <a:cs typeface="Calibri"/>
                <a:sym typeface="Calibri"/>
              </a:rPr>
            </a:br>
            <a:endParaRPr dirty="0"/>
          </a:p>
        </p:txBody>
      </p:sp>
      <p:sp>
        <p:nvSpPr>
          <p:cNvPr id="748" name="Google Shape;748;p40"/>
          <p:cNvSpPr txBox="1"/>
          <p:nvPr/>
        </p:nvSpPr>
        <p:spPr>
          <a:xfrm>
            <a:off x="1657350" y="6091237"/>
            <a:ext cx="1066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49" name="Google Shape;749;p40"/>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graphicFrame>
        <p:nvGraphicFramePr>
          <p:cNvPr id="750" name="Google Shape;750;p40"/>
          <p:cNvGraphicFramePr/>
          <p:nvPr>
            <p:extLst>
              <p:ext uri="{D42A27DB-BD31-4B8C-83A1-F6EECF244321}">
                <p14:modId xmlns:p14="http://schemas.microsoft.com/office/powerpoint/2010/main" val="2310904412"/>
              </p:ext>
            </p:extLst>
          </p:nvPr>
        </p:nvGraphicFramePr>
        <p:xfrm>
          <a:off x="0" y="722412"/>
          <a:ext cx="9143999" cy="6135588"/>
        </p:xfrm>
        <a:graphic>
          <a:graphicData uri="http://schemas.openxmlformats.org/drawingml/2006/table">
            <a:tbl>
              <a:tblPr>
                <a:noFill/>
                <a:tableStyleId>{2B881FAD-07A5-42EF-9D34-E71FABE4D0F1}</a:tableStyleId>
              </a:tblPr>
              <a:tblGrid>
                <a:gridCol w="1558095">
                  <a:extLst>
                    <a:ext uri="{9D8B030D-6E8A-4147-A177-3AD203B41FA5}">
                      <a16:colId xmlns:a16="http://schemas.microsoft.com/office/drawing/2014/main" val="20000"/>
                    </a:ext>
                  </a:extLst>
                </a:gridCol>
                <a:gridCol w="1824893">
                  <a:extLst>
                    <a:ext uri="{9D8B030D-6E8A-4147-A177-3AD203B41FA5}">
                      <a16:colId xmlns:a16="http://schemas.microsoft.com/office/drawing/2014/main" val="20001"/>
                    </a:ext>
                  </a:extLst>
                </a:gridCol>
                <a:gridCol w="2103773">
                  <a:extLst>
                    <a:ext uri="{9D8B030D-6E8A-4147-A177-3AD203B41FA5}">
                      <a16:colId xmlns:a16="http://schemas.microsoft.com/office/drawing/2014/main" val="20002"/>
                    </a:ext>
                  </a:extLst>
                </a:gridCol>
                <a:gridCol w="1827713">
                  <a:extLst>
                    <a:ext uri="{9D8B030D-6E8A-4147-A177-3AD203B41FA5}">
                      <a16:colId xmlns:a16="http://schemas.microsoft.com/office/drawing/2014/main" val="20003"/>
                    </a:ext>
                  </a:extLst>
                </a:gridCol>
                <a:gridCol w="1829525">
                  <a:extLst>
                    <a:ext uri="{9D8B030D-6E8A-4147-A177-3AD203B41FA5}">
                      <a16:colId xmlns:a16="http://schemas.microsoft.com/office/drawing/2014/main" val="20004"/>
                    </a:ext>
                  </a:extLst>
                </a:gridCol>
              </a:tblGrid>
              <a:tr h="1398938">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dirty="0">
                          <a:solidFill>
                            <a:srgbClr val="FFFFFF"/>
                          </a:solidFill>
                          <a:latin typeface="Century Gothic"/>
                          <a:ea typeface="Century Gothic"/>
                          <a:cs typeface="Century Gothic"/>
                          <a:sym typeface="Century Gothic"/>
                        </a:rPr>
                        <a:t>Author’s Name/ Paper Title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dirty="0">
                          <a:solidFill>
                            <a:srgbClr val="FFFFFF"/>
                          </a:solidFill>
                          <a:latin typeface="Century Gothic"/>
                          <a:ea typeface="Century Gothic"/>
                          <a:cs typeface="Century Gothic"/>
                          <a:sym typeface="Century Gothic"/>
                        </a:rPr>
                        <a:t>Conference/Journal Name and year</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dirty="0">
                          <a:solidFill>
                            <a:srgbClr val="FFFFFF"/>
                          </a:solidFill>
                          <a:latin typeface="Century Gothic"/>
                          <a:ea typeface="Century Gothic"/>
                          <a:cs typeface="Century Gothic"/>
                          <a:sym typeface="Century Gothic"/>
                        </a:rPr>
                        <a:t>Technology/ Design</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dirty="0">
                          <a:solidFill>
                            <a:srgbClr val="FFFFFF"/>
                          </a:solidFill>
                          <a:latin typeface="Century Gothic"/>
                          <a:ea typeface="Century Gothic"/>
                          <a:cs typeface="Century Gothic"/>
                          <a:sym typeface="Century Gothic"/>
                        </a:rPr>
                        <a:t>Results shared by author</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dirty="0">
                          <a:solidFill>
                            <a:srgbClr val="FFFFFF"/>
                          </a:solidFill>
                          <a:latin typeface="Century Gothic"/>
                          <a:ea typeface="Century Gothic"/>
                          <a:cs typeface="Century Gothic"/>
                          <a:sym typeface="Century Gothic"/>
                        </a:rPr>
                        <a:t>What you infer</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extLst>
                  <a:ext uri="{0D108BD9-81ED-4DB2-BD59-A6C34878D82A}">
                    <a16:rowId xmlns:a16="http://schemas.microsoft.com/office/drawing/2014/main" val="10000"/>
                  </a:ext>
                </a:extLst>
              </a:tr>
              <a:tr h="4318047">
                <a:tc>
                  <a:txBody>
                    <a:bodyPr/>
                    <a:lstStyle/>
                    <a:p>
                      <a:pPr marL="0" marR="0" lvl="0" indent="0" algn="l" rtl="0">
                        <a:spcBef>
                          <a:spcPts val="0"/>
                        </a:spcBef>
                        <a:spcAft>
                          <a:spcPts val="0"/>
                        </a:spcAft>
                        <a:buNone/>
                      </a:pPr>
                      <a:r>
                        <a:rPr lang="en-US" sz="1800" dirty="0"/>
                        <a:t>[1] Ms. Swati Kulkarni, "FPGA based Hardware Security for Edge Devices in Internet of Things"</a:t>
                      </a: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r>
                        <a:rPr lang="en-US" sz="1800" dirty="0"/>
                        <a:t>Proceedings of the Fifth International Conference on Communication and Electronics Systems (ICCES 2020)</a:t>
                      </a: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r>
                        <a:rPr lang="en-US" sz="1800" dirty="0"/>
                        <a:t>Implemented RO-PUF and Arbiter PUF on FPGA (ZYNQ Evaluation Kit) using Xilinx </a:t>
                      </a:r>
                      <a:r>
                        <a:rPr lang="en-US" sz="1800" dirty="0" err="1"/>
                        <a:t>Vivado</a:t>
                      </a:r>
                      <a:r>
                        <a:rPr lang="en-US" sz="1800" dirty="0"/>
                        <a:t>​</a:t>
                      </a: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r>
                        <a:rPr lang="en-US" sz="1800" dirty="0"/>
                        <a:t>Random and unique keys were generated, with RO-PUF consuming more resources than Arbiter PUF​</a:t>
                      </a: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r>
                        <a:rPr lang="en-US" sz="1800" dirty="0"/>
                        <a:t>The paper emphasizes the effectiveness of PUFs in enhancing hardware security for IoT devices by generating unclonable and unpredictable keys.</a:t>
                      </a: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extLst>
                  <a:ext uri="{0D108BD9-81ED-4DB2-BD59-A6C34878D82A}">
                    <a16:rowId xmlns:a16="http://schemas.microsoft.com/office/drawing/2014/main" val="10001"/>
                  </a:ext>
                </a:extLst>
              </a:tr>
              <a:tr h="418603">
                <a:tc>
                  <a:txBody>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extLst>
                  <a:ext uri="{0D108BD9-81ED-4DB2-BD59-A6C34878D82A}">
                    <a16:rowId xmlns:a16="http://schemas.microsoft.com/office/drawing/2014/main" val="10002"/>
                  </a:ext>
                </a:extLst>
              </a:tr>
            </a:tbl>
          </a:graphicData>
        </a:graphic>
      </p:graphicFrame>
      <p:sp>
        <p:nvSpPr>
          <p:cNvPr id="751" name="Google Shape;751;p40"/>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11</a:t>
            </a:fld>
            <a:r>
              <a:rPr lang="en-US" sz="900" b="0" i="0" u="none">
                <a:solidFill>
                  <a:srgbClr val="898989"/>
                </a:solidFill>
                <a:latin typeface="Century Gothic"/>
                <a:ea typeface="Century Gothic"/>
                <a:cs typeface="Century Gothic"/>
                <a:sym typeface="Century Gothic"/>
              </a:rPr>
              <a:t> of 12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0"/>
          <p:cNvSpPr txBox="1">
            <a:spLocks noGrp="1"/>
          </p:cNvSpPr>
          <p:nvPr>
            <p:ph type="title"/>
          </p:nvPr>
        </p:nvSpPr>
        <p:spPr>
          <a:xfrm>
            <a:off x="1658131" y="111174"/>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2800" b="1" i="0" u="none" dirty="0">
                <a:solidFill>
                  <a:srgbClr val="1581AA"/>
                </a:solidFill>
                <a:latin typeface="Calibri"/>
                <a:ea typeface="Calibri"/>
                <a:cs typeface="Calibri"/>
                <a:sym typeface="Calibri"/>
              </a:rPr>
              <a:t>State of the Art-work – Literature Survey 2</a:t>
            </a:r>
            <a:br>
              <a:rPr lang="en-US" sz="3600" b="1" i="0" u="none" dirty="0">
                <a:solidFill>
                  <a:srgbClr val="1581AA"/>
                </a:solidFill>
                <a:latin typeface="Calibri"/>
                <a:ea typeface="Calibri"/>
                <a:cs typeface="Calibri"/>
                <a:sym typeface="Calibri"/>
              </a:rPr>
            </a:br>
            <a:endParaRPr dirty="0"/>
          </a:p>
        </p:txBody>
      </p:sp>
      <p:sp>
        <p:nvSpPr>
          <p:cNvPr id="748" name="Google Shape;748;p40"/>
          <p:cNvSpPr txBox="1"/>
          <p:nvPr/>
        </p:nvSpPr>
        <p:spPr>
          <a:xfrm>
            <a:off x="1657350" y="6091237"/>
            <a:ext cx="1066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49" name="Google Shape;749;p40"/>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graphicFrame>
        <p:nvGraphicFramePr>
          <p:cNvPr id="750" name="Google Shape;750;p40"/>
          <p:cNvGraphicFramePr/>
          <p:nvPr>
            <p:extLst>
              <p:ext uri="{D42A27DB-BD31-4B8C-83A1-F6EECF244321}">
                <p14:modId xmlns:p14="http://schemas.microsoft.com/office/powerpoint/2010/main" val="2185923569"/>
              </p:ext>
            </p:extLst>
          </p:nvPr>
        </p:nvGraphicFramePr>
        <p:xfrm>
          <a:off x="1" y="722412"/>
          <a:ext cx="9143999" cy="6135588"/>
        </p:xfrm>
        <a:graphic>
          <a:graphicData uri="http://schemas.openxmlformats.org/drawingml/2006/table">
            <a:tbl>
              <a:tblPr>
                <a:noFill/>
                <a:tableStyleId>{2B881FAD-07A5-42EF-9D34-E71FABE4D0F1}</a:tableStyleId>
              </a:tblPr>
              <a:tblGrid>
                <a:gridCol w="1558095">
                  <a:extLst>
                    <a:ext uri="{9D8B030D-6E8A-4147-A177-3AD203B41FA5}">
                      <a16:colId xmlns:a16="http://schemas.microsoft.com/office/drawing/2014/main" val="20000"/>
                    </a:ext>
                  </a:extLst>
                </a:gridCol>
                <a:gridCol w="1824893">
                  <a:extLst>
                    <a:ext uri="{9D8B030D-6E8A-4147-A177-3AD203B41FA5}">
                      <a16:colId xmlns:a16="http://schemas.microsoft.com/office/drawing/2014/main" val="20001"/>
                    </a:ext>
                  </a:extLst>
                </a:gridCol>
                <a:gridCol w="2103774">
                  <a:extLst>
                    <a:ext uri="{9D8B030D-6E8A-4147-A177-3AD203B41FA5}">
                      <a16:colId xmlns:a16="http://schemas.microsoft.com/office/drawing/2014/main" val="20002"/>
                    </a:ext>
                  </a:extLst>
                </a:gridCol>
                <a:gridCol w="1827713">
                  <a:extLst>
                    <a:ext uri="{9D8B030D-6E8A-4147-A177-3AD203B41FA5}">
                      <a16:colId xmlns:a16="http://schemas.microsoft.com/office/drawing/2014/main" val="20003"/>
                    </a:ext>
                  </a:extLst>
                </a:gridCol>
                <a:gridCol w="1829524">
                  <a:extLst>
                    <a:ext uri="{9D8B030D-6E8A-4147-A177-3AD203B41FA5}">
                      <a16:colId xmlns:a16="http://schemas.microsoft.com/office/drawing/2014/main" val="20004"/>
                    </a:ext>
                  </a:extLst>
                </a:gridCol>
              </a:tblGrid>
              <a:tr h="1383839">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dirty="0">
                          <a:solidFill>
                            <a:srgbClr val="FFFFFF"/>
                          </a:solidFill>
                          <a:latin typeface="Century Gothic"/>
                          <a:ea typeface="Century Gothic"/>
                          <a:cs typeface="Century Gothic"/>
                          <a:sym typeface="Century Gothic"/>
                        </a:rPr>
                        <a:t>Author’s Name/ Paper Title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dirty="0">
                          <a:solidFill>
                            <a:srgbClr val="FFFFFF"/>
                          </a:solidFill>
                          <a:latin typeface="Century Gothic"/>
                          <a:ea typeface="Century Gothic"/>
                          <a:cs typeface="Century Gothic"/>
                          <a:sym typeface="Century Gothic"/>
                        </a:rPr>
                        <a:t>Conference/Journal Name and year</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dirty="0">
                          <a:solidFill>
                            <a:srgbClr val="FFFFFF"/>
                          </a:solidFill>
                          <a:latin typeface="Century Gothic"/>
                          <a:ea typeface="Century Gothic"/>
                          <a:cs typeface="Century Gothic"/>
                          <a:sym typeface="Century Gothic"/>
                        </a:rPr>
                        <a:t>Technology/ Design</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dirty="0">
                          <a:solidFill>
                            <a:srgbClr val="FFFFFF"/>
                          </a:solidFill>
                          <a:latin typeface="Century Gothic"/>
                          <a:ea typeface="Century Gothic"/>
                          <a:cs typeface="Century Gothic"/>
                          <a:sym typeface="Century Gothic"/>
                        </a:rPr>
                        <a:t>Results shared by author</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dirty="0">
                          <a:solidFill>
                            <a:srgbClr val="FFFFFF"/>
                          </a:solidFill>
                          <a:latin typeface="Century Gothic"/>
                          <a:ea typeface="Century Gothic"/>
                          <a:cs typeface="Century Gothic"/>
                          <a:sym typeface="Century Gothic"/>
                        </a:rPr>
                        <a:t>What you infer</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extLst>
                  <a:ext uri="{0D108BD9-81ED-4DB2-BD59-A6C34878D82A}">
                    <a16:rowId xmlns:a16="http://schemas.microsoft.com/office/drawing/2014/main" val="10000"/>
                  </a:ext>
                </a:extLst>
              </a:tr>
              <a:tr h="4337664">
                <a:tc>
                  <a:txBody>
                    <a:bodyPr/>
                    <a:lstStyle/>
                    <a:p>
                      <a:pPr marL="0" marR="0" lvl="0" indent="0" algn="l" rtl="0">
                        <a:spcBef>
                          <a:spcPts val="0"/>
                        </a:spcBef>
                        <a:spcAft>
                          <a:spcPts val="0"/>
                        </a:spcAft>
                        <a:buNone/>
                      </a:pPr>
                      <a:r>
                        <a:rPr lang="en-US" sz="1600" dirty="0"/>
                        <a:t>[2] </a:t>
                      </a:r>
                      <a:r>
                        <a:rPr lang="en-US" sz="1600" dirty="0" err="1"/>
                        <a:t>Hosam</a:t>
                      </a:r>
                      <a:r>
                        <a:rPr lang="en-US" sz="1600" dirty="0"/>
                        <a:t> El-</a:t>
                      </a:r>
                      <a:r>
                        <a:rPr lang="en-US" sz="1600" dirty="0" err="1"/>
                        <a:t>Sofany</a:t>
                      </a:r>
                      <a:r>
                        <a:rPr lang="en-US" sz="1600" dirty="0"/>
                        <a:t> et al., "Using machine learning algorithms to enhance IoT system security"</a:t>
                      </a:r>
                      <a:endParaRPr sz="16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r>
                        <a:rPr lang="en-US" sz="1800" i="1" dirty="0"/>
                        <a:t>Scientific Reports</a:t>
                      </a:r>
                      <a:r>
                        <a:rPr lang="en-US" sz="1800" dirty="0"/>
                        <a:t>, 2024</a:t>
                      </a: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r>
                        <a:rPr lang="en-US" sz="1600" dirty="0"/>
                        <a:t>Machine learning algorithms like Random Forest, Decision Trees, and Neural Networks to detect IoT security threats</a:t>
                      </a:r>
                      <a:endParaRPr sz="16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r>
                        <a:rPr lang="en-US" sz="1600" dirty="0"/>
                        <a:t>Achieved 99.9% accuracy, 99.8% detection rate, and a perfect AUC score of 1</a:t>
                      </a:r>
                      <a:endParaRPr sz="16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r>
                        <a:rPr lang="en-US" sz="1600" dirty="0"/>
                        <a:t>Machine learning techniques significantly improve IoT security with high accuracy and performance compared to traditional methods.</a:t>
                      </a:r>
                      <a:endParaRPr sz="16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extLst>
                  <a:ext uri="{0D108BD9-81ED-4DB2-BD59-A6C34878D82A}">
                    <a16:rowId xmlns:a16="http://schemas.microsoft.com/office/drawing/2014/main" val="10001"/>
                  </a:ext>
                </a:extLst>
              </a:tr>
              <a:tr h="414085">
                <a:tc>
                  <a:txBody>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extLst>
                  <a:ext uri="{0D108BD9-81ED-4DB2-BD59-A6C34878D82A}">
                    <a16:rowId xmlns:a16="http://schemas.microsoft.com/office/drawing/2014/main" val="10002"/>
                  </a:ext>
                </a:extLst>
              </a:tr>
            </a:tbl>
          </a:graphicData>
        </a:graphic>
      </p:graphicFrame>
      <p:sp>
        <p:nvSpPr>
          <p:cNvPr id="751" name="Google Shape;751;p40"/>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12</a:t>
            </a:fld>
            <a:r>
              <a:rPr lang="en-US" sz="900" b="0" i="0" u="none">
                <a:solidFill>
                  <a:srgbClr val="898989"/>
                </a:solidFill>
                <a:latin typeface="Century Gothic"/>
                <a:ea typeface="Century Gothic"/>
                <a:cs typeface="Century Gothic"/>
                <a:sym typeface="Century Gothic"/>
              </a:rPr>
              <a:t> of 12</a:t>
            </a:r>
            <a:endParaRPr/>
          </a:p>
        </p:txBody>
      </p:sp>
    </p:spTree>
    <p:extLst>
      <p:ext uri="{BB962C8B-B14F-4D97-AF65-F5344CB8AC3E}">
        <p14:creationId xmlns:p14="http://schemas.microsoft.com/office/powerpoint/2010/main" val="1319364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0"/>
          <p:cNvSpPr txBox="1">
            <a:spLocks noGrp="1"/>
          </p:cNvSpPr>
          <p:nvPr>
            <p:ph type="title"/>
          </p:nvPr>
        </p:nvSpPr>
        <p:spPr>
          <a:xfrm>
            <a:off x="1658131" y="111174"/>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2800" b="1" i="0" u="none" dirty="0">
                <a:solidFill>
                  <a:srgbClr val="1581AA"/>
                </a:solidFill>
                <a:latin typeface="Calibri"/>
                <a:ea typeface="Calibri"/>
                <a:cs typeface="Calibri"/>
                <a:sym typeface="Calibri"/>
              </a:rPr>
              <a:t>State of the Art-work – Literature Survey 3</a:t>
            </a:r>
            <a:br>
              <a:rPr lang="en-US" sz="3600" b="1" i="0" u="none" dirty="0">
                <a:solidFill>
                  <a:srgbClr val="1581AA"/>
                </a:solidFill>
                <a:latin typeface="Calibri"/>
                <a:ea typeface="Calibri"/>
                <a:cs typeface="Calibri"/>
                <a:sym typeface="Calibri"/>
              </a:rPr>
            </a:br>
            <a:endParaRPr dirty="0"/>
          </a:p>
        </p:txBody>
      </p:sp>
      <p:sp>
        <p:nvSpPr>
          <p:cNvPr id="748" name="Google Shape;748;p40"/>
          <p:cNvSpPr txBox="1"/>
          <p:nvPr/>
        </p:nvSpPr>
        <p:spPr>
          <a:xfrm>
            <a:off x="1657350" y="6091237"/>
            <a:ext cx="1066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49" name="Google Shape;749;p40"/>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graphicFrame>
        <p:nvGraphicFramePr>
          <p:cNvPr id="750" name="Google Shape;750;p40"/>
          <p:cNvGraphicFramePr/>
          <p:nvPr>
            <p:extLst>
              <p:ext uri="{D42A27DB-BD31-4B8C-83A1-F6EECF244321}">
                <p14:modId xmlns:p14="http://schemas.microsoft.com/office/powerpoint/2010/main" val="614446324"/>
              </p:ext>
            </p:extLst>
          </p:nvPr>
        </p:nvGraphicFramePr>
        <p:xfrm>
          <a:off x="1" y="722412"/>
          <a:ext cx="9143999" cy="6135588"/>
        </p:xfrm>
        <a:graphic>
          <a:graphicData uri="http://schemas.openxmlformats.org/drawingml/2006/table">
            <a:tbl>
              <a:tblPr>
                <a:noFill/>
                <a:tableStyleId>{2B881FAD-07A5-42EF-9D34-E71FABE4D0F1}</a:tableStyleId>
              </a:tblPr>
              <a:tblGrid>
                <a:gridCol w="1558095">
                  <a:extLst>
                    <a:ext uri="{9D8B030D-6E8A-4147-A177-3AD203B41FA5}">
                      <a16:colId xmlns:a16="http://schemas.microsoft.com/office/drawing/2014/main" val="20000"/>
                    </a:ext>
                  </a:extLst>
                </a:gridCol>
                <a:gridCol w="1824893">
                  <a:extLst>
                    <a:ext uri="{9D8B030D-6E8A-4147-A177-3AD203B41FA5}">
                      <a16:colId xmlns:a16="http://schemas.microsoft.com/office/drawing/2014/main" val="20001"/>
                    </a:ext>
                  </a:extLst>
                </a:gridCol>
                <a:gridCol w="2103774">
                  <a:extLst>
                    <a:ext uri="{9D8B030D-6E8A-4147-A177-3AD203B41FA5}">
                      <a16:colId xmlns:a16="http://schemas.microsoft.com/office/drawing/2014/main" val="20002"/>
                    </a:ext>
                  </a:extLst>
                </a:gridCol>
                <a:gridCol w="1827713">
                  <a:extLst>
                    <a:ext uri="{9D8B030D-6E8A-4147-A177-3AD203B41FA5}">
                      <a16:colId xmlns:a16="http://schemas.microsoft.com/office/drawing/2014/main" val="20003"/>
                    </a:ext>
                  </a:extLst>
                </a:gridCol>
                <a:gridCol w="1829524">
                  <a:extLst>
                    <a:ext uri="{9D8B030D-6E8A-4147-A177-3AD203B41FA5}">
                      <a16:colId xmlns:a16="http://schemas.microsoft.com/office/drawing/2014/main" val="20004"/>
                    </a:ext>
                  </a:extLst>
                </a:gridCol>
              </a:tblGrid>
              <a:tr h="1383839">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dirty="0">
                          <a:solidFill>
                            <a:srgbClr val="FFFFFF"/>
                          </a:solidFill>
                          <a:latin typeface="Century Gothic"/>
                          <a:ea typeface="Century Gothic"/>
                          <a:cs typeface="Century Gothic"/>
                          <a:sym typeface="Century Gothic"/>
                        </a:rPr>
                        <a:t>Author’s Name/ Paper Title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dirty="0">
                          <a:solidFill>
                            <a:srgbClr val="FFFFFF"/>
                          </a:solidFill>
                          <a:latin typeface="Century Gothic"/>
                          <a:ea typeface="Century Gothic"/>
                          <a:cs typeface="Century Gothic"/>
                          <a:sym typeface="Century Gothic"/>
                        </a:rPr>
                        <a:t>Conference/Journal Name and year</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dirty="0">
                          <a:solidFill>
                            <a:srgbClr val="FFFFFF"/>
                          </a:solidFill>
                          <a:latin typeface="Century Gothic"/>
                          <a:ea typeface="Century Gothic"/>
                          <a:cs typeface="Century Gothic"/>
                          <a:sym typeface="Century Gothic"/>
                        </a:rPr>
                        <a:t>Technology/ Design</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dirty="0">
                          <a:solidFill>
                            <a:srgbClr val="FFFFFF"/>
                          </a:solidFill>
                          <a:latin typeface="Century Gothic"/>
                          <a:ea typeface="Century Gothic"/>
                          <a:cs typeface="Century Gothic"/>
                          <a:sym typeface="Century Gothic"/>
                        </a:rPr>
                        <a:t>Results shared by author</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dirty="0">
                          <a:solidFill>
                            <a:srgbClr val="FFFFFF"/>
                          </a:solidFill>
                          <a:latin typeface="Century Gothic"/>
                          <a:ea typeface="Century Gothic"/>
                          <a:cs typeface="Century Gothic"/>
                          <a:sym typeface="Century Gothic"/>
                        </a:rPr>
                        <a:t>What you infer</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extLst>
                  <a:ext uri="{0D108BD9-81ED-4DB2-BD59-A6C34878D82A}">
                    <a16:rowId xmlns:a16="http://schemas.microsoft.com/office/drawing/2014/main" val="10000"/>
                  </a:ext>
                </a:extLst>
              </a:tr>
              <a:tr h="433766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[3] Various authors, "Securing Data in the Internet of Things (IoT) using Metamorphic Cryptography - A Survey"</a:t>
                      </a: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r>
                        <a:rPr lang="en-US" sz="1800" i="1" dirty="0"/>
                        <a:t>2023 International Conference on Computational Intelligence, Communication Technology, and Networking (CICTN)</a:t>
                      </a:r>
                      <a:r>
                        <a:rPr lang="en-US" sz="1800" dirty="0"/>
                        <a:t>, 2023</a:t>
                      </a: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r>
                        <a:rPr lang="en-US" sz="1600" dirty="0"/>
                        <a:t>Metamorphic cryptography, incorporating cryptographic and steganographic techniques for IoT data security</a:t>
                      </a:r>
                      <a:endParaRPr sz="16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r>
                        <a:rPr lang="en-US" sz="1600" dirty="0"/>
                        <a:t>A comprehensive survey of metamorphic cryptographic techniques enhancing IoT security, emphasizing both data privacy and integrity</a:t>
                      </a:r>
                      <a:endParaRPr sz="16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r>
                        <a:rPr lang="en-US" sz="1600" dirty="0"/>
                        <a:t>Metamorphic cryptography offers a robust approach to securing IoT data by combining encryption and data hiding, improving overall data protection.</a:t>
                      </a:r>
                      <a:endParaRPr sz="16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extLst>
                  <a:ext uri="{0D108BD9-81ED-4DB2-BD59-A6C34878D82A}">
                    <a16:rowId xmlns:a16="http://schemas.microsoft.com/office/drawing/2014/main" val="10001"/>
                  </a:ext>
                </a:extLst>
              </a:tr>
              <a:tr h="414085">
                <a:tc>
                  <a:txBody>
                    <a:bodyPr/>
                    <a:lstStyle/>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extLst>
                  <a:ext uri="{0D108BD9-81ED-4DB2-BD59-A6C34878D82A}">
                    <a16:rowId xmlns:a16="http://schemas.microsoft.com/office/drawing/2014/main" val="10002"/>
                  </a:ext>
                </a:extLst>
              </a:tr>
            </a:tbl>
          </a:graphicData>
        </a:graphic>
      </p:graphicFrame>
      <p:sp>
        <p:nvSpPr>
          <p:cNvPr id="751" name="Google Shape;751;p40"/>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13</a:t>
            </a:fld>
            <a:r>
              <a:rPr lang="en-US" sz="900" b="0" i="0" u="none">
                <a:solidFill>
                  <a:srgbClr val="898989"/>
                </a:solidFill>
                <a:latin typeface="Century Gothic"/>
                <a:ea typeface="Century Gothic"/>
                <a:cs typeface="Century Gothic"/>
                <a:sym typeface="Century Gothic"/>
              </a:rPr>
              <a:t> of 12</a:t>
            </a:r>
            <a:endParaRPr/>
          </a:p>
        </p:txBody>
      </p:sp>
    </p:spTree>
    <p:extLst>
      <p:ext uri="{BB962C8B-B14F-4D97-AF65-F5344CB8AC3E}">
        <p14:creationId xmlns:p14="http://schemas.microsoft.com/office/powerpoint/2010/main" val="3816546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0"/>
          <p:cNvSpPr txBox="1">
            <a:spLocks noGrp="1"/>
          </p:cNvSpPr>
          <p:nvPr>
            <p:ph type="title"/>
          </p:nvPr>
        </p:nvSpPr>
        <p:spPr>
          <a:xfrm>
            <a:off x="1658131" y="111174"/>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2800" b="1" i="0" u="none" dirty="0">
                <a:solidFill>
                  <a:srgbClr val="1581AA"/>
                </a:solidFill>
                <a:latin typeface="Calibri"/>
                <a:ea typeface="Calibri"/>
                <a:cs typeface="Calibri"/>
                <a:sym typeface="Calibri"/>
              </a:rPr>
              <a:t>State of the Art-work – Literature Survey 4</a:t>
            </a:r>
            <a:br>
              <a:rPr lang="en-US" sz="3600" b="1" i="0" u="none" dirty="0">
                <a:solidFill>
                  <a:srgbClr val="1581AA"/>
                </a:solidFill>
                <a:latin typeface="Calibri"/>
                <a:ea typeface="Calibri"/>
                <a:cs typeface="Calibri"/>
                <a:sym typeface="Calibri"/>
              </a:rPr>
            </a:br>
            <a:endParaRPr dirty="0"/>
          </a:p>
        </p:txBody>
      </p:sp>
      <p:sp>
        <p:nvSpPr>
          <p:cNvPr id="748" name="Google Shape;748;p40"/>
          <p:cNvSpPr txBox="1"/>
          <p:nvPr/>
        </p:nvSpPr>
        <p:spPr>
          <a:xfrm>
            <a:off x="1657350" y="6091237"/>
            <a:ext cx="1066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49" name="Google Shape;749;p40"/>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graphicFrame>
        <p:nvGraphicFramePr>
          <p:cNvPr id="750" name="Google Shape;750;p40"/>
          <p:cNvGraphicFramePr/>
          <p:nvPr>
            <p:extLst>
              <p:ext uri="{D42A27DB-BD31-4B8C-83A1-F6EECF244321}">
                <p14:modId xmlns:p14="http://schemas.microsoft.com/office/powerpoint/2010/main" val="3706718218"/>
              </p:ext>
            </p:extLst>
          </p:nvPr>
        </p:nvGraphicFramePr>
        <p:xfrm>
          <a:off x="1" y="722412"/>
          <a:ext cx="9143999" cy="6135588"/>
        </p:xfrm>
        <a:graphic>
          <a:graphicData uri="http://schemas.openxmlformats.org/drawingml/2006/table">
            <a:tbl>
              <a:tblPr>
                <a:noFill/>
                <a:tableStyleId>{2B881FAD-07A5-42EF-9D34-E71FABE4D0F1}</a:tableStyleId>
              </a:tblPr>
              <a:tblGrid>
                <a:gridCol w="1558095">
                  <a:extLst>
                    <a:ext uri="{9D8B030D-6E8A-4147-A177-3AD203B41FA5}">
                      <a16:colId xmlns:a16="http://schemas.microsoft.com/office/drawing/2014/main" val="20000"/>
                    </a:ext>
                  </a:extLst>
                </a:gridCol>
                <a:gridCol w="1824893">
                  <a:extLst>
                    <a:ext uri="{9D8B030D-6E8A-4147-A177-3AD203B41FA5}">
                      <a16:colId xmlns:a16="http://schemas.microsoft.com/office/drawing/2014/main" val="20001"/>
                    </a:ext>
                  </a:extLst>
                </a:gridCol>
                <a:gridCol w="2103774">
                  <a:extLst>
                    <a:ext uri="{9D8B030D-6E8A-4147-A177-3AD203B41FA5}">
                      <a16:colId xmlns:a16="http://schemas.microsoft.com/office/drawing/2014/main" val="20002"/>
                    </a:ext>
                  </a:extLst>
                </a:gridCol>
                <a:gridCol w="1827713">
                  <a:extLst>
                    <a:ext uri="{9D8B030D-6E8A-4147-A177-3AD203B41FA5}">
                      <a16:colId xmlns:a16="http://schemas.microsoft.com/office/drawing/2014/main" val="20003"/>
                    </a:ext>
                  </a:extLst>
                </a:gridCol>
                <a:gridCol w="1829524">
                  <a:extLst>
                    <a:ext uri="{9D8B030D-6E8A-4147-A177-3AD203B41FA5}">
                      <a16:colId xmlns:a16="http://schemas.microsoft.com/office/drawing/2014/main" val="20004"/>
                    </a:ext>
                  </a:extLst>
                </a:gridCol>
              </a:tblGrid>
              <a:tr h="1383839">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a:solidFill>
                            <a:srgbClr val="FFFFFF"/>
                          </a:solidFill>
                          <a:latin typeface="Century Gothic"/>
                          <a:ea typeface="Century Gothic"/>
                          <a:cs typeface="Century Gothic"/>
                          <a:sym typeface="Century Gothic"/>
                        </a:rPr>
                        <a:t>Author’s Name/ Paper Title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a:solidFill>
                            <a:srgbClr val="FFFFFF"/>
                          </a:solidFill>
                          <a:latin typeface="Century Gothic"/>
                          <a:ea typeface="Century Gothic"/>
                          <a:cs typeface="Century Gothic"/>
                          <a:sym typeface="Century Gothic"/>
                        </a:rPr>
                        <a:t>Conference/Journal Name and year</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a:solidFill>
                            <a:srgbClr val="FFFFFF"/>
                          </a:solidFill>
                          <a:latin typeface="Century Gothic"/>
                          <a:ea typeface="Century Gothic"/>
                          <a:cs typeface="Century Gothic"/>
                          <a:sym typeface="Century Gothic"/>
                        </a:rPr>
                        <a:t>Technology/ Design</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a:solidFill>
                            <a:srgbClr val="FFFFFF"/>
                          </a:solidFill>
                          <a:latin typeface="Century Gothic"/>
                          <a:ea typeface="Century Gothic"/>
                          <a:cs typeface="Century Gothic"/>
                          <a:sym typeface="Century Gothic"/>
                        </a:rPr>
                        <a:t>Results shared by author</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a:solidFill>
                            <a:srgbClr val="FFFFFF"/>
                          </a:solidFill>
                          <a:latin typeface="Century Gothic"/>
                          <a:ea typeface="Century Gothic"/>
                          <a:cs typeface="Century Gothic"/>
                          <a:sym typeface="Century Gothic"/>
                        </a:rPr>
                        <a:t>What you infer</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extLst>
                  <a:ext uri="{0D108BD9-81ED-4DB2-BD59-A6C34878D82A}">
                    <a16:rowId xmlns:a16="http://schemas.microsoft.com/office/drawing/2014/main" val="10000"/>
                  </a:ext>
                </a:extLst>
              </a:tr>
              <a:tr h="433766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[4] </a:t>
                      </a:r>
                      <a:r>
                        <a:rPr lang="en-US" sz="1600" dirty="0" err="1"/>
                        <a:t>Mamoona</a:t>
                      </a:r>
                      <a:r>
                        <a:rPr lang="en-US" sz="1600" dirty="0"/>
                        <a:t> Humayun et al., </a:t>
                      </a:r>
                      <a:r>
                        <a:rPr lang="en-US" sz="1600" i="1" dirty="0"/>
                        <a:t>Securing the Internet of Things in Artificial Intelligence Era: A Comprehensive Survey</a:t>
                      </a: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r>
                        <a:rPr lang="en-US" sz="1800" dirty="0"/>
                        <a:t>IEEE Access, February 2024</a:t>
                      </a: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r>
                        <a:rPr lang="en-US" sz="1600" dirty="0"/>
                        <a:t>IoT security integrated with AI techniques such as machine learning, deep learning, and secure communication frameworks.</a:t>
                      </a:r>
                      <a:endParaRPr sz="16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r>
                        <a:rPr lang="en-US" sz="1600" dirty="0"/>
                        <a:t>AI significantly enhances IoT security by improving anomaly detection, threat prevention, secure communication, and privacy management.</a:t>
                      </a:r>
                      <a:endParaRPr sz="16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r>
                        <a:rPr lang="en-US" sz="1600" dirty="0"/>
                        <a:t>AI will continue to play a critical role in bolstering IoT security by making systems more adaptable, self-defending, and responsive to evolving cyber threats.</a:t>
                      </a:r>
                      <a:endParaRPr sz="16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extLst>
                  <a:ext uri="{0D108BD9-81ED-4DB2-BD59-A6C34878D82A}">
                    <a16:rowId xmlns:a16="http://schemas.microsoft.com/office/drawing/2014/main" val="10001"/>
                  </a:ext>
                </a:extLst>
              </a:tr>
              <a:tr h="414085">
                <a:tc>
                  <a:txBody>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extLst>
                  <a:ext uri="{0D108BD9-81ED-4DB2-BD59-A6C34878D82A}">
                    <a16:rowId xmlns:a16="http://schemas.microsoft.com/office/drawing/2014/main" val="10002"/>
                  </a:ext>
                </a:extLst>
              </a:tr>
            </a:tbl>
          </a:graphicData>
        </a:graphic>
      </p:graphicFrame>
      <p:sp>
        <p:nvSpPr>
          <p:cNvPr id="751" name="Google Shape;751;p40"/>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14</a:t>
            </a:fld>
            <a:r>
              <a:rPr lang="en-US" sz="900" b="0" i="0" u="none">
                <a:solidFill>
                  <a:srgbClr val="898989"/>
                </a:solidFill>
                <a:latin typeface="Century Gothic"/>
                <a:ea typeface="Century Gothic"/>
                <a:cs typeface="Century Gothic"/>
                <a:sym typeface="Century Gothic"/>
              </a:rPr>
              <a:t> of 12</a:t>
            </a:r>
            <a:endParaRPr/>
          </a:p>
        </p:txBody>
      </p:sp>
    </p:spTree>
    <p:extLst>
      <p:ext uri="{BB962C8B-B14F-4D97-AF65-F5344CB8AC3E}">
        <p14:creationId xmlns:p14="http://schemas.microsoft.com/office/powerpoint/2010/main" val="3874970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0"/>
          <p:cNvSpPr txBox="1">
            <a:spLocks noGrp="1"/>
          </p:cNvSpPr>
          <p:nvPr>
            <p:ph type="title"/>
          </p:nvPr>
        </p:nvSpPr>
        <p:spPr>
          <a:xfrm>
            <a:off x="1658131" y="111174"/>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2800" b="1" i="0" u="none" dirty="0">
                <a:solidFill>
                  <a:srgbClr val="1581AA"/>
                </a:solidFill>
                <a:latin typeface="Calibri"/>
                <a:ea typeface="Calibri"/>
                <a:cs typeface="Calibri"/>
                <a:sym typeface="Calibri"/>
              </a:rPr>
              <a:t>State of the Art-work – Literature Survey 5</a:t>
            </a:r>
            <a:br>
              <a:rPr lang="en-US" sz="3600" b="1" i="0" u="none" dirty="0">
                <a:solidFill>
                  <a:srgbClr val="1581AA"/>
                </a:solidFill>
                <a:latin typeface="Calibri"/>
                <a:ea typeface="Calibri"/>
                <a:cs typeface="Calibri"/>
                <a:sym typeface="Calibri"/>
              </a:rPr>
            </a:br>
            <a:endParaRPr dirty="0"/>
          </a:p>
        </p:txBody>
      </p:sp>
      <p:sp>
        <p:nvSpPr>
          <p:cNvPr id="748" name="Google Shape;748;p40"/>
          <p:cNvSpPr txBox="1"/>
          <p:nvPr/>
        </p:nvSpPr>
        <p:spPr>
          <a:xfrm>
            <a:off x="1657350" y="6091237"/>
            <a:ext cx="1066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49" name="Google Shape;749;p40"/>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graphicFrame>
        <p:nvGraphicFramePr>
          <p:cNvPr id="750" name="Google Shape;750;p40"/>
          <p:cNvGraphicFramePr/>
          <p:nvPr>
            <p:extLst>
              <p:ext uri="{D42A27DB-BD31-4B8C-83A1-F6EECF244321}">
                <p14:modId xmlns:p14="http://schemas.microsoft.com/office/powerpoint/2010/main" val="1310138070"/>
              </p:ext>
            </p:extLst>
          </p:nvPr>
        </p:nvGraphicFramePr>
        <p:xfrm>
          <a:off x="1" y="722412"/>
          <a:ext cx="9143999" cy="6135588"/>
        </p:xfrm>
        <a:graphic>
          <a:graphicData uri="http://schemas.openxmlformats.org/drawingml/2006/table">
            <a:tbl>
              <a:tblPr>
                <a:noFill/>
                <a:tableStyleId>{2B881FAD-07A5-42EF-9D34-E71FABE4D0F1}</a:tableStyleId>
              </a:tblPr>
              <a:tblGrid>
                <a:gridCol w="1558095">
                  <a:extLst>
                    <a:ext uri="{9D8B030D-6E8A-4147-A177-3AD203B41FA5}">
                      <a16:colId xmlns:a16="http://schemas.microsoft.com/office/drawing/2014/main" val="20000"/>
                    </a:ext>
                  </a:extLst>
                </a:gridCol>
                <a:gridCol w="1824893">
                  <a:extLst>
                    <a:ext uri="{9D8B030D-6E8A-4147-A177-3AD203B41FA5}">
                      <a16:colId xmlns:a16="http://schemas.microsoft.com/office/drawing/2014/main" val="20001"/>
                    </a:ext>
                  </a:extLst>
                </a:gridCol>
                <a:gridCol w="2103774">
                  <a:extLst>
                    <a:ext uri="{9D8B030D-6E8A-4147-A177-3AD203B41FA5}">
                      <a16:colId xmlns:a16="http://schemas.microsoft.com/office/drawing/2014/main" val="20002"/>
                    </a:ext>
                  </a:extLst>
                </a:gridCol>
                <a:gridCol w="1827713">
                  <a:extLst>
                    <a:ext uri="{9D8B030D-6E8A-4147-A177-3AD203B41FA5}">
                      <a16:colId xmlns:a16="http://schemas.microsoft.com/office/drawing/2014/main" val="20003"/>
                    </a:ext>
                  </a:extLst>
                </a:gridCol>
                <a:gridCol w="1829524">
                  <a:extLst>
                    <a:ext uri="{9D8B030D-6E8A-4147-A177-3AD203B41FA5}">
                      <a16:colId xmlns:a16="http://schemas.microsoft.com/office/drawing/2014/main" val="20004"/>
                    </a:ext>
                  </a:extLst>
                </a:gridCol>
              </a:tblGrid>
              <a:tr h="1383839">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a:solidFill>
                            <a:srgbClr val="FFFFFF"/>
                          </a:solidFill>
                          <a:latin typeface="Century Gothic"/>
                          <a:ea typeface="Century Gothic"/>
                          <a:cs typeface="Century Gothic"/>
                          <a:sym typeface="Century Gothic"/>
                        </a:rPr>
                        <a:t>Author’s Name/ Paper Title </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a:solidFill>
                            <a:srgbClr val="FFFFFF"/>
                          </a:solidFill>
                          <a:latin typeface="Century Gothic"/>
                          <a:ea typeface="Century Gothic"/>
                          <a:cs typeface="Century Gothic"/>
                          <a:sym typeface="Century Gothic"/>
                        </a:rPr>
                        <a:t>Conference/Journal Name and year</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a:solidFill>
                            <a:srgbClr val="FFFFFF"/>
                          </a:solidFill>
                          <a:latin typeface="Century Gothic"/>
                          <a:ea typeface="Century Gothic"/>
                          <a:cs typeface="Century Gothic"/>
                          <a:sym typeface="Century Gothic"/>
                        </a:rPr>
                        <a:t>Technology/ Design</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a:solidFill>
                            <a:srgbClr val="FFFFFF"/>
                          </a:solidFill>
                          <a:latin typeface="Century Gothic"/>
                          <a:ea typeface="Century Gothic"/>
                          <a:cs typeface="Century Gothic"/>
                          <a:sym typeface="Century Gothic"/>
                        </a:rPr>
                        <a:t>Results shared by author</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tc>
                  <a:txBody>
                    <a:bodyPr/>
                    <a:lstStyle/>
                    <a:p>
                      <a:pPr marL="0" marR="0" lvl="0" indent="0" algn="l" rtl="0">
                        <a:lnSpc>
                          <a:spcPct val="100000"/>
                        </a:lnSpc>
                        <a:spcBef>
                          <a:spcPts val="0"/>
                        </a:spcBef>
                        <a:spcAft>
                          <a:spcPts val="0"/>
                        </a:spcAft>
                        <a:buClr>
                          <a:srgbClr val="FFFFFF"/>
                        </a:buClr>
                        <a:buSzPts val="1800"/>
                        <a:buFont typeface="Century Gothic"/>
                        <a:buNone/>
                      </a:pPr>
                      <a:r>
                        <a:rPr lang="en-US" sz="1800" b="1" i="0" u="none" strike="noStrike" cap="none">
                          <a:solidFill>
                            <a:srgbClr val="FFFFFF"/>
                          </a:solidFill>
                          <a:latin typeface="Century Gothic"/>
                          <a:ea typeface="Century Gothic"/>
                          <a:cs typeface="Century Gothic"/>
                          <a:sym typeface="Century Gothic"/>
                        </a:rPr>
                        <a:t>What you infer</a:t>
                      </a:r>
                      <a:endParaRPr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265991"/>
                    </a:solidFill>
                  </a:tcPr>
                </a:tc>
                <a:extLst>
                  <a:ext uri="{0D108BD9-81ED-4DB2-BD59-A6C34878D82A}">
                    <a16:rowId xmlns:a16="http://schemas.microsoft.com/office/drawing/2014/main" val="10000"/>
                  </a:ext>
                </a:extLst>
              </a:tr>
              <a:tr h="433766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[5] Ali </a:t>
                      </a:r>
                      <a:r>
                        <a:rPr lang="en-US" sz="1600" dirty="0" err="1"/>
                        <a:t>Ghaffari</a:t>
                      </a:r>
                      <a:r>
                        <a:rPr lang="en-US" sz="1600" dirty="0"/>
                        <a:t> et al., </a:t>
                      </a:r>
                      <a:r>
                        <a:rPr lang="en-US" sz="1600" i="1" dirty="0"/>
                        <a:t>Securing Internet of Things Using Machine and Deep Learning Methods: A Survey</a:t>
                      </a: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r>
                        <a:rPr lang="en-US" sz="1800" i="1" dirty="0"/>
                        <a:t>Cluster Computing</a:t>
                      </a:r>
                      <a:r>
                        <a:rPr lang="en-US" sz="1800" dirty="0"/>
                        <a:t>, 2024</a:t>
                      </a: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r>
                        <a:rPr lang="en-US" sz="1600" dirty="0"/>
                        <a:t>The paper explores machine learning (ML) and deep learning (DL) techniques such as SVM, CNN, LSTM, and GRU for IoT security solutions.</a:t>
                      </a:r>
                      <a:endParaRPr sz="16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r>
                        <a:rPr lang="en-US" sz="1600" dirty="0"/>
                        <a:t>ML and DL significantly improve IoT security, with methods like CNN and LSTM achieving over 99% accuracy in intrusion detection.</a:t>
                      </a:r>
                      <a:endParaRPr sz="16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tc>
                  <a:txBody>
                    <a:bodyPr/>
                    <a:lstStyle/>
                    <a:p>
                      <a:pPr marL="0" marR="0" lvl="0" indent="0" algn="l" rtl="0">
                        <a:spcBef>
                          <a:spcPts val="0"/>
                        </a:spcBef>
                        <a:spcAft>
                          <a:spcPts val="0"/>
                        </a:spcAft>
                        <a:buNone/>
                      </a:pPr>
                      <a:r>
                        <a:rPr lang="en-US" sz="1600" dirty="0"/>
                        <a:t>Machine learning and deep learning offer promising solutions to IoT security, though scalability and computational costs remain challenges.</a:t>
                      </a:r>
                      <a:endParaRPr sz="16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DD1DC"/>
                    </a:solidFill>
                  </a:tcPr>
                </a:tc>
                <a:extLst>
                  <a:ext uri="{0D108BD9-81ED-4DB2-BD59-A6C34878D82A}">
                    <a16:rowId xmlns:a16="http://schemas.microsoft.com/office/drawing/2014/main" val="10001"/>
                  </a:ext>
                </a:extLst>
              </a:tr>
              <a:tr h="414085">
                <a:tc>
                  <a:txBody>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tc>
                  <a:txBody>
                    <a:bodyPr/>
                    <a:lstStyle/>
                    <a:p>
                      <a:pPr marL="0" marR="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8EAEE"/>
                    </a:solidFill>
                  </a:tcPr>
                </a:tc>
                <a:extLst>
                  <a:ext uri="{0D108BD9-81ED-4DB2-BD59-A6C34878D82A}">
                    <a16:rowId xmlns:a16="http://schemas.microsoft.com/office/drawing/2014/main" val="10002"/>
                  </a:ext>
                </a:extLst>
              </a:tr>
            </a:tbl>
          </a:graphicData>
        </a:graphic>
      </p:graphicFrame>
      <p:sp>
        <p:nvSpPr>
          <p:cNvPr id="751" name="Google Shape;751;p40"/>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15</a:t>
            </a:fld>
            <a:r>
              <a:rPr lang="en-US" sz="900" b="0" i="0" u="none">
                <a:solidFill>
                  <a:srgbClr val="898989"/>
                </a:solidFill>
                <a:latin typeface="Century Gothic"/>
                <a:ea typeface="Century Gothic"/>
                <a:cs typeface="Century Gothic"/>
                <a:sym typeface="Century Gothic"/>
              </a:rPr>
              <a:t> of 12</a:t>
            </a:r>
            <a:endParaRPr/>
          </a:p>
        </p:txBody>
      </p:sp>
    </p:spTree>
    <p:extLst>
      <p:ext uri="{BB962C8B-B14F-4D97-AF65-F5344CB8AC3E}">
        <p14:creationId xmlns:p14="http://schemas.microsoft.com/office/powerpoint/2010/main" val="1283533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42"/>
          <p:cNvSpPr txBox="1">
            <a:spLocks noGrp="1"/>
          </p:cNvSpPr>
          <p:nvPr>
            <p:ph type="title"/>
          </p:nvPr>
        </p:nvSpPr>
        <p:spPr>
          <a:xfrm>
            <a:off x="1276350" y="76200"/>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Design- examples</a:t>
            </a:r>
            <a:endParaRPr dirty="0"/>
          </a:p>
        </p:txBody>
      </p:sp>
      <p:sp>
        <p:nvSpPr>
          <p:cNvPr id="769" name="Google Shape;769;p42"/>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16</a:t>
            </a:fld>
            <a:r>
              <a:rPr lang="en-US" sz="900" b="0" i="0" u="none">
                <a:solidFill>
                  <a:srgbClr val="898989"/>
                </a:solidFill>
                <a:latin typeface="Century Gothic"/>
                <a:ea typeface="Century Gothic"/>
                <a:cs typeface="Century Gothic"/>
                <a:sym typeface="Century Gothic"/>
              </a:rPr>
              <a:t> of 12</a:t>
            </a:r>
            <a:endParaRPr/>
          </a:p>
        </p:txBody>
      </p:sp>
      <p:sp>
        <p:nvSpPr>
          <p:cNvPr id="770" name="Google Shape;770;p42"/>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71" name="Google Shape;771;p42"/>
          <p:cNvSpPr txBox="1"/>
          <p:nvPr/>
        </p:nvSpPr>
        <p:spPr>
          <a:xfrm>
            <a:off x="2819400" y="6156325"/>
            <a:ext cx="512921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pic>
        <p:nvPicPr>
          <p:cNvPr id="4" name="Picture 3">
            <a:extLst>
              <a:ext uri="{FF2B5EF4-FFF2-40B4-BE49-F238E27FC236}">
                <a16:creationId xmlns:a16="http://schemas.microsoft.com/office/drawing/2014/main" id="{C61F21E3-1520-A02D-A1B6-2726F2C36430}"/>
              </a:ext>
            </a:extLst>
          </p:cNvPr>
          <p:cNvPicPr>
            <a:picLocks noChangeAspect="1"/>
          </p:cNvPicPr>
          <p:nvPr/>
        </p:nvPicPr>
        <p:blipFill>
          <a:blip r:embed="rId3"/>
          <a:stretch>
            <a:fillRect/>
          </a:stretch>
        </p:blipFill>
        <p:spPr>
          <a:xfrm>
            <a:off x="772204" y="181763"/>
            <a:ext cx="7598004" cy="6616712"/>
          </a:xfrm>
          <a:prstGeom prst="rect">
            <a:avLst/>
          </a:prstGeom>
        </p:spPr>
      </p:pic>
    </p:spTree>
    <p:extLst>
      <p:ext uri="{BB962C8B-B14F-4D97-AF65-F5344CB8AC3E}">
        <p14:creationId xmlns:p14="http://schemas.microsoft.com/office/powerpoint/2010/main" val="3144443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41"/>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System Definition</a:t>
            </a:r>
            <a:br>
              <a:rPr lang="en-US" sz="3600" b="1" i="0" u="none" dirty="0">
                <a:solidFill>
                  <a:srgbClr val="1581AA"/>
                </a:solidFill>
                <a:latin typeface="Calibri"/>
                <a:ea typeface="Calibri"/>
                <a:cs typeface="Calibri"/>
                <a:sym typeface="Calibri"/>
              </a:rPr>
            </a:br>
            <a:endParaRPr dirty="0"/>
          </a:p>
        </p:txBody>
      </p:sp>
      <p:sp>
        <p:nvSpPr>
          <p:cNvPr id="757" name="Google Shape;757;p41"/>
          <p:cNvSpPr txBox="1">
            <a:spLocks noGrp="1"/>
          </p:cNvSpPr>
          <p:nvPr>
            <p:ph type="body" idx="1"/>
          </p:nvPr>
        </p:nvSpPr>
        <p:spPr>
          <a:xfrm>
            <a:off x="1046374" y="1074761"/>
            <a:ext cx="8097625" cy="5911057"/>
          </a:xfrm>
          <a:prstGeom prst="rect">
            <a:avLst/>
          </a:prstGeom>
          <a:noFill/>
          <a:ln>
            <a:noFill/>
          </a:ln>
        </p:spPr>
        <p:txBody>
          <a:bodyPr spcFirstLastPara="1" wrap="square" lIns="91425" tIns="45700" rIns="91425" bIns="45700" anchor="t" anchorCtr="0">
            <a:noAutofit/>
          </a:bodyPr>
          <a:lstStyle/>
          <a:p>
            <a:pPr>
              <a:buFont typeface="+mj-lt"/>
              <a:buAutoNum type="arabicPeriod"/>
            </a:pPr>
            <a:r>
              <a:rPr lang="en-US" dirty="0"/>
              <a:t>IoT Device to PUF Module: The IoT device sends a challenge (input) to the PUF module to request a unique cryptographic key.</a:t>
            </a:r>
          </a:p>
          <a:p>
            <a:pPr>
              <a:buFont typeface="+mj-lt"/>
              <a:buAutoNum type="arabicPeriod"/>
            </a:pPr>
            <a:r>
              <a:rPr lang="en-US" dirty="0"/>
              <a:t>PUF Module to Cryptographic Engine: The PUF module generates a unique key based on the challenge and sends it to the cryptographic engine.</a:t>
            </a:r>
          </a:p>
          <a:p>
            <a:pPr>
              <a:buFont typeface="+mj-lt"/>
              <a:buAutoNum type="arabicPeriod"/>
            </a:pPr>
            <a:r>
              <a:rPr lang="en-US" dirty="0"/>
              <a:t>Cryptographic Engine to Data Transmission: The cryptographic engine uses the key to encrypt or decrypt data, preparing it for transmission.</a:t>
            </a:r>
          </a:p>
          <a:p>
            <a:pPr>
              <a:buFont typeface="+mj-lt"/>
              <a:buAutoNum type="arabicPeriod"/>
            </a:pPr>
            <a:r>
              <a:rPr lang="en-US" dirty="0"/>
              <a:t>IoT Device to Authentication System: The IoT device also communicates with the authentication system, sending a challenge and waiting for verification.</a:t>
            </a:r>
          </a:p>
          <a:p>
            <a:pPr>
              <a:buFont typeface="+mj-lt"/>
              <a:buAutoNum type="arabicPeriod"/>
            </a:pPr>
            <a:r>
              <a:rPr lang="en-US" dirty="0"/>
              <a:t>Authentication System to IoT Device: The authentication system compares the response from the device's PUF and verifies its identity.</a:t>
            </a:r>
          </a:p>
          <a:p>
            <a:pPr>
              <a:buFont typeface="+mj-lt"/>
              <a:buAutoNum type="arabicPeriod"/>
            </a:pPr>
            <a:r>
              <a:rPr lang="en-US" dirty="0"/>
              <a:t>Data Transmission to User Interface: The encrypted data is then transmitted securely, and the user can monitor or manage settings via the User Interface.</a:t>
            </a:r>
          </a:p>
        </p:txBody>
      </p:sp>
      <p:sp>
        <p:nvSpPr>
          <p:cNvPr id="758" name="Google Shape;758;p41"/>
          <p:cNvSpPr txBox="1"/>
          <p:nvPr/>
        </p:nvSpPr>
        <p:spPr>
          <a:xfrm>
            <a:off x="1371600" y="6099175"/>
            <a:ext cx="10668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59" name="Google Shape;759;p41"/>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760" name="Google Shape;760;p41"/>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17</a:t>
            </a:fld>
            <a:r>
              <a:rPr lang="en-US" sz="900" b="0" i="0" u="none">
                <a:solidFill>
                  <a:srgbClr val="898989"/>
                </a:solidFill>
                <a:latin typeface="Century Gothic"/>
                <a:ea typeface="Century Gothic"/>
                <a:cs typeface="Century Gothic"/>
                <a:sym typeface="Century Gothic"/>
              </a:rPr>
              <a:t> of 12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5">
          <a:extLst>
            <a:ext uri="{FF2B5EF4-FFF2-40B4-BE49-F238E27FC236}">
              <a16:creationId xmlns:a16="http://schemas.microsoft.com/office/drawing/2014/main" id="{3184BD1C-715A-01E1-5DAC-A9A5D10D9EC3}"/>
            </a:ext>
          </a:extLst>
        </p:cNvPr>
        <p:cNvGrpSpPr/>
        <p:nvPr/>
      </p:nvGrpSpPr>
      <p:grpSpPr>
        <a:xfrm>
          <a:off x="0" y="0"/>
          <a:ext cx="0" cy="0"/>
          <a:chOff x="0" y="0"/>
          <a:chExt cx="0" cy="0"/>
        </a:xfrm>
      </p:grpSpPr>
      <p:sp>
        <p:nvSpPr>
          <p:cNvPr id="756" name="Google Shape;756;p41">
            <a:extLst>
              <a:ext uri="{FF2B5EF4-FFF2-40B4-BE49-F238E27FC236}">
                <a16:creationId xmlns:a16="http://schemas.microsoft.com/office/drawing/2014/main" id="{BAD66957-915E-2708-57E7-81629630C28F}"/>
              </a:ext>
            </a:extLst>
          </p:cNvPr>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Design</a:t>
            </a:r>
            <a:br>
              <a:rPr lang="en-US" sz="3600" b="1" i="0" u="none" dirty="0">
                <a:solidFill>
                  <a:srgbClr val="1581AA"/>
                </a:solidFill>
                <a:latin typeface="Calibri"/>
                <a:ea typeface="Calibri"/>
                <a:cs typeface="Calibri"/>
                <a:sym typeface="Calibri"/>
              </a:rPr>
            </a:br>
            <a:endParaRPr dirty="0"/>
          </a:p>
        </p:txBody>
      </p:sp>
      <p:sp>
        <p:nvSpPr>
          <p:cNvPr id="757" name="Google Shape;757;p41">
            <a:extLst>
              <a:ext uri="{FF2B5EF4-FFF2-40B4-BE49-F238E27FC236}">
                <a16:creationId xmlns:a16="http://schemas.microsoft.com/office/drawing/2014/main" id="{9D68F5F8-61D9-A9B4-9FAF-3EF2E7076B88}"/>
              </a:ext>
            </a:extLst>
          </p:cNvPr>
          <p:cNvSpPr txBox="1">
            <a:spLocks noGrp="1"/>
          </p:cNvSpPr>
          <p:nvPr>
            <p:ph type="body" idx="1"/>
          </p:nvPr>
        </p:nvSpPr>
        <p:spPr>
          <a:xfrm>
            <a:off x="1046375" y="1320799"/>
            <a:ext cx="8097625" cy="5911057"/>
          </a:xfrm>
          <a:prstGeom prst="rect">
            <a:avLst/>
          </a:prstGeom>
          <a:noFill/>
          <a:ln>
            <a:noFill/>
          </a:ln>
        </p:spPr>
        <p:txBody>
          <a:bodyPr spcFirstLastPara="1" wrap="square" lIns="91425" tIns="45700" rIns="91425" bIns="45700" anchor="t" anchorCtr="0">
            <a:noAutofit/>
          </a:bodyPr>
          <a:lstStyle/>
          <a:p>
            <a:pPr>
              <a:buFont typeface="+mj-lt"/>
              <a:buAutoNum type="arabicPeriod"/>
            </a:pPr>
            <a:r>
              <a:rPr lang="en-US" dirty="0"/>
              <a:t>IoT Devices: These are the smart devices that require secure communication, equipped with a PUF module to generate cryptographic keys dynamically. Examples include smart sensors, cameras, and wearable technology.</a:t>
            </a:r>
          </a:p>
          <a:p>
            <a:pPr>
              <a:buFont typeface="+mj-lt"/>
              <a:buAutoNum type="arabicPeriod"/>
            </a:pPr>
            <a:r>
              <a:rPr lang="en-US" dirty="0"/>
              <a:t>PUF Module: This hardware component utilizes the physical variations in the device's integrated circuits to generate unique outputs (keys) when provided with specific challenges. It operates independently of external memory storage.</a:t>
            </a:r>
          </a:p>
          <a:p>
            <a:pPr>
              <a:buFont typeface="+mj-lt"/>
              <a:buAutoNum type="arabicPeriod"/>
            </a:pPr>
            <a:r>
              <a:rPr lang="en-US" dirty="0"/>
              <a:t>Cryptographic Engine: This component utilizes the keys generated by the PUF module to perform cryptographic operations such as encryption and decryption of data being transmitted or received.</a:t>
            </a:r>
          </a:p>
          <a:p>
            <a:pPr>
              <a:buFont typeface="+mj-lt"/>
              <a:buAutoNum type="arabicPeriod"/>
            </a:pPr>
            <a:r>
              <a:rPr lang="en-US" dirty="0"/>
              <a:t>Authentication System: This system verifies the identity of IoT devices by comparing the responses generated by the PUF module against expected values, thus ensuring that only authenticated devices can communicate securely.</a:t>
            </a:r>
          </a:p>
        </p:txBody>
      </p:sp>
      <p:sp>
        <p:nvSpPr>
          <p:cNvPr id="758" name="Google Shape;758;p41">
            <a:extLst>
              <a:ext uri="{FF2B5EF4-FFF2-40B4-BE49-F238E27FC236}">
                <a16:creationId xmlns:a16="http://schemas.microsoft.com/office/drawing/2014/main" id="{30E11C24-50C9-EDCC-526F-08D85321D1DA}"/>
              </a:ext>
            </a:extLst>
          </p:cNvPr>
          <p:cNvSpPr txBox="1"/>
          <p:nvPr/>
        </p:nvSpPr>
        <p:spPr>
          <a:xfrm>
            <a:off x="1371600" y="6099175"/>
            <a:ext cx="10668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59" name="Google Shape;759;p41">
            <a:extLst>
              <a:ext uri="{FF2B5EF4-FFF2-40B4-BE49-F238E27FC236}">
                <a16:creationId xmlns:a16="http://schemas.microsoft.com/office/drawing/2014/main" id="{A907B209-35C2-4754-B462-27A87CED1248}"/>
              </a:ext>
            </a:extLst>
          </p:cNvPr>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760" name="Google Shape;760;p41">
            <a:extLst>
              <a:ext uri="{FF2B5EF4-FFF2-40B4-BE49-F238E27FC236}">
                <a16:creationId xmlns:a16="http://schemas.microsoft.com/office/drawing/2014/main" id="{D9699283-3920-EB86-0F1C-DEB4F8AE5FB7}"/>
              </a:ext>
            </a:extLst>
          </p:cNvPr>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18</a:t>
            </a:fld>
            <a:r>
              <a:rPr lang="en-US" sz="900" b="0" i="0" u="none">
                <a:solidFill>
                  <a:srgbClr val="898989"/>
                </a:solidFill>
                <a:latin typeface="Century Gothic"/>
                <a:ea typeface="Century Gothic"/>
                <a:cs typeface="Century Gothic"/>
                <a:sym typeface="Century Gothic"/>
              </a:rPr>
              <a:t> of 12</a:t>
            </a:r>
            <a:endParaRPr/>
          </a:p>
        </p:txBody>
      </p:sp>
    </p:spTree>
    <p:extLst>
      <p:ext uri="{BB962C8B-B14F-4D97-AF65-F5344CB8AC3E}">
        <p14:creationId xmlns:p14="http://schemas.microsoft.com/office/powerpoint/2010/main" val="1351620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F1080-DF07-4D86-9A17-C80135A75532}"/>
              </a:ext>
            </a:extLst>
          </p:cNvPr>
          <p:cNvSpPr>
            <a:spLocks noGrp="1"/>
          </p:cNvSpPr>
          <p:nvPr>
            <p:ph type="title"/>
          </p:nvPr>
        </p:nvSpPr>
        <p:spPr/>
        <p:txBody>
          <a:bodyPr/>
          <a:lstStyle/>
          <a:p>
            <a:r>
              <a:rPr lang="en-IN" dirty="0"/>
              <a:t>Methodology</a:t>
            </a:r>
          </a:p>
        </p:txBody>
      </p:sp>
      <p:sp>
        <p:nvSpPr>
          <p:cNvPr id="3" name="Text Placeholder 2">
            <a:extLst>
              <a:ext uri="{FF2B5EF4-FFF2-40B4-BE49-F238E27FC236}">
                <a16:creationId xmlns:a16="http://schemas.microsoft.com/office/drawing/2014/main" id="{44FD0B7C-317A-B0DC-5619-7590ED5BFC1A}"/>
              </a:ext>
            </a:extLst>
          </p:cNvPr>
          <p:cNvSpPr>
            <a:spLocks noGrp="1"/>
          </p:cNvSpPr>
          <p:nvPr>
            <p:ph type="body" idx="1"/>
          </p:nvPr>
        </p:nvSpPr>
        <p:spPr>
          <a:xfrm>
            <a:off x="906781" y="1534160"/>
            <a:ext cx="8125459" cy="5770880"/>
          </a:xfrm>
        </p:spPr>
        <p:txBody>
          <a:bodyPr/>
          <a:lstStyle/>
          <a:p>
            <a:pPr>
              <a:buAutoNum type="arabicPeriod"/>
            </a:pPr>
            <a:r>
              <a:rPr lang="en-US" dirty="0"/>
              <a:t>Requirement Analysis: Identify IoT security needs, focusing on key generation, authentication, and anti-counterfeiting.</a:t>
            </a:r>
          </a:p>
          <a:p>
            <a:pPr>
              <a:buAutoNum type="arabicPeriod"/>
            </a:pPr>
            <a:r>
              <a:rPr lang="en-US" dirty="0"/>
              <a:t>PUF Design: Select and simulate appropriate PUF designs (RO-PUF or Arbiter PUF) for efficient key generation.</a:t>
            </a:r>
          </a:p>
          <a:p>
            <a:pPr>
              <a:buAutoNum type="arabicPeriod"/>
            </a:pPr>
            <a:r>
              <a:rPr lang="en-US" dirty="0"/>
              <a:t>Key Generation: Implement challenge-response mechanism for dynamic and unique key generation without key storage.</a:t>
            </a:r>
          </a:p>
          <a:p>
            <a:pPr>
              <a:buAutoNum type="arabicPeriod"/>
            </a:pPr>
            <a:r>
              <a:rPr lang="en-US" dirty="0"/>
              <a:t>Authentication System: Design a system to verify device identity using PUF-generated challenge-response pairs.</a:t>
            </a:r>
          </a:p>
          <a:p>
            <a:pPr>
              <a:buAutoNum type="arabicPeriod"/>
            </a:pPr>
            <a:r>
              <a:rPr lang="en-US" dirty="0"/>
              <a:t>Cryptographic Integration: Use PUF-generated keys for encryption/decryption in the cryptographic engine.</a:t>
            </a:r>
          </a:p>
          <a:p>
            <a:pPr>
              <a:buAutoNum type="arabicPeriod"/>
            </a:pPr>
            <a:r>
              <a:rPr lang="en-US" dirty="0"/>
              <a:t>Implementation: Prototype the system on IoT devices with minimal hardware </a:t>
            </a:r>
            <a:r>
              <a:rPr lang="en-US" dirty="0" err="1"/>
              <a:t>overhead.Evaluation</a:t>
            </a:r>
            <a:r>
              <a:rPr lang="en-US" dirty="0"/>
              <a:t>: Test for uniqueness, reliability, and resistance to attacks under various conditions.</a:t>
            </a:r>
            <a:endParaRPr lang="en-IN" dirty="0"/>
          </a:p>
        </p:txBody>
      </p:sp>
      <p:sp>
        <p:nvSpPr>
          <p:cNvPr id="4" name="Slide Number Placeholder 3">
            <a:extLst>
              <a:ext uri="{FF2B5EF4-FFF2-40B4-BE49-F238E27FC236}">
                <a16:creationId xmlns:a16="http://schemas.microsoft.com/office/drawing/2014/main" id="{EF9ECA8A-A02B-6418-5D5E-2119761FA3CD}"/>
              </a:ext>
            </a:extLst>
          </p:cNvPr>
          <p:cNvSpPr>
            <a:spLocks noGrp="1"/>
          </p:cNvSpPr>
          <p:nvPr>
            <p:ph type="sldNum" idx="12"/>
          </p:nvPr>
        </p:nvSpPr>
        <p:spPr/>
        <p:txBody>
          <a:bodyPr/>
          <a:lstStyle/>
          <a:p>
            <a:pPr marL="0" lvl="0" indent="0" algn="ctr" rtl="0">
              <a:spcBef>
                <a:spcPts val="0"/>
              </a:spcBef>
              <a:spcAft>
                <a:spcPts val="0"/>
              </a:spcAft>
              <a:buNone/>
            </a:pPr>
            <a:r>
              <a:rPr lang="en-US"/>
              <a:t>(#)  of 12</a:t>
            </a:r>
          </a:p>
        </p:txBody>
      </p:sp>
    </p:spTree>
    <p:extLst>
      <p:ext uri="{BB962C8B-B14F-4D97-AF65-F5344CB8AC3E}">
        <p14:creationId xmlns:p14="http://schemas.microsoft.com/office/powerpoint/2010/main" val="29476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35"/>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a:solidFill>
                  <a:srgbClr val="1581AA"/>
                </a:solidFill>
                <a:latin typeface="Calibri"/>
                <a:ea typeface="Calibri"/>
                <a:cs typeface="Calibri"/>
                <a:sym typeface="Calibri"/>
              </a:rPr>
              <a:t>Overview</a:t>
            </a:r>
            <a:endParaRPr/>
          </a:p>
        </p:txBody>
      </p:sp>
      <p:sp>
        <p:nvSpPr>
          <p:cNvPr id="702" name="Google Shape;702;p35"/>
          <p:cNvSpPr txBox="1">
            <a:spLocks noGrp="1"/>
          </p:cNvSpPr>
          <p:nvPr>
            <p:ph type="body" idx="1"/>
          </p:nvPr>
        </p:nvSpPr>
        <p:spPr>
          <a:xfrm>
            <a:off x="1676400" y="1824037"/>
            <a:ext cx="6591300" cy="37782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accent1"/>
              </a:buClr>
              <a:buSzPts val="1800"/>
              <a:buFont typeface="Noto Sans Symbols"/>
              <a:buChar char="🠶"/>
            </a:pPr>
            <a:r>
              <a:rPr lang="en-US" sz="1800" b="0" i="0" u="none" strike="noStrike" cap="none">
                <a:solidFill>
                  <a:srgbClr val="404040"/>
                </a:solidFill>
                <a:latin typeface="Calibri"/>
                <a:ea typeface="Calibri"/>
                <a:cs typeface="Calibri"/>
                <a:sym typeface="Calibri"/>
              </a:rPr>
              <a:t>Abstract</a:t>
            </a:r>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a:solidFill>
                  <a:srgbClr val="404040"/>
                </a:solidFill>
                <a:latin typeface="Calibri"/>
                <a:ea typeface="Calibri"/>
                <a:cs typeface="Calibri"/>
                <a:sym typeface="Calibri"/>
              </a:rPr>
              <a:t>Problem Statement</a:t>
            </a:r>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a:solidFill>
                  <a:srgbClr val="404040"/>
                </a:solidFill>
                <a:latin typeface="Calibri"/>
                <a:ea typeface="Calibri"/>
                <a:cs typeface="Calibri"/>
                <a:sym typeface="Calibri"/>
              </a:rPr>
              <a:t>Introduction</a:t>
            </a:r>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a:solidFill>
                  <a:srgbClr val="404040"/>
                </a:solidFill>
                <a:latin typeface="Calibri"/>
                <a:ea typeface="Calibri"/>
                <a:cs typeface="Calibri"/>
                <a:sym typeface="Calibri"/>
              </a:rPr>
              <a:t>Social/Environmental Impact (If applicable)</a:t>
            </a:r>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a:solidFill>
                  <a:srgbClr val="404040"/>
                </a:solidFill>
                <a:latin typeface="Calibri"/>
                <a:ea typeface="Calibri"/>
                <a:cs typeface="Calibri"/>
                <a:sym typeface="Calibri"/>
              </a:rPr>
              <a:t>State of the Art work</a:t>
            </a:r>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a:solidFill>
                  <a:srgbClr val="404040"/>
                </a:solidFill>
                <a:latin typeface="Calibri"/>
                <a:ea typeface="Calibri"/>
                <a:cs typeface="Calibri"/>
                <a:sym typeface="Calibri"/>
              </a:rPr>
              <a:t>Design</a:t>
            </a:r>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a:solidFill>
                  <a:srgbClr val="404040"/>
                </a:solidFill>
                <a:latin typeface="Calibri"/>
                <a:ea typeface="Calibri"/>
                <a:cs typeface="Calibri"/>
                <a:sym typeface="Calibri"/>
              </a:rPr>
              <a:t>Deliverables</a:t>
            </a:r>
            <a:endParaRPr/>
          </a:p>
          <a:p>
            <a:pPr marL="342900" marR="0" lvl="0" indent="-342900" algn="l" rtl="0">
              <a:lnSpc>
                <a:spcPct val="100000"/>
              </a:lnSpc>
              <a:spcBef>
                <a:spcPts val="1000"/>
              </a:spcBef>
              <a:spcAft>
                <a:spcPts val="0"/>
              </a:spcAft>
              <a:buClr>
                <a:schemeClr val="accent1"/>
              </a:buClr>
              <a:buSzPts val="1800"/>
              <a:buFont typeface="Noto Sans Symbols"/>
              <a:buChar char="🠶"/>
            </a:pPr>
            <a:r>
              <a:rPr lang="en-US" sz="1800" b="0" i="0" u="none" strike="noStrike" cap="none">
                <a:solidFill>
                  <a:srgbClr val="404040"/>
                </a:solidFill>
                <a:latin typeface="Calibri"/>
                <a:ea typeface="Calibri"/>
                <a:cs typeface="Calibri"/>
                <a:sym typeface="Calibri"/>
              </a:rPr>
              <a:t>References</a:t>
            </a:r>
            <a:endParaRPr/>
          </a:p>
          <a:p>
            <a:pPr marL="342900" marR="0" lvl="0" indent="-228600" algn="l" rtl="0">
              <a:lnSpc>
                <a:spcPct val="100000"/>
              </a:lnSpc>
              <a:spcBef>
                <a:spcPts val="1000"/>
              </a:spcBef>
              <a:spcAft>
                <a:spcPts val="0"/>
              </a:spcAft>
              <a:buClr>
                <a:schemeClr val="accent1"/>
              </a:buClr>
              <a:buSzPts val="1800"/>
              <a:buFont typeface="Noto Sans Symbols"/>
              <a:buNone/>
            </a:pPr>
            <a:endParaRPr sz="1800" b="0" i="0" u="none" strike="noStrike" cap="none">
              <a:solidFill>
                <a:srgbClr val="404040"/>
              </a:solidFill>
              <a:latin typeface="Calibri"/>
              <a:ea typeface="Calibri"/>
              <a:cs typeface="Calibri"/>
              <a:sym typeface="Calibri"/>
            </a:endParaRPr>
          </a:p>
          <a:p>
            <a:pPr marL="342900" marR="0" lvl="0" indent="-228600" algn="l" rtl="0">
              <a:spcBef>
                <a:spcPts val="1000"/>
              </a:spcBef>
              <a:spcAft>
                <a:spcPts val="0"/>
              </a:spcAft>
              <a:buClr>
                <a:schemeClr val="accent1"/>
              </a:buClr>
              <a:buSzPts val="1800"/>
              <a:buFont typeface="Noto Sans Symbols"/>
              <a:buNone/>
            </a:pPr>
            <a:endParaRPr sz="1800" b="0" i="0" u="none">
              <a:solidFill>
                <a:srgbClr val="404040"/>
              </a:solidFill>
              <a:latin typeface="Calibri"/>
              <a:ea typeface="Calibri"/>
              <a:cs typeface="Calibri"/>
              <a:sym typeface="Calibri"/>
            </a:endParaRPr>
          </a:p>
        </p:txBody>
      </p:sp>
      <p:sp>
        <p:nvSpPr>
          <p:cNvPr id="703" name="Google Shape;703;p35"/>
          <p:cNvSpPr txBox="1"/>
          <p:nvPr/>
        </p:nvSpPr>
        <p:spPr>
          <a:xfrm>
            <a:off x="950912" y="6165850"/>
            <a:ext cx="10668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04" name="Google Shape;704;p35"/>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705" name="Google Shape;705;p35"/>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2</a:t>
            </a:fld>
            <a:r>
              <a:rPr lang="en-US" sz="900" b="0" i="0" u="none" dirty="0">
                <a:solidFill>
                  <a:srgbClr val="898989"/>
                </a:solidFill>
                <a:latin typeface="Century Gothic"/>
                <a:ea typeface="Century Gothic"/>
                <a:cs typeface="Century Gothic"/>
                <a:sym typeface="Century Gothic"/>
              </a:rPr>
              <a:t> of </a:t>
            </a:r>
            <a:r>
              <a:rPr lang="en-US" sz="900" dirty="0">
                <a:solidFill>
                  <a:srgbClr val="898989"/>
                </a:solidFill>
                <a:latin typeface="Century Gothic"/>
                <a:ea typeface="Century Gothic"/>
                <a:cs typeface="Century Gothic"/>
                <a:sym typeface="Century Gothic"/>
              </a:rPr>
              <a:t>20</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44"/>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dirty="0">
                <a:solidFill>
                  <a:srgbClr val="1581AA"/>
                </a:solidFill>
                <a:latin typeface="Calibri"/>
                <a:ea typeface="Calibri"/>
                <a:cs typeface="Calibri"/>
                <a:sym typeface="Calibri"/>
              </a:rPr>
              <a:t>Deliverables</a:t>
            </a:r>
            <a:endParaRPr dirty="0"/>
          </a:p>
        </p:txBody>
      </p:sp>
      <p:sp>
        <p:nvSpPr>
          <p:cNvPr id="786" name="Google Shape;786;p44"/>
          <p:cNvSpPr txBox="1">
            <a:spLocks noGrp="1"/>
          </p:cNvSpPr>
          <p:nvPr>
            <p:ph type="body" idx="1"/>
          </p:nvPr>
        </p:nvSpPr>
        <p:spPr>
          <a:xfrm>
            <a:off x="608013" y="1320799"/>
            <a:ext cx="8460574" cy="5216526"/>
          </a:xfrm>
          <a:prstGeom prst="rect">
            <a:avLst/>
          </a:prstGeom>
          <a:noFill/>
          <a:ln>
            <a:noFill/>
          </a:ln>
        </p:spPr>
        <p:txBody>
          <a:bodyPr spcFirstLastPara="1" wrap="square" lIns="91425" tIns="45700" rIns="91425" bIns="45700" anchor="t" anchorCtr="0">
            <a:noAutofit/>
          </a:bodyPr>
          <a:lstStyle/>
          <a:p>
            <a:pPr marR="0" lvl="0" indent="-457200" algn="l" rtl="0">
              <a:spcBef>
                <a:spcPts val="0"/>
              </a:spcBef>
              <a:spcAft>
                <a:spcPts val="0"/>
              </a:spcAft>
              <a:buClr>
                <a:schemeClr val="accent1"/>
              </a:buClr>
              <a:buSzPts val="1800"/>
              <a:buFont typeface="+mj-lt"/>
              <a:buAutoNum type="arabicPeriod"/>
            </a:pPr>
            <a:r>
              <a:rPr lang="en-US" dirty="0"/>
              <a:t>PUF Design Implementation: Fully functional Physically Unclonable Function (PUF) system integrated into IoT devices for secure key generation.</a:t>
            </a:r>
          </a:p>
          <a:p>
            <a:pPr marR="0" lvl="0" indent="-457200" algn="l" rtl="0">
              <a:spcBef>
                <a:spcPts val="0"/>
              </a:spcBef>
              <a:spcAft>
                <a:spcPts val="0"/>
              </a:spcAft>
              <a:buClr>
                <a:schemeClr val="accent1"/>
              </a:buClr>
              <a:buSzPts val="1800"/>
              <a:buFont typeface="+mj-lt"/>
              <a:buAutoNum type="arabicPeriod"/>
            </a:pPr>
            <a:r>
              <a:rPr lang="en-US" dirty="0"/>
              <a:t>Challenge-Response Mechanism: Working challenge-response protocol for dynamic, unique cryptographic key generation.</a:t>
            </a:r>
          </a:p>
          <a:p>
            <a:pPr marR="0" lvl="0" indent="-457200" algn="l" rtl="0">
              <a:spcBef>
                <a:spcPts val="0"/>
              </a:spcBef>
              <a:spcAft>
                <a:spcPts val="0"/>
              </a:spcAft>
              <a:buClr>
                <a:schemeClr val="accent1"/>
              </a:buClr>
              <a:buSzPts val="1800"/>
              <a:buFont typeface="+mj-lt"/>
              <a:buAutoNum type="arabicPeriod"/>
            </a:pPr>
            <a:r>
              <a:rPr lang="en-US" dirty="0"/>
              <a:t>Device Authentication System: A complete system for verifying the authenticity of IoT devices using PUF-generated keys.</a:t>
            </a:r>
          </a:p>
          <a:p>
            <a:pPr marR="0" lvl="0" indent="-457200" algn="l" rtl="0">
              <a:spcBef>
                <a:spcPts val="0"/>
              </a:spcBef>
              <a:spcAft>
                <a:spcPts val="0"/>
              </a:spcAft>
              <a:buClr>
                <a:schemeClr val="accent1"/>
              </a:buClr>
              <a:buSzPts val="1800"/>
              <a:buFont typeface="+mj-lt"/>
              <a:buAutoNum type="arabicPeriod"/>
            </a:pPr>
            <a:r>
              <a:rPr lang="en-US" dirty="0"/>
              <a:t>Cryptographic Engine Integration: PUF-based keys integrated with the cryptographic engine for secure encryption and decryption of data.</a:t>
            </a:r>
          </a:p>
          <a:p>
            <a:pPr marR="0" lvl="0" indent="-457200" algn="l" rtl="0">
              <a:spcBef>
                <a:spcPts val="0"/>
              </a:spcBef>
              <a:spcAft>
                <a:spcPts val="0"/>
              </a:spcAft>
              <a:buClr>
                <a:schemeClr val="accent1"/>
              </a:buClr>
              <a:buSzPts val="1800"/>
              <a:buFont typeface="+mj-lt"/>
              <a:buAutoNum type="arabicPeriod"/>
            </a:pPr>
            <a:r>
              <a:rPr lang="en-US" dirty="0"/>
              <a:t>System Evaluation Report: Detailed analysis of system performance, including key uniqueness, reliability, unpredictability, and resilience to attacks.</a:t>
            </a:r>
          </a:p>
          <a:p>
            <a:pPr marR="0" lvl="0" indent="-457200" algn="l" rtl="0">
              <a:spcBef>
                <a:spcPts val="0"/>
              </a:spcBef>
              <a:spcAft>
                <a:spcPts val="0"/>
              </a:spcAft>
              <a:buClr>
                <a:schemeClr val="accent1"/>
              </a:buClr>
              <a:buSzPts val="1800"/>
              <a:buFont typeface="+mj-lt"/>
              <a:buAutoNum type="arabicPeriod"/>
            </a:pPr>
            <a:r>
              <a:rPr lang="en-US" dirty="0"/>
              <a:t>Prototype IoT Device: A hardware implementation of the system, demonstrating the secure key generation and authentication process.</a:t>
            </a:r>
          </a:p>
          <a:p>
            <a:pPr marR="0" lvl="0" indent="-457200" algn="l" rtl="0">
              <a:spcBef>
                <a:spcPts val="0"/>
              </a:spcBef>
              <a:spcAft>
                <a:spcPts val="0"/>
              </a:spcAft>
              <a:buClr>
                <a:schemeClr val="accent1"/>
              </a:buClr>
              <a:buSzPts val="1800"/>
              <a:buFont typeface="+mj-lt"/>
              <a:buAutoNum type="arabicPeriod"/>
            </a:pPr>
            <a:r>
              <a:rPr lang="en-US" dirty="0"/>
              <a:t>Technical Documentation: Comprehensive documentation outlining system design, key generation processes, authentication protocols, and deployment steps.</a:t>
            </a:r>
            <a:endParaRPr dirty="0"/>
          </a:p>
        </p:txBody>
      </p:sp>
      <p:sp>
        <p:nvSpPr>
          <p:cNvPr id="787" name="Google Shape;787;p44"/>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20</a:t>
            </a:fld>
            <a:r>
              <a:rPr lang="en-US" sz="900" b="0" i="0" u="none">
                <a:solidFill>
                  <a:srgbClr val="898989"/>
                </a:solidFill>
                <a:latin typeface="Century Gothic"/>
                <a:ea typeface="Century Gothic"/>
                <a:cs typeface="Century Gothic"/>
                <a:sym typeface="Century Gothic"/>
              </a:rPr>
              <a:t> of 12</a:t>
            </a:r>
            <a:endParaRPr/>
          </a:p>
        </p:txBody>
      </p:sp>
      <p:sp>
        <p:nvSpPr>
          <p:cNvPr id="788" name="Google Shape;788;p44"/>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89" name="Google Shape;789;p44"/>
          <p:cNvSpPr txBox="1"/>
          <p:nvPr/>
        </p:nvSpPr>
        <p:spPr>
          <a:xfrm>
            <a:off x="2819400" y="6156325"/>
            <a:ext cx="57165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5"/>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a:solidFill>
                  <a:srgbClr val="1581AA"/>
                </a:solidFill>
                <a:latin typeface="Calibri"/>
                <a:ea typeface="Calibri"/>
                <a:cs typeface="Calibri"/>
                <a:sym typeface="Calibri"/>
              </a:rPr>
              <a:t>References</a:t>
            </a:r>
            <a:endParaRPr/>
          </a:p>
        </p:txBody>
      </p:sp>
      <p:sp>
        <p:nvSpPr>
          <p:cNvPr id="795" name="Google Shape;795;p45"/>
          <p:cNvSpPr txBox="1">
            <a:spLocks noGrp="1"/>
          </p:cNvSpPr>
          <p:nvPr>
            <p:ph type="body" idx="1"/>
          </p:nvPr>
        </p:nvSpPr>
        <p:spPr>
          <a:xfrm>
            <a:off x="1290320" y="1354137"/>
            <a:ext cx="7538720" cy="4752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800"/>
              <a:buNone/>
            </a:pPr>
            <a:r>
              <a:rPr lang="en-US" sz="1800" b="0" i="0" u="none" dirty="0">
                <a:solidFill>
                  <a:srgbClr val="404040"/>
                </a:solidFill>
                <a:latin typeface="Calibri"/>
                <a:ea typeface="Calibri"/>
                <a:cs typeface="Calibri"/>
                <a:sym typeface="Calibri"/>
              </a:rPr>
              <a:t>[1] Kulkarni, Swati, et al. "FPGA based Hardware Security for Edge Devices in Internet of Things." Proceedings of the Fifth International Conference on Communication and Electronics Systems (ICCES 2020), IEEE Conference Record #48766, 2020.</a:t>
            </a:r>
          </a:p>
          <a:p>
            <a:pPr marL="0" marR="0" lvl="0" indent="0" algn="l" rtl="0">
              <a:lnSpc>
                <a:spcPct val="100000"/>
              </a:lnSpc>
              <a:spcBef>
                <a:spcPts val="0"/>
              </a:spcBef>
              <a:spcAft>
                <a:spcPts val="0"/>
              </a:spcAft>
              <a:buClr>
                <a:schemeClr val="accent1"/>
              </a:buClr>
              <a:buSzPts val="1800"/>
              <a:buNone/>
            </a:pPr>
            <a:endParaRPr lang="en-US" sz="1800" b="0" i="0" u="none"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Clr>
                <a:schemeClr val="accent1"/>
              </a:buClr>
              <a:buSzPts val="1800"/>
              <a:buNone/>
            </a:pPr>
            <a:r>
              <a:rPr lang="en-US" sz="1800" b="0" i="0" u="none" dirty="0">
                <a:solidFill>
                  <a:srgbClr val="404040"/>
                </a:solidFill>
                <a:latin typeface="Calibri"/>
                <a:ea typeface="Calibri"/>
                <a:cs typeface="Calibri"/>
                <a:sym typeface="Calibri"/>
              </a:rPr>
              <a:t>[2] El-</a:t>
            </a:r>
            <a:r>
              <a:rPr lang="en-US" sz="1800" b="0" i="0" u="none" dirty="0" err="1">
                <a:solidFill>
                  <a:srgbClr val="404040"/>
                </a:solidFill>
                <a:latin typeface="Calibri"/>
                <a:ea typeface="Calibri"/>
                <a:cs typeface="Calibri"/>
                <a:sym typeface="Calibri"/>
              </a:rPr>
              <a:t>Sofany</a:t>
            </a:r>
            <a:r>
              <a:rPr lang="en-US" sz="1800" b="0" i="0" u="none" dirty="0">
                <a:solidFill>
                  <a:srgbClr val="404040"/>
                </a:solidFill>
                <a:latin typeface="Calibri"/>
                <a:ea typeface="Calibri"/>
                <a:cs typeface="Calibri"/>
                <a:sym typeface="Calibri"/>
              </a:rPr>
              <a:t>, </a:t>
            </a:r>
            <a:r>
              <a:rPr lang="en-US" sz="1800" b="0" i="0" u="none" dirty="0" err="1">
                <a:solidFill>
                  <a:srgbClr val="404040"/>
                </a:solidFill>
                <a:latin typeface="Calibri"/>
                <a:ea typeface="Calibri"/>
                <a:cs typeface="Calibri"/>
                <a:sym typeface="Calibri"/>
              </a:rPr>
              <a:t>Hosam</a:t>
            </a:r>
            <a:r>
              <a:rPr lang="en-US" sz="1800" b="0" i="0" u="none" dirty="0">
                <a:solidFill>
                  <a:srgbClr val="404040"/>
                </a:solidFill>
                <a:latin typeface="Calibri"/>
                <a:ea typeface="Calibri"/>
                <a:cs typeface="Calibri"/>
                <a:sym typeface="Calibri"/>
              </a:rPr>
              <a:t>, et al. "Using machine learning algorithms to enhance IoT system security." Scientific Reports, 2024.</a:t>
            </a:r>
            <a:br>
              <a:rPr lang="en-US" sz="1800" b="0" i="0" u="none" dirty="0">
                <a:solidFill>
                  <a:srgbClr val="404040"/>
                </a:solidFill>
                <a:latin typeface="Calibri"/>
                <a:ea typeface="Calibri"/>
                <a:cs typeface="Calibri"/>
                <a:sym typeface="Calibri"/>
              </a:rPr>
            </a:br>
            <a:endParaRPr lang="en-US" sz="1800" b="0" i="0" u="none"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Clr>
                <a:schemeClr val="accent1"/>
              </a:buClr>
              <a:buSzPts val="1800"/>
              <a:buNone/>
            </a:pPr>
            <a:r>
              <a:rPr lang="en-US" sz="1800" b="0" i="0" u="none" dirty="0">
                <a:solidFill>
                  <a:srgbClr val="404040"/>
                </a:solidFill>
                <a:latin typeface="Calibri"/>
                <a:ea typeface="Calibri"/>
                <a:cs typeface="Calibri"/>
                <a:sym typeface="Calibri"/>
              </a:rPr>
              <a:t>[3] "Securing Data in the Internet of Things (IoT) using Metamorphic Cryptography - A Survey." 2023 International Conference on Computational Intelligence, Communication Technology, and Networking (CICTN), 2023.</a:t>
            </a:r>
          </a:p>
          <a:p>
            <a:pPr marL="0" marR="0" lvl="0" indent="0" algn="l" rtl="0">
              <a:lnSpc>
                <a:spcPct val="100000"/>
              </a:lnSpc>
              <a:spcBef>
                <a:spcPts val="0"/>
              </a:spcBef>
              <a:spcAft>
                <a:spcPts val="0"/>
              </a:spcAft>
              <a:buClr>
                <a:schemeClr val="accent1"/>
              </a:buClr>
              <a:buSzPts val="1800"/>
              <a:buNone/>
            </a:pPr>
            <a:endParaRPr lang="en-US" sz="1800" b="0" i="0" u="none"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Clr>
                <a:schemeClr val="accent1"/>
              </a:buClr>
              <a:buSzPts val="1800"/>
              <a:buNone/>
            </a:pPr>
            <a:r>
              <a:rPr lang="en-US" sz="1800" b="0" i="0" u="none" dirty="0">
                <a:solidFill>
                  <a:srgbClr val="404040"/>
                </a:solidFill>
                <a:latin typeface="Calibri"/>
                <a:ea typeface="Calibri"/>
                <a:cs typeface="Calibri"/>
                <a:sym typeface="Calibri"/>
              </a:rPr>
              <a:t>[4] Humayun, </a:t>
            </a:r>
            <a:r>
              <a:rPr lang="en-US" sz="1800" b="0" i="0" u="none" dirty="0" err="1">
                <a:solidFill>
                  <a:srgbClr val="404040"/>
                </a:solidFill>
                <a:latin typeface="Calibri"/>
                <a:ea typeface="Calibri"/>
                <a:cs typeface="Calibri"/>
                <a:sym typeface="Calibri"/>
              </a:rPr>
              <a:t>Mamoona</a:t>
            </a:r>
            <a:r>
              <a:rPr lang="en-US" sz="1800" b="0" i="0" u="none" dirty="0">
                <a:solidFill>
                  <a:srgbClr val="404040"/>
                </a:solidFill>
                <a:latin typeface="Calibri"/>
                <a:ea typeface="Calibri"/>
                <a:cs typeface="Calibri"/>
                <a:sym typeface="Calibri"/>
              </a:rPr>
              <a:t>, et al. "Securing the Internet of Things in Artificial Intelligence Era: A Comprehensive Survey." IEEE Access, February 2024.</a:t>
            </a:r>
          </a:p>
          <a:p>
            <a:pPr marL="0" marR="0" lvl="0" indent="0" algn="l" rtl="0">
              <a:lnSpc>
                <a:spcPct val="100000"/>
              </a:lnSpc>
              <a:spcBef>
                <a:spcPts val="0"/>
              </a:spcBef>
              <a:spcAft>
                <a:spcPts val="0"/>
              </a:spcAft>
              <a:buClr>
                <a:schemeClr val="accent1"/>
              </a:buClr>
              <a:buSzPts val="1800"/>
              <a:buNone/>
            </a:pPr>
            <a:endParaRPr lang="en-US" sz="1800" b="0" i="0" u="none" dirty="0">
              <a:solidFill>
                <a:srgbClr val="404040"/>
              </a:solidFill>
              <a:latin typeface="Calibri"/>
              <a:ea typeface="Calibri"/>
              <a:cs typeface="Calibri"/>
              <a:sym typeface="Calibri"/>
            </a:endParaRPr>
          </a:p>
          <a:p>
            <a:pPr marL="0" marR="0" lvl="0" indent="0" algn="l" rtl="0">
              <a:lnSpc>
                <a:spcPct val="100000"/>
              </a:lnSpc>
              <a:spcBef>
                <a:spcPts val="0"/>
              </a:spcBef>
              <a:spcAft>
                <a:spcPts val="0"/>
              </a:spcAft>
              <a:buClr>
                <a:schemeClr val="accent1"/>
              </a:buClr>
              <a:buSzPts val="1800"/>
              <a:buNone/>
            </a:pPr>
            <a:r>
              <a:rPr lang="en-US" sz="1800" b="0" i="0" u="none" dirty="0">
                <a:solidFill>
                  <a:srgbClr val="404040"/>
                </a:solidFill>
                <a:latin typeface="Calibri"/>
                <a:ea typeface="Calibri"/>
                <a:cs typeface="Calibri"/>
                <a:sym typeface="Calibri"/>
              </a:rPr>
              <a:t>[5] </a:t>
            </a:r>
            <a:r>
              <a:rPr lang="en-US" sz="1800" b="0" i="0" u="none" dirty="0" err="1">
                <a:solidFill>
                  <a:srgbClr val="404040"/>
                </a:solidFill>
                <a:latin typeface="Calibri"/>
                <a:ea typeface="Calibri"/>
                <a:cs typeface="Calibri"/>
                <a:sym typeface="Calibri"/>
              </a:rPr>
              <a:t>Ghaffari</a:t>
            </a:r>
            <a:r>
              <a:rPr lang="en-US" sz="1800" b="0" i="0" u="none" dirty="0">
                <a:solidFill>
                  <a:srgbClr val="404040"/>
                </a:solidFill>
                <a:latin typeface="Calibri"/>
                <a:ea typeface="Calibri"/>
                <a:cs typeface="Calibri"/>
                <a:sym typeface="Calibri"/>
              </a:rPr>
              <a:t>, Ali, et al. "Securing Internet of Things Using Machine and Deep Learning Methods: A Survey." Cluster Computing, 2024.</a:t>
            </a:r>
          </a:p>
        </p:txBody>
      </p:sp>
      <p:sp>
        <p:nvSpPr>
          <p:cNvPr id="796" name="Google Shape;796;p45"/>
          <p:cNvSpPr txBox="1"/>
          <p:nvPr/>
        </p:nvSpPr>
        <p:spPr>
          <a:xfrm>
            <a:off x="1943100" y="6103937"/>
            <a:ext cx="9525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97" name="Google Shape;797;p45"/>
          <p:cNvSpPr txBox="1"/>
          <p:nvPr/>
        </p:nvSpPr>
        <p:spPr>
          <a:xfrm>
            <a:off x="2895600" y="6103937"/>
            <a:ext cx="4876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
        <p:nvSpPr>
          <p:cNvPr id="798" name="Google Shape;798;p45"/>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21</a:t>
            </a:fld>
            <a:r>
              <a:rPr lang="en-US" sz="900" b="0" i="0" u="none">
                <a:solidFill>
                  <a:srgbClr val="898989"/>
                </a:solidFill>
                <a:latin typeface="Century Gothic"/>
                <a:ea typeface="Century Gothic"/>
                <a:cs typeface="Century Gothic"/>
                <a:sym typeface="Century Gothic"/>
              </a:rPr>
              <a:t> of 12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36"/>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a:solidFill>
                  <a:srgbClr val="1581AA"/>
                </a:solidFill>
                <a:latin typeface="Calibri"/>
                <a:ea typeface="Calibri"/>
                <a:cs typeface="Calibri"/>
                <a:sym typeface="Calibri"/>
              </a:rPr>
              <a:t>Abstract</a:t>
            </a:r>
            <a:endParaRPr/>
          </a:p>
        </p:txBody>
      </p:sp>
      <p:sp>
        <p:nvSpPr>
          <p:cNvPr id="711" name="Google Shape;711;p36"/>
          <p:cNvSpPr txBox="1">
            <a:spLocks noGrp="1"/>
          </p:cNvSpPr>
          <p:nvPr>
            <p:ph type="body" idx="1"/>
          </p:nvPr>
        </p:nvSpPr>
        <p:spPr>
          <a:xfrm>
            <a:off x="1593129" y="1752600"/>
            <a:ext cx="7286919" cy="3778250"/>
          </a:xfrm>
          <a:prstGeom prst="rect">
            <a:avLst/>
          </a:prstGeom>
          <a:noFill/>
          <a:ln>
            <a:noFill/>
          </a:ln>
        </p:spPr>
        <p:txBody>
          <a:bodyPr spcFirstLastPara="1" wrap="square" lIns="91425" tIns="45700" rIns="91425" bIns="45700" anchor="t" anchorCtr="0">
            <a:noAutofit/>
          </a:bodyPr>
          <a:lstStyle/>
          <a:p>
            <a:r>
              <a:rPr lang="en-US" sz="2000" b="1" dirty="0"/>
              <a:t>Why this work</a:t>
            </a:r>
            <a:br>
              <a:rPr lang="en-US" sz="2000" dirty="0"/>
            </a:br>
            <a:r>
              <a:rPr lang="en-US" sz="2000" dirty="0"/>
              <a:t>To enhance security and privacy in IoT applications by leveraging hardware-based security mechanisms like PUFs to prevent data breaches and counterfeiting.</a:t>
            </a:r>
          </a:p>
          <a:p>
            <a:r>
              <a:rPr lang="en-US" sz="2000" b="1" dirty="0"/>
              <a:t>What you plan to do</a:t>
            </a:r>
            <a:br>
              <a:rPr lang="en-US" sz="2000" dirty="0"/>
            </a:br>
            <a:r>
              <a:rPr lang="en-US" sz="2000" dirty="0"/>
              <a:t>Develop energy-efficient and robust PUF designs to generate unique, random cryptographic keys for secure communication and device identification.</a:t>
            </a:r>
            <a:endParaRPr sz="2000" b="0" i="0" u="none" dirty="0">
              <a:solidFill>
                <a:srgbClr val="404040"/>
              </a:solidFill>
              <a:latin typeface="Calibri"/>
              <a:ea typeface="Calibri"/>
              <a:cs typeface="Calibri"/>
              <a:sym typeface="Calibri"/>
            </a:endParaRPr>
          </a:p>
          <a:p>
            <a:pPr marL="342900" marR="0" lvl="0" indent="-228600" algn="l" rtl="0">
              <a:spcBef>
                <a:spcPts val="1000"/>
              </a:spcBef>
              <a:spcAft>
                <a:spcPts val="0"/>
              </a:spcAft>
              <a:buClr>
                <a:schemeClr val="accent1"/>
              </a:buClr>
              <a:buSzPts val="1800"/>
              <a:buFont typeface="Noto Sans Symbols"/>
              <a:buNone/>
            </a:pPr>
            <a:endParaRPr sz="2000" b="0" i="0" u="none" dirty="0">
              <a:solidFill>
                <a:srgbClr val="404040"/>
              </a:solidFill>
              <a:latin typeface="Calibri"/>
              <a:ea typeface="Calibri"/>
              <a:cs typeface="Calibri"/>
              <a:sym typeface="Calibri"/>
            </a:endParaRPr>
          </a:p>
        </p:txBody>
      </p:sp>
      <p:sp>
        <p:nvSpPr>
          <p:cNvPr id="712" name="Google Shape;712;p36"/>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3</a:t>
            </a:fld>
            <a:r>
              <a:rPr lang="en-US" sz="900" b="0" i="0" u="none">
                <a:solidFill>
                  <a:srgbClr val="898989"/>
                </a:solidFill>
                <a:latin typeface="Century Gothic"/>
                <a:ea typeface="Century Gothic"/>
                <a:cs typeface="Century Gothic"/>
                <a:sym typeface="Century Gothic"/>
              </a:rPr>
              <a:t> of 12</a:t>
            </a:r>
            <a:endParaRPr/>
          </a:p>
        </p:txBody>
      </p:sp>
      <p:sp>
        <p:nvSpPr>
          <p:cNvPr id="713" name="Google Shape;713;p36"/>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14" name="Google Shape;714;p36"/>
          <p:cNvSpPr txBox="1"/>
          <p:nvPr/>
        </p:nvSpPr>
        <p:spPr>
          <a:xfrm>
            <a:off x="2819400" y="6156325"/>
            <a:ext cx="512921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20831-6999-585F-ED69-3F10D54EB99B}"/>
              </a:ext>
            </a:extLst>
          </p:cNvPr>
          <p:cNvSpPr>
            <a:spLocks noGrp="1"/>
          </p:cNvSpPr>
          <p:nvPr>
            <p:ph type="title"/>
          </p:nvPr>
        </p:nvSpPr>
        <p:spPr/>
        <p:txBody>
          <a:bodyPr/>
          <a:lstStyle/>
          <a:p>
            <a:r>
              <a:rPr lang="en-US" dirty="0"/>
              <a:t>Abstract</a:t>
            </a:r>
          </a:p>
        </p:txBody>
      </p:sp>
      <p:sp>
        <p:nvSpPr>
          <p:cNvPr id="3" name="Text Placeholder 2">
            <a:extLst>
              <a:ext uri="{FF2B5EF4-FFF2-40B4-BE49-F238E27FC236}">
                <a16:creationId xmlns:a16="http://schemas.microsoft.com/office/drawing/2014/main" id="{2B20993D-45C1-9D46-AFD0-63367CB33820}"/>
              </a:ext>
            </a:extLst>
          </p:cNvPr>
          <p:cNvSpPr>
            <a:spLocks noGrp="1"/>
          </p:cNvSpPr>
          <p:nvPr>
            <p:ph type="body" idx="1"/>
          </p:nvPr>
        </p:nvSpPr>
        <p:spPr>
          <a:xfrm>
            <a:off x="1306498" y="1429110"/>
            <a:ext cx="7418401" cy="4711340"/>
          </a:xfrm>
        </p:spPr>
        <p:txBody>
          <a:bodyPr/>
          <a:lstStyle/>
          <a:p>
            <a:pPr marL="114300" indent="0">
              <a:buNone/>
            </a:pPr>
            <a:r>
              <a:rPr lang="en-US" sz="2000" b="1" dirty="0"/>
              <a:t>How will you do – Approach</a:t>
            </a:r>
          </a:p>
          <a:p>
            <a:pPr marL="114300" indent="0">
              <a:buNone/>
            </a:pPr>
            <a:r>
              <a:rPr lang="en-US" sz="2000" dirty="0"/>
              <a:t>I will design and implement different types of Physically Unclonable Functions (PUFs) to generate unique keys using variations in ICs, then analyze their performance in terms of security, reliability, and efficiency for IoT applications.</a:t>
            </a:r>
            <a:endParaRPr lang="en-US" sz="2000" b="1" dirty="0"/>
          </a:p>
          <a:p>
            <a:pPr marL="114300" indent="0">
              <a:buNone/>
            </a:pPr>
            <a:br>
              <a:rPr lang="en-US" sz="2000" dirty="0"/>
            </a:br>
            <a:r>
              <a:rPr lang="en-US" sz="2000" b="1" dirty="0"/>
              <a:t>What we can expect as result</a:t>
            </a:r>
            <a:br>
              <a:rPr lang="en-US" sz="2000" dirty="0"/>
            </a:br>
            <a:r>
              <a:rPr lang="en-US" sz="2000" dirty="0"/>
              <a:t>The PUFs will generate secure, unpredictable keys that can be used for encryption without being stored in memory, leading to enhanced security in IoT devices and resistance to cloning or side-channel attacks.</a:t>
            </a:r>
          </a:p>
        </p:txBody>
      </p:sp>
      <p:sp>
        <p:nvSpPr>
          <p:cNvPr id="4" name="Slide Number Placeholder 3">
            <a:extLst>
              <a:ext uri="{FF2B5EF4-FFF2-40B4-BE49-F238E27FC236}">
                <a16:creationId xmlns:a16="http://schemas.microsoft.com/office/drawing/2014/main" id="{A6C09134-FBBA-C188-60F9-71A1849A6483}"/>
              </a:ext>
            </a:extLst>
          </p:cNvPr>
          <p:cNvSpPr>
            <a:spLocks noGrp="1"/>
          </p:cNvSpPr>
          <p:nvPr>
            <p:ph type="sldNum" idx="12"/>
          </p:nvPr>
        </p:nvSpPr>
        <p:spPr/>
        <p:txBody>
          <a:bodyPr/>
          <a:lstStyle/>
          <a:p>
            <a:pPr marL="0" lvl="0" indent="0" algn="ctr" rtl="0">
              <a:spcBef>
                <a:spcPts val="0"/>
              </a:spcBef>
              <a:spcAft>
                <a:spcPts val="0"/>
              </a:spcAft>
              <a:buNone/>
            </a:pPr>
            <a:r>
              <a:rPr lang="en-US"/>
              <a:t>(#)  of 12</a:t>
            </a:r>
          </a:p>
        </p:txBody>
      </p:sp>
    </p:spTree>
    <p:extLst>
      <p:ext uri="{BB962C8B-B14F-4D97-AF65-F5344CB8AC3E}">
        <p14:creationId xmlns:p14="http://schemas.microsoft.com/office/powerpoint/2010/main" val="1848314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7"/>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rgbClr val="1581AA"/>
              </a:buClr>
              <a:buSzPts val="3200"/>
              <a:buFont typeface="Calibri"/>
              <a:buNone/>
            </a:pPr>
            <a:r>
              <a:rPr lang="en-US" sz="3200" b="1" i="0" u="none" dirty="0">
                <a:solidFill>
                  <a:srgbClr val="1581AA"/>
                </a:solidFill>
                <a:latin typeface="Calibri"/>
                <a:ea typeface="Calibri"/>
                <a:cs typeface="Calibri"/>
                <a:sym typeface="Calibri"/>
              </a:rPr>
              <a:t>Problem Statement</a:t>
            </a:r>
            <a:br>
              <a:rPr lang="en-US" sz="3200" b="1" i="0" u="none" dirty="0">
                <a:solidFill>
                  <a:srgbClr val="1581AA"/>
                </a:solidFill>
                <a:latin typeface="Calibri"/>
                <a:ea typeface="Calibri"/>
                <a:cs typeface="Calibri"/>
                <a:sym typeface="Calibri"/>
              </a:rPr>
            </a:br>
            <a:endParaRPr dirty="0"/>
          </a:p>
        </p:txBody>
      </p:sp>
      <p:sp>
        <p:nvSpPr>
          <p:cNvPr id="720" name="Google Shape;720;p37"/>
          <p:cNvSpPr txBox="1">
            <a:spLocks noGrp="1"/>
          </p:cNvSpPr>
          <p:nvPr>
            <p:ph type="body" idx="1"/>
          </p:nvPr>
        </p:nvSpPr>
        <p:spPr>
          <a:xfrm>
            <a:off x="584463" y="1752600"/>
            <a:ext cx="8154184" cy="4836736"/>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accent1"/>
              </a:buClr>
              <a:buSzPts val="1800"/>
              <a:buFont typeface="Noto Sans Symbols"/>
              <a:buChar char="🠶"/>
            </a:pPr>
            <a:r>
              <a:rPr lang="en-US" sz="2000" dirty="0"/>
              <a:t>With the growing adoption of IoT devices, ensuring both hardware and data security has become a critical challenge. Conventional cryptographic techniques rely on stored keys, making them vulnerable to side-channel and cloning attacks. There is a need for a secure, energy-efficient method to generate cryptographic keys that are unique, unpredictable, and do not require storage in memory, while protecting IoT devices from counterfeit and unauthorized access.</a:t>
            </a:r>
          </a:p>
        </p:txBody>
      </p:sp>
      <p:sp>
        <p:nvSpPr>
          <p:cNvPr id="721" name="Google Shape;721;p37"/>
          <p:cNvSpPr txBox="1"/>
          <p:nvPr/>
        </p:nvSpPr>
        <p:spPr>
          <a:xfrm>
            <a:off x="8243887" y="6156325"/>
            <a:ext cx="5857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5</a:t>
            </a:fld>
            <a:r>
              <a:rPr lang="en-US" sz="900" b="0" i="0" u="none">
                <a:solidFill>
                  <a:srgbClr val="898989"/>
                </a:solidFill>
                <a:latin typeface="Century Gothic"/>
                <a:ea typeface="Century Gothic"/>
                <a:cs typeface="Century Gothic"/>
                <a:sym typeface="Century Gothic"/>
              </a:rPr>
              <a:t> of 12</a:t>
            </a:r>
            <a:endParaRPr/>
          </a:p>
        </p:txBody>
      </p:sp>
      <p:sp>
        <p:nvSpPr>
          <p:cNvPr id="722" name="Google Shape;722;p37"/>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23" name="Google Shape;723;p37"/>
          <p:cNvSpPr txBox="1"/>
          <p:nvPr/>
        </p:nvSpPr>
        <p:spPr>
          <a:xfrm>
            <a:off x="2819400" y="6156325"/>
            <a:ext cx="5257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EC63-54B2-93F2-827B-4CDA6D4B7943}"/>
              </a:ext>
            </a:extLst>
          </p:cNvPr>
          <p:cNvSpPr>
            <a:spLocks noGrp="1"/>
          </p:cNvSpPr>
          <p:nvPr>
            <p:ph type="title"/>
          </p:nvPr>
        </p:nvSpPr>
        <p:spPr/>
        <p:txBody>
          <a:bodyPr/>
          <a:lstStyle/>
          <a:p>
            <a:r>
              <a:rPr lang="en-US" dirty="0"/>
              <a:t>Solution</a:t>
            </a:r>
          </a:p>
        </p:txBody>
      </p:sp>
      <p:sp>
        <p:nvSpPr>
          <p:cNvPr id="3" name="Text Placeholder 2">
            <a:extLst>
              <a:ext uri="{FF2B5EF4-FFF2-40B4-BE49-F238E27FC236}">
                <a16:creationId xmlns:a16="http://schemas.microsoft.com/office/drawing/2014/main" id="{3D842986-0D1F-FD7C-ACD9-0435DC4C5855}"/>
              </a:ext>
            </a:extLst>
          </p:cNvPr>
          <p:cNvSpPr>
            <a:spLocks noGrp="1"/>
          </p:cNvSpPr>
          <p:nvPr>
            <p:ph type="body" idx="1"/>
          </p:nvPr>
        </p:nvSpPr>
        <p:spPr>
          <a:xfrm>
            <a:off x="986671" y="1905000"/>
            <a:ext cx="8270449" cy="3777622"/>
          </a:xfrm>
        </p:spPr>
        <p:txBody>
          <a:bodyPr/>
          <a:lstStyle/>
          <a:p>
            <a:r>
              <a:rPr lang="en-US" sz="2000" dirty="0"/>
              <a:t>The proposed solution is to implement Physically Unclonable Functions (PUFs) in IoT devices to generate unique, random cryptographic keys based on inherent physical variations in ICs. These PUF-generated keys will enhance security by eliminating the need for key storage, making the system resistant to side-channel attacks and cloning. This approach will also provide a reliable method for device authentication and counterfeit prevention with minimal hardware requirements.</a:t>
            </a:r>
          </a:p>
        </p:txBody>
      </p:sp>
      <p:sp>
        <p:nvSpPr>
          <p:cNvPr id="4" name="Slide Number Placeholder 3">
            <a:extLst>
              <a:ext uri="{FF2B5EF4-FFF2-40B4-BE49-F238E27FC236}">
                <a16:creationId xmlns:a16="http://schemas.microsoft.com/office/drawing/2014/main" id="{CDEE4581-F764-6592-A344-09DD6D7FDA6B}"/>
              </a:ext>
            </a:extLst>
          </p:cNvPr>
          <p:cNvSpPr>
            <a:spLocks noGrp="1"/>
          </p:cNvSpPr>
          <p:nvPr>
            <p:ph type="sldNum" idx="12"/>
          </p:nvPr>
        </p:nvSpPr>
        <p:spPr/>
        <p:txBody>
          <a:bodyPr/>
          <a:lstStyle/>
          <a:p>
            <a:pPr marL="0" lvl="0" indent="0" algn="ctr" rtl="0">
              <a:spcBef>
                <a:spcPts val="0"/>
              </a:spcBef>
              <a:spcAft>
                <a:spcPts val="0"/>
              </a:spcAft>
              <a:buNone/>
            </a:pPr>
            <a:r>
              <a:rPr lang="en-US"/>
              <a:t>(#)  of 12</a:t>
            </a:r>
          </a:p>
        </p:txBody>
      </p:sp>
    </p:spTree>
    <p:extLst>
      <p:ext uri="{BB962C8B-B14F-4D97-AF65-F5344CB8AC3E}">
        <p14:creationId xmlns:p14="http://schemas.microsoft.com/office/powerpoint/2010/main" val="626339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EC63-54B2-93F2-827B-4CDA6D4B7943}"/>
              </a:ext>
            </a:extLst>
          </p:cNvPr>
          <p:cNvSpPr>
            <a:spLocks noGrp="1"/>
          </p:cNvSpPr>
          <p:nvPr>
            <p:ph type="title"/>
          </p:nvPr>
        </p:nvSpPr>
        <p:spPr/>
        <p:txBody>
          <a:bodyPr/>
          <a:lstStyle/>
          <a:p>
            <a:r>
              <a:rPr lang="en-US" dirty="0"/>
              <a:t>Objectives</a:t>
            </a:r>
          </a:p>
        </p:txBody>
      </p:sp>
      <p:sp>
        <p:nvSpPr>
          <p:cNvPr id="3" name="Text Placeholder 2">
            <a:extLst>
              <a:ext uri="{FF2B5EF4-FFF2-40B4-BE49-F238E27FC236}">
                <a16:creationId xmlns:a16="http://schemas.microsoft.com/office/drawing/2014/main" id="{3D842986-0D1F-FD7C-ACD9-0435DC4C5855}"/>
              </a:ext>
            </a:extLst>
          </p:cNvPr>
          <p:cNvSpPr>
            <a:spLocks noGrp="1"/>
          </p:cNvSpPr>
          <p:nvPr>
            <p:ph type="body" idx="1"/>
          </p:nvPr>
        </p:nvSpPr>
        <p:spPr>
          <a:xfrm>
            <a:off x="1319753" y="1581641"/>
            <a:ext cx="7308916" cy="4953000"/>
          </a:xfrm>
        </p:spPr>
        <p:txBody>
          <a:bodyPr/>
          <a:lstStyle/>
          <a:p>
            <a:pPr marR="0" lvl="0" indent="-457200" algn="l" rtl="0">
              <a:lnSpc>
                <a:spcPct val="100000"/>
              </a:lnSpc>
              <a:spcBef>
                <a:spcPts val="0"/>
              </a:spcBef>
              <a:spcAft>
                <a:spcPts val="0"/>
              </a:spcAft>
              <a:buClr>
                <a:schemeClr val="accent1"/>
              </a:buClr>
              <a:buSzPts val="1800"/>
              <a:buFont typeface="+mj-lt"/>
              <a:buAutoNum type="arabicPeriod"/>
            </a:pPr>
            <a:r>
              <a:rPr lang="en-US" sz="2000" dirty="0"/>
              <a:t>Design and implement energy-efficient Physically Unclonable Functions (PUFs) for IoT devices.</a:t>
            </a:r>
          </a:p>
          <a:p>
            <a:pPr marR="0" lvl="0" indent="-457200" algn="l" rtl="0">
              <a:lnSpc>
                <a:spcPct val="100000"/>
              </a:lnSpc>
              <a:spcBef>
                <a:spcPts val="0"/>
              </a:spcBef>
              <a:spcAft>
                <a:spcPts val="0"/>
              </a:spcAft>
              <a:buClr>
                <a:schemeClr val="accent1"/>
              </a:buClr>
              <a:buSzPts val="1800"/>
              <a:buFont typeface="+mj-lt"/>
              <a:buAutoNum type="arabicPeriod"/>
            </a:pPr>
            <a:r>
              <a:rPr lang="en-US" sz="2000" dirty="0"/>
              <a:t>Ensure the generation of unique and random cryptographic keys for each IoT device.</a:t>
            </a:r>
          </a:p>
          <a:p>
            <a:pPr marR="0" lvl="0" indent="-457200" algn="l" rtl="0">
              <a:lnSpc>
                <a:spcPct val="100000"/>
              </a:lnSpc>
              <a:spcBef>
                <a:spcPts val="0"/>
              </a:spcBef>
              <a:spcAft>
                <a:spcPts val="0"/>
              </a:spcAft>
              <a:buClr>
                <a:schemeClr val="accent1"/>
              </a:buClr>
              <a:buSzPts val="1800"/>
              <a:buFont typeface="+mj-lt"/>
              <a:buAutoNum type="arabicPeriod"/>
            </a:pPr>
            <a:r>
              <a:rPr lang="en-US" sz="2000" dirty="0"/>
              <a:t>Eliminate the need for storing cryptographic keys in memory, enhancing security against side-channel attacks.</a:t>
            </a:r>
          </a:p>
          <a:p>
            <a:pPr marR="0" lvl="0" indent="-457200" algn="l" rtl="0">
              <a:lnSpc>
                <a:spcPct val="100000"/>
              </a:lnSpc>
              <a:spcBef>
                <a:spcPts val="0"/>
              </a:spcBef>
              <a:spcAft>
                <a:spcPts val="0"/>
              </a:spcAft>
              <a:buClr>
                <a:schemeClr val="accent1"/>
              </a:buClr>
              <a:buSzPts val="1800"/>
              <a:buFont typeface="+mj-lt"/>
              <a:buAutoNum type="arabicPeriod"/>
            </a:pPr>
            <a:r>
              <a:rPr lang="en-US" sz="2000" dirty="0"/>
              <a:t>Provide a secure method for device authentication and counterfeit prevention.</a:t>
            </a:r>
          </a:p>
          <a:p>
            <a:pPr marR="0" lvl="0" indent="-457200" algn="l" rtl="0">
              <a:lnSpc>
                <a:spcPct val="100000"/>
              </a:lnSpc>
              <a:spcBef>
                <a:spcPts val="0"/>
              </a:spcBef>
              <a:spcAft>
                <a:spcPts val="0"/>
              </a:spcAft>
              <a:buClr>
                <a:schemeClr val="accent1"/>
              </a:buClr>
              <a:buSzPts val="1800"/>
              <a:buFont typeface="+mj-lt"/>
              <a:buAutoNum type="arabicPeriod"/>
            </a:pPr>
            <a:r>
              <a:rPr lang="en-US" sz="2000" dirty="0"/>
              <a:t>Analyze the performance of PUFs in terms of reliability, uniqueness, and unpredictability under varying environmental conditions.</a:t>
            </a:r>
          </a:p>
          <a:p>
            <a:pPr marR="0" lvl="0" indent="-457200" algn="l" rtl="0">
              <a:lnSpc>
                <a:spcPct val="100000"/>
              </a:lnSpc>
              <a:spcBef>
                <a:spcPts val="0"/>
              </a:spcBef>
              <a:spcAft>
                <a:spcPts val="0"/>
              </a:spcAft>
              <a:buClr>
                <a:schemeClr val="accent1"/>
              </a:buClr>
              <a:buSzPts val="1800"/>
              <a:buFont typeface="+mj-lt"/>
              <a:buAutoNum type="arabicPeriod"/>
            </a:pPr>
            <a:r>
              <a:rPr lang="en-US" sz="2000" dirty="0"/>
              <a:t>Explore methods to optimize the PUF design for minimal hardware resources and power consumption.</a:t>
            </a:r>
          </a:p>
        </p:txBody>
      </p:sp>
      <p:sp>
        <p:nvSpPr>
          <p:cNvPr id="4" name="Slide Number Placeholder 3">
            <a:extLst>
              <a:ext uri="{FF2B5EF4-FFF2-40B4-BE49-F238E27FC236}">
                <a16:creationId xmlns:a16="http://schemas.microsoft.com/office/drawing/2014/main" id="{CDEE4581-F764-6592-A344-09DD6D7FDA6B}"/>
              </a:ext>
            </a:extLst>
          </p:cNvPr>
          <p:cNvSpPr>
            <a:spLocks noGrp="1"/>
          </p:cNvSpPr>
          <p:nvPr>
            <p:ph type="sldNum" idx="12"/>
          </p:nvPr>
        </p:nvSpPr>
        <p:spPr/>
        <p:txBody>
          <a:bodyPr/>
          <a:lstStyle/>
          <a:p>
            <a:pPr marL="0" lvl="0" indent="0" algn="ctr" rtl="0">
              <a:spcBef>
                <a:spcPts val="0"/>
              </a:spcBef>
              <a:spcAft>
                <a:spcPts val="0"/>
              </a:spcAft>
              <a:buNone/>
            </a:pPr>
            <a:r>
              <a:rPr lang="en-US"/>
              <a:t>(#)  of 12</a:t>
            </a:r>
          </a:p>
        </p:txBody>
      </p:sp>
    </p:spTree>
    <p:extLst>
      <p:ext uri="{BB962C8B-B14F-4D97-AF65-F5344CB8AC3E}">
        <p14:creationId xmlns:p14="http://schemas.microsoft.com/office/powerpoint/2010/main" val="981039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8"/>
          <p:cNvSpPr txBox="1">
            <a:spLocks noGrp="1"/>
          </p:cNvSpPr>
          <p:nvPr>
            <p:ph type="title"/>
          </p:nvPr>
        </p:nvSpPr>
        <p:spPr>
          <a:xfrm>
            <a:off x="1676400" y="573087"/>
            <a:ext cx="6589712" cy="7477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1581AA"/>
              </a:buClr>
              <a:buSzPts val="3600"/>
              <a:buFont typeface="Calibri"/>
              <a:buNone/>
            </a:pPr>
            <a:r>
              <a:rPr lang="en-US" sz="3600" b="1" i="0" u="none">
                <a:solidFill>
                  <a:srgbClr val="1581AA"/>
                </a:solidFill>
                <a:latin typeface="Calibri"/>
                <a:ea typeface="Calibri"/>
                <a:cs typeface="Calibri"/>
                <a:sym typeface="Calibri"/>
              </a:rPr>
              <a:t>Introduction</a:t>
            </a:r>
            <a:endParaRPr/>
          </a:p>
        </p:txBody>
      </p:sp>
      <p:sp>
        <p:nvSpPr>
          <p:cNvPr id="729" name="Google Shape;729;p38"/>
          <p:cNvSpPr txBox="1">
            <a:spLocks noGrp="1"/>
          </p:cNvSpPr>
          <p:nvPr>
            <p:ph type="body" idx="1"/>
          </p:nvPr>
        </p:nvSpPr>
        <p:spPr>
          <a:xfrm>
            <a:off x="1591541" y="1771453"/>
            <a:ext cx="7133357" cy="4734122"/>
          </a:xfrm>
          <a:prstGeom prst="rect">
            <a:avLst/>
          </a:prstGeom>
          <a:noFill/>
          <a:ln>
            <a:noFill/>
          </a:ln>
        </p:spPr>
        <p:txBody>
          <a:bodyPr spcFirstLastPara="1" wrap="square" lIns="91425" tIns="45700" rIns="91425" bIns="45700" anchor="t" anchorCtr="0">
            <a:noAutofit/>
          </a:bodyPr>
          <a:lstStyle/>
          <a:p>
            <a:pPr marL="114300" indent="0">
              <a:buNone/>
            </a:pPr>
            <a:r>
              <a:rPr lang="en-US" sz="2000" b="1" dirty="0"/>
              <a:t>Current Status : </a:t>
            </a:r>
          </a:p>
          <a:p>
            <a:r>
              <a:rPr lang="en-US" sz="2000" dirty="0"/>
              <a:t>Research on Physically Unclonable Functions (PUFs) and their security benefits in IoT applications is well-established.</a:t>
            </a:r>
          </a:p>
          <a:p>
            <a:pPr marL="114300" indent="0">
              <a:buNone/>
            </a:pPr>
            <a:r>
              <a:rPr lang="en-US" sz="2000" b="1" dirty="0"/>
              <a:t>What We Plan to Do : </a:t>
            </a:r>
          </a:p>
          <a:p>
            <a:r>
              <a:rPr lang="en-US" sz="2000" dirty="0"/>
              <a:t>Implement and optimize energy-efficient PUF designs for secure key generation and device authentication in IoT systems.</a:t>
            </a:r>
            <a:endParaRPr sz="2000" b="0" i="0" u="none" dirty="0">
              <a:solidFill>
                <a:srgbClr val="404040"/>
              </a:solidFill>
              <a:latin typeface="Calibri"/>
              <a:ea typeface="Calibri"/>
              <a:cs typeface="Calibri"/>
              <a:sym typeface="Calibri"/>
            </a:endParaRPr>
          </a:p>
        </p:txBody>
      </p:sp>
      <p:sp>
        <p:nvSpPr>
          <p:cNvPr id="730" name="Google Shape;730;p38"/>
          <p:cNvSpPr txBox="1"/>
          <p:nvPr/>
        </p:nvSpPr>
        <p:spPr>
          <a:xfrm>
            <a:off x="7948612" y="6140450"/>
            <a:ext cx="776287"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fld id="{00000000-1234-1234-1234-123412341234}" type="slidenum">
              <a:rPr lang="en-US" sz="900" b="0" i="0" u="none">
                <a:solidFill>
                  <a:srgbClr val="898989"/>
                </a:solidFill>
                <a:latin typeface="Century Gothic"/>
                <a:ea typeface="Century Gothic"/>
                <a:cs typeface="Century Gothic"/>
                <a:sym typeface="Century Gothic"/>
              </a:rPr>
              <a:t>8</a:t>
            </a:fld>
            <a:r>
              <a:rPr lang="en-US" sz="900" b="0" i="0" u="none">
                <a:solidFill>
                  <a:srgbClr val="898989"/>
                </a:solidFill>
                <a:latin typeface="Century Gothic"/>
                <a:ea typeface="Century Gothic"/>
                <a:cs typeface="Century Gothic"/>
                <a:sym typeface="Century Gothic"/>
              </a:rPr>
              <a:t> of 12</a:t>
            </a:r>
            <a:endParaRPr/>
          </a:p>
        </p:txBody>
      </p:sp>
      <p:sp>
        <p:nvSpPr>
          <p:cNvPr id="731" name="Google Shape;731;p38"/>
          <p:cNvSpPr txBox="1"/>
          <p:nvPr/>
        </p:nvSpPr>
        <p:spPr>
          <a:xfrm>
            <a:off x="1943100" y="6156325"/>
            <a:ext cx="876300" cy="3698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a:t>
            </a:r>
            <a:endParaRPr/>
          </a:p>
        </p:txBody>
      </p:sp>
      <p:sp>
        <p:nvSpPr>
          <p:cNvPr id="732" name="Google Shape;732;p38"/>
          <p:cNvSpPr txBox="1"/>
          <p:nvPr/>
        </p:nvSpPr>
        <p:spPr>
          <a:xfrm>
            <a:off x="2819400" y="6156325"/>
            <a:ext cx="5129212"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900"/>
              <a:buFont typeface="Century Gothic"/>
              <a:buNone/>
            </a:pPr>
            <a:r>
              <a:rPr lang="en-US" sz="900" b="0" i="0" u="none">
                <a:solidFill>
                  <a:srgbClr val="898989"/>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66314-921E-1272-ECF7-13689F39FF0F}"/>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0BBB0A84-76B1-E4A3-94A5-93D28A9E0716}"/>
              </a:ext>
            </a:extLst>
          </p:cNvPr>
          <p:cNvSpPr>
            <a:spLocks noGrp="1"/>
          </p:cNvSpPr>
          <p:nvPr>
            <p:ph type="body" idx="1"/>
          </p:nvPr>
        </p:nvSpPr>
        <p:spPr>
          <a:xfrm>
            <a:off x="609600" y="1164110"/>
            <a:ext cx="8517508" cy="4976340"/>
          </a:xfrm>
        </p:spPr>
        <p:txBody>
          <a:bodyPr/>
          <a:lstStyle/>
          <a:p>
            <a:pPr marL="114300" indent="0">
              <a:buNone/>
            </a:pPr>
            <a:r>
              <a:rPr lang="en-US" sz="2000" b="1" dirty="0"/>
              <a:t>Scope of the Project : </a:t>
            </a:r>
          </a:p>
          <a:p>
            <a:pPr marL="114300" indent="0">
              <a:buNone/>
            </a:pPr>
            <a:r>
              <a:rPr lang="en-US" sz="2000" dirty="0"/>
              <a:t>The </a:t>
            </a:r>
            <a:r>
              <a:rPr lang="en-US" sz="2000" b="1" dirty="0"/>
              <a:t>scope of the project</a:t>
            </a:r>
            <a:r>
              <a:rPr lang="en-US" sz="2000" dirty="0"/>
              <a:t> is to design and implement PUFs for secure key generation in IoT devices, ensuring uniqueness, reliability, and low power consumption. The project will also focus on device authentication and counterfeit prevention.</a:t>
            </a:r>
          </a:p>
          <a:p>
            <a:pPr marL="114300" indent="0">
              <a:buNone/>
            </a:pPr>
            <a:r>
              <a:rPr lang="en-US" sz="2000" b="1" dirty="0"/>
              <a:t>Assumptions:</a:t>
            </a:r>
          </a:p>
          <a:p>
            <a:pPr>
              <a:buFont typeface="+mj-lt"/>
              <a:buAutoNum type="arabicPeriod"/>
            </a:pPr>
            <a:r>
              <a:rPr lang="en-US" sz="2000" dirty="0"/>
              <a:t>The IoT devices have inherent manufacturing variations necessary for PUF implementation.</a:t>
            </a:r>
          </a:p>
          <a:p>
            <a:pPr>
              <a:buFont typeface="+mj-lt"/>
              <a:buAutoNum type="arabicPeriod"/>
            </a:pPr>
            <a:r>
              <a:rPr lang="en-US" sz="2000" dirty="0"/>
              <a:t>The environmental conditions (temperature, voltage, etc.) will vary but remain within typical IoT operational ranges.</a:t>
            </a:r>
          </a:p>
          <a:p>
            <a:pPr>
              <a:buFont typeface="+mj-lt"/>
              <a:buAutoNum type="arabicPeriod"/>
            </a:pPr>
            <a:r>
              <a:rPr lang="en-US" sz="2000" dirty="0"/>
              <a:t>The PUF-generated keys will be sufficient for standard cryptographic protocols used in IoT security.</a:t>
            </a:r>
          </a:p>
        </p:txBody>
      </p:sp>
      <p:sp>
        <p:nvSpPr>
          <p:cNvPr id="4" name="Slide Number Placeholder 3">
            <a:extLst>
              <a:ext uri="{FF2B5EF4-FFF2-40B4-BE49-F238E27FC236}">
                <a16:creationId xmlns:a16="http://schemas.microsoft.com/office/drawing/2014/main" id="{A4A88737-AFA4-1C51-679A-440AA9B1FBF5}"/>
              </a:ext>
            </a:extLst>
          </p:cNvPr>
          <p:cNvSpPr>
            <a:spLocks noGrp="1"/>
          </p:cNvSpPr>
          <p:nvPr>
            <p:ph type="sldNum" idx="12"/>
          </p:nvPr>
        </p:nvSpPr>
        <p:spPr/>
        <p:txBody>
          <a:bodyPr/>
          <a:lstStyle/>
          <a:p>
            <a:pPr marL="0" lvl="0" indent="0" algn="ctr" rtl="0">
              <a:spcBef>
                <a:spcPts val="0"/>
              </a:spcBef>
              <a:spcAft>
                <a:spcPts val="0"/>
              </a:spcAft>
              <a:buNone/>
            </a:pPr>
            <a:r>
              <a:rPr lang="en-US"/>
              <a:t>(#)  of 12</a:t>
            </a:r>
          </a:p>
        </p:txBody>
      </p:sp>
    </p:spTree>
    <p:extLst>
      <p:ext uri="{BB962C8B-B14F-4D97-AF65-F5344CB8AC3E}">
        <p14:creationId xmlns:p14="http://schemas.microsoft.com/office/powerpoint/2010/main" val="1006158303"/>
      </p:ext>
    </p:extLst>
  </p:cSld>
  <p:clrMapOvr>
    <a:masterClrMapping/>
  </p:clrMapOvr>
</p:sld>
</file>

<file path=ppt/theme/theme1.xml><?xml version="1.0" encoding="utf-8"?>
<a:theme xmlns:a="http://schemas.openxmlformats.org/drawingml/2006/main" name="1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TotalTime>
  <Words>2178</Words>
  <Application>Microsoft Office PowerPoint</Application>
  <PresentationFormat>On-screen Show (4:3)</PresentationFormat>
  <Paragraphs>206</Paragraphs>
  <Slides>21</Slides>
  <Notes>16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21</vt:i4>
      </vt:variant>
    </vt:vector>
  </HeadingPairs>
  <TitlesOfParts>
    <vt:vector size="29" baseType="lpstr">
      <vt:lpstr>Cambria</vt:lpstr>
      <vt:lpstr>Noto Sans Symbols</vt:lpstr>
      <vt:lpstr>Arial</vt:lpstr>
      <vt:lpstr>Calibri</vt:lpstr>
      <vt:lpstr>Century Gothic</vt:lpstr>
      <vt:lpstr>1_Wisp</vt:lpstr>
      <vt:lpstr>2_Wisp</vt:lpstr>
      <vt:lpstr>Wisp</vt:lpstr>
      <vt:lpstr>PowerPoint Presentation</vt:lpstr>
      <vt:lpstr>Overview</vt:lpstr>
      <vt:lpstr>Abstract</vt:lpstr>
      <vt:lpstr>Abstract</vt:lpstr>
      <vt:lpstr>Problem Statement </vt:lpstr>
      <vt:lpstr>Solution</vt:lpstr>
      <vt:lpstr>Objectives</vt:lpstr>
      <vt:lpstr>Introduction</vt:lpstr>
      <vt:lpstr>Introduction</vt:lpstr>
      <vt:lpstr>Social/Environmental/ Technical Impact </vt:lpstr>
      <vt:lpstr>State of the Art-work – Literature Survey 1 </vt:lpstr>
      <vt:lpstr>State of the Art-work – Literature Survey 2 </vt:lpstr>
      <vt:lpstr>State of the Art-work – Literature Survey 3 </vt:lpstr>
      <vt:lpstr>State of the Art-work – Literature Survey 4 </vt:lpstr>
      <vt:lpstr>State of the Art-work – Literature Survey 5 </vt:lpstr>
      <vt:lpstr>Design- examples</vt:lpstr>
      <vt:lpstr>System Definition </vt:lpstr>
      <vt:lpstr>Design </vt:lpstr>
      <vt:lpstr>Methodology</vt:lpstr>
      <vt:lpstr>Deliverables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Sourabh J Gor</cp:lastModifiedBy>
  <cp:revision>26</cp:revision>
  <dcterms:modified xsi:type="dcterms:W3CDTF">2024-10-14T08:32:52Z</dcterms:modified>
</cp:coreProperties>
</file>